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256" r:id="rId5"/>
    <p:sldId id="259" r:id="rId6"/>
    <p:sldId id="260" r:id="rId7"/>
    <p:sldId id="283" r:id="rId8"/>
    <p:sldId id="284" r:id="rId9"/>
    <p:sldId id="285" r:id="rId10"/>
    <p:sldId id="286" r:id="rId11"/>
    <p:sldId id="287" r:id="rId12"/>
    <p:sldId id="289" r:id="rId13"/>
    <p:sldId id="290" r:id="rId14"/>
    <p:sldId id="291" r:id="rId15"/>
    <p:sldId id="292" r:id="rId16"/>
    <p:sldId id="293" r:id="rId17"/>
    <p:sldId id="294" r:id="rId18"/>
    <p:sldId id="295" r:id="rId19"/>
    <p:sldId id="297" r:id="rId20"/>
    <p:sldId id="296" r:id="rId21"/>
    <p:sldId id="301" r:id="rId22"/>
    <p:sldId id="302" r:id="rId23"/>
    <p:sldId id="298" r:id="rId24"/>
    <p:sldId id="299" r:id="rId25"/>
    <p:sldId id="300" r:id="rId26"/>
    <p:sldId id="303" r:id="rId27"/>
    <p:sldId id="307" r:id="rId28"/>
    <p:sldId id="305" r:id="rId29"/>
    <p:sldId id="306"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B0AC"/>
    <a:srgbClr val="6F6258"/>
    <a:srgbClr val="E5E5E5"/>
    <a:srgbClr val="EC6D86"/>
    <a:srgbClr val="E6005B"/>
    <a:srgbClr val="9E043D"/>
    <a:srgbClr val="BB3F07"/>
    <a:srgbClr val="C7D533"/>
    <a:srgbClr val="821E69"/>
    <a:srgbClr val="F07D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7647DF-17DA-43CA-AF4C-296B8E572CB8}" v="82" dt="2024-03-13T17:57:27.6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57"/>
    <p:restoredTop sz="78692" autoAdjust="0"/>
  </p:normalViewPr>
  <p:slideViewPr>
    <p:cSldViewPr snapToGrid="0" snapToObjects="1">
      <p:cViewPr varScale="1">
        <p:scale>
          <a:sx n="88" d="100"/>
          <a:sy n="88" d="100"/>
        </p:scale>
        <p:origin x="1176" y="7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ableStyles" Target="tableStyle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181D7C-81F1-BA48-B0CF-02C398C91972}" type="datetimeFigureOut">
              <a:rPr lang="en-US" smtClean="0"/>
              <a:t>4/28/2025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F88987-9C11-FC43-B2CE-3A9A6A29209B}" type="slidenum">
              <a:rPr lang="en-US" smtClean="0"/>
              <a:t>‹#›</a:t>
            </a:fld>
            <a:endParaRPr lang="en-US"/>
          </a:p>
        </p:txBody>
      </p:sp>
    </p:spTree>
    <p:extLst>
      <p:ext uri="{BB962C8B-B14F-4D97-AF65-F5344CB8AC3E}">
        <p14:creationId xmlns:p14="http://schemas.microsoft.com/office/powerpoint/2010/main" val="19500188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dirty="0">
                <a:solidFill>
                  <a:srgbClr val="000000"/>
                </a:solidFill>
                <a:effectLst/>
                <a:latin typeface="inherit"/>
              </a:rPr>
              <a:t>Title: </a:t>
            </a:r>
            <a:r>
              <a:rPr lang="en-US" sz="1800" b="0" i="0" dirty="0">
                <a:solidFill>
                  <a:srgbClr val="000000"/>
                </a:solidFill>
                <a:effectLst/>
                <a:latin typeface="inherit"/>
              </a:rPr>
              <a:t>Transitions </a:t>
            </a:r>
            <a:r>
              <a:rPr lang="en-US" sz="1800" b="0" i="0" dirty="0">
                <a:solidFill>
                  <a:schemeClr val="bg1">
                    <a:lumMod val="85000"/>
                  </a:schemeClr>
                </a:solidFill>
                <a:effectLst/>
                <a:latin typeface="inherit"/>
              </a:rPr>
              <a:t>and belonging </a:t>
            </a:r>
            <a:r>
              <a:rPr lang="en-US" sz="1800" b="0" i="0" dirty="0">
                <a:solidFill>
                  <a:srgbClr val="000000"/>
                </a:solidFill>
                <a:effectLst/>
                <a:latin typeface="inherit"/>
              </a:rPr>
              <a:t>in higher education: duck to water, or fish out of water?</a:t>
            </a:r>
            <a:endParaRPr lang="en-US" sz="1800" b="0" i="0" dirty="0">
              <a:solidFill>
                <a:srgbClr val="424242"/>
              </a:solidFill>
              <a:effectLst/>
              <a:latin typeface="Calibri" panose="020F0502020204030204" pitchFamily="34" charset="0"/>
            </a:endParaRPr>
          </a:p>
          <a:p>
            <a:pPr algn="l" fontAlgn="base"/>
            <a:r>
              <a:rPr lang="en-US" sz="1800" b="0" i="0" dirty="0">
                <a:solidFill>
                  <a:srgbClr val="000000"/>
                </a:solidFill>
                <a:effectLst/>
                <a:latin typeface="inherit"/>
              </a:rPr>
              <a:t> </a:t>
            </a:r>
            <a:endParaRPr lang="en-US" sz="1800" b="0" i="0" dirty="0">
              <a:solidFill>
                <a:srgbClr val="424242"/>
              </a:solidFill>
              <a:effectLst/>
              <a:latin typeface="Calibri" panose="020F0502020204030204" pitchFamily="34" charset="0"/>
            </a:endParaRPr>
          </a:p>
          <a:p>
            <a:pPr algn="l"/>
            <a:r>
              <a:rPr lang="en-US" sz="1800" b="1" i="0" dirty="0">
                <a:solidFill>
                  <a:srgbClr val="000000"/>
                </a:solidFill>
                <a:effectLst/>
                <a:latin typeface="inherit"/>
              </a:rPr>
              <a:t>Abstract:</a:t>
            </a:r>
            <a:r>
              <a:rPr lang="en-US" sz="1800" b="0" i="0" dirty="0">
                <a:solidFill>
                  <a:srgbClr val="000000"/>
                </a:solidFill>
                <a:effectLst/>
                <a:latin typeface="inherit"/>
              </a:rPr>
              <a:t> The transition to university is often described as a challenging or difficult time, with the literature focusing on the transitional experience as a single episode, and often drawing </a:t>
            </a:r>
            <a:r>
              <a:rPr lang="en-US" sz="1800" b="0" i="0" dirty="0" err="1">
                <a:solidFill>
                  <a:srgbClr val="000000"/>
                </a:solidFill>
                <a:effectLst/>
                <a:latin typeface="inherit"/>
              </a:rPr>
              <a:t>generalised</a:t>
            </a:r>
            <a:r>
              <a:rPr lang="en-US" sz="1800" b="0" i="0" dirty="0">
                <a:solidFill>
                  <a:srgbClr val="000000"/>
                </a:solidFill>
                <a:effectLst/>
                <a:latin typeface="inherit"/>
              </a:rPr>
              <a:t> conclusions about specific 'disadvantaged' groups. In this talk, I will draw upon my own research to reflect on the diversity of transitional experiences, and explore whether it is helpful to '</a:t>
            </a:r>
            <a:r>
              <a:rPr lang="en-US" sz="1800" b="0" i="0" dirty="0" err="1">
                <a:solidFill>
                  <a:srgbClr val="000000"/>
                </a:solidFill>
                <a:effectLst/>
                <a:latin typeface="inherit"/>
              </a:rPr>
              <a:t>problematise</a:t>
            </a:r>
            <a:r>
              <a:rPr lang="en-US" sz="1800" b="0" i="0" dirty="0">
                <a:solidFill>
                  <a:srgbClr val="000000"/>
                </a:solidFill>
                <a:effectLst/>
                <a:latin typeface="inherit"/>
              </a:rPr>
              <a:t>' transitions, or to consider them as a normal part of the student (and human) life experience. We will explore some practical implications of the findings to reflect on ways in which we can help diverse students to successfully navigate transitions, and to develop a sense of belonging and social support at university.</a:t>
            </a:r>
            <a:endParaRPr lang="en-US" sz="1800" b="0" i="0" dirty="0">
              <a:solidFill>
                <a:srgbClr val="424242"/>
              </a:solidFill>
              <a:effectLst/>
              <a:latin typeface="Calibri" panose="020F0502020204030204" pitchFamily="34" charset="0"/>
            </a:endParaRPr>
          </a:p>
          <a:p>
            <a:br>
              <a:rPr lang="en-US" dirty="0"/>
            </a:br>
            <a:endParaRPr lang="en-GB" dirty="0"/>
          </a:p>
        </p:txBody>
      </p:sp>
      <p:sp>
        <p:nvSpPr>
          <p:cNvPr id="4" name="Slide Number Placeholder 3"/>
          <p:cNvSpPr>
            <a:spLocks noGrp="1"/>
          </p:cNvSpPr>
          <p:nvPr>
            <p:ph type="sldNum" sz="quarter" idx="5"/>
          </p:nvPr>
        </p:nvSpPr>
        <p:spPr/>
        <p:txBody>
          <a:bodyPr/>
          <a:lstStyle/>
          <a:p>
            <a:fld id="{D7F88987-9C11-FC43-B2CE-3A9A6A29209B}" type="slidenum">
              <a:rPr lang="en-US" smtClean="0"/>
              <a:t>1</a:t>
            </a:fld>
            <a:endParaRPr lang="en-US"/>
          </a:p>
        </p:txBody>
      </p:sp>
    </p:spTree>
    <p:extLst>
      <p:ext uri="{BB962C8B-B14F-4D97-AF65-F5344CB8AC3E}">
        <p14:creationId xmlns:p14="http://schemas.microsoft.com/office/powerpoint/2010/main" val="2670050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rgbClr val="000000"/>
                </a:solidFill>
                <a:effectLst/>
                <a:latin typeface="inherit"/>
              </a:rPr>
              <a:t>Abstract:</a:t>
            </a:r>
            <a:r>
              <a:rPr lang="en-US" sz="1200" b="0" i="0" dirty="0">
                <a:solidFill>
                  <a:srgbClr val="000000"/>
                </a:solidFill>
                <a:effectLst/>
                <a:latin typeface="inherit"/>
              </a:rPr>
              <a:t> The transition to university is often described as a challenging or difficult time, with the literature focusing on the transitional experience as a single episode, and often drawing </a:t>
            </a:r>
            <a:r>
              <a:rPr lang="en-US" sz="1200" b="0" i="0" dirty="0" err="1">
                <a:solidFill>
                  <a:srgbClr val="000000"/>
                </a:solidFill>
                <a:effectLst/>
                <a:latin typeface="inherit"/>
              </a:rPr>
              <a:t>generalised</a:t>
            </a:r>
            <a:r>
              <a:rPr lang="en-US" sz="1200" b="0" i="0" dirty="0">
                <a:solidFill>
                  <a:srgbClr val="000000"/>
                </a:solidFill>
                <a:effectLst/>
                <a:latin typeface="inherit"/>
              </a:rPr>
              <a:t> conclusions about specific 'disadvantaged' groups. In this talk, I will draw upon my own research to reflect on the diversity of transitional experiences, and explore whether it is helpful to '</a:t>
            </a:r>
            <a:r>
              <a:rPr lang="en-US" sz="1200" b="0" i="0" dirty="0" err="1">
                <a:solidFill>
                  <a:srgbClr val="000000"/>
                </a:solidFill>
                <a:effectLst/>
                <a:latin typeface="inherit"/>
              </a:rPr>
              <a:t>problematise</a:t>
            </a:r>
            <a:r>
              <a:rPr lang="en-US" sz="1200" b="0" i="0" dirty="0">
                <a:solidFill>
                  <a:srgbClr val="000000"/>
                </a:solidFill>
                <a:effectLst/>
                <a:latin typeface="inherit"/>
              </a:rPr>
              <a:t>' transitions, or to consider them as a normal part of the student (and human) life experience. We will explore some practical implications of the findings to reflect on ways in which we can help diverse students to successfully navigate transitions, and to develop a sense of belonging and social support at university.</a:t>
            </a:r>
            <a:endParaRPr lang="en-US" sz="1200" b="0" i="0" dirty="0">
              <a:solidFill>
                <a:srgbClr val="424242"/>
              </a:solidFill>
              <a:effectLst/>
              <a:latin typeface="Calibri" panose="020F0502020204030204" pitchFamily="34" charset="0"/>
            </a:endParaRPr>
          </a:p>
          <a:p>
            <a:endParaRPr lang="en-GB" dirty="0"/>
          </a:p>
        </p:txBody>
      </p:sp>
      <p:sp>
        <p:nvSpPr>
          <p:cNvPr id="4" name="Slide Number Placeholder 3"/>
          <p:cNvSpPr>
            <a:spLocks noGrp="1"/>
          </p:cNvSpPr>
          <p:nvPr>
            <p:ph type="sldNum" sz="quarter" idx="5"/>
          </p:nvPr>
        </p:nvSpPr>
        <p:spPr/>
        <p:txBody>
          <a:bodyPr/>
          <a:lstStyle/>
          <a:p>
            <a:fld id="{D7F88987-9C11-FC43-B2CE-3A9A6A29209B}" type="slidenum">
              <a:rPr lang="en-US" smtClean="0"/>
              <a:t>2</a:t>
            </a:fld>
            <a:endParaRPr lang="en-US"/>
          </a:p>
        </p:txBody>
      </p:sp>
    </p:spTree>
    <p:extLst>
      <p:ext uri="{BB962C8B-B14F-4D97-AF65-F5344CB8AC3E}">
        <p14:creationId xmlns:p14="http://schemas.microsoft.com/office/powerpoint/2010/main" val="223717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Open Sans" panose="020B0606030504020204" pitchFamily="34" charset="0"/>
              </a:rPr>
              <a:t>This paper explores the contribution of social identity change to international students' health and well-being. International students typically face a range of challenges from the time they leave their home country, including the need to adapt both to a new culture and norms and to a new educational landscape. Previous research informed by the Social Identity Model of Identity Change (SIMIC) suggests that during such life transitions, an individual's group memberships and associated social identities can provide a buffer against the threats to well-being that such transitions present. To examine the relevance of SIMIC for the transitions that international students' experience, </a:t>
            </a:r>
            <a:r>
              <a:rPr lang="en-US" b="0" i="0" dirty="0" err="1">
                <a:solidFill>
                  <a:srgbClr val="000000"/>
                </a:solidFill>
                <a:effectLst/>
                <a:latin typeface="Open Sans" panose="020B0606030504020204" pitchFamily="34" charset="0"/>
              </a:rPr>
              <a:t>semistructured</a:t>
            </a:r>
            <a:r>
              <a:rPr lang="en-US" b="0" i="0" dirty="0">
                <a:solidFill>
                  <a:srgbClr val="000000"/>
                </a:solidFill>
                <a:effectLst/>
                <a:latin typeface="Open Sans" panose="020B0606030504020204" pitchFamily="34" charset="0"/>
              </a:rPr>
              <a:t> interviews were conducted with 15 international students attending an Australian university. Thematic analysis provided support for the relevance of SIMIC's social identity gain and social identity maintenance pathways in the transition and revealed a number of associated factors that acted as either facilitators (e.g., a host family that supported community integration) or barriers (e.g., experiencing culture shock) to social identity change. These findings present the first qualitative support for SIMIC within an international student population and help to flesh out the specific ways in which social identity processes contribute to both positive and negative health and well-being outcomes.</a:t>
            </a:r>
            <a:endParaRPr lang="en-GB" dirty="0"/>
          </a:p>
        </p:txBody>
      </p:sp>
      <p:sp>
        <p:nvSpPr>
          <p:cNvPr id="4" name="Slide Number Placeholder 3"/>
          <p:cNvSpPr>
            <a:spLocks noGrp="1"/>
          </p:cNvSpPr>
          <p:nvPr>
            <p:ph type="sldNum" sz="quarter" idx="5"/>
          </p:nvPr>
        </p:nvSpPr>
        <p:spPr/>
        <p:txBody>
          <a:bodyPr/>
          <a:lstStyle/>
          <a:p>
            <a:fld id="{D7F88987-9C11-FC43-B2CE-3A9A6A29209B}" type="slidenum">
              <a:rPr lang="en-US" smtClean="0"/>
              <a:t>15</a:t>
            </a:fld>
            <a:endParaRPr lang="en-US"/>
          </a:p>
        </p:txBody>
      </p:sp>
    </p:spTree>
    <p:extLst>
      <p:ext uri="{BB962C8B-B14F-4D97-AF65-F5344CB8AC3E}">
        <p14:creationId xmlns:p14="http://schemas.microsoft.com/office/powerpoint/2010/main" val="2409698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Arial" panose="020B0604020202020204" pitchFamily="34" charset="0"/>
              </a:rPr>
              <a:t>Although mainstream psychology has received numerous critiques for its traditional approaches to disability-related research, proposals for alternative theory that can encompass the social, cultural, political, and historical features of disability are lacking. The social identity approach (SIA) offers a rich framework from which to ask research questions about the experience of disability in accordance with the critical insights found in disability studies (DS), the source for many of the most compelling critiques of disability psychology research. We review existing research considering the complementary social identity (Tajfel &amp; Turner, 1979) and self-categorization (Turner, Hogg, Reicher, &amp; Wetherell, 1987) theories to support our contention that the disability social category is a significant driving force in the psychological experience of disability and to demonstrate the theoretical utility of the SIA. We suggest that a bridge between the critical epistemological perspectives found in disability studies and the methodological rigor and theoretical breadth and parsimony of a social identity approach is essential for examining the social psychological experience of disability in the 21st century. To conclude we explore the emergent possibilities for research in psychological science that can follow from a social identity approach to disability.</a:t>
            </a:r>
            <a:endParaRPr lang="en-GB" dirty="0"/>
          </a:p>
        </p:txBody>
      </p:sp>
      <p:sp>
        <p:nvSpPr>
          <p:cNvPr id="4" name="Slide Number Placeholder 3"/>
          <p:cNvSpPr>
            <a:spLocks noGrp="1"/>
          </p:cNvSpPr>
          <p:nvPr>
            <p:ph type="sldNum" sz="quarter" idx="5"/>
          </p:nvPr>
        </p:nvSpPr>
        <p:spPr/>
        <p:txBody>
          <a:bodyPr/>
          <a:lstStyle/>
          <a:p>
            <a:fld id="{D7F88987-9C11-FC43-B2CE-3A9A6A29209B}" type="slidenum">
              <a:rPr lang="en-US" smtClean="0"/>
              <a:t>17</a:t>
            </a:fld>
            <a:endParaRPr lang="en-US"/>
          </a:p>
        </p:txBody>
      </p:sp>
    </p:spTree>
    <p:extLst>
      <p:ext uri="{BB962C8B-B14F-4D97-AF65-F5344CB8AC3E}">
        <p14:creationId xmlns:p14="http://schemas.microsoft.com/office/powerpoint/2010/main" val="594566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7F88987-9C11-FC43-B2CE-3A9A6A29209B}" type="slidenum">
              <a:rPr lang="en-US" smtClean="0"/>
              <a:t>22</a:t>
            </a:fld>
            <a:endParaRPr lang="en-US"/>
          </a:p>
        </p:txBody>
      </p:sp>
    </p:spTree>
    <p:extLst>
      <p:ext uri="{BB962C8B-B14F-4D97-AF65-F5344CB8AC3E}">
        <p14:creationId xmlns:p14="http://schemas.microsoft.com/office/powerpoint/2010/main" val="24192358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6300787"/>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rgbClr val="E6005B"/>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4" y="4015578"/>
            <a:ext cx="11306174" cy="1155172"/>
          </a:xfrm>
          <a:prstGeom prst="rect">
            <a:avLst/>
          </a:prstGeom>
        </p:spPr>
        <p:txBody>
          <a:bodyPr lIns="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0" name="Picture 9">
            <a:extLst>
              <a:ext uri="{FF2B5EF4-FFF2-40B4-BE49-F238E27FC236}">
                <a16:creationId xmlns:a16="http://schemas.microsoft.com/office/drawing/2014/main" id="{99B026E5-3198-8D4C-956B-0E8532CD5782}"/>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13" name="Date Placeholder 3">
            <a:extLst>
              <a:ext uri="{FF2B5EF4-FFF2-40B4-BE49-F238E27FC236}">
                <a16:creationId xmlns:a16="http://schemas.microsoft.com/office/drawing/2014/main" id="{8B58F904-7080-FE43-A777-0CCCA7DE6BAB}"/>
              </a:ext>
            </a:extLst>
          </p:cNvPr>
          <p:cNvSpPr>
            <a:spLocks noGrp="1"/>
          </p:cNvSpPr>
          <p:nvPr>
            <p:ph type="dt" sz="half" idx="10"/>
          </p:nvPr>
        </p:nvSpPr>
        <p:spPr>
          <a:xfrm>
            <a:off x="6275386" y="6057900"/>
            <a:ext cx="5473701" cy="358774"/>
          </a:xfrm>
          <a:prstGeom prst="rect">
            <a:avLst/>
          </a:prstGeom>
        </p:spPr>
        <p:txBody>
          <a:bodyPr lIns="0" tIns="0" rIns="0" bIns="0" anchor="b" anchorCtr="0"/>
          <a:lstStyle>
            <a:lvl1pPr algn="r">
              <a:defRPr>
                <a:solidFill>
                  <a:schemeClr val="tx1"/>
                </a:solidFill>
                <a:latin typeface="Arial" panose="020B0604020202020204" pitchFamily="34" charset="0"/>
                <a:cs typeface="Arial" panose="020B0604020202020204" pitchFamily="34" charset="0"/>
              </a:defRPr>
            </a:lvl1pPr>
          </a:lstStyle>
          <a:p>
            <a:fld id="{197342E9-89D0-D246-B0E5-635614E13D75}" type="datetime1">
              <a:rPr lang="en-GB" smtClean="0"/>
              <a:pPr/>
              <a:t>28/04/2025</a:t>
            </a:fld>
            <a:endParaRPr lang="en-US" dirty="0"/>
          </a:p>
        </p:txBody>
      </p:sp>
    </p:spTree>
    <p:extLst>
      <p:ext uri="{BB962C8B-B14F-4D97-AF65-F5344CB8AC3E}">
        <p14:creationId xmlns:p14="http://schemas.microsoft.com/office/powerpoint/2010/main" val="144564443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Unsymetrical">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66D5397D-FD76-2E4F-8BFA-B5599B1CF4C8}"/>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07B00AC3-9B1E-2E4B-BC7B-406D8A38D125}"/>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Title 1">
            <a:extLst>
              <a:ext uri="{FF2B5EF4-FFF2-40B4-BE49-F238E27FC236}">
                <a16:creationId xmlns:a16="http://schemas.microsoft.com/office/drawing/2014/main" id="{FB21EC89-DA5A-2B4B-B94A-FD5D13BA4A1F}"/>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5" name="Rectangle 14">
            <a:extLst>
              <a:ext uri="{FF2B5EF4-FFF2-40B4-BE49-F238E27FC236}">
                <a16:creationId xmlns:a16="http://schemas.microsoft.com/office/drawing/2014/main" id="{25FEA125-D139-1A4D-A206-2BABBEE26DC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64871E7-C776-E845-B38B-91971ED53532}"/>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783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Unsymetrical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3" y="2813048"/>
            <a:ext cx="3529012"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1989138"/>
            <a:ext cx="74168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8" name="Picture 7">
            <a:extLst>
              <a:ext uri="{FF2B5EF4-FFF2-40B4-BE49-F238E27FC236}">
                <a16:creationId xmlns:a16="http://schemas.microsoft.com/office/drawing/2014/main" id="{375C663E-9DDC-5B49-A342-3EE51697074B}"/>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5" name="Text Placeholder 11">
            <a:extLst>
              <a:ext uri="{FF2B5EF4-FFF2-40B4-BE49-F238E27FC236}">
                <a16:creationId xmlns:a16="http://schemas.microsoft.com/office/drawing/2014/main" id="{B5743288-93C1-B747-B6D2-E62ECB66A2B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6" name="Title 1">
            <a:extLst>
              <a:ext uri="{FF2B5EF4-FFF2-40B4-BE49-F238E27FC236}">
                <a16:creationId xmlns:a16="http://schemas.microsoft.com/office/drawing/2014/main" id="{62BBD38C-D5E6-E14C-82D7-CDA28865EBF1}"/>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7" name="Text Placeholder 2">
            <a:extLst>
              <a:ext uri="{FF2B5EF4-FFF2-40B4-BE49-F238E27FC236}">
                <a16:creationId xmlns:a16="http://schemas.microsoft.com/office/drawing/2014/main" id="{14952491-1CB4-104F-95DC-3C7A95C113BA}"/>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1" name="Rectangle 10">
            <a:extLst>
              <a:ext uri="{FF2B5EF4-FFF2-40B4-BE49-F238E27FC236}">
                <a16:creationId xmlns:a16="http://schemas.microsoft.com/office/drawing/2014/main" id="{8DE6B900-0CAE-6B4C-B741-178AD460BD32}"/>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1A1B2DE-F07F-8147-AD48-234D917280D2}"/>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9373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4332288" y="1989138"/>
            <a:ext cx="352901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2">
            <a:extLst>
              <a:ext uri="{FF2B5EF4-FFF2-40B4-BE49-F238E27FC236}">
                <a16:creationId xmlns:a16="http://schemas.microsoft.com/office/drawing/2014/main" id="{A2572A3E-7061-AE46-B81E-7EEEF4B2F2AD}"/>
              </a:ext>
            </a:extLst>
          </p:cNvPr>
          <p:cNvSpPr>
            <a:spLocks noGrp="1"/>
          </p:cNvSpPr>
          <p:nvPr>
            <p:ph idx="13"/>
          </p:nvPr>
        </p:nvSpPr>
        <p:spPr>
          <a:xfrm>
            <a:off x="8221664" y="1989138"/>
            <a:ext cx="3527423"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0" name="Picture 9">
            <a:extLst>
              <a:ext uri="{FF2B5EF4-FFF2-40B4-BE49-F238E27FC236}">
                <a16:creationId xmlns:a16="http://schemas.microsoft.com/office/drawing/2014/main" id="{3F5E1427-DD3F-9240-BD4A-0CC21218DF6A}"/>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DC3E782-E2DF-224A-8EC7-F432750D92B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5" name="Title 1">
            <a:extLst>
              <a:ext uri="{FF2B5EF4-FFF2-40B4-BE49-F238E27FC236}">
                <a16:creationId xmlns:a16="http://schemas.microsoft.com/office/drawing/2014/main" id="{1C9432BC-F7ED-AD44-955D-1B98B2278695}"/>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16" name="Rectangle 15">
            <a:extLst>
              <a:ext uri="{FF2B5EF4-FFF2-40B4-BE49-F238E27FC236}">
                <a16:creationId xmlns:a16="http://schemas.microsoft.com/office/drawing/2014/main" id="{D618504C-E8A7-EA43-8DA0-0CE9310D674A}"/>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6BB3217-4ECB-9C4E-B129-4CD1A7606E4D}"/>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8821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ree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2" y="2813048"/>
            <a:ext cx="3529013"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a:extLst>
              <a:ext uri="{FF2B5EF4-FFF2-40B4-BE49-F238E27FC236}">
                <a16:creationId xmlns:a16="http://schemas.microsoft.com/office/drawing/2014/main" id="{FADD979E-7EEF-5D4A-8AC3-74C6CE848442}"/>
              </a:ext>
            </a:extLst>
          </p:cNvPr>
          <p:cNvSpPr>
            <a:spLocks noGrp="1"/>
          </p:cNvSpPr>
          <p:nvPr>
            <p:ph type="body" sz="quarter" idx="3"/>
          </p:nvPr>
        </p:nvSpPr>
        <p:spPr>
          <a:xfrm>
            <a:off x="8220075"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4332288" y="2813047"/>
            <a:ext cx="3527425" cy="288449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Content Placeholder 5">
            <a:extLst>
              <a:ext uri="{FF2B5EF4-FFF2-40B4-BE49-F238E27FC236}">
                <a16:creationId xmlns:a16="http://schemas.microsoft.com/office/drawing/2014/main" id="{C43422A0-145A-7943-95AD-B9C948D26B2D}"/>
              </a:ext>
            </a:extLst>
          </p:cNvPr>
          <p:cNvSpPr>
            <a:spLocks noGrp="1"/>
          </p:cNvSpPr>
          <p:nvPr>
            <p:ph sz="quarter" idx="10"/>
          </p:nvPr>
        </p:nvSpPr>
        <p:spPr>
          <a:xfrm>
            <a:off x="8220076" y="2813046"/>
            <a:ext cx="3529012" cy="2884491"/>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14" name="Picture 13">
            <a:extLst>
              <a:ext uri="{FF2B5EF4-FFF2-40B4-BE49-F238E27FC236}">
                <a16:creationId xmlns:a16="http://schemas.microsoft.com/office/drawing/2014/main" id="{CE2A91DF-79A7-914F-947D-CF72742487D7}"/>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8" name="Text Placeholder 11">
            <a:extLst>
              <a:ext uri="{FF2B5EF4-FFF2-40B4-BE49-F238E27FC236}">
                <a16:creationId xmlns:a16="http://schemas.microsoft.com/office/drawing/2014/main" id="{EF264802-11B4-5941-991C-96BAD56284C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9" name="Title 1">
            <a:extLst>
              <a:ext uri="{FF2B5EF4-FFF2-40B4-BE49-F238E27FC236}">
                <a16:creationId xmlns:a16="http://schemas.microsoft.com/office/drawing/2014/main" id="{AC1D1754-6A16-0A4B-9E06-5B285B1354A6}"/>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sp>
        <p:nvSpPr>
          <p:cNvPr id="20" name="Text Placeholder 2">
            <a:extLst>
              <a:ext uri="{FF2B5EF4-FFF2-40B4-BE49-F238E27FC236}">
                <a16:creationId xmlns:a16="http://schemas.microsoft.com/office/drawing/2014/main" id="{760B23AA-B159-A04B-A49B-76835B62994D}"/>
              </a:ext>
            </a:extLst>
          </p:cNvPr>
          <p:cNvSpPr>
            <a:spLocks noGrp="1"/>
          </p:cNvSpPr>
          <p:nvPr>
            <p:ph type="body" idx="1"/>
          </p:nvPr>
        </p:nvSpPr>
        <p:spPr>
          <a:xfrm>
            <a:off x="442912" y="1989138"/>
            <a:ext cx="3529013"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1" name="Text Placeholder 2">
            <a:extLst>
              <a:ext uri="{FF2B5EF4-FFF2-40B4-BE49-F238E27FC236}">
                <a16:creationId xmlns:a16="http://schemas.microsoft.com/office/drawing/2014/main" id="{EF568595-A127-5846-A037-D0819A0252E6}"/>
              </a:ext>
            </a:extLst>
          </p:cNvPr>
          <p:cNvSpPr>
            <a:spLocks noGrp="1"/>
          </p:cNvSpPr>
          <p:nvPr>
            <p:ph type="body" idx="13"/>
          </p:nvPr>
        </p:nvSpPr>
        <p:spPr>
          <a:xfrm>
            <a:off x="4332288" y="1989138"/>
            <a:ext cx="3527425"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2" name="Rectangle 21">
            <a:extLst>
              <a:ext uri="{FF2B5EF4-FFF2-40B4-BE49-F238E27FC236}">
                <a16:creationId xmlns:a16="http://schemas.microsoft.com/office/drawing/2014/main" id="{EAD682C8-053C-4942-93C0-CDCB02169B50}"/>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C2EA856-078C-B74C-87C6-AC58462CB29C}"/>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327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1855C3A-3FE6-774C-8B42-DE78E4C581EA}"/>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20" name="Text Placeholder 11">
            <a:extLst>
              <a:ext uri="{FF2B5EF4-FFF2-40B4-BE49-F238E27FC236}">
                <a16:creationId xmlns:a16="http://schemas.microsoft.com/office/drawing/2014/main" id="{3EFCAB50-6370-994D-BF7A-C505E83CFC1D}"/>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23" name="Title 1">
            <a:extLst>
              <a:ext uri="{FF2B5EF4-FFF2-40B4-BE49-F238E27FC236}">
                <a16:creationId xmlns:a16="http://schemas.microsoft.com/office/drawing/2014/main" id="{B048F09A-B384-8C49-9343-9C78BE372438}"/>
              </a:ext>
            </a:extLst>
          </p:cNvPr>
          <p:cNvSpPr>
            <a:spLocks noGrp="1"/>
          </p:cNvSpPr>
          <p:nvPr>
            <p:ph type="ctrTitle"/>
          </p:nvPr>
        </p:nvSpPr>
        <p:spPr>
          <a:xfrm>
            <a:off x="1406632" y="1989138"/>
            <a:ext cx="9378733" cy="2372252"/>
          </a:xfrm>
          <a:prstGeom prst="rect">
            <a:avLst/>
          </a:prstGeom>
        </p:spPr>
        <p:txBody>
          <a:bodyPr lIns="0" rIns="90000" anchor="ctr" anchorCtr="0">
            <a:normAutofit/>
          </a:bodyPr>
          <a:lstStyle>
            <a:lvl1pPr algn="l">
              <a:defRPr sz="4500" b="1">
                <a:solidFill>
                  <a:srgbClr val="E6005B"/>
                </a:solidFill>
              </a:defRPr>
            </a:lvl1pPr>
          </a:lstStyle>
          <a:p>
            <a:r>
              <a:rPr lang="en-GB" dirty="0"/>
              <a:t>Click to edit Master title style</a:t>
            </a:r>
            <a:endParaRPr lang="en-US" dirty="0"/>
          </a:p>
        </p:txBody>
      </p:sp>
      <p:sp>
        <p:nvSpPr>
          <p:cNvPr id="24" name="Subtitle 2">
            <a:extLst>
              <a:ext uri="{FF2B5EF4-FFF2-40B4-BE49-F238E27FC236}">
                <a16:creationId xmlns:a16="http://schemas.microsoft.com/office/drawing/2014/main" id="{338F5E73-6BFD-7748-BFD6-93FCF46A77EB}"/>
              </a:ext>
            </a:extLst>
          </p:cNvPr>
          <p:cNvSpPr>
            <a:spLocks noGrp="1"/>
          </p:cNvSpPr>
          <p:nvPr>
            <p:ph type="subTitle" idx="1"/>
          </p:nvPr>
        </p:nvSpPr>
        <p:spPr>
          <a:xfrm>
            <a:off x="1406632" y="4542366"/>
            <a:ext cx="9378733" cy="1155172"/>
          </a:xfrm>
          <a:prstGeom prst="rect">
            <a:avLst/>
          </a:prstGeom>
        </p:spPr>
        <p:txBody>
          <a:bodyPr lIns="0" anchor="ctr" anchorCtr="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3" name="Picture 2">
            <a:extLst>
              <a:ext uri="{FF2B5EF4-FFF2-40B4-BE49-F238E27FC236}">
                <a16:creationId xmlns:a16="http://schemas.microsoft.com/office/drawing/2014/main" id="{A3650F2B-C9D3-F54A-91EC-BEDF952B03AE}"/>
              </a:ext>
            </a:extLst>
          </p:cNvPr>
          <p:cNvPicPr>
            <a:picLocks noChangeAspect="1"/>
          </p:cNvPicPr>
          <p:nvPr userDrawn="1"/>
        </p:nvPicPr>
        <p:blipFill>
          <a:blip r:embed="rId3"/>
          <a:stretch>
            <a:fillRect/>
          </a:stretch>
        </p:blipFill>
        <p:spPr>
          <a:xfrm>
            <a:off x="442913" y="1010601"/>
            <a:ext cx="963720" cy="797561"/>
          </a:xfrm>
          <a:prstGeom prst="rect">
            <a:avLst/>
          </a:prstGeom>
        </p:spPr>
      </p:pic>
      <p:pic>
        <p:nvPicPr>
          <p:cNvPr id="26" name="Picture 25">
            <a:extLst>
              <a:ext uri="{FF2B5EF4-FFF2-40B4-BE49-F238E27FC236}">
                <a16:creationId xmlns:a16="http://schemas.microsoft.com/office/drawing/2014/main" id="{6AAD6DD1-3573-E54F-8768-B0CFC8AFB67A}"/>
              </a:ext>
            </a:extLst>
          </p:cNvPr>
          <p:cNvPicPr>
            <a:picLocks noChangeAspect="1"/>
          </p:cNvPicPr>
          <p:nvPr userDrawn="1"/>
        </p:nvPicPr>
        <p:blipFill>
          <a:blip r:embed="rId3"/>
          <a:stretch>
            <a:fillRect/>
          </a:stretch>
        </p:blipFill>
        <p:spPr>
          <a:xfrm rot="10800000">
            <a:off x="10785366" y="4899977"/>
            <a:ext cx="963720" cy="797561"/>
          </a:xfrm>
          <a:prstGeom prst="rect">
            <a:avLst/>
          </a:prstGeom>
        </p:spPr>
      </p:pic>
      <p:sp>
        <p:nvSpPr>
          <p:cNvPr id="11" name="Rectangle 10">
            <a:extLst>
              <a:ext uri="{FF2B5EF4-FFF2-40B4-BE49-F238E27FC236}">
                <a16:creationId xmlns:a16="http://schemas.microsoft.com/office/drawing/2014/main" id="{694A2B9C-4747-EB44-AD6F-788273471394}"/>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DE4C44A-5626-1B42-B24C-44A8F39FB460}"/>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8120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tle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FBD9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5" cy="1848949"/>
          </a:xfrm>
          <a:prstGeom prst="rect">
            <a:avLst/>
          </a:prstGeom>
        </p:spPr>
        <p:txBody>
          <a:bodyPr lIns="0" rIns="90000" anchor="b"/>
          <a:lstStyle>
            <a:lvl1pPr algn="l">
              <a:defRPr sz="6000" b="1">
                <a:solidFill>
                  <a:srgbClr val="F07D00"/>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F07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12" name="Picture 11">
            <a:extLst>
              <a:ext uri="{FF2B5EF4-FFF2-40B4-BE49-F238E27FC236}">
                <a16:creationId xmlns:a16="http://schemas.microsoft.com/office/drawing/2014/main" id="{2EC1597D-B745-8C47-9BCA-19CC45F98067}"/>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6946D80A-BB91-1241-848B-6B912282049B}"/>
              </a:ext>
            </a:extLst>
          </p:cNvPr>
          <p:cNvSpPr/>
          <p:nvPr userDrawn="1"/>
        </p:nvSpPr>
        <p:spPr>
          <a:xfrm>
            <a:off x="0" y="6742113"/>
            <a:ext cx="12191999" cy="125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DB81DC7A-6B12-7D4A-B479-9DCA38495772}"/>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F07D00"/>
                </a:solidFill>
              </a:defRPr>
            </a:lvl1pPr>
          </a:lstStyle>
          <a:p>
            <a:pPr lvl="0"/>
            <a:r>
              <a:rPr lang="en-GB" dirty="0"/>
              <a:t>Click to edit Master text styles</a:t>
            </a:r>
          </a:p>
        </p:txBody>
      </p:sp>
    </p:spTree>
    <p:extLst>
      <p:ext uri="{BB962C8B-B14F-4D97-AF65-F5344CB8AC3E}">
        <p14:creationId xmlns:p14="http://schemas.microsoft.com/office/powerpoint/2010/main" val="3710472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tle Blu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BCE4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12688"/>
            <a:ext cx="11306173" cy="1825399"/>
          </a:xfrm>
          <a:prstGeom prst="rect">
            <a:avLst/>
          </a:prstGeom>
        </p:spPr>
        <p:txBody>
          <a:bodyPr lIns="0" rIns="90000" anchor="b"/>
          <a:lstStyle>
            <a:lvl1pPr algn="l">
              <a:defRPr sz="6000" b="1">
                <a:solidFill>
                  <a:srgbClr val="00A6E2"/>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00A6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0"/>
            <a:ext cx="12192000" cy="441325"/>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065D9431-5C22-DF40-B12F-3B430B2D2AE1}"/>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9" name="Rectangle 8">
            <a:extLst>
              <a:ext uri="{FF2B5EF4-FFF2-40B4-BE49-F238E27FC236}">
                <a16:creationId xmlns:a16="http://schemas.microsoft.com/office/drawing/2014/main" id="{397678BD-869E-C64D-BBB5-DB38A6A8CF00}"/>
              </a:ext>
            </a:extLst>
          </p:cNvPr>
          <p:cNvSpPr/>
          <p:nvPr userDrawn="1"/>
        </p:nvSpPr>
        <p:spPr>
          <a:xfrm>
            <a:off x="0" y="6742113"/>
            <a:ext cx="12191999" cy="1259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1">
            <a:extLst>
              <a:ext uri="{FF2B5EF4-FFF2-40B4-BE49-F238E27FC236}">
                <a16:creationId xmlns:a16="http://schemas.microsoft.com/office/drawing/2014/main" id="{EFAD923B-E667-FD45-B41A-12791D221D10}"/>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00A6E2"/>
                </a:solidFill>
              </a:defRPr>
            </a:lvl1pPr>
          </a:lstStyle>
          <a:p>
            <a:pPr lvl="0"/>
            <a:r>
              <a:rPr lang="en-GB" dirty="0"/>
              <a:t>Click to edit Master text styles</a:t>
            </a:r>
          </a:p>
        </p:txBody>
      </p:sp>
    </p:spTree>
    <p:extLst>
      <p:ext uri="{BB962C8B-B14F-4D97-AF65-F5344CB8AC3E}">
        <p14:creationId xmlns:p14="http://schemas.microsoft.com/office/powerpoint/2010/main" val="15490781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rmal Blu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005B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00A6E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3" name="Rectangle 12">
            <a:extLst>
              <a:ext uri="{FF2B5EF4-FFF2-40B4-BE49-F238E27FC236}">
                <a16:creationId xmlns:a16="http://schemas.microsoft.com/office/drawing/2014/main" id="{C03F878E-DE03-2942-B907-3CF8B4BF5BA7}"/>
              </a:ext>
            </a:extLst>
          </p:cNvPr>
          <p:cNvSpPr/>
          <p:nvPr userDrawn="1"/>
        </p:nvSpPr>
        <p:spPr>
          <a:xfrm>
            <a:off x="0" y="1"/>
            <a:ext cx="12192000" cy="4526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20B24E7D-7F6A-0541-9FC9-D284AAA24340}"/>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6" name="Rectangle 15">
            <a:extLst>
              <a:ext uri="{FF2B5EF4-FFF2-40B4-BE49-F238E27FC236}">
                <a16:creationId xmlns:a16="http://schemas.microsoft.com/office/drawing/2014/main" id="{81441CAE-3F74-A749-B92B-BA7301BD3CC4}"/>
              </a:ext>
            </a:extLst>
          </p:cNvPr>
          <p:cNvSpPr/>
          <p:nvPr userDrawn="1"/>
        </p:nvSpPr>
        <p:spPr>
          <a:xfrm>
            <a:off x="0" y="6742113"/>
            <a:ext cx="12191999" cy="125999"/>
          </a:xfrm>
          <a:prstGeom prst="rect">
            <a:avLst/>
          </a:prstGeom>
          <a:solidFill>
            <a:srgbClr val="00A6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7" name="Text Placeholder 11">
            <a:extLst>
              <a:ext uri="{FF2B5EF4-FFF2-40B4-BE49-F238E27FC236}">
                <a16:creationId xmlns:a16="http://schemas.microsoft.com/office/drawing/2014/main" id="{3986C3D8-75F2-AF4D-852E-617DA34AB6C7}"/>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00A6E2"/>
                </a:solidFill>
              </a:defRPr>
            </a:lvl1pPr>
          </a:lstStyle>
          <a:p>
            <a:pPr lvl="0"/>
            <a:r>
              <a:rPr lang="en-GB" dirty="0"/>
              <a:t>Click to edit Master text styles</a:t>
            </a:r>
          </a:p>
        </p:txBody>
      </p:sp>
    </p:spTree>
    <p:extLst>
      <p:ext uri="{BB962C8B-B14F-4D97-AF65-F5344CB8AC3E}">
        <p14:creationId xmlns:p14="http://schemas.microsoft.com/office/powerpoint/2010/main" val="1561024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ormal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017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Rectangle 10">
            <a:extLst>
              <a:ext uri="{FF2B5EF4-FFF2-40B4-BE49-F238E27FC236}">
                <a16:creationId xmlns:a16="http://schemas.microsoft.com/office/drawing/2014/main" id="{B669F709-E7C3-C149-A260-3C4BD44CD5DB}"/>
              </a:ext>
            </a:extLst>
          </p:cNvPr>
          <p:cNvSpPr/>
          <p:nvPr userDrawn="1"/>
        </p:nvSpPr>
        <p:spPr>
          <a:xfrm>
            <a:off x="0" y="1"/>
            <a:ext cx="12192000" cy="4526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a:extLst>
              <a:ext uri="{FF2B5EF4-FFF2-40B4-BE49-F238E27FC236}">
                <a16:creationId xmlns:a16="http://schemas.microsoft.com/office/drawing/2014/main" id="{49C6C068-799F-5647-86FD-975D93E27D3F}"/>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7" name="Rectangle 16">
            <a:extLst>
              <a:ext uri="{FF2B5EF4-FFF2-40B4-BE49-F238E27FC236}">
                <a16:creationId xmlns:a16="http://schemas.microsoft.com/office/drawing/2014/main" id="{A9635ED3-5E00-7F4E-9AE5-AF4B24A44CF5}"/>
              </a:ext>
            </a:extLst>
          </p:cNvPr>
          <p:cNvSpPr/>
          <p:nvPr userDrawn="1"/>
        </p:nvSpPr>
        <p:spPr>
          <a:xfrm>
            <a:off x="0" y="6742113"/>
            <a:ext cx="12191999" cy="125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8" name="Text Placeholder 11">
            <a:extLst>
              <a:ext uri="{FF2B5EF4-FFF2-40B4-BE49-F238E27FC236}">
                <a16:creationId xmlns:a16="http://schemas.microsoft.com/office/drawing/2014/main" id="{77A12D8D-2172-A24B-A568-26FC3B4B283B}"/>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C7017F"/>
                </a:solidFill>
              </a:defRPr>
            </a:lvl1pPr>
          </a:lstStyle>
          <a:p>
            <a:pPr lvl="0"/>
            <a:r>
              <a:rPr lang="en-GB" dirty="0"/>
              <a:t>Click to edit Master text styles</a:t>
            </a:r>
          </a:p>
        </p:txBody>
      </p:sp>
    </p:spTree>
    <p:extLst>
      <p:ext uri="{BB962C8B-B14F-4D97-AF65-F5344CB8AC3E}">
        <p14:creationId xmlns:p14="http://schemas.microsoft.com/office/powerpoint/2010/main" val="23424682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ld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1989138"/>
            <a:ext cx="11306173"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rgbClr val="F07D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3D2627D-3696-4F4C-8BC6-79103D22C236}"/>
              </a:ext>
            </a:extLst>
          </p:cNvPr>
          <p:cNvSpPr/>
          <p:nvPr userDrawn="1"/>
        </p:nvSpPr>
        <p:spPr>
          <a:xfrm>
            <a:off x="0" y="1"/>
            <a:ext cx="12192000" cy="4526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85871FCE-6DA7-5549-92C6-554D5232A266}"/>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240039B7-FA62-F24C-BCFF-BA21679AD8B7}"/>
              </a:ext>
            </a:extLst>
          </p:cNvPr>
          <p:cNvSpPr/>
          <p:nvPr userDrawn="1"/>
        </p:nvSpPr>
        <p:spPr>
          <a:xfrm>
            <a:off x="0" y="6742113"/>
            <a:ext cx="12191999" cy="125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E8DC3CBE-2843-1642-BD7A-5C7A9BC16E2C}"/>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F07D00"/>
                </a:solidFill>
              </a:defRPr>
            </a:lvl1pPr>
          </a:lstStyle>
          <a:p>
            <a:pPr lvl="0"/>
            <a:r>
              <a:rPr lang="en-GB" dirty="0"/>
              <a:t>Click to edit Master text styles</a:t>
            </a:r>
          </a:p>
        </p:txBody>
      </p:sp>
    </p:spTree>
    <p:extLst>
      <p:ext uri="{BB962C8B-B14F-4D97-AF65-F5344CB8AC3E}">
        <p14:creationId xmlns:p14="http://schemas.microsoft.com/office/powerpoint/2010/main" val="3261654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6"/>
            <a:ext cx="12191999" cy="6300786"/>
          </a:xfrm>
          <a:prstGeom prst="rect">
            <a:avLst/>
          </a:prstGeom>
          <a:solidFill>
            <a:srgbClr val="E6005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2" y="4015578"/>
            <a:ext cx="11306175" cy="1155172"/>
          </a:xfrm>
          <a:prstGeom prst="rect">
            <a:avLst/>
          </a:prstGeom>
        </p:spPr>
        <p:txBody>
          <a:bodyPr lIns="0">
            <a:normAutofit/>
          </a:bodyPr>
          <a:lstStyle>
            <a:lvl1pPr marL="0" indent="0" algn="l">
              <a:buNone/>
              <a:defRPr sz="3000" b="1">
                <a:solidFill>
                  <a:srgbClr val="9E043D"/>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pic>
        <p:nvPicPr>
          <p:cNvPr id="4" name="Picture 3">
            <a:extLst>
              <a:ext uri="{FF2B5EF4-FFF2-40B4-BE49-F238E27FC236}">
                <a16:creationId xmlns:a16="http://schemas.microsoft.com/office/drawing/2014/main" id="{EE19FAFA-C3E1-0844-82DB-27D43E467A6B}"/>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15" name="Date Placeholder 3">
            <a:extLst>
              <a:ext uri="{FF2B5EF4-FFF2-40B4-BE49-F238E27FC236}">
                <a16:creationId xmlns:a16="http://schemas.microsoft.com/office/drawing/2014/main" id="{F86CB3D1-E135-FD4F-A056-483535DECE88}"/>
              </a:ext>
            </a:extLst>
          </p:cNvPr>
          <p:cNvSpPr>
            <a:spLocks noGrp="1"/>
          </p:cNvSpPr>
          <p:nvPr>
            <p:ph type="dt" sz="half" idx="10"/>
          </p:nvPr>
        </p:nvSpPr>
        <p:spPr>
          <a:xfrm>
            <a:off x="6275386" y="6057899"/>
            <a:ext cx="5473701" cy="358775"/>
          </a:xfrm>
          <a:prstGeom prst="rect">
            <a:avLst/>
          </a:prstGeom>
        </p:spPr>
        <p:txBody>
          <a:bodyPr lIns="0" tIns="0" rIns="0" bIns="0" anchor="b" anchorCtr="0"/>
          <a:lstStyle>
            <a:lvl1pPr algn="r">
              <a:defRPr>
                <a:solidFill>
                  <a:srgbClr val="9E043D"/>
                </a:solidFill>
                <a:latin typeface="Arial" panose="020B0604020202020204" pitchFamily="34" charset="0"/>
                <a:cs typeface="Arial" panose="020B0604020202020204" pitchFamily="34" charset="0"/>
              </a:defRPr>
            </a:lvl1pPr>
          </a:lstStyle>
          <a:p>
            <a:fld id="{197342E9-89D0-D246-B0E5-635614E13D75}" type="datetime1">
              <a:rPr lang="en-GB" smtClean="0"/>
              <a:pPr/>
              <a:t>28/04/2025</a:t>
            </a:fld>
            <a:endParaRPr lang="en-US" dirty="0"/>
          </a:p>
        </p:txBody>
      </p:sp>
    </p:spTree>
    <p:extLst>
      <p:ext uri="{BB962C8B-B14F-4D97-AF65-F5344CB8AC3E}">
        <p14:creationId xmlns:p14="http://schemas.microsoft.com/office/powerpoint/2010/main" val="3347986713"/>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ld Purpl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C701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821E6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66867788-B905-9E45-B992-B2C5D2894330}"/>
              </a:ext>
            </a:extLst>
          </p:cNvPr>
          <p:cNvSpPr/>
          <p:nvPr userDrawn="1"/>
        </p:nvSpPr>
        <p:spPr>
          <a:xfrm>
            <a:off x="0" y="1"/>
            <a:ext cx="12192000" cy="4526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6651983-37A2-2345-917B-4559D70F4392}"/>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89B5E4C-2015-A748-95FB-CF22799B0CD6}"/>
              </a:ext>
            </a:extLst>
          </p:cNvPr>
          <p:cNvSpPr/>
          <p:nvPr userDrawn="1"/>
        </p:nvSpPr>
        <p:spPr>
          <a:xfrm>
            <a:off x="0" y="6742113"/>
            <a:ext cx="12191999" cy="125999"/>
          </a:xfrm>
          <a:prstGeom prst="rect">
            <a:avLst/>
          </a:prstGeom>
          <a:solidFill>
            <a:srgbClr val="821E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946CC34B-1499-F541-84B4-B09C59E3E203}"/>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821E69"/>
                </a:solidFill>
              </a:defRPr>
            </a:lvl1pPr>
          </a:lstStyle>
          <a:p>
            <a:pPr lvl="0"/>
            <a:r>
              <a:rPr lang="en-GB" dirty="0"/>
              <a:t>Click to edit Master text styles</a:t>
            </a:r>
          </a:p>
        </p:txBody>
      </p:sp>
    </p:spTree>
    <p:extLst>
      <p:ext uri="{BB962C8B-B14F-4D97-AF65-F5344CB8AC3E}">
        <p14:creationId xmlns:p14="http://schemas.microsoft.com/office/powerpoint/2010/main" val="1726836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asual Green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6D95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C7D53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BF3AFFF2-502D-054E-B5DC-66A77A6B8A6E}"/>
              </a:ext>
            </a:extLst>
          </p:cNvPr>
          <p:cNvSpPr/>
          <p:nvPr userDrawn="1"/>
        </p:nvSpPr>
        <p:spPr>
          <a:xfrm>
            <a:off x="0" y="1"/>
            <a:ext cx="12192000" cy="452699"/>
          </a:xfrm>
          <a:prstGeom prst="rect">
            <a:avLst/>
          </a:prstGeom>
          <a:solidFill>
            <a:srgbClr val="C7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3E73C732-A419-E840-970E-326B7FDD4684}"/>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84D91E44-21DE-A842-8B5E-6AD38E86E746}"/>
              </a:ext>
            </a:extLst>
          </p:cNvPr>
          <p:cNvSpPr/>
          <p:nvPr userDrawn="1"/>
        </p:nvSpPr>
        <p:spPr>
          <a:xfrm>
            <a:off x="0" y="6742113"/>
            <a:ext cx="12191999" cy="125999"/>
          </a:xfrm>
          <a:prstGeom prst="rect">
            <a:avLst/>
          </a:prstGeom>
          <a:solidFill>
            <a:srgbClr val="C7D5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69BF5122-5B53-AF4A-BB6D-678ABD2D40EF}"/>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C7D533"/>
                </a:solidFill>
              </a:defRPr>
            </a:lvl1pPr>
          </a:lstStyle>
          <a:p>
            <a:pPr lvl="0"/>
            <a:r>
              <a:rPr lang="en-GB" dirty="0"/>
              <a:t>Click to edit Master text styles</a:t>
            </a:r>
          </a:p>
        </p:txBody>
      </p:sp>
    </p:spTree>
    <p:extLst>
      <p:ext uri="{BB962C8B-B14F-4D97-AF65-F5344CB8AC3E}">
        <p14:creationId xmlns:p14="http://schemas.microsoft.com/office/powerpoint/2010/main" val="22726012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BB3F0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BB3F07"/>
                </a:solidFill>
              </a:defRPr>
            </a:lvl1pPr>
          </a:lstStyle>
          <a:p>
            <a:pPr lvl="0"/>
            <a:r>
              <a:rPr lang="en-GB" dirty="0"/>
              <a:t>Click to edit Master text styles</a:t>
            </a:r>
          </a:p>
        </p:txBody>
      </p:sp>
    </p:spTree>
    <p:extLst>
      <p:ext uri="{BB962C8B-B14F-4D97-AF65-F5344CB8AC3E}">
        <p14:creationId xmlns:p14="http://schemas.microsoft.com/office/powerpoint/2010/main" val="2476247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E600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33699656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EC6D8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E6005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4017957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asual Orange Section Brea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68B09DB-0CE7-674F-8B4F-D3BDC1E1F580}"/>
              </a:ext>
            </a:extLst>
          </p:cNvPr>
          <p:cNvSpPr/>
          <p:nvPr userDrawn="1"/>
        </p:nvSpPr>
        <p:spPr>
          <a:xfrm>
            <a:off x="0" y="0"/>
            <a:ext cx="12192000" cy="6857999"/>
          </a:xfrm>
          <a:prstGeom prst="rect">
            <a:avLst/>
          </a:prstGeom>
          <a:solidFill>
            <a:srgbClr val="6F625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itle 1">
            <a:extLst>
              <a:ext uri="{FF2B5EF4-FFF2-40B4-BE49-F238E27FC236}">
                <a16:creationId xmlns:a16="http://schemas.microsoft.com/office/drawing/2014/main" id="{45A774C6-72B5-B54D-AFC5-BEDE6662B008}"/>
              </a:ext>
            </a:extLst>
          </p:cNvPr>
          <p:cNvSpPr>
            <a:spLocks noGrp="1"/>
          </p:cNvSpPr>
          <p:nvPr>
            <p:ph type="ctrTitle"/>
          </p:nvPr>
        </p:nvSpPr>
        <p:spPr>
          <a:xfrm>
            <a:off x="442913" y="2024063"/>
            <a:ext cx="11306173" cy="1814024"/>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15" name="Subtitle 2">
            <a:extLst>
              <a:ext uri="{FF2B5EF4-FFF2-40B4-BE49-F238E27FC236}">
                <a16:creationId xmlns:a16="http://schemas.microsoft.com/office/drawing/2014/main" id="{D8CD21CC-038F-084D-86A0-F56D478F11ED}"/>
              </a:ext>
            </a:extLst>
          </p:cNvPr>
          <p:cNvSpPr>
            <a:spLocks noGrp="1"/>
          </p:cNvSpPr>
          <p:nvPr>
            <p:ph type="subTitle" idx="1"/>
          </p:nvPr>
        </p:nvSpPr>
        <p:spPr>
          <a:xfrm>
            <a:off x="442913" y="4015578"/>
            <a:ext cx="11306173" cy="1155172"/>
          </a:xfrm>
          <a:prstGeom prst="rect">
            <a:avLst/>
          </a:prstGeom>
        </p:spPr>
        <p:txBody>
          <a:bodyPr lIns="0">
            <a:normAutofit/>
          </a:bodyPr>
          <a:lstStyle>
            <a:lvl1pPr marL="0" indent="0" algn="l">
              <a:buNone/>
              <a:defRPr sz="3000" b="1">
                <a:solidFill>
                  <a:srgbClr val="B5B0A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7" name="Rectangle 6">
            <a:extLst>
              <a:ext uri="{FF2B5EF4-FFF2-40B4-BE49-F238E27FC236}">
                <a16:creationId xmlns:a16="http://schemas.microsoft.com/office/drawing/2014/main" id="{37898AC0-B7CB-074A-816A-237E0E868E59}"/>
              </a:ext>
            </a:extLst>
          </p:cNvPr>
          <p:cNvSpPr/>
          <p:nvPr userDrawn="1"/>
        </p:nvSpPr>
        <p:spPr>
          <a:xfrm>
            <a:off x="0" y="1"/>
            <a:ext cx="12192000" cy="452699"/>
          </a:xfrm>
          <a:prstGeom prst="rect">
            <a:avLst/>
          </a:prstGeom>
          <a:solidFill>
            <a:srgbClr val="B5B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F0A60D5D-4AC5-424B-9227-98890EF5464D}"/>
              </a:ext>
            </a:extLst>
          </p:cNvPr>
          <p:cNvPicPr>
            <a:picLocks noChangeAspect="1"/>
          </p:cNvPicPr>
          <p:nvPr userDrawn="1"/>
        </p:nvPicPr>
        <p:blipFill>
          <a:blip r:embed="rId2"/>
          <a:stretch>
            <a:fillRect/>
          </a:stretch>
        </p:blipFill>
        <p:spPr>
          <a:xfrm>
            <a:off x="442913" y="5832091"/>
            <a:ext cx="568360" cy="676276"/>
          </a:xfrm>
          <a:prstGeom prst="rect">
            <a:avLst/>
          </a:prstGeom>
        </p:spPr>
      </p:pic>
      <p:sp>
        <p:nvSpPr>
          <p:cNvPr id="10" name="Rectangle 9">
            <a:extLst>
              <a:ext uri="{FF2B5EF4-FFF2-40B4-BE49-F238E27FC236}">
                <a16:creationId xmlns:a16="http://schemas.microsoft.com/office/drawing/2014/main" id="{03636DE5-A460-F448-BC8B-A823C89548EA}"/>
              </a:ext>
            </a:extLst>
          </p:cNvPr>
          <p:cNvSpPr/>
          <p:nvPr userDrawn="1"/>
        </p:nvSpPr>
        <p:spPr>
          <a:xfrm>
            <a:off x="0" y="6742113"/>
            <a:ext cx="12191999" cy="125999"/>
          </a:xfrm>
          <a:prstGeom prst="rect">
            <a:avLst/>
          </a:prstGeom>
          <a:solidFill>
            <a:srgbClr val="BB3F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A6E2"/>
              </a:solidFill>
            </a:endParaRPr>
          </a:p>
        </p:txBody>
      </p:sp>
      <p:sp>
        <p:nvSpPr>
          <p:cNvPr id="11" name="Text Placeholder 11">
            <a:extLst>
              <a:ext uri="{FF2B5EF4-FFF2-40B4-BE49-F238E27FC236}">
                <a16:creationId xmlns:a16="http://schemas.microsoft.com/office/drawing/2014/main" id="{0E93626E-75D3-2946-9E24-B1657D8181F5}"/>
              </a:ext>
            </a:extLst>
          </p:cNvPr>
          <p:cNvSpPr>
            <a:spLocks noGrp="1"/>
          </p:cNvSpPr>
          <p:nvPr>
            <p:ph type="body" sz="quarter" idx="12"/>
          </p:nvPr>
        </p:nvSpPr>
        <p:spPr>
          <a:xfrm>
            <a:off x="6275387" y="6057900"/>
            <a:ext cx="5473699" cy="368888"/>
          </a:xfrm>
          <a:prstGeom prst="rect">
            <a:avLst/>
          </a:prstGeom>
        </p:spPr>
        <p:txBody>
          <a:bodyPr tIns="0" rIns="0" bIns="0" anchor="b" anchorCtr="0">
            <a:noAutofit/>
          </a:bodyPr>
          <a:lstStyle>
            <a:lvl1pPr marL="0" indent="0" algn="r">
              <a:buNone/>
              <a:defRPr sz="1800">
                <a:solidFill>
                  <a:srgbClr val="B5B0AC"/>
                </a:solidFill>
              </a:defRPr>
            </a:lvl1pPr>
          </a:lstStyle>
          <a:p>
            <a:pPr lvl="0"/>
            <a:r>
              <a:rPr lang="en-GB" dirty="0"/>
              <a:t>Click to edit Master text styles</a:t>
            </a:r>
          </a:p>
        </p:txBody>
      </p:sp>
    </p:spTree>
    <p:extLst>
      <p:ext uri="{BB962C8B-B14F-4D97-AF65-F5344CB8AC3E}">
        <p14:creationId xmlns:p14="http://schemas.microsoft.com/office/powerpoint/2010/main" val="8712040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6B90F54-2FD9-B744-B972-C1D92C843C23}"/>
              </a:ext>
            </a:extLst>
          </p:cNvPr>
          <p:cNvSpPr/>
          <p:nvPr userDrawn="1"/>
        </p:nvSpPr>
        <p:spPr>
          <a:xfrm>
            <a:off x="1" y="431386"/>
            <a:ext cx="12191999" cy="6300787"/>
          </a:xfrm>
          <a:prstGeom prst="rect">
            <a:avLst/>
          </a:prstGeom>
          <a:solidFill>
            <a:srgbClr val="E5E5E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C04446B3-A205-CB44-8165-EDDF1073E3F0}"/>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6" name="TextBox 5">
            <a:extLst>
              <a:ext uri="{FF2B5EF4-FFF2-40B4-BE49-F238E27FC236}">
                <a16:creationId xmlns:a16="http://schemas.microsoft.com/office/drawing/2014/main" id="{7D96A658-0183-444F-91C4-2F380978AAE1}"/>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rgbClr val="E6005B"/>
                </a:solidFill>
              </a:rPr>
              <a:t>Thank you</a:t>
            </a:r>
          </a:p>
        </p:txBody>
      </p:sp>
    </p:spTree>
    <p:extLst>
      <p:ext uri="{BB962C8B-B14F-4D97-AF65-F5344CB8AC3E}">
        <p14:creationId xmlns:p14="http://schemas.microsoft.com/office/powerpoint/2010/main" val="16596295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esentation End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D73252D-FA87-8946-98E6-F10F7EFB191B}"/>
              </a:ext>
            </a:extLst>
          </p:cNvPr>
          <p:cNvSpPr/>
          <p:nvPr userDrawn="1"/>
        </p:nvSpPr>
        <p:spPr>
          <a:xfrm>
            <a:off x="0" y="441326"/>
            <a:ext cx="12191999" cy="6300786"/>
          </a:xfrm>
          <a:prstGeom prst="rect">
            <a:avLst/>
          </a:prstGeom>
          <a:solidFill>
            <a:srgbClr val="E6005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6005B"/>
              </a:solidFill>
            </a:endParaRPr>
          </a:p>
        </p:txBody>
      </p:sp>
      <p:pic>
        <p:nvPicPr>
          <p:cNvPr id="10" name="Picture 9">
            <a:extLst>
              <a:ext uri="{FF2B5EF4-FFF2-40B4-BE49-F238E27FC236}">
                <a16:creationId xmlns:a16="http://schemas.microsoft.com/office/drawing/2014/main" id="{146BD13E-6F12-BA45-881A-F273DAED034A}"/>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2" name="TextBox 1">
            <a:extLst>
              <a:ext uri="{FF2B5EF4-FFF2-40B4-BE49-F238E27FC236}">
                <a16:creationId xmlns:a16="http://schemas.microsoft.com/office/drawing/2014/main" id="{DEE1A0BD-8134-9B4A-AE3E-E7C0EECCD029}"/>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rgbClr val="9E043D"/>
                </a:solidFill>
              </a:rPr>
              <a:t>Thank you</a:t>
            </a:r>
          </a:p>
        </p:txBody>
      </p:sp>
    </p:spTree>
    <p:extLst>
      <p:ext uri="{BB962C8B-B14F-4D97-AF65-F5344CB8AC3E}">
        <p14:creationId xmlns:p14="http://schemas.microsoft.com/office/powerpoint/2010/main" val="287245452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9818EEC-D27C-9844-8F9A-431793B5929C}"/>
              </a:ext>
            </a:extLst>
          </p:cNvPr>
          <p:cNvSpPr/>
          <p:nvPr userDrawn="1"/>
        </p:nvSpPr>
        <p:spPr>
          <a:xfrm>
            <a:off x="0" y="441325"/>
            <a:ext cx="12191999" cy="6300787"/>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FE3E8BC-7439-0742-A9FC-77BBB38EF7AF}"/>
              </a:ext>
            </a:extLst>
          </p:cNvPr>
          <p:cNvPicPr>
            <a:picLocks noChangeAspect="1"/>
          </p:cNvPicPr>
          <p:nvPr userDrawn="1"/>
        </p:nvPicPr>
        <p:blipFill>
          <a:blip r:embed="rId2"/>
          <a:stretch>
            <a:fillRect/>
          </a:stretch>
        </p:blipFill>
        <p:spPr>
          <a:xfrm>
            <a:off x="442913" y="800100"/>
            <a:ext cx="3427412" cy="1009958"/>
          </a:xfrm>
          <a:prstGeom prst="rect">
            <a:avLst/>
          </a:prstGeom>
        </p:spPr>
      </p:pic>
      <p:sp>
        <p:nvSpPr>
          <p:cNvPr id="9" name="TextBox 8">
            <a:extLst>
              <a:ext uri="{FF2B5EF4-FFF2-40B4-BE49-F238E27FC236}">
                <a16:creationId xmlns:a16="http://schemas.microsoft.com/office/drawing/2014/main" id="{C3E62ECB-71C5-2342-A1AF-B7DAA1E1B964}"/>
              </a:ext>
            </a:extLst>
          </p:cNvPr>
          <p:cNvSpPr txBox="1"/>
          <p:nvPr userDrawn="1"/>
        </p:nvSpPr>
        <p:spPr>
          <a:xfrm>
            <a:off x="442913" y="2024062"/>
            <a:ext cx="11306175" cy="1814024"/>
          </a:xfrm>
          <a:prstGeom prst="rect">
            <a:avLst/>
          </a:prstGeom>
          <a:noFill/>
        </p:spPr>
        <p:txBody>
          <a:bodyPr wrap="square" lIns="0" tIns="0" rIns="0" bIns="0" rtlCol="0" anchor="b" anchorCtr="0">
            <a:normAutofit/>
          </a:bodyPr>
          <a:lstStyle/>
          <a:p>
            <a:pPr algn="l"/>
            <a:r>
              <a:rPr lang="en-US" sz="6000" b="1" dirty="0">
                <a:solidFill>
                  <a:schemeClr val="bg1"/>
                </a:solidFill>
              </a:rPr>
              <a:t>Thank you</a:t>
            </a:r>
          </a:p>
        </p:txBody>
      </p:sp>
    </p:spTree>
    <p:extLst>
      <p:ext uri="{BB962C8B-B14F-4D97-AF65-F5344CB8AC3E}">
        <p14:creationId xmlns:p14="http://schemas.microsoft.com/office/powerpoint/2010/main" val="34394931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p>
            <a:fld id="{2987031C-9901-4EF0-9F2F-2A2E1AE069F5}" type="slidenum">
              <a:rPr lang="en-GB" smtClean="0"/>
              <a:t>‹#›</a:t>
            </a:fld>
            <a:endParaRPr lang="en-GB"/>
          </a:p>
        </p:txBody>
      </p:sp>
      <p:sp>
        <p:nvSpPr>
          <p:cNvPr id="8" name="Text Placeholder 7">
            <a:extLst>
              <a:ext uri="{FF2B5EF4-FFF2-40B4-BE49-F238E27FC236}">
                <a16:creationId xmlns:a16="http://schemas.microsoft.com/office/drawing/2014/main" id="{14E34C90-5B76-634C-9EA9-F3936B09497B}"/>
              </a:ext>
            </a:extLst>
          </p:cNvPr>
          <p:cNvSpPr>
            <a:spLocks noGrp="1"/>
          </p:cNvSpPr>
          <p:nvPr>
            <p:ph type="body" sz="quarter" idx="13"/>
          </p:nvPr>
        </p:nvSpPr>
        <p:spPr>
          <a:xfrm>
            <a:off x="324000" y="1223999"/>
            <a:ext cx="7596000" cy="4860000"/>
          </a:xfrm>
        </p:spPr>
        <p:txBody>
          <a:bodyPr numCol="1" spcCol="288000"/>
          <a:lstStyle>
            <a:lvl1pPr>
              <a:spcBef>
                <a:spcPts val="500"/>
              </a:spcBef>
              <a:spcAft>
                <a:spcPts val="1000"/>
              </a:spcAft>
              <a:defRPr/>
            </a:lvl1pPr>
            <a:lvl5pPr indent="-288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TextBox 8">
            <a:extLst>
              <a:ext uri="{FF2B5EF4-FFF2-40B4-BE49-F238E27FC236}">
                <a16:creationId xmlns:a16="http://schemas.microsoft.com/office/drawing/2014/main" id="{261AB5ED-D4D9-0C40-9A3D-4DE1F924FE12}"/>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17199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Presentation 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ADF23B6-683D-2B48-8B2D-8FF423A50C05}"/>
              </a:ext>
            </a:extLst>
          </p:cNvPr>
          <p:cNvSpPr/>
          <p:nvPr userDrawn="1"/>
        </p:nvSpPr>
        <p:spPr>
          <a:xfrm>
            <a:off x="0" y="441325"/>
            <a:ext cx="12191999" cy="6300787"/>
          </a:xfrm>
          <a:prstGeom prst="rect">
            <a:avLst/>
          </a:prstGeom>
          <a:solidFill>
            <a:srgbClr val="6F625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E7E7F3C-6AC2-084C-81DA-BE9E4A815A32}"/>
              </a:ext>
            </a:extLst>
          </p:cNvPr>
          <p:cNvSpPr>
            <a:spLocks noGrp="1"/>
          </p:cNvSpPr>
          <p:nvPr>
            <p:ph type="ctrTitle"/>
          </p:nvPr>
        </p:nvSpPr>
        <p:spPr>
          <a:xfrm>
            <a:off x="442912" y="1989138"/>
            <a:ext cx="11306175" cy="1848949"/>
          </a:xfrm>
          <a:prstGeom prst="rect">
            <a:avLst/>
          </a:prstGeom>
        </p:spPr>
        <p:txBody>
          <a:bodyPr lIns="0" rIns="90000" anchor="b"/>
          <a:lstStyle>
            <a:lvl1pPr algn="l">
              <a:defRPr sz="6000" b="1">
                <a:solidFill>
                  <a:schemeClr val="bg1"/>
                </a:solidFill>
              </a:defRPr>
            </a:lvl1pPr>
          </a:lstStyle>
          <a:p>
            <a:r>
              <a:rPr lang="en-GB" dirty="0"/>
              <a:t>Click to edit Master title style</a:t>
            </a:r>
            <a:endParaRPr lang="en-US" dirty="0"/>
          </a:p>
        </p:txBody>
      </p:sp>
      <p:sp>
        <p:nvSpPr>
          <p:cNvPr id="3" name="Subtitle 2">
            <a:extLst>
              <a:ext uri="{FF2B5EF4-FFF2-40B4-BE49-F238E27FC236}">
                <a16:creationId xmlns:a16="http://schemas.microsoft.com/office/drawing/2014/main" id="{AC3D8BCC-A8A8-F640-A027-5BF8353F717B}"/>
              </a:ext>
            </a:extLst>
          </p:cNvPr>
          <p:cNvSpPr>
            <a:spLocks noGrp="1"/>
          </p:cNvSpPr>
          <p:nvPr>
            <p:ph type="subTitle" idx="1"/>
          </p:nvPr>
        </p:nvSpPr>
        <p:spPr>
          <a:xfrm>
            <a:off x="442913" y="4015578"/>
            <a:ext cx="11306175" cy="1155172"/>
          </a:xfrm>
          <a:prstGeom prst="rect">
            <a:avLst/>
          </a:prstGeom>
        </p:spPr>
        <p:txBody>
          <a:bodyPr lIns="0">
            <a:normAutofit/>
          </a:bodyPr>
          <a:lstStyle>
            <a:lvl1pPr marL="0" indent="0" algn="l">
              <a:buNone/>
              <a:defRPr sz="3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US" dirty="0"/>
          </a:p>
        </p:txBody>
      </p:sp>
      <p:sp>
        <p:nvSpPr>
          <p:cNvPr id="11" name="Date Placeholder 3">
            <a:extLst>
              <a:ext uri="{FF2B5EF4-FFF2-40B4-BE49-F238E27FC236}">
                <a16:creationId xmlns:a16="http://schemas.microsoft.com/office/drawing/2014/main" id="{407DCF46-D938-064E-964C-1B90111009F0}"/>
              </a:ext>
            </a:extLst>
          </p:cNvPr>
          <p:cNvSpPr>
            <a:spLocks noGrp="1"/>
          </p:cNvSpPr>
          <p:nvPr>
            <p:ph type="dt" sz="half" idx="10"/>
          </p:nvPr>
        </p:nvSpPr>
        <p:spPr>
          <a:xfrm>
            <a:off x="6275388" y="6057899"/>
            <a:ext cx="5473699" cy="358775"/>
          </a:xfrm>
          <a:prstGeom prst="rect">
            <a:avLst/>
          </a:prstGeom>
        </p:spPr>
        <p:txBody>
          <a:bodyPr lIns="0" tIns="0" rIns="0" bIns="0" anchor="b" anchorCtr="0"/>
          <a:lstStyle>
            <a:lvl1pPr algn="r">
              <a:defRPr>
                <a:solidFill>
                  <a:schemeClr val="bg1"/>
                </a:solidFill>
                <a:latin typeface="Arial" panose="020B0604020202020204" pitchFamily="34" charset="0"/>
                <a:cs typeface="Arial" panose="020B0604020202020204" pitchFamily="34" charset="0"/>
              </a:defRPr>
            </a:lvl1pPr>
          </a:lstStyle>
          <a:p>
            <a:fld id="{197342E9-89D0-D246-B0E5-635614E13D75}" type="datetime1">
              <a:rPr lang="en-GB" smtClean="0"/>
              <a:pPr/>
              <a:t>28/04/2025</a:t>
            </a:fld>
            <a:endParaRPr lang="en-US" dirty="0"/>
          </a:p>
        </p:txBody>
      </p:sp>
      <p:pic>
        <p:nvPicPr>
          <p:cNvPr id="15" name="Picture 14">
            <a:extLst>
              <a:ext uri="{FF2B5EF4-FFF2-40B4-BE49-F238E27FC236}">
                <a16:creationId xmlns:a16="http://schemas.microsoft.com/office/drawing/2014/main" id="{2BEE9E80-8FF0-8441-B362-4623AB9E8A1D}"/>
              </a:ext>
            </a:extLst>
          </p:cNvPr>
          <p:cNvPicPr>
            <a:picLocks noChangeAspect="1"/>
          </p:cNvPicPr>
          <p:nvPr userDrawn="1"/>
        </p:nvPicPr>
        <p:blipFill>
          <a:blip r:embed="rId2"/>
          <a:stretch>
            <a:fillRect/>
          </a:stretch>
        </p:blipFill>
        <p:spPr>
          <a:xfrm>
            <a:off x="442913" y="800100"/>
            <a:ext cx="3427412" cy="1009958"/>
          </a:xfrm>
          <a:prstGeom prst="rect">
            <a:avLst/>
          </a:prstGeom>
        </p:spPr>
      </p:pic>
    </p:spTree>
    <p:extLst>
      <p:ext uri="{BB962C8B-B14F-4D97-AF65-F5344CB8AC3E}">
        <p14:creationId xmlns:p14="http://schemas.microsoft.com/office/powerpoint/2010/main" val="33674208"/>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1395D28-07F6-9F47-8128-50C443109906}"/>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32ACF5D-95B4-ED49-9DD6-98E1235076B4}"/>
              </a:ext>
            </a:extLst>
          </p:cNvPr>
          <p:cNvSpPr>
            <a:spLocks noGrp="1"/>
          </p:cNvSpPr>
          <p:nvPr>
            <p:ph sz="half" idx="1"/>
          </p:nvPr>
        </p:nvSpPr>
        <p:spPr>
          <a:xfrm>
            <a:off x="442913" y="1989138"/>
            <a:ext cx="11306174"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Title 1">
            <a:extLst>
              <a:ext uri="{FF2B5EF4-FFF2-40B4-BE49-F238E27FC236}">
                <a16:creationId xmlns:a16="http://schemas.microsoft.com/office/drawing/2014/main" id="{1E523BD2-753E-0A47-B307-D80B3FF627EE}"/>
              </a:ext>
            </a:extLst>
          </p:cNvPr>
          <p:cNvSpPr>
            <a:spLocks noGrp="1"/>
          </p:cNvSpPr>
          <p:nvPr>
            <p:ph type="title"/>
          </p:nvPr>
        </p:nvSpPr>
        <p:spPr>
          <a:xfrm>
            <a:off x="442912" y="800100"/>
            <a:ext cx="11306175" cy="1001983"/>
          </a:xfrm>
          <a:prstGeom prst="rect">
            <a:avLst/>
          </a:prstGeom>
        </p:spPr>
        <p:txBody>
          <a:bodyPr/>
          <a:lstStyle/>
          <a:p>
            <a:r>
              <a:rPr lang="en-GB" dirty="0"/>
              <a:t>Click to edit Master title style</a:t>
            </a:r>
            <a:endParaRPr lang="en-US" dirty="0"/>
          </a:p>
        </p:txBody>
      </p:sp>
      <p:pic>
        <p:nvPicPr>
          <p:cNvPr id="13" name="Picture 12">
            <a:extLst>
              <a:ext uri="{FF2B5EF4-FFF2-40B4-BE49-F238E27FC236}">
                <a16:creationId xmlns:a16="http://schemas.microsoft.com/office/drawing/2014/main" id="{87BB0FE4-66FF-0E42-841A-3EC5F7C7E6A2}"/>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6" name="Rectangle 5">
            <a:extLst>
              <a:ext uri="{FF2B5EF4-FFF2-40B4-BE49-F238E27FC236}">
                <a16:creationId xmlns:a16="http://schemas.microsoft.com/office/drawing/2014/main" id="{5D683437-A234-3E4E-8B92-A0C560819C16}"/>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11">
            <a:extLst>
              <a:ext uri="{FF2B5EF4-FFF2-40B4-BE49-F238E27FC236}">
                <a16:creationId xmlns:a16="http://schemas.microsoft.com/office/drawing/2014/main" id="{1CDF1BA5-471A-8044-BDBA-890115BBFFDE}"/>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Tree>
    <p:extLst>
      <p:ext uri="{BB962C8B-B14F-4D97-AF65-F5344CB8AC3E}">
        <p14:creationId xmlns:p14="http://schemas.microsoft.com/office/powerpoint/2010/main" val="383451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ne Column Secondary">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A204BD-F3EB-5842-9319-7B613DC2539E}"/>
              </a:ext>
            </a:extLst>
          </p:cNvPr>
          <p:cNvSpPr>
            <a:spLocks noGrp="1"/>
          </p:cNvSpPr>
          <p:nvPr>
            <p:ph type="body" idx="1"/>
          </p:nvPr>
        </p:nvSpPr>
        <p:spPr>
          <a:xfrm>
            <a:off x="442912" y="1989138"/>
            <a:ext cx="11306176"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4" y="2813048"/>
            <a:ext cx="11306174" cy="288448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pic>
        <p:nvPicPr>
          <p:cNvPr id="7" name="Picture 6">
            <a:extLst>
              <a:ext uri="{FF2B5EF4-FFF2-40B4-BE49-F238E27FC236}">
                <a16:creationId xmlns:a16="http://schemas.microsoft.com/office/drawing/2014/main" id="{0E8EB9E1-DFB3-5C47-B4B9-9B8765B8640B}"/>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4" name="Text Placeholder 11">
            <a:extLst>
              <a:ext uri="{FF2B5EF4-FFF2-40B4-BE49-F238E27FC236}">
                <a16:creationId xmlns:a16="http://schemas.microsoft.com/office/drawing/2014/main" id="{6AAEC381-AE42-7E44-9B48-79580631F97C}"/>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1" name="Rectangle 10">
            <a:extLst>
              <a:ext uri="{FF2B5EF4-FFF2-40B4-BE49-F238E27FC236}">
                <a16:creationId xmlns:a16="http://schemas.microsoft.com/office/drawing/2014/main" id="{2EF2C38B-13DA-064A-AF49-AA97B43EDAB3}"/>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91A03B6-F236-5D46-B133-E912BE6844F9}"/>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0303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Fill Option 1">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115887"/>
            <a:ext cx="12191999" cy="6626226"/>
          </a:xfrm>
          <a:prstGeom prst="rect">
            <a:avLst/>
          </a:prstGeom>
        </p:spPr>
        <p:txBody>
          <a:bodyPr/>
          <a:lstStyle/>
          <a:p>
            <a:endParaRPr lang="en-US" dirty="0"/>
          </a:p>
        </p:txBody>
      </p:sp>
      <p:sp>
        <p:nvSpPr>
          <p:cNvPr id="5" name="Rectangle 4">
            <a:extLst>
              <a:ext uri="{FF2B5EF4-FFF2-40B4-BE49-F238E27FC236}">
                <a16:creationId xmlns:a16="http://schemas.microsoft.com/office/drawing/2014/main" id="{83CF8FDB-11E0-114D-9049-11851FC6CA6B}"/>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82816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Fill Option 2">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009F349-CC3D-6049-A88D-4E42B2F01C66}"/>
              </a:ext>
            </a:extLst>
          </p:cNvPr>
          <p:cNvSpPr>
            <a:spLocks noGrp="1"/>
          </p:cNvSpPr>
          <p:nvPr>
            <p:ph type="pic" sz="quarter" idx="12"/>
          </p:nvPr>
        </p:nvSpPr>
        <p:spPr>
          <a:xfrm>
            <a:off x="0" y="0"/>
            <a:ext cx="12191999" cy="6857999"/>
          </a:xfrm>
          <a:prstGeom prst="rect">
            <a:avLst/>
          </a:prstGeom>
        </p:spPr>
        <p:txBody>
          <a:bodyPr/>
          <a:lstStyle/>
          <a:p>
            <a:endParaRPr lang="en-US" dirty="0"/>
          </a:p>
        </p:txBody>
      </p:sp>
    </p:spTree>
    <p:extLst>
      <p:ext uri="{BB962C8B-B14F-4D97-AF65-F5344CB8AC3E}">
        <p14:creationId xmlns:p14="http://schemas.microsoft.com/office/powerpoint/2010/main" val="38929249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3C710-A668-F144-8CC5-039AD81D3231}"/>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EC09ECCE-CA94-5841-8835-15D01FC20CFF}"/>
              </a:ext>
            </a:extLst>
          </p:cNvPr>
          <p:cNvSpPr>
            <a:spLocks noGrp="1"/>
          </p:cNvSpPr>
          <p:nvPr>
            <p:ph idx="1"/>
          </p:nvPr>
        </p:nvSpPr>
        <p:spPr>
          <a:xfrm>
            <a:off x="442912" y="1989138"/>
            <a:ext cx="5473701" cy="3708399"/>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582F0DD8-CD89-964C-A0BF-3C891A947F9F}"/>
              </a:ext>
            </a:extLst>
          </p:cNvPr>
          <p:cNvSpPr>
            <a:spLocks noGrp="1"/>
          </p:cNvSpPr>
          <p:nvPr>
            <p:ph idx="12"/>
          </p:nvPr>
        </p:nvSpPr>
        <p:spPr>
          <a:xfrm>
            <a:off x="6275388" y="1989138"/>
            <a:ext cx="5473700" cy="3708400"/>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9" name="Picture 8">
            <a:extLst>
              <a:ext uri="{FF2B5EF4-FFF2-40B4-BE49-F238E27FC236}">
                <a16:creationId xmlns:a16="http://schemas.microsoft.com/office/drawing/2014/main" id="{7D5C41AB-1925-C846-A884-6B4D4880A28C}"/>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3" name="Text Placeholder 11">
            <a:extLst>
              <a:ext uri="{FF2B5EF4-FFF2-40B4-BE49-F238E27FC236}">
                <a16:creationId xmlns:a16="http://schemas.microsoft.com/office/drawing/2014/main" id="{6E146BB0-D198-0847-B8BF-82032479A2C6}"/>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14" name="Rectangle 13">
            <a:extLst>
              <a:ext uri="{FF2B5EF4-FFF2-40B4-BE49-F238E27FC236}">
                <a16:creationId xmlns:a16="http://schemas.microsoft.com/office/drawing/2014/main" id="{5DD38791-8F3B-A640-A6FC-8EC532732508}"/>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D63AD13-8CBA-8648-88F4-6142126E9F9A}"/>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318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Secondary">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F1B88EC-6B3F-324D-8A9A-A2200D031343}"/>
              </a:ext>
            </a:extLst>
          </p:cNvPr>
          <p:cNvSpPr>
            <a:spLocks noGrp="1"/>
          </p:cNvSpPr>
          <p:nvPr>
            <p:ph sz="half" idx="2"/>
          </p:nvPr>
        </p:nvSpPr>
        <p:spPr>
          <a:xfrm>
            <a:off x="442910" y="2813047"/>
            <a:ext cx="5473701"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Content Placeholder 5">
            <a:extLst>
              <a:ext uri="{FF2B5EF4-FFF2-40B4-BE49-F238E27FC236}">
                <a16:creationId xmlns:a16="http://schemas.microsoft.com/office/drawing/2014/main" id="{0D32B247-F8B0-6A43-86FE-2923DBEF9C8F}"/>
              </a:ext>
            </a:extLst>
          </p:cNvPr>
          <p:cNvSpPr>
            <a:spLocks noGrp="1"/>
          </p:cNvSpPr>
          <p:nvPr>
            <p:ph sz="quarter" idx="4"/>
          </p:nvPr>
        </p:nvSpPr>
        <p:spPr>
          <a:xfrm>
            <a:off x="6291894" y="2813047"/>
            <a:ext cx="5457193" cy="2847977"/>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Title 1">
            <a:extLst>
              <a:ext uri="{FF2B5EF4-FFF2-40B4-BE49-F238E27FC236}">
                <a16:creationId xmlns:a16="http://schemas.microsoft.com/office/drawing/2014/main" id="{EC2A4D7D-88B2-6543-8F2D-B4616BB62DFF}"/>
              </a:ext>
            </a:extLst>
          </p:cNvPr>
          <p:cNvSpPr>
            <a:spLocks noGrp="1"/>
          </p:cNvSpPr>
          <p:nvPr>
            <p:ph type="title"/>
          </p:nvPr>
        </p:nvSpPr>
        <p:spPr>
          <a:xfrm>
            <a:off x="442912" y="800101"/>
            <a:ext cx="11306176" cy="1001982"/>
          </a:xfrm>
          <a:prstGeom prst="rect">
            <a:avLst/>
          </a:prstGeom>
        </p:spPr>
        <p:txBody>
          <a:bodyPr anchor="ctr" anchorCtr="0"/>
          <a:lstStyle/>
          <a:p>
            <a:r>
              <a:rPr lang="en-GB" dirty="0"/>
              <a:t>Click to edit Master title style</a:t>
            </a:r>
            <a:endParaRPr lang="en-US" dirty="0"/>
          </a:p>
        </p:txBody>
      </p:sp>
      <p:pic>
        <p:nvPicPr>
          <p:cNvPr id="9" name="Picture 8">
            <a:extLst>
              <a:ext uri="{FF2B5EF4-FFF2-40B4-BE49-F238E27FC236}">
                <a16:creationId xmlns:a16="http://schemas.microsoft.com/office/drawing/2014/main" id="{68C387D1-CCDB-AA42-911D-99DAFBC81375}"/>
              </a:ext>
            </a:extLst>
          </p:cNvPr>
          <p:cNvPicPr>
            <a:picLocks noChangeAspect="1"/>
          </p:cNvPicPr>
          <p:nvPr userDrawn="1"/>
        </p:nvPicPr>
        <p:blipFill>
          <a:blip r:embed="rId2"/>
          <a:stretch>
            <a:fillRect/>
          </a:stretch>
        </p:blipFill>
        <p:spPr>
          <a:xfrm>
            <a:off x="442912" y="5832092"/>
            <a:ext cx="568359" cy="676275"/>
          </a:xfrm>
          <a:prstGeom prst="rect">
            <a:avLst/>
          </a:prstGeom>
        </p:spPr>
      </p:pic>
      <p:sp>
        <p:nvSpPr>
          <p:cNvPr id="16" name="Text Placeholder 11">
            <a:extLst>
              <a:ext uri="{FF2B5EF4-FFF2-40B4-BE49-F238E27FC236}">
                <a16:creationId xmlns:a16="http://schemas.microsoft.com/office/drawing/2014/main" id="{44B35524-0F00-1A4F-8D8A-436C8810069B}"/>
              </a:ext>
            </a:extLst>
          </p:cNvPr>
          <p:cNvSpPr>
            <a:spLocks noGrp="1"/>
          </p:cNvSpPr>
          <p:nvPr>
            <p:ph type="body" sz="quarter" idx="10"/>
          </p:nvPr>
        </p:nvSpPr>
        <p:spPr>
          <a:xfrm>
            <a:off x="6275387" y="6057900"/>
            <a:ext cx="5473699" cy="368888"/>
          </a:xfrm>
          <a:prstGeom prst="rect">
            <a:avLst/>
          </a:prstGeom>
        </p:spPr>
        <p:txBody>
          <a:bodyPr tIns="0" rIns="0" bIns="0" anchor="b" anchorCtr="0">
            <a:noAutofit/>
          </a:bodyPr>
          <a:lstStyle>
            <a:lvl1pPr marL="0" indent="0" algn="r">
              <a:buNone/>
              <a:defRPr sz="1800">
                <a:solidFill>
                  <a:srgbClr val="E6005B"/>
                </a:solidFill>
              </a:defRPr>
            </a:lvl1pPr>
          </a:lstStyle>
          <a:p>
            <a:pPr lvl="0"/>
            <a:r>
              <a:rPr lang="en-GB" dirty="0"/>
              <a:t>Click to edit Master text styles</a:t>
            </a:r>
          </a:p>
        </p:txBody>
      </p:sp>
      <p:sp>
        <p:nvSpPr>
          <p:cNvPr id="22" name="Text Placeholder 2">
            <a:extLst>
              <a:ext uri="{FF2B5EF4-FFF2-40B4-BE49-F238E27FC236}">
                <a16:creationId xmlns:a16="http://schemas.microsoft.com/office/drawing/2014/main" id="{245CF166-1A2B-F24F-9192-1EE62922C0E7}"/>
              </a:ext>
            </a:extLst>
          </p:cNvPr>
          <p:cNvSpPr>
            <a:spLocks noGrp="1"/>
          </p:cNvSpPr>
          <p:nvPr>
            <p:ph type="body" idx="1"/>
          </p:nvPr>
        </p:nvSpPr>
        <p:spPr>
          <a:xfrm>
            <a:off x="442912" y="1989138"/>
            <a:ext cx="5473701" cy="636855"/>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23" name="Text Placeholder 2">
            <a:extLst>
              <a:ext uri="{FF2B5EF4-FFF2-40B4-BE49-F238E27FC236}">
                <a16:creationId xmlns:a16="http://schemas.microsoft.com/office/drawing/2014/main" id="{FA1D5975-B545-F54E-B266-2A4DDDC8C4C9}"/>
              </a:ext>
            </a:extLst>
          </p:cNvPr>
          <p:cNvSpPr>
            <a:spLocks noGrp="1"/>
          </p:cNvSpPr>
          <p:nvPr>
            <p:ph type="body" idx="11"/>
          </p:nvPr>
        </p:nvSpPr>
        <p:spPr>
          <a:xfrm>
            <a:off x="6291895" y="1989139"/>
            <a:ext cx="5457193" cy="636854"/>
          </a:xfrm>
          <a:prstGeom prst="rect">
            <a:avLst/>
          </a:prstGeom>
        </p:spPr>
        <p:txBody>
          <a:bodyPr anchor="ctr" anchorCtr="0"/>
          <a:lstStyle>
            <a:lvl1pPr marL="0" indent="0">
              <a:buNone/>
              <a:defRPr sz="2400" b="1">
                <a:solidFill>
                  <a:srgbClr val="9E043D"/>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12" name="Rectangle 11">
            <a:extLst>
              <a:ext uri="{FF2B5EF4-FFF2-40B4-BE49-F238E27FC236}">
                <a16:creationId xmlns:a16="http://schemas.microsoft.com/office/drawing/2014/main" id="{30F691ED-EF65-C446-B3BD-FB970876AB4D}"/>
              </a:ext>
            </a:extLst>
          </p:cNvPr>
          <p:cNvSpPr/>
          <p:nvPr userDrawn="1"/>
        </p:nvSpPr>
        <p:spPr>
          <a:xfrm>
            <a:off x="1" y="0"/>
            <a:ext cx="12191999" cy="441325"/>
          </a:xfrm>
          <a:prstGeom prst="rect">
            <a:avLst/>
          </a:prstGeom>
          <a:solidFill>
            <a:srgbClr val="E60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AC6DAE-40C2-FC4C-9C8A-8F55F3ECD49F}"/>
              </a:ext>
            </a:extLst>
          </p:cNvPr>
          <p:cNvSpPr/>
          <p:nvPr userDrawn="1"/>
        </p:nvSpPr>
        <p:spPr>
          <a:xfrm>
            <a:off x="0" y="6742113"/>
            <a:ext cx="12191999" cy="125999"/>
          </a:xfrm>
          <a:prstGeom prst="rect">
            <a:avLst/>
          </a:prstGeom>
          <a:solidFill>
            <a:srgbClr val="9E04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7170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38E3CDC0-E15C-3D43-A94A-65D5EBAC0EC4}"/>
              </a:ext>
            </a:extLst>
          </p:cNvPr>
          <p:cNvSpPr>
            <a:spLocks noGrp="1"/>
          </p:cNvSpPr>
          <p:nvPr>
            <p:ph type="body" idx="1"/>
          </p:nvPr>
        </p:nvSpPr>
        <p:spPr>
          <a:xfrm>
            <a:off x="442912" y="1989139"/>
            <a:ext cx="11306175" cy="4068762"/>
          </a:xfrm>
          <a:prstGeom prst="rect">
            <a:avLst/>
          </a:prstGeom>
        </p:spPr>
        <p:txBody>
          <a:bodyPr vert="horz" lIns="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Title Placeholder 10">
            <a:extLst>
              <a:ext uri="{FF2B5EF4-FFF2-40B4-BE49-F238E27FC236}">
                <a16:creationId xmlns:a16="http://schemas.microsoft.com/office/drawing/2014/main" id="{CB133162-9D93-054D-BEB3-A08241D4C88C}"/>
              </a:ext>
            </a:extLst>
          </p:cNvPr>
          <p:cNvSpPr>
            <a:spLocks noGrp="1"/>
          </p:cNvSpPr>
          <p:nvPr>
            <p:ph type="title"/>
          </p:nvPr>
        </p:nvSpPr>
        <p:spPr>
          <a:xfrm>
            <a:off x="442912" y="800100"/>
            <a:ext cx="11306175" cy="1001714"/>
          </a:xfrm>
          <a:prstGeom prst="rect">
            <a:avLst/>
          </a:prstGeom>
        </p:spPr>
        <p:txBody>
          <a:bodyPr vert="horz" lIns="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4195769896"/>
      </p:ext>
    </p:extLst>
  </p:cSld>
  <p:clrMap bg1="lt1" tx1="dk1" bg2="lt2" tx2="dk2" accent1="accent1" accent2="accent2" accent3="accent3" accent4="accent4" accent5="accent5" accent6="accent6" hlink="hlink" folHlink="folHlink"/>
  <p:sldLayoutIdLst>
    <p:sldLayoutId id="2147483649" r:id="rId1"/>
    <p:sldLayoutId id="2147483681" r:id="rId2"/>
    <p:sldLayoutId id="2147483682" r:id="rId3"/>
    <p:sldLayoutId id="2147483652" r:id="rId4"/>
    <p:sldLayoutId id="2147483676" r:id="rId5"/>
    <p:sldLayoutId id="2147483670" r:id="rId6"/>
    <p:sldLayoutId id="2147483684" r:id="rId7"/>
    <p:sldLayoutId id="2147483659" r:id="rId8"/>
    <p:sldLayoutId id="2147483653" r:id="rId9"/>
    <p:sldLayoutId id="2147483679" r:id="rId10"/>
    <p:sldLayoutId id="2147483680" r:id="rId11"/>
    <p:sldLayoutId id="2147483677" r:id="rId12"/>
    <p:sldLayoutId id="2147483678" r:id="rId13"/>
    <p:sldLayoutId id="2147483683" r:id="rId14"/>
    <p:sldLayoutId id="2147483651" r:id="rId15"/>
    <p:sldLayoutId id="2147483669" r:id="rId16"/>
    <p:sldLayoutId id="2147483662" r:id="rId17"/>
    <p:sldLayoutId id="2147483667" r:id="rId18"/>
    <p:sldLayoutId id="2147483663" r:id="rId19"/>
    <p:sldLayoutId id="2147483661" r:id="rId20"/>
    <p:sldLayoutId id="2147483668" r:id="rId21"/>
    <p:sldLayoutId id="2147483660" r:id="rId22"/>
    <p:sldLayoutId id="2147483687" r:id="rId23"/>
    <p:sldLayoutId id="2147483688" r:id="rId24"/>
    <p:sldLayoutId id="2147483689" r:id="rId25"/>
    <p:sldLayoutId id="2147483685" r:id="rId26"/>
    <p:sldLayoutId id="2147483658" r:id="rId27"/>
    <p:sldLayoutId id="2147483686" r:id="rId28"/>
    <p:sldLayoutId id="2147483690" r:id="rId29"/>
  </p:sldLayoutIdLst>
  <p:hf sldNum="0" hdr="0"/>
  <p:txStyles>
    <p:titleStyle>
      <a:lvl1pPr algn="l" defTabSz="914400" rtl="0" eaLnBrk="1" latinLnBrk="0" hangingPunct="1">
        <a:lnSpc>
          <a:spcPct val="100000"/>
        </a:lnSpc>
        <a:spcBef>
          <a:spcPct val="0"/>
        </a:spcBef>
        <a:buNone/>
        <a:defRPr sz="4400" b="1" kern="1200">
          <a:solidFill>
            <a:srgbClr val="E6005B"/>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000"/>
        </a:spcBef>
        <a:buClr>
          <a:srgbClr val="E6005B"/>
        </a:buClr>
        <a:buFont typeface="Wingdings" pitchFamily="2" charset="2"/>
        <a:buChar char="§"/>
        <a:defRPr sz="2500" b="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500"/>
        </a:spcBef>
        <a:buClr>
          <a:srgbClr val="E6005B"/>
        </a:buClr>
        <a:buFont typeface="Wingdings" pitchFamily="2" charset="2"/>
        <a:buChar char="§"/>
        <a:defRPr sz="2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500"/>
        </a:spcBef>
        <a:buClr>
          <a:srgbClr val="E6005B"/>
        </a:buClr>
        <a:buFont typeface="Wingdings"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500"/>
        </a:spcBef>
        <a:buClr>
          <a:srgbClr val="E6005B"/>
        </a:buClr>
        <a:buFont typeface="Wingdings"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500"/>
        </a:spcBef>
        <a:buClr>
          <a:srgbClr val="E6005B"/>
        </a:buClr>
        <a:buFont typeface="Wingdings"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9" userDrawn="1">
          <p15:clr>
            <a:srgbClr val="A4A3A4"/>
          </p15:clr>
        </p15:guide>
        <p15:guide id="2" orient="horz" pos="278" userDrawn="1">
          <p15:clr>
            <a:srgbClr val="A4A3A4"/>
          </p15:clr>
        </p15:guide>
        <p15:guide id="3" pos="2502" userDrawn="1">
          <p15:clr>
            <a:srgbClr val="A4A3A4"/>
          </p15:clr>
        </p15:guide>
        <p15:guide id="4" pos="2729" userDrawn="1">
          <p15:clr>
            <a:srgbClr val="A4A3A4"/>
          </p15:clr>
        </p15:guide>
        <p15:guide id="5" pos="4951" userDrawn="1">
          <p15:clr>
            <a:srgbClr val="A4A3A4"/>
          </p15:clr>
        </p15:guide>
        <p15:guide id="6" pos="5178" userDrawn="1">
          <p15:clr>
            <a:srgbClr val="A4A3A4"/>
          </p15:clr>
        </p15:guide>
        <p15:guide id="7" pos="7401" userDrawn="1">
          <p15:clr>
            <a:srgbClr val="A4A3A4"/>
          </p15:clr>
        </p15:guide>
        <p15:guide id="8" orient="horz" pos="504" userDrawn="1">
          <p15:clr>
            <a:srgbClr val="A4A3A4"/>
          </p15:clr>
        </p15:guide>
        <p15:guide id="9" orient="horz" pos="3816" userDrawn="1">
          <p15:clr>
            <a:srgbClr val="A4A3A4"/>
          </p15:clr>
        </p15:guide>
        <p15:guide id="10" orient="horz" pos="4042" userDrawn="1">
          <p15:clr>
            <a:srgbClr val="A4A3A4"/>
          </p15:clr>
        </p15:guide>
        <p15:guide id="11" pos="3727" userDrawn="1">
          <p15:clr>
            <a:srgbClr val="A4A3A4"/>
          </p15:clr>
        </p15:guide>
        <p15:guide id="12" pos="3953" userDrawn="1">
          <p15:clr>
            <a:srgbClr val="A4A3A4"/>
          </p15:clr>
        </p15:guide>
        <p15:guide id="13" orient="horz" pos="3589" userDrawn="1">
          <p15:clr>
            <a:srgbClr val="A4A3A4"/>
          </p15:clr>
        </p15:guide>
        <p15:guide id="14" orient="horz" pos="1139" userDrawn="1">
          <p15:clr>
            <a:srgbClr val="A4A3A4"/>
          </p15:clr>
        </p15:guide>
        <p15:guide id="15" orient="horz" pos="1253" userDrawn="1">
          <p15:clr>
            <a:srgbClr val="A4A3A4"/>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Julie.Hulme@ntu.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doi.org/10.1002/casp.2349"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hyperlink" Target="https://psycnet.apa.org/doi/10.1037/bul0000156"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link.springer.com/chapter/10.1007/978-3-030-13788-5_9"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www.tandfonline.com/doi/full/10.1080/09687599.2021.1907549" TargetMode="Externa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s://link.springer.com/referenceworkentry/10.1007/978-3-030-26248-8_42-2" TargetMode="External"/><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jpeg"/><Relationship Id="rId7"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s://wonkhe.com/blogs/why-are-so-many-students-locked-out-of-their-education/" TargetMode="External"/><Relationship Id="rId5" Type="http://schemas.openxmlformats.org/officeDocument/2006/relationships/hyperlink" Target="https://doi.org/10.1080/09687599.2021.1907549" TargetMode="External"/><Relationship Id="rId4" Type="http://schemas.openxmlformats.org/officeDocument/2006/relationships/image" Target="../media/image23.jpeg"/><Relationship Id="rId9" Type="http://schemas.openxmlformats.org/officeDocument/2006/relationships/hyperlink" Target="https://taso.org.uk/wp-content/uploads/Uni-Lincoln-Disability-Evidence-Review-with-TASO.pdf"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s://doi.org/10.1080/0309877X.2018.1490702" TargetMode="External"/><Relationship Id="rId2" Type="http://schemas.openxmlformats.org/officeDocument/2006/relationships/image" Target="../media/image26.jpeg"/><Relationship Id="rId1" Type="http://schemas.openxmlformats.org/officeDocument/2006/relationships/slideLayout" Target="../slideLayouts/slideLayout29.xml"/><Relationship Id="rId6" Type="http://schemas.openxmlformats.org/officeDocument/2006/relationships/hyperlink" Target="https://journals.sagepub.com/doi/abs/10.1177/1521025115575914" TargetMode="External"/><Relationship Id="rId5" Type="http://schemas.openxmlformats.org/officeDocument/2006/relationships/hyperlink" Target="https://www.advance-he.ac.uk/knowledge-hub/building-student-engagement-and-belonging-higher-education-time-change-final-report" TargetMode="External"/><Relationship Id="rId4" Type="http://schemas.openxmlformats.org/officeDocument/2006/relationships/hyperlink" Target="https://eprints.qut.edu.au/24292/"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advance-he.ac.uk/knowledge-hub/tackling-transition-stem-disciplines"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link.springer.com/chapter/10.1007/978-3-030-20824-0_10"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4DFE8-7E94-7D42-8F57-AE1BC6C92109}"/>
              </a:ext>
            </a:extLst>
          </p:cNvPr>
          <p:cNvSpPr>
            <a:spLocks noGrp="1"/>
          </p:cNvSpPr>
          <p:nvPr>
            <p:ph type="ctrTitle"/>
          </p:nvPr>
        </p:nvSpPr>
        <p:spPr>
          <a:xfrm>
            <a:off x="442910" y="2050979"/>
            <a:ext cx="11306175" cy="2484775"/>
          </a:xfrm>
        </p:spPr>
        <p:txBody>
          <a:bodyPr>
            <a:normAutofit fontScale="90000"/>
          </a:bodyPr>
          <a:lstStyle/>
          <a:p>
            <a:r>
              <a:rPr lang="en-US" dirty="0"/>
              <a:t>Transitions and belonging in higher education: duck to water, or fish out of water?</a:t>
            </a:r>
          </a:p>
        </p:txBody>
      </p:sp>
      <p:sp>
        <p:nvSpPr>
          <p:cNvPr id="3" name="Subtitle 2">
            <a:extLst>
              <a:ext uri="{FF2B5EF4-FFF2-40B4-BE49-F238E27FC236}">
                <a16:creationId xmlns:a16="http://schemas.microsoft.com/office/drawing/2014/main" id="{6A8E7974-55B9-AA4E-BF3A-6C5D6E054143}"/>
              </a:ext>
            </a:extLst>
          </p:cNvPr>
          <p:cNvSpPr>
            <a:spLocks noGrp="1"/>
          </p:cNvSpPr>
          <p:nvPr>
            <p:ph type="subTitle" idx="1"/>
          </p:nvPr>
        </p:nvSpPr>
        <p:spPr>
          <a:xfrm>
            <a:off x="442911" y="4719241"/>
            <a:ext cx="11306174" cy="1155172"/>
          </a:xfrm>
        </p:spPr>
        <p:txBody>
          <a:bodyPr/>
          <a:lstStyle/>
          <a:p>
            <a:r>
              <a:rPr lang="en-US" dirty="0"/>
              <a:t>Professor Julie Hulme</a:t>
            </a:r>
          </a:p>
          <a:p>
            <a:r>
              <a:rPr lang="en-US" dirty="0">
                <a:hlinkClick r:id="rId3"/>
              </a:rPr>
              <a:t>Julie.Hulme@ntu.ac.uk</a:t>
            </a:r>
            <a:r>
              <a:rPr lang="en-US" dirty="0"/>
              <a:t>; @JulieH_Psyc</a:t>
            </a:r>
          </a:p>
        </p:txBody>
      </p:sp>
      <p:sp>
        <p:nvSpPr>
          <p:cNvPr id="4" name="Date Placeholder 3">
            <a:extLst>
              <a:ext uri="{FF2B5EF4-FFF2-40B4-BE49-F238E27FC236}">
                <a16:creationId xmlns:a16="http://schemas.microsoft.com/office/drawing/2014/main" id="{57AE42C6-E536-1840-A610-282E173ADE52}"/>
              </a:ext>
            </a:extLst>
          </p:cNvPr>
          <p:cNvSpPr>
            <a:spLocks noGrp="1"/>
          </p:cNvSpPr>
          <p:nvPr>
            <p:ph type="dt" sz="half" idx="10"/>
          </p:nvPr>
        </p:nvSpPr>
        <p:spPr/>
        <p:txBody>
          <a:bodyPr/>
          <a:lstStyle/>
          <a:p>
            <a:r>
              <a:rPr lang="en-GB" dirty="0"/>
              <a:t>University of Westminster, 14/03/2024</a:t>
            </a:r>
            <a:endParaRPr lang="en-US" dirty="0"/>
          </a:p>
        </p:txBody>
      </p:sp>
    </p:spTree>
    <p:extLst>
      <p:ext uri="{BB962C8B-B14F-4D97-AF65-F5344CB8AC3E}">
        <p14:creationId xmlns:p14="http://schemas.microsoft.com/office/powerpoint/2010/main" val="2383494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D30FD7-C7FC-B79E-AB99-ABEF77993EBC}"/>
              </a:ext>
            </a:extLst>
          </p:cNvPr>
          <p:cNvSpPr>
            <a:spLocks noGrp="1"/>
          </p:cNvSpPr>
          <p:nvPr>
            <p:ph sz="half" idx="1"/>
          </p:nvPr>
        </p:nvSpPr>
        <p:spPr/>
        <p:txBody>
          <a:bodyPr/>
          <a:lstStyle/>
          <a:p>
            <a:r>
              <a:rPr lang="en-US" altLang="en-US" dirty="0"/>
              <a:t>Students also rated experience of transition from GCSE (age 16) to A level – significant correlation with rating of transition from A level to University</a:t>
            </a:r>
          </a:p>
          <a:p>
            <a:r>
              <a:rPr lang="en-AU" altLang="en-US" dirty="0">
                <a:solidFill>
                  <a:schemeClr val="accent2">
                    <a:lumMod val="75000"/>
                  </a:schemeClr>
                </a:solidFill>
              </a:rPr>
              <a:t>“How has your experience of the A level to university transition been similar to your experience of the GCSE to A level transition?”</a:t>
            </a:r>
          </a:p>
          <a:p>
            <a:r>
              <a:rPr lang="en-AU" altLang="en-US" dirty="0">
                <a:solidFill>
                  <a:schemeClr val="accent2">
                    <a:lumMod val="75000"/>
                  </a:schemeClr>
                </a:solidFill>
              </a:rPr>
              <a:t>“What did you learn from the GCSE to A level transition that has helped you make the transition to university?”. </a:t>
            </a:r>
          </a:p>
          <a:p>
            <a:endParaRPr lang="en-GB" dirty="0"/>
          </a:p>
        </p:txBody>
      </p:sp>
      <p:sp>
        <p:nvSpPr>
          <p:cNvPr id="3" name="Title 2">
            <a:extLst>
              <a:ext uri="{FF2B5EF4-FFF2-40B4-BE49-F238E27FC236}">
                <a16:creationId xmlns:a16="http://schemas.microsoft.com/office/drawing/2014/main" id="{6290D79E-4D3F-E66E-9CA9-7391A07054D1}"/>
              </a:ext>
            </a:extLst>
          </p:cNvPr>
          <p:cNvSpPr>
            <a:spLocks noGrp="1"/>
          </p:cNvSpPr>
          <p:nvPr>
            <p:ph type="title"/>
          </p:nvPr>
        </p:nvSpPr>
        <p:spPr/>
        <p:txBody>
          <a:bodyPr/>
          <a:lstStyle/>
          <a:p>
            <a:r>
              <a:rPr lang="en-GB" dirty="0"/>
              <a:t>Students’ experiences of transitions</a:t>
            </a:r>
          </a:p>
        </p:txBody>
      </p:sp>
    </p:spTree>
    <p:extLst>
      <p:ext uri="{BB962C8B-B14F-4D97-AF65-F5344CB8AC3E}">
        <p14:creationId xmlns:p14="http://schemas.microsoft.com/office/powerpoint/2010/main" val="2534872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B51B79F-D3E3-E907-727A-910ACF1DFA9F}"/>
              </a:ext>
            </a:extLst>
          </p:cNvPr>
          <p:cNvSpPr>
            <a:spLocks noGrp="1"/>
          </p:cNvSpPr>
          <p:nvPr>
            <p:ph sz="half" idx="1"/>
          </p:nvPr>
        </p:nvSpPr>
        <p:spPr/>
        <p:txBody>
          <a:bodyPr>
            <a:normAutofit fontScale="92500" lnSpcReduction="10000"/>
          </a:bodyPr>
          <a:lstStyle/>
          <a:p>
            <a:r>
              <a:rPr lang="en-US" altLang="en-US" dirty="0"/>
              <a:t>Shift to more independent learning</a:t>
            </a:r>
          </a:p>
          <a:p>
            <a:r>
              <a:rPr lang="en-US" altLang="en-US" dirty="0"/>
              <a:t>Increased workload</a:t>
            </a:r>
          </a:p>
          <a:p>
            <a:r>
              <a:rPr lang="en-US" altLang="en-US" dirty="0"/>
              <a:t>Increased difficulty/higher level of academic work</a:t>
            </a:r>
          </a:p>
          <a:p>
            <a:r>
              <a:rPr lang="en-US" altLang="en-US" dirty="0"/>
              <a:t>BUT note in the UK, students often have the same friendship group and often the same teachers when making transition to Level 3.</a:t>
            </a:r>
            <a:endParaRPr lang="en-AU" altLang="en-US" dirty="0"/>
          </a:p>
          <a:p>
            <a:pPr marL="0" indent="0">
              <a:buNone/>
            </a:pPr>
            <a:r>
              <a:rPr lang="en-GB" dirty="0">
                <a:solidFill>
                  <a:schemeClr val="accent2">
                    <a:lumMod val="75000"/>
                  </a:schemeClr>
                </a:solidFill>
              </a:rPr>
              <a:t>Appreciating their own skills acquired during previous transitions was reassuring and helpful.</a:t>
            </a:r>
          </a:p>
          <a:p>
            <a:pPr marL="0" indent="0">
              <a:buNone/>
            </a:pPr>
            <a:r>
              <a:rPr lang="en-GB" dirty="0">
                <a:solidFill>
                  <a:schemeClr val="accent2">
                    <a:lumMod val="75000"/>
                  </a:schemeClr>
                </a:solidFill>
              </a:rPr>
              <a:t>Recognised that transition can be difficult, but they have successfully navigated transitions before, and will do again.</a:t>
            </a:r>
          </a:p>
        </p:txBody>
      </p:sp>
      <p:sp>
        <p:nvSpPr>
          <p:cNvPr id="3" name="Title 2">
            <a:extLst>
              <a:ext uri="{FF2B5EF4-FFF2-40B4-BE49-F238E27FC236}">
                <a16:creationId xmlns:a16="http://schemas.microsoft.com/office/drawing/2014/main" id="{7318332F-8470-3CE8-0390-13AB8E43A9D7}"/>
              </a:ext>
            </a:extLst>
          </p:cNvPr>
          <p:cNvSpPr>
            <a:spLocks noGrp="1"/>
          </p:cNvSpPr>
          <p:nvPr>
            <p:ph type="title"/>
          </p:nvPr>
        </p:nvSpPr>
        <p:spPr/>
        <p:txBody>
          <a:bodyPr>
            <a:normAutofit fontScale="90000"/>
          </a:bodyPr>
          <a:lstStyle/>
          <a:p>
            <a:r>
              <a:rPr lang="en-GB" dirty="0"/>
              <a:t>Similarities between successive transitions</a:t>
            </a:r>
          </a:p>
        </p:txBody>
      </p:sp>
    </p:spTree>
    <p:extLst>
      <p:ext uri="{BB962C8B-B14F-4D97-AF65-F5344CB8AC3E}">
        <p14:creationId xmlns:p14="http://schemas.microsoft.com/office/powerpoint/2010/main" val="1140268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4BC9E9E-D835-EF9B-BA84-D5866D7F30C7}"/>
              </a:ext>
            </a:extLst>
          </p:cNvPr>
          <p:cNvSpPr>
            <a:spLocks noGrp="1"/>
          </p:cNvSpPr>
          <p:nvPr>
            <p:ph sz="half" idx="1"/>
          </p:nvPr>
        </p:nvSpPr>
        <p:spPr/>
        <p:txBody>
          <a:bodyPr>
            <a:normAutofit/>
          </a:bodyPr>
          <a:lstStyle/>
          <a:p>
            <a:r>
              <a:rPr lang="en-US" altLang="en-US" dirty="0"/>
              <a:t>Reflections on historical personal transition experiences may be more helpful than a homogenous ‘institutional’ perspective</a:t>
            </a:r>
          </a:p>
          <a:p>
            <a:r>
              <a:rPr lang="en-US" altLang="en-US" dirty="0"/>
              <a:t>Students are able to share stories with each other – mentoring and narrative testimonials</a:t>
            </a:r>
          </a:p>
          <a:p>
            <a:pPr>
              <a:defRPr/>
            </a:pPr>
            <a:r>
              <a:rPr lang="en-US" altLang="en-US" sz="2800" dirty="0"/>
              <a:t>Students as partners in facilitating transitions – mentors and story-tellers</a:t>
            </a:r>
          </a:p>
          <a:p>
            <a:pPr>
              <a:defRPr/>
            </a:pPr>
            <a:r>
              <a:rPr lang="en-US" altLang="en-US" sz="2800" dirty="0"/>
              <a:t>Transitions through education as a continuing process that we can all learn from</a:t>
            </a:r>
            <a:endParaRPr lang="en-US" altLang="en-US" dirty="0"/>
          </a:p>
          <a:p>
            <a:endParaRPr lang="en-GB" dirty="0"/>
          </a:p>
        </p:txBody>
      </p:sp>
      <p:sp>
        <p:nvSpPr>
          <p:cNvPr id="3" name="Title 2">
            <a:extLst>
              <a:ext uri="{FF2B5EF4-FFF2-40B4-BE49-F238E27FC236}">
                <a16:creationId xmlns:a16="http://schemas.microsoft.com/office/drawing/2014/main" id="{5D55B31D-9A77-B8F0-AA5C-22E8229694E5}"/>
              </a:ext>
            </a:extLst>
          </p:cNvPr>
          <p:cNvSpPr>
            <a:spLocks noGrp="1"/>
          </p:cNvSpPr>
          <p:nvPr>
            <p:ph type="title"/>
          </p:nvPr>
        </p:nvSpPr>
        <p:spPr/>
        <p:txBody>
          <a:bodyPr/>
          <a:lstStyle/>
          <a:p>
            <a:r>
              <a:rPr lang="en-GB" dirty="0"/>
              <a:t>Dealing with ducks and fish</a:t>
            </a:r>
          </a:p>
        </p:txBody>
      </p:sp>
    </p:spTree>
    <p:extLst>
      <p:ext uri="{BB962C8B-B14F-4D97-AF65-F5344CB8AC3E}">
        <p14:creationId xmlns:p14="http://schemas.microsoft.com/office/powerpoint/2010/main" val="3358405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2A94727-3B73-5820-A7F9-B2378423BA7B}"/>
              </a:ext>
            </a:extLst>
          </p:cNvPr>
          <p:cNvSpPr>
            <a:spLocks noGrp="1"/>
          </p:cNvSpPr>
          <p:nvPr>
            <p:ph type="title"/>
          </p:nvPr>
        </p:nvSpPr>
        <p:spPr>
          <a:xfrm>
            <a:off x="572493" y="238539"/>
            <a:ext cx="11018520" cy="1434415"/>
          </a:xfrm>
        </p:spPr>
        <p:txBody>
          <a:bodyPr vert="horz" lIns="91440" tIns="45720" rIns="91440" bIns="45720" rtlCol="0" anchor="b">
            <a:normAutofit/>
          </a:bodyPr>
          <a:lstStyle/>
          <a:p>
            <a:pPr>
              <a:lnSpc>
                <a:spcPct val="90000"/>
              </a:lnSpc>
            </a:pPr>
            <a:r>
              <a:rPr lang="en-US" sz="4600">
                <a:solidFill>
                  <a:schemeClr val="tx1"/>
                </a:solidFill>
                <a:latin typeface="+mj-lt"/>
                <a:cs typeface="+mj-cs"/>
              </a:rPr>
              <a:t>Adaptability, kindness, and supporting fish out of water</a:t>
            </a:r>
          </a:p>
        </p:txBody>
      </p:sp>
      <p:sp>
        <p:nvSpPr>
          <p:cNvPr id="3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D3E0C4A7-99A2-5708-7CEB-84FCD6800FDB}"/>
              </a:ext>
            </a:extLst>
          </p:cNvPr>
          <p:cNvSpPr>
            <a:spLocks noGrp="1"/>
          </p:cNvSpPr>
          <p:nvPr>
            <p:ph sz="half" idx="1"/>
          </p:nvPr>
        </p:nvSpPr>
        <p:spPr>
          <a:xfrm>
            <a:off x="572493" y="2071316"/>
            <a:ext cx="6713552" cy="4119172"/>
          </a:xfrm>
        </p:spPr>
        <p:txBody>
          <a:bodyPr vert="horz" lIns="91440" tIns="45720" rIns="91440" bIns="45720" rtlCol="0" anchor="t">
            <a:normAutofit/>
          </a:bodyPr>
          <a:lstStyle/>
          <a:p>
            <a:pPr>
              <a:lnSpc>
                <a:spcPct val="90000"/>
              </a:lnSpc>
              <a:buFont typeface="Arial" panose="020B0604020202020204" pitchFamily="34" charset="0"/>
              <a:buChar char="•"/>
            </a:pPr>
            <a:r>
              <a:rPr lang="en-US" altLang="en-US" sz="2000">
                <a:latin typeface="+mn-lt"/>
                <a:cs typeface="+mn-cs"/>
              </a:rPr>
              <a:t>Holliman, Hulme &amp; Wilson-Smith (2019) – a series of short reflections on transitions research from different perspectives:</a:t>
            </a:r>
          </a:p>
          <a:p>
            <a:pPr lvl="1">
              <a:lnSpc>
                <a:spcPct val="90000"/>
              </a:lnSpc>
              <a:buFont typeface="Arial" panose="020B0604020202020204" pitchFamily="34" charset="0"/>
              <a:buChar char="•"/>
            </a:pPr>
            <a:r>
              <a:rPr lang="en-US" altLang="en-US" sz="2000">
                <a:latin typeface="+mn-lt"/>
                <a:cs typeface="+mn-cs"/>
              </a:rPr>
              <a:t>Adaptability can be developed and predicts engagement and success</a:t>
            </a:r>
          </a:p>
          <a:p>
            <a:pPr lvl="1">
              <a:lnSpc>
                <a:spcPct val="90000"/>
              </a:lnSpc>
              <a:buFont typeface="Arial" panose="020B0604020202020204" pitchFamily="34" charset="0"/>
              <a:buChar char="•"/>
            </a:pPr>
            <a:r>
              <a:rPr lang="en-US" altLang="en-US" sz="2000">
                <a:latin typeface="+mn-lt"/>
                <a:cs typeface="+mn-cs"/>
              </a:rPr>
              <a:t>Transitions as a challenging time in a novel environment for which one must be prepared</a:t>
            </a:r>
          </a:p>
          <a:p>
            <a:pPr lvl="1">
              <a:lnSpc>
                <a:spcPct val="90000"/>
              </a:lnSpc>
              <a:buFont typeface="Arial" panose="020B0604020202020204" pitchFamily="34" charset="0"/>
              <a:buChar char="•"/>
            </a:pPr>
            <a:r>
              <a:rPr lang="en-US" altLang="en-US" sz="2000">
                <a:latin typeface="+mn-lt"/>
                <a:cs typeface="+mn-cs"/>
              </a:rPr>
              <a:t>Autoethnographic account of transition to PhD/ECR – importance of social support</a:t>
            </a:r>
          </a:p>
          <a:p>
            <a:pPr lvl="1">
              <a:lnSpc>
                <a:spcPct val="90000"/>
              </a:lnSpc>
              <a:buFont typeface="Arial" panose="020B0604020202020204" pitchFamily="34" charset="0"/>
              <a:buChar char="•"/>
            </a:pPr>
            <a:r>
              <a:rPr lang="en-US" altLang="en-US" sz="2000">
                <a:latin typeface="+mn-lt"/>
                <a:cs typeface="+mn-cs"/>
              </a:rPr>
              <a:t>Academic kindness – for students and staff – in the face of competition, reward and recognition</a:t>
            </a:r>
          </a:p>
          <a:p>
            <a:pPr>
              <a:lnSpc>
                <a:spcPct val="90000"/>
              </a:lnSpc>
              <a:buFont typeface="Arial" panose="020B0604020202020204" pitchFamily="34" charset="0"/>
              <a:buChar char="•"/>
            </a:pPr>
            <a:r>
              <a:rPr lang="en-US" altLang="en-US" sz="2000">
                <a:latin typeface="+mn-lt"/>
                <a:cs typeface="+mn-cs"/>
              </a:rPr>
              <a:t>Social support as a buffer – for all transitions</a:t>
            </a:r>
            <a:endParaRPr lang="en-US" sz="2000">
              <a:latin typeface="+mn-lt"/>
              <a:cs typeface="+mn-cs"/>
            </a:endParaRPr>
          </a:p>
        </p:txBody>
      </p:sp>
      <p:pic>
        <p:nvPicPr>
          <p:cNvPr id="6" name="Picture 5">
            <a:extLst>
              <a:ext uri="{FF2B5EF4-FFF2-40B4-BE49-F238E27FC236}">
                <a16:creationId xmlns:a16="http://schemas.microsoft.com/office/drawing/2014/main" id="{7F0F57A9-492E-AE6A-EE7D-FA78484D3EBA}"/>
              </a:ext>
            </a:extLst>
          </p:cNvPr>
          <p:cNvPicPr>
            <a:picLocks noChangeAspect="1"/>
          </p:cNvPicPr>
          <p:nvPr/>
        </p:nvPicPr>
        <p:blipFill rotWithShape="1">
          <a:blip r:embed="rId2"/>
          <a:srcRect r="-4" b="4368"/>
          <a:stretch/>
        </p:blipFill>
        <p:spPr>
          <a:xfrm>
            <a:off x="7766966" y="1911493"/>
            <a:ext cx="3941064" cy="4096512"/>
          </a:xfrm>
          <a:prstGeom prst="rect">
            <a:avLst/>
          </a:prstGeom>
        </p:spPr>
      </p:pic>
    </p:spTree>
    <p:extLst>
      <p:ext uri="{BB962C8B-B14F-4D97-AF65-F5344CB8AC3E}">
        <p14:creationId xmlns:p14="http://schemas.microsoft.com/office/powerpoint/2010/main" val="3784400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A4E37431-20F0-4DD6-84A9-ED2B64494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0AE98B72-66C6-4AB4-AF0D-BA830DE863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638515" y="639280"/>
            <a:ext cx="6858000" cy="5579440"/>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07EAFC6-733F-403D-BB4D-05A3A2874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3206" y="395206"/>
            <a:ext cx="6346209" cy="5576080"/>
          </a:xfrm>
          <a:prstGeom prst="rect">
            <a:avLst/>
          </a:prstGeom>
          <a:gradFill>
            <a:gsLst>
              <a:gs pos="0">
                <a:srgbClr val="000000">
                  <a:alpha val="0"/>
                </a:srgbClr>
              </a:gs>
              <a:gs pos="99000">
                <a:schemeClr val="accent1">
                  <a:alpha val="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17A36730-4CB0-4F61-AD11-A44C97658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528907" y="2818967"/>
            <a:ext cx="2501979" cy="5576080"/>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C69C79E1-F916-4929-A4F3-DE763D4BFA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25002" y="852793"/>
            <a:ext cx="6858001" cy="5152412"/>
          </a:xfrm>
          <a:prstGeom prst="rect">
            <a:avLst/>
          </a:prstGeom>
          <a:gradFill>
            <a:gsLst>
              <a:gs pos="0">
                <a:srgbClr val="000000">
                  <a:alpha val="0"/>
                </a:srgbClr>
              </a:gs>
              <a:gs pos="99000">
                <a:schemeClr val="accent1">
                  <a:alpha val="1100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767334AB-16BD-4EC7-8C6B-4B51716009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818753" y="1128497"/>
            <a:ext cx="4318303" cy="4318303"/>
          </a:xfrm>
          <a:prstGeom prst="ellipse">
            <a:avLst/>
          </a:prstGeom>
          <a:gradFill>
            <a:gsLst>
              <a:gs pos="39000">
                <a:schemeClr val="accent1">
                  <a:alpha val="0"/>
                </a:schemeClr>
              </a:gs>
              <a:gs pos="100000">
                <a:schemeClr val="accent1">
                  <a:lumMod val="60000"/>
                  <a:lumOff val="40000"/>
                  <a:alpha val="15000"/>
                </a:scheme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1">
            <a:extLst>
              <a:ext uri="{FF2B5EF4-FFF2-40B4-BE49-F238E27FC236}">
                <a16:creationId xmlns:a16="http://schemas.microsoft.com/office/drawing/2014/main" id="{C0132811-C20A-1BBD-3FB1-6815212A23B9}"/>
              </a:ext>
            </a:extLst>
          </p:cNvPr>
          <p:cNvSpPr>
            <a:spLocks noGrp="1"/>
          </p:cNvSpPr>
          <p:nvPr>
            <p:ph type="title"/>
          </p:nvPr>
        </p:nvSpPr>
        <p:spPr>
          <a:xfrm>
            <a:off x="660042" y="891652"/>
            <a:ext cx="4412021" cy="3030724"/>
          </a:xfrm>
        </p:spPr>
        <p:txBody>
          <a:bodyPr vert="horz" lIns="91440" tIns="45720" rIns="91440" bIns="45720" rtlCol="0" anchor="b">
            <a:normAutofit/>
          </a:bodyPr>
          <a:lstStyle/>
          <a:p>
            <a:pPr algn="r">
              <a:lnSpc>
                <a:spcPct val="90000"/>
              </a:lnSpc>
            </a:pPr>
            <a:r>
              <a:rPr lang="en-US" altLang="en-US" sz="4000" kern="1200" dirty="0">
                <a:solidFill>
                  <a:srgbClr val="FFFFFF"/>
                </a:solidFill>
                <a:latin typeface="+mj-lt"/>
                <a:ea typeface="+mj-ea"/>
                <a:cs typeface="+mj-cs"/>
              </a:rPr>
              <a:t>Individuals in a social context</a:t>
            </a:r>
          </a:p>
        </p:txBody>
      </p:sp>
      <p:sp>
        <p:nvSpPr>
          <p:cNvPr id="7" name="TextBox 6">
            <a:extLst>
              <a:ext uri="{FF2B5EF4-FFF2-40B4-BE49-F238E27FC236}">
                <a16:creationId xmlns:a16="http://schemas.microsoft.com/office/drawing/2014/main" id="{DA8687EE-BD3F-F256-728D-55A8DD14B6EA}"/>
              </a:ext>
            </a:extLst>
          </p:cNvPr>
          <p:cNvSpPr txBox="1"/>
          <p:nvPr/>
        </p:nvSpPr>
        <p:spPr>
          <a:xfrm>
            <a:off x="945791" y="4745317"/>
            <a:ext cx="4126272" cy="1375145"/>
          </a:xfrm>
          <a:prstGeom prst="rect">
            <a:avLst/>
          </a:prstGeom>
        </p:spPr>
        <p:txBody>
          <a:bodyPr vert="horz" lIns="91440" tIns="45720" rIns="91440" bIns="45720" rtlCol="0">
            <a:normAutofit/>
          </a:bodyPr>
          <a:lstStyle/>
          <a:p>
            <a:pPr algn="r">
              <a:lnSpc>
                <a:spcPct val="90000"/>
              </a:lnSpc>
              <a:spcBef>
                <a:spcPts val="1000"/>
              </a:spcBef>
              <a:spcAft>
                <a:spcPts val="600"/>
              </a:spcAft>
              <a:defRPr/>
            </a:pPr>
            <a:r>
              <a:rPr lang="en-US" sz="2200" kern="1200">
                <a:solidFill>
                  <a:srgbClr val="FFFFFF"/>
                </a:solidFill>
                <a:latin typeface="+mn-lt"/>
                <a:ea typeface="+mn-ea"/>
                <a:cs typeface="+mn-cs"/>
              </a:rPr>
              <a:t>‘Resilience’ as systemic – state not trait (Bronfenbrenner, 1992 – bioecological model)</a:t>
            </a:r>
          </a:p>
        </p:txBody>
      </p:sp>
      <p:pic>
        <p:nvPicPr>
          <p:cNvPr id="6" name="Content Placeholder 5" descr="Bronfenbrenner&amp;#39;s Social Development - Understanding Your Students">
            <a:extLst>
              <a:ext uri="{FF2B5EF4-FFF2-40B4-BE49-F238E27FC236}">
                <a16:creationId xmlns:a16="http://schemas.microsoft.com/office/drawing/2014/main" id="{E505B500-C86B-EBC0-BB66-873BD2E2F8F5}"/>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6096000" y="777875"/>
            <a:ext cx="5608320" cy="5257800"/>
          </a:xfrm>
          <a:prstGeom prst="rect">
            <a:avLst/>
          </a:prstGeom>
        </p:spPr>
      </p:pic>
      <p:pic>
        <p:nvPicPr>
          <p:cNvPr id="8" name="Picture 6" descr="When a flower doesn&amp;#39;t bloom you fix the environment in which it grows not  the flower.&amp;quot; - QuotesOnly | Flower quotes, Believe in yourself quotes, Bloom  quotes">
            <a:extLst>
              <a:ext uri="{FF2B5EF4-FFF2-40B4-BE49-F238E27FC236}">
                <a16:creationId xmlns:a16="http://schemas.microsoft.com/office/drawing/2014/main" id="{2220ED4E-E299-09B1-8E2B-C8B16B816D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089" y="218946"/>
            <a:ext cx="1939845" cy="1939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964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601D6B5-6F83-D854-7495-A41D0C098A76}"/>
              </a:ext>
            </a:extLst>
          </p:cNvPr>
          <p:cNvSpPr>
            <a:spLocks noGrp="1"/>
          </p:cNvSpPr>
          <p:nvPr>
            <p:ph type="title"/>
          </p:nvPr>
        </p:nvSpPr>
        <p:spPr>
          <a:xfrm>
            <a:off x="630936" y="640080"/>
            <a:ext cx="4818888" cy="1481328"/>
          </a:xfrm>
        </p:spPr>
        <p:txBody>
          <a:bodyPr vert="horz" lIns="91440" tIns="45720" rIns="91440" bIns="45720" rtlCol="0" anchor="b">
            <a:normAutofit/>
          </a:bodyPr>
          <a:lstStyle/>
          <a:p>
            <a:pPr>
              <a:lnSpc>
                <a:spcPct val="90000"/>
              </a:lnSpc>
            </a:pPr>
            <a:r>
              <a:rPr lang="en-US" sz="3000" kern="1200">
                <a:solidFill>
                  <a:schemeClr val="tx1"/>
                </a:solidFill>
                <a:latin typeface="+mj-lt"/>
                <a:ea typeface="+mj-ea"/>
                <a:cs typeface="+mj-cs"/>
              </a:rPr>
              <a:t>Social identity model of identity change (SIMIC)</a:t>
            </a:r>
          </a:p>
        </p:txBody>
      </p:sp>
      <p:sp>
        <p:nvSpPr>
          <p:cNvPr id="1033"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C9AFC9FD-2453-EFD5-7E15-4FC7B1C7D2DC}"/>
              </a:ext>
            </a:extLst>
          </p:cNvPr>
          <p:cNvSpPr txBox="1"/>
          <p:nvPr/>
        </p:nvSpPr>
        <p:spPr>
          <a:xfrm>
            <a:off x="630936" y="2660904"/>
            <a:ext cx="4818888" cy="3547872"/>
          </a:xfrm>
          <a:prstGeom prst="rect">
            <a:avLst/>
          </a:prstGeom>
        </p:spPr>
        <p:txBody>
          <a:bodyPr vert="horz" lIns="91440" tIns="45720" rIns="91440" bIns="45720" rtlCol="0" anchor="t" anchorCtr="0">
            <a:normAutofit/>
          </a:bodyPr>
          <a:lstStyle/>
          <a:p>
            <a:pPr indent="-228600">
              <a:lnSpc>
                <a:spcPct val="90000"/>
              </a:lnSpc>
              <a:spcAft>
                <a:spcPts val="600"/>
              </a:spcAft>
              <a:buFont typeface="Arial" panose="020B0604020202020204" pitchFamily="34" charset="0"/>
              <a:buChar char="•"/>
            </a:pPr>
            <a:r>
              <a:rPr lang="en-US" sz="2200"/>
              <a:t>Ng et al. (2018). ‘How can you make friends if you don’t know who you are?’ A qualitative examination of international students’ experience informed by the Social Identity Model of Identity Change. Community and Applied Psychology, 28, 3, 169-187. </a:t>
            </a:r>
            <a:r>
              <a:rPr lang="en-US" sz="2200" b="0" i="0">
                <a:effectLst/>
              </a:rPr>
              <a:t> </a:t>
            </a:r>
            <a:r>
              <a:rPr lang="en-US" sz="2200" b="1" i="0" u="none" strike="noStrike">
                <a:effectLst/>
                <a:hlinkClick r:id="rId3"/>
              </a:rPr>
              <a:t>https://doi.org/10.1002/casp.2349</a:t>
            </a:r>
            <a:endParaRPr lang="en-US" sz="2200" b="0" i="0">
              <a:effectLst/>
            </a:endParaRPr>
          </a:p>
          <a:p>
            <a:pPr indent="-228600">
              <a:lnSpc>
                <a:spcPct val="90000"/>
              </a:lnSpc>
              <a:spcAft>
                <a:spcPts val="600"/>
              </a:spcAft>
              <a:buFont typeface="Arial" panose="020B0604020202020204" pitchFamily="34" charset="0"/>
              <a:buChar char="•"/>
            </a:pPr>
            <a:r>
              <a:rPr lang="en-US" sz="2200"/>
              <a:t> </a:t>
            </a:r>
          </a:p>
        </p:txBody>
      </p:sp>
      <p:pic>
        <p:nvPicPr>
          <p:cNvPr id="1026" name="Picture 2" descr="How can you make friends if you don't know who you are?” A qualitative  examination of international students' experience informed by the Social  Identity Model of Identity Change - Ng - 2018 -">
            <a:extLst>
              <a:ext uri="{FF2B5EF4-FFF2-40B4-BE49-F238E27FC236}">
                <a16:creationId xmlns:a16="http://schemas.microsoft.com/office/drawing/2014/main" id="{0BED5E0E-A7D9-C200-154A-A583B0B14AA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099048" y="1484242"/>
            <a:ext cx="5458968" cy="3889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6272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DEC8568-2BB6-9590-3680-EC269E475175}"/>
              </a:ext>
            </a:extLst>
          </p:cNvPr>
          <p:cNvSpPr>
            <a:spLocks noGrp="1"/>
          </p:cNvSpPr>
          <p:nvPr>
            <p:ph type="title"/>
          </p:nvPr>
        </p:nvSpPr>
        <p:spPr/>
        <p:txBody>
          <a:bodyPr/>
          <a:lstStyle/>
          <a:p>
            <a:r>
              <a:rPr lang="en-GB" dirty="0"/>
              <a:t>Sources of diversity – and social identity</a:t>
            </a:r>
          </a:p>
        </p:txBody>
      </p:sp>
      <p:sp>
        <p:nvSpPr>
          <p:cNvPr id="4" name="Text Placeholder 3">
            <a:extLst>
              <a:ext uri="{FF2B5EF4-FFF2-40B4-BE49-F238E27FC236}">
                <a16:creationId xmlns:a16="http://schemas.microsoft.com/office/drawing/2014/main" id="{CAFED2D8-E2D6-C0EC-D672-BA7C3161E5C7}"/>
              </a:ext>
            </a:extLst>
          </p:cNvPr>
          <p:cNvSpPr>
            <a:spLocks noGrp="1"/>
          </p:cNvSpPr>
          <p:nvPr>
            <p:ph type="body" sz="quarter" idx="10"/>
          </p:nvPr>
        </p:nvSpPr>
        <p:spPr/>
        <p:txBody>
          <a:bodyPr/>
          <a:lstStyle/>
          <a:p>
            <a:r>
              <a:rPr lang="en-GB" dirty="0"/>
              <a:t>Thomas and May (2010).</a:t>
            </a:r>
          </a:p>
        </p:txBody>
      </p:sp>
      <p:pic>
        <p:nvPicPr>
          <p:cNvPr id="5" name="Content Placeholder 3">
            <a:extLst>
              <a:ext uri="{FF2B5EF4-FFF2-40B4-BE49-F238E27FC236}">
                <a16:creationId xmlns:a16="http://schemas.microsoft.com/office/drawing/2014/main" id="{B6B68CF9-33C0-9696-01FF-2DE2473E9740}"/>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1197951" y="1829509"/>
            <a:ext cx="6050827" cy="4200964"/>
          </a:xfrm>
        </p:spPr>
      </p:pic>
    </p:spTree>
    <p:extLst>
      <p:ext uri="{BB962C8B-B14F-4D97-AF65-F5344CB8AC3E}">
        <p14:creationId xmlns:p14="http://schemas.microsoft.com/office/powerpoint/2010/main" val="20008523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FBB60EE-B818-CA09-CBE5-7C7730F168E5}"/>
              </a:ext>
            </a:extLst>
          </p:cNvPr>
          <p:cNvSpPr>
            <a:spLocks noGrp="1"/>
          </p:cNvSpPr>
          <p:nvPr>
            <p:ph type="title"/>
          </p:nvPr>
        </p:nvSpPr>
        <p:spPr>
          <a:xfrm>
            <a:off x="630936" y="639520"/>
            <a:ext cx="3429000" cy="1719072"/>
          </a:xfrm>
        </p:spPr>
        <p:txBody>
          <a:bodyPr vert="horz" lIns="91440" tIns="45720" rIns="91440" bIns="45720" rtlCol="0" anchor="b">
            <a:normAutofit/>
          </a:bodyPr>
          <a:lstStyle/>
          <a:p>
            <a:pPr>
              <a:lnSpc>
                <a:spcPct val="90000"/>
              </a:lnSpc>
            </a:pPr>
            <a:r>
              <a:rPr lang="en-US" sz="3800" kern="1200">
                <a:solidFill>
                  <a:schemeClr val="tx1"/>
                </a:solidFill>
                <a:latin typeface="+mj-lt"/>
                <a:ea typeface="+mj-ea"/>
                <a:cs typeface="+mj-cs"/>
              </a:rPr>
              <a:t>Social identity and disability</a:t>
            </a:r>
          </a:p>
        </p:txBody>
      </p:sp>
      <p:sp>
        <p:nvSpPr>
          <p:cNvPr id="28"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67D71748-D5E9-2AB6-587F-D76227D0D7AD}"/>
              </a:ext>
            </a:extLst>
          </p:cNvPr>
          <p:cNvSpPr>
            <a:spLocks noGrp="1"/>
          </p:cNvSpPr>
          <p:nvPr>
            <p:ph type="body" sz="quarter" idx="10"/>
          </p:nvPr>
        </p:nvSpPr>
        <p:spPr>
          <a:xfrm>
            <a:off x="630936" y="2807208"/>
            <a:ext cx="3429000" cy="3410712"/>
          </a:xfrm>
        </p:spPr>
        <p:txBody>
          <a:bodyPr vert="horz" lIns="91440" tIns="45720" rIns="91440" bIns="45720" rtlCol="0" anchor="t">
            <a:normAutofit/>
          </a:bodyPr>
          <a:lstStyle/>
          <a:p>
            <a:pPr indent="-228600" algn="l">
              <a:lnSpc>
                <a:spcPct val="90000"/>
              </a:lnSpc>
              <a:buFont typeface="Arial" panose="020B0604020202020204" pitchFamily="34" charset="0"/>
              <a:buChar char="•"/>
            </a:pPr>
            <a:r>
              <a:rPr lang="en-US" sz="2200" dirty="0" err="1">
                <a:solidFill>
                  <a:schemeClr val="tx1"/>
                </a:solidFill>
                <a:latin typeface="+mn-lt"/>
                <a:cs typeface="+mn-cs"/>
              </a:rPr>
              <a:t>Dirth</a:t>
            </a:r>
            <a:r>
              <a:rPr lang="en-US" sz="2200" dirty="0">
                <a:solidFill>
                  <a:schemeClr val="tx1"/>
                </a:solidFill>
                <a:latin typeface="+mn-lt"/>
                <a:cs typeface="+mn-cs"/>
              </a:rPr>
              <a:t> &amp; </a:t>
            </a:r>
            <a:r>
              <a:rPr lang="en-US" sz="2200" dirty="0" err="1">
                <a:solidFill>
                  <a:schemeClr val="tx1"/>
                </a:solidFill>
                <a:latin typeface="+mn-lt"/>
                <a:cs typeface="+mn-cs"/>
              </a:rPr>
              <a:t>Branscombe</a:t>
            </a:r>
            <a:r>
              <a:rPr lang="en-US" sz="2200" dirty="0">
                <a:solidFill>
                  <a:schemeClr val="tx1"/>
                </a:solidFill>
                <a:latin typeface="+mn-lt"/>
                <a:cs typeface="+mn-cs"/>
              </a:rPr>
              <a:t> (2018). The social identity approach to disability: Bridging disability studies and psychological science. Psychological Bulletin, 144, 12, 1300-1324. </a:t>
            </a:r>
            <a:r>
              <a:rPr lang="en-US" sz="2200" b="0" i="0" u="none" strike="noStrike" dirty="0">
                <a:solidFill>
                  <a:schemeClr val="tx1"/>
                </a:solidFill>
                <a:effectLst/>
                <a:latin typeface="+mn-lt"/>
                <a:cs typeface="+mn-cs"/>
                <a:hlinkClick r:id="rId3"/>
              </a:rPr>
              <a:t>https://doi.org/10.1037/bul0000156</a:t>
            </a:r>
            <a:endParaRPr lang="en-US" sz="2200" dirty="0">
              <a:solidFill>
                <a:schemeClr val="tx1"/>
              </a:solidFill>
              <a:latin typeface="+mn-lt"/>
              <a:cs typeface="+mn-cs"/>
            </a:endParaRPr>
          </a:p>
        </p:txBody>
      </p:sp>
      <p:pic>
        <p:nvPicPr>
          <p:cNvPr id="6" name="Picture 5">
            <a:extLst>
              <a:ext uri="{FF2B5EF4-FFF2-40B4-BE49-F238E27FC236}">
                <a16:creationId xmlns:a16="http://schemas.microsoft.com/office/drawing/2014/main" id="{145E1DCF-C2EE-F296-69C9-1BC2BBD17896}"/>
              </a:ext>
            </a:extLst>
          </p:cNvPr>
          <p:cNvPicPr>
            <a:picLocks noChangeAspect="1"/>
          </p:cNvPicPr>
          <p:nvPr/>
        </p:nvPicPr>
        <p:blipFill>
          <a:blip r:embed="rId4"/>
          <a:stretch>
            <a:fillRect/>
          </a:stretch>
        </p:blipFill>
        <p:spPr>
          <a:xfrm>
            <a:off x="5407877" y="640080"/>
            <a:ext cx="5396558" cy="5577840"/>
          </a:xfrm>
          <a:prstGeom prst="rect">
            <a:avLst/>
          </a:prstGeom>
        </p:spPr>
      </p:pic>
    </p:spTree>
    <p:extLst>
      <p:ext uri="{BB962C8B-B14F-4D97-AF65-F5344CB8AC3E}">
        <p14:creationId xmlns:p14="http://schemas.microsoft.com/office/powerpoint/2010/main" val="2338523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FB9234-7534-E039-6084-4400A69465AB}"/>
              </a:ext>
            </a:extLst>
          </p:cNvPr>
          <p:cNvSpPr>
            <a:spLocks noGrp="1"/>
          </p:cNvSpPr>
          <p:nvPr>
            <p:ph type="title"/>
          </p:nvPr>
        </p:nvSpPr>
        <p:spPr/>
        <p:txBody>
          <a:bodyPr>
            <a:normAutofit fontScale="90000"/>
          </a:bodyPr>
          <a:lstStyle/>
          <a:p>
            <a:r>
              <a:rPr lang="en-GB" dirty="0">
                <a:hlinkClick r:id="rId2"/>
              </a:rPr>
              <a:t>Scheepers and </a:t>
            </a:r>
            <a:r>
              <a:rPr lang="en-GB" dirty="0" err="1">
                <a:hlinkClick r:id="rId2"/>
              </a:rPr>
              <a:t>Ellemers</a:t>
            </a:r>
            <a:r>
              <a:rPr lang="en-GB" dirty="0">
                <a:hlinkClick r:id="rId2"/>
              </a:rPr>
              <a:t> (2019) </a:t>
            </a:r>
            <a:r>
              <a:rPr lang="en-GB" dirty="0"/>
              <a:t>– is the social hierarchy permeable, legitimate, stable?</a:t>
            </a:r>
          </a:p>
        </p:txBody>
      </p:sp>
      <p:pic>
        <p:nvPicPr>
          <p:cNvPr id="5" name="Picture 2" descr="Flow chart showing ways in which social identity can be managed for people in low status group. From left to right (in a straight line):&#10;1. Low group status&#10;2. Boundaries permeable? - if yes, individual mobility (move to high status group) - if no, carry on&#10;3. Status legitimate? if yes, social creativity (find ways to value the group, identify strengths) - if no, carry on&#10;4. Status stable? if yes, social creativity (as 3) - if no, carry on&#10;5. Collective action - find ways to reassure group and resolve issues to improve future status">
            <a:extLst>
              <a:ext uri="{FF2B5EF4-FFF2-40B4-BE49-F238E27FC236}">
                <a16:creationId xmlns:a16="http://schemas.microsoft.com/office/drawing/2014/main" id="{061372E0-1672-9B22-0D55-87FC68130F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5950" y="2411597"/>
            <a:ext cx="8328419" cy="3574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443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4930C1F-8EE8-2291-D2E7-6A88ACB14F30}"/>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C94F0CFE-8B05-7810-F206-E630C44E0795}"/>
              </a:ext>
            </a:extLst>
          </p:cNvPr>
          <p:cNvSpPr>
            <a:spLocks noGrp="1"/>
          </p:cNvSpPr>
          <p:nvPr>
            <p:ph type="sldNum" sz="quarter" idx="12"/>
          </p:nvPr>
        </p:nvSpPr>
        <p:spPr/>
        <p:txBody>
          <a:bodyPr/>
          <a:lstStyle/>
          <a:p>
            <a:fld id="{2987031C-9901-4EF0-9F2F-2A2E1AE069F5}" type="slidenum">
              <a:rPr lang="en-GB" smtClean="0"/>
              <a:t>19</a:t>
            </a:fld>
            <a:endParaRPr lang="en-GB"/>
          </a:p>
        </p:txBody>
      </p:sp>
      <p:sp>
        <p:nvSpPr>
          <p:cNvPr id="5" name="Speech Bubble: Oval 4">
            <a:extLst>
              <a:ext uri="{FF2B5EF4-FFF2-40B4-BE49-F238E27FC236}">
                <a16:creationId xmlns:a16="http://schemas.microsoft.com/office/drawing/2014/main" id="{AF0E4A01-FF93-91E6-089F-7A958A019B3E}"/>
              </a:ext>
            </a:extLst>
          </p:cNvPr>
          <p:cNvSpPr/>
          <p:nvPr/>
        </p:nvSpPr>
        <p:spPr>
          <a:xfrm>
            <a:off x="675971" y="205200"/>
            <a:ext cx="4284921" cy="3615070"/>
          </a:xfrm>
          <a:prstGeom prst="wedgeEllipseCallout">
            <a:avLst>
              <a:gd name="adj1" fmla="val -17855"/>
              <a:gd name="adj2" fmla="val 52794"/>
            </a:avLst>
          </a:prstGeom>
          <a:solidFill>
            <a:schemeClr val="accent4">
              <a:lumMod val="40000"/>
              <a:lumOff val="6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800" dirty="0">
                <a:solidFill>
                  <a:schemeClr val="tx1"/>
                </a:solidFill>
                <a:effectLst/>
                <a:latin typeface="Calibri" panose="020F0502020204030204" pitchFamily="34" charset="0"/>
                <a:ea typeface="Calibri" panose="020F0502020204030204" pitchFamily="34" charset="0"/>
              </a:rPr>
              <a:t>“I have been open about it, but I always worry about the stigma and can tell when someone is a non-believer of ME. I've managed to educate some about it, and they've seen me suffer with it so I hope that'll help their knowledge.”</a:t>
            </a:r>
            <a:endParaRPr lang="en-GB" sz="2000" b="1" dirty="0">
              <a:solidFill>
                <a:schemeClr val="tx1"/>
              </a:solidFill>
              <a:latin typeface="+mj-lt"/>
            </a:endParaRPr>
          </a:p>
        </p:txBody>
      </p:sp>
      <p:sp>
        <p:nvSpPr>
          <p:cNvPr id="7" name="Speech Bubble: Oval 6">
            <a:extLst>
              <a:ext uri="{FF2B5EF4-FFF2-40B4-BE49-F238E27FC236}">
                <a16:creationId xmlns:a16="http://schemas.microsoft.com/office/drawing/2014/main" id="{0C691356-9001-7254-9EA8-332C72B6CB20}"/>
              </a:ext>
            </a:extLst>
          </p:cNvPr>
          <p:cNvSpPr/>
          <p:nvPr/>
        </p:nvSpPr>
        <p:spPr>
          <a:xfrm>
            <a:off x="5721925" y="3193870"/>
            <a:ext cx="5943600" cy="3242930"/>
          </a:xfrm>
          <a:prstGeom prst="wedgeEllipseCallout">
            <a:avLst/>
          </a:prstGeom>
          <a:solidFill>
            <a:schemeClr val="accent4">
              <a:lumMod val="60000"/>
              <a:lumOff val="40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800" dirty="0">
                <a:solidFill>
                  <a:schemeClr val="tx1"/>
                </a:solidFill>
                <a:effectLst/>
                <a:latin typeface="Calibri" panose="020F0502020204030204" pitchFamily="34" charset="0"/>
                <a:ea typeface="Calibri" panose="020F0502020204030204" pitchFamily="34" charset="0"/>
              </a:rPr>
              <a:t>“I feel hesitant about sharing my illness with people, because I do not want to be viewed as a disabled person.  I also do not want to face the judgment of being a person with a chronic illness while also trying to be a nurse.  I fear that people will think I am physically unsafe to be caring for other people.  I think that people become uncomfortable when I tell them.”</a:t>
            </a:r>
            <a:endParaRPr lang="en-GB" sz="2000" b="1" dirty="0">
              <a:solidFill>
                <a:schemeClr val="tx1"/>
              </a:solidFill>
              <a:latin typeface="+mj-lt"/>
            </a:endParaRPr>
          </a:p>
        </p:txBody>
      </p:sp>
      <p:sp>
        <p:nvSpPr>
          <p:cNvPr id="8" name="Speech Bubble: Oval 7">
            <a:extLst>
              <a:ext uri="{FF2B5EF4-FFF2-40B4-BE49-F238E27FC236}">
                <a16:creationId xmlns:a16="http://schemas.microsoft.com/office/drawing/2014/main" id="{BB56CAE6-E3D0-6EB4-6976-7C29F1704C9D}"/>
              </a:ext>
            </a:extLst>
          </p:cNvPr>
          <p:cNvSpPr/>
          <p:nvPr/>
        </p:nvSpPr>
        <p:spPr>
          <a:xfrm>
            <a:off x="435934" y="4869711"/>
            <a:ext cx="4284921" cy="1286539"/>
          </a:xfrm>
          <a:prstGeom prst="wedgeEllipseCallout">
            <a:avLst/>
          </a:pr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800" dirty="0">
                <a:solidFill>
                  <a:schemeClr val="tx1"/>
                </a:solidFill>
                <a:effectLst/>
                <a:latin typeface="Calibri" panose="020F0502020204030204" pitchFamily="34" charset="0"/>
                <a:ea typeface="Calibri" panose="020F0502020204030204" pitchFamily="34" charset="0"/>
              </a:rPr>
              <a:t>“I'd worry they'd view me different, or they'd think I was lying. I don't want to be treated any different.”</a:t>
            </a:r>
            <a:endParaRPr lang="en-GB" sz="2000" b="1" dirty="0">
              <a:solidFill>
                <a:schemeClr val="tx1"/>
              </a:solidFill>
              <a:latin typeface="+mj-lt"/>
            </a:endParaRPr>
          </a:p>
        </p:txBody>
      </p:sp>
      <p:sp>
        <p:nvSpPr>
          <p:cNvPr id="9" name="Speech Bubble: Oval 8">
            <a:extLst>
              <a:ext uri="{FF2B5EF4-FFF2-40B4-BE49-F238E27FC236}">
                <a16:creationId xmlns:a16="http://schemas.microsoft.com/office/drawing/2014/main" id="{E41599DC-0B78-65D4-2611-543AA754F221}"/>
              </a:ext>
            </a:extLst>
          </p:cNvPr>
          <p:cNvSpPr/>
          <p:nvPr/>
        </p:nvSpPr>
        <p:spPr>
          <a:xfrm>
            <a:off x="6104697" y="488491"/>
            <a:ext cx="5178056" cy="2167829"/>
          </a:xfrm>
          <a:prstGeom prst="wedgeEllipseCallout">
            <a:avLst/>
          </a:pr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800" dirty="0">
                <a:solidFill>
                  <a:schemeClr val="tx1"/>
                </a:solidFill>
                <a:effectLst/>
                <a:latin typeface="Calibri" panose="020F0502020204030204" pitchFamily="34" charset="0"/>
                <a:ea typeface="Calibri" panose="020F0502020204030204" pitchFamily="34" charset="0"/>
              </a:rPr>
              <a:t>“I only told them through necessity due to it affecting my studies, otherwise I would not disclose it due to stigma over the illness”</a:t>
            </a:r>
            <a:endParaRPr lang="en-GB" sz="2000" b="1" dirty="0">
              <a:solidFill>
                <a:schemeClr val="tx1"/>
              </a:solidFill>
              <a:latin typeface="+mj-lt"/>
            </a:endParaRPr>
          </a:p>
        </p:txBody>
      </p:sp>
      <p:sp>
        <p:nvSpPr>
          <p:cNvPr id="10" name="TextBox 9">
            <a:extLst>
              <a:ext uri="{FF2B5EF4-FFF2-40B4-BE49-F238E27FC236}">
                <a16:creationId xmlns:a16="http://schemas.microsoft.com/office/drawing/2014/main" id="{82A41029-11D7-D059-540C-2D14819087D1}"/>
              </a:ext>
            </a:extLst>
          </p:cNvPr>
          <p:cNvSpPr txBox="1"/>
          <p:nvPr/>
        </p:nvSpPr>
        <p:spPr>
          <a:xfrm>
            <a:off x="792929" y="4051863"/>
            <a:ext cx="4167963" cy="537298"/>
          </a:xfrm>
          <a:prstGeom prst="rect">
            <a:avLst/>
          </a:prstGeom>
          <a:noFill/>
        </p:spPr>
        <p:txBody>
          <a:bodyPr wrap="square" lIns="0" tIns="0" rIns="0" bIns="0" rtlCol="0">
            <a:noAutofit/>
          </a:bodyPr>
          <a:lstStyle/>
          <a:p>
            <a:pPr algn="l"/>
            <a:r>
              <a:rPr lang="en-GB" sz="2000" i="1" dirty="0">
                <a:solidFill>
                  <a:schemeClr val="tx1"/>
                </a:solidFill>
              </a:rPr>
              <a:t>Data extracts from </a:t>
            </a:r>
            <a:r>
              <a:rPr lang="en-GB" sz="2000" i="1" dirty="0">
                <a:solidFill>
                  <a:schemeClr val="tx1"/>
                </a:solidFill>
                <a:hlinkClick r:id="rId2"/>
              </a:rPr>
              <a:t>Hamilton, Hulme, &amp; Harrison (2023)</a:t>
            </a:r>
            <a:endParaRPr lang="en-GB" sz="2000" i="1" dirty="0">
              <a:solidFill>
                <a:schemeClr val="tx1"/>
              </a:solidFill>
            </a:endParaRPr>
          </a:p>
        </p:txBody>
      </p:sp>
    </p:spTree>
    <p:extLst>
      <p:ext uri="{BB962C8B-B14F-4D97-AF65-F5344CB8AC3E}">
        <p14:creationId xmlns:p14="http://schemas.microsoft.com/office/powerpoint/2010/main" val="9413574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B6F555F-D42B-6C44-A0D8-6A3229F3EFD3}"/>
              </a:ext>
            </a:extLst>
          </p:cNvPr>
          <p:cNvSpPr>
            <a:spLocks noGrp="1"/>
          </p:cNvSpPr>
          <p:nvPr>
            <p:ph type="title"/>
          </p:nvPr>
        </p:nvSpPr>
        <p:spPr>
          <a:xfrm>
            <a:off x="1136397" y="502020"/>
            <a:ext cx="5323715" cy="1642970"/>
          </a:xfrm>
        </p:spPr>
        <p:txBody>
          <a:bodyPr vert="horz" lIns="91440" tIns="45720" rIns="91440" bIns="45720" rtlCol="0" anchor="b">
            <a:normAutofit/>
          </a:bodyPr>
          <a:lstStyle/>
          <a:p>
            <a:pPr>
              <a:lnSpc>
                <a:spcPct val="90000"/>
              </a:lnSpc>
            </a:pPr>
            <a:r>
              <a:rPr lang="en-US" sz="4000" kern="1200">
                <a:solidFill>
                  <a:schemeClr val="tx1"/>
                </a:solidFill>
                <a:latin typeface="+mj-lt"/>
                <a:ea typeface="+mj-ea"/>
                <a:cs typeface="+mj-cs"/>
              </a:rPr>
              <a:t>Outline</a:t>
            </a:r>
          </a:p>
        </p:txBody>
      </p:sp>
      <p:sp>
        <p:nvSpPr>
          <p:cNvPr id="2" name="Content Placeholder 1">
            <a:extLst>
              <a:ext uri="{FF2B5EF4-FFF2-40B4-BE49-F238E27FC236}">
                <a16:creationId xmlns:a16="http://schemas.microsoft.com/office/drawing/2014/main" id="{C9EE3CEA-FBFD-0A44-8784-BBA08B4B8BD6}"/>
              </a:ext>
            </a:extLst>
          </p:cNvPr>
          <p:cNvSpPr>
            <a:spLocks noGrp="1"/>
          </p:cNvSpPr>
          <p:nvPr>
            <p:ph sz="half" idx="1"/>
          </p:nvPr>
        </p:nvSpPr>
        <p:spPr>
          <a:xfrm>
            <a:off x="1144923" y="2405894"/>
            <a:ext cx="5315189" cy="3535083"/>
          </a:xfrm>
        </p:spPr>
        <p:txBody>
          <a:bodyPr vert="horz" lIns="91440" tIns="45720" rIns="91440" bIns="45720" rtlCol="0" anchor="t">
            <a:normAutofit/>
          </a:bodyPr>
          <a:lstStyle/>
          <a:p>
            <a:pPr marL="0">
              <a:lnSpc>
                <a:spcPct val="90000"/>
              </a:lnSpc>
              <a:buFont typeface="Arial" panose="020B0604020202020204" pitchFamily="34" charset="0"/>
              <a:buChar char="•"/>
            </a:pPr>
            <a:r>
              <a:rPr lang="en-US" sz="2000">
                <a:latin typeface="+mn-lt"/>
                <a:cs typeface="+mn-cs"/>
              </a:rPr>
              <a:t>Problematising transition </a:t>
            </a:r>
          </a:p>
          <a:p>
            <a:pPr marL="0">
              <a:lnSpc>
                <a:spcPct val="90000"/>
              </a:lnSpc>
              <a:buFont typeface="Arial" panose="020B0604020202020204" pitchFamily="34" charset="0"/>
              <a:buChar char="•"/>
            </a:pPr>
            <a:r>
              <a:rPr lang="en-US" sz="2000">
                <a:latin typeface="+mn-lt"/>
                <a:cs typeface="+mn-cs"/>
              </a:rPr>
              <a:t>Ditching the deficit</a:t>
            </a:r>
          </a:p>
          <a:p>
            <a:pPr marL="0">
              <a:lnSpc>
                <a:spcPct val="90000"/>
              </a:lnSpc>
              <a:buFont typeface="Arial" panose="020B0604020202020204" pitchFamily="34" charset="0"/>
              <a:buChar char="•"/>
            </a:pPr>
            <a:r>
              <a:rPr lang="en-US" sz="2000">
                <a:latin typeface="+mn-lt"/>
                <a:cs typeface="+mn-cs"/>
              </a:rPr>
              <a:t>The ‘student identity’ and a sense of belonging</a:t>
            </a:r>
          </a:p>
          <a:p>
            <a:pPr marL="0">
              <a:lnSpc>
                <a:spcPct val="90000"/>
              </a:lnSpc>
              <a:buFont typeface="Arial" panose="020B0604020202020204" pitchFamily="34" charset="0"/>
              <a:buChar char="•"/>
            </a:pPr>
            <a:r>
              <a:rPr lang="en-US" sz="2000">
                <a:latin typeface="+mn-lt"/>
                <a:cs typeface="+mn-cs"/>
              </a:rPr>
              <a:t>Strategies for developing a sense of belonging and social support</a:t>
            </a:r>
          </a:p>
          <a:p>
            <a:pPr marL="0">
              <a:lnSpc>
                <a:spcPct val="90000"/>
              </a:lnSpc>
              <a:buFont typeface="Arial" panose="020B0604020202020204" pitchFamily="34" charset="0"/>
              <a:buChar char="•"/>
            </a:pPr>
            <a:endParaRPr lang="en-US" sz="2000">
              <a:latin typeface="+mn-lt"/>
              <a:cs typeface="+mn-cs"/>
            </a:endParaRPr>
          </a:p>
        </p:txBody>
      </p:sp>
      <p:sp>
        <p:nvSpPr>
          <p:cNvPr id="14" name="Rectangle 1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2" descr="A duck (female mallard) is swimming on the surface of a calm pond. Below the water, we can see numerous fish swimming.">
            <a:extLst>
              <a:ext uri="{FF2B5EF4-FFF2-40B4-BE49-F238E27FC236}">
                <a16:creationId xmlns:a16="http://schemas.microsoft.com/office/drawing/2014/main" id="{AC2E5D17-895C-B4E8-9BD7-8BDA04F0E64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75967" y="1880998"/>
            <a:ext cx="4170530" cy="3127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97226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87D1F6A8-1806-8733-2B56-872BE5DFC1AB}"/>
              </a:ext>
            </a:extLst>
          </p:cNvPr>
          <p:cNvSpPr>
            <a:spLocks noGrp="1"/>
          </p:cNvSpPr>
          <p:nvPr>
            <p:ph type="title"/>
          </p:nvPr>
        </p:nvSpPr>
        <p:spPr>
          <a:xfrm>
            <a:off x="5297762" y="329184"/>
            <a:ext cx="6251110" cy="1783080"/>
          </a:xfrm>
        </p:spPr>
        <p:txBody>
          <a:bodyPr vert="horz" lIns="91440" tIns="45720" rIns="91440" bIns="45720" rtlCol="0" anchor="b">
            <a:normAutofit/>
          </a:bodyPr>
          <a:lstStyle/>
          <a:p>
            <a:pPr marL="0" marR="0" lvl="0" indent="0" fontAlgn="auto">
              <a:lnSpc>
                <a:spcPct val="90000"/>
              </a:lnSpc>
              <a:spcAft>
                <a:spcPts val="1000"/>
              </a:spcAft>
              <a:tabLst>
                <a:tab pos="468000" algn="l"/>
              </a:tabLst>
              <a:defRPr/>
            </a:pPr>
            <a:r>
              <a:rPr kumimoji="0" lang="en-US" sz="4200" b="0" i="0" u="none" strike="noStrike" cap="none" spc="0" normalizeH="0" baseline="0" noProof="0" dirty="0">
                <a:ln>
                  <a:noFill/>
                </a:ln>
                <a:solidFill>
                  <a:schemeClr val="tx1"/>
                </a:solidFill>
                <a:effectLst/>
                <a:uLnTx/>
                <a:uFillTx/>
                <a:latin typeface="+mj-lt"/>
                <a:cs typeface="+mj-cs"/>
              </a:rPr>
              <a:t>Reflections: how do we enable peer support?</a:t>
            </a:r>
            <a:endParaRPr lang="en-US" sz="4200" dirty="0">
              <a:solidFill>
                <a:schemeClr val="tx1"/>
              </a:solidFill>
              <a:latin typeface="+mj-lt"/>
              <a:cs typeface="+mj-cs"/>
            </a:endParaRPr>
          </a:p>
        </p:txBody>
      </p:sp>
      <p:pic>
        <p:nvPicPr>
          <p:cNvPr id="5" name="Picture 4" descr="Book cover - International Handbook of Psychology Learning and Teaching">
            <a:extLst>
              <a:ext uri="{FF2B5EF4-FFF2-40B4-BE49-F238E27FC236}">
                <a16:creationId xmlns:a16="http://schemas.microsoft.com/office/drawing/2014/main" id="{99BD0150-5EF3-F90A-189F-5BE829612A6E}"/>
              </a:ext>
            </a:extLst>
          </p:cNvPr>
          <p:cNvPicPr>
            <a:picLocks noChangeAspect="1"/>
          </p:cNvPicPr>
          <p:nvPr/>
        </p:nvPicPr>
        <p:blipFill rotWithShape="1">
          <a:blip r:embed="rId2"/>
          <a:srcRect l="344" r="2985"/>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98A100F9-18CC-FDE6-FCB7-DFD312AD0CC2}"/>
              </a:ext>
            </a:extLst>
          </p:cNvPr>
          <p:cNvSpPr>
            <a:spLocks noGrp="1"/>
          </p:cNvSpPr>
          <p:nvPr>
            <p:ph sz="half" idx="1"/>
          </p:nvPr>
        </p:nvSpPr>
        <p:spPr>
          <a:xfrm>
            <a:off x="5297762" y="2706624"/>
            <a:ext cx="6251110" cy="3483864"/>
          </a:xfrm>
        </p:spPr>
        <p:txBody>
          <a:bodyPr vert="horz" lIns="91440" tIns="45720" rIns="91440" bIns="45720" rtlCol="0">
            <a:normAutofit/>
          </a:bodyPr>
          <a:lstStyle/>
          <a:p>
            <a:pPr>
              <a:lnSpc>
                <a:spcPct val="90000"/>
              </a:lnSpc>
              <a:buFont typeface="Arial" panose="020B0604020202020204" pitchFamily="34" charset="0"/>
              <a:buChar char="•"/>
            </a:pPr>
            <a:r>
              <a:rPr lang="en-US" sz="2000" dirty="0">
                <a:latin typeface="+mn-lt"/>
                <a:cs typeface="+mn-cs"/>
              </a:rPr>
              <a:t>Importance of curriculum.</a:t>
            </a:r>
          </a:p>
          <a:p>
            <a:pPr>
              <a:lnSpc>
                <a:spcPct val="90000"/>
              </a:lnSpc>
              <a:buFont typeface="Arial" panose="020B0604020202020204" pitchFamily="34" charset="0"/>
              <a:buChar char="•"/>
            </a:pPr>
            <a:r>
              <a:rPr lang="en-US" sz="2000" dirty="0">
                <a:latin typeface="+mn-lt"/>
                <a:cs typeface="+mn-cs"/>
              </a:rPr>
              <a:t>Group work early in the degree </a:t>
            </a:r>
            <a:r>
              <a:rPr lang="en-US" sz="2000" dirty="0" err="1">
                <a:latin typeface="+mn-lt"/>
                <a:cs typeface="+mn-cs"/>
              </a:rPr>
              <a:t>programme</a:t>
            </a:r>
            <a:r>
              <a:rPr lang="en-US" sz="2000" dirty="0">
                <a:latin typeface="+mn-lt"/>
                <a:cs typeface="+mn-cs"/>
              </a:rPr>
              <a:t> (</a:t>
            </a:r>
            <a:r>
              <a:rPr lang="en-US" sz="2000" dirty="0">
                <a:latin typeface="+mn-lt"/>
                <a:cs typeface="+mn-cs"/>
                <a:hlinkClick r:id="rId3"/>
              </a:rPr>
              <a:t>Hulme &amp; Cranney, 2021</a:t>
            </a:r>
            <a:r>
              <a:rPr lang="en-US" sz="2000" dirty="0">
                <a:latin typeface="+mn-lt"/>
                <a:cs typeface="+mn-cs"/>
              </a:rPr>
              <a:t>) to form peer relationships (possibly individually assessed).</a:t>
            </a:r>
          </a:p>
          <a:p>
            <a:pPr>
              <a:lnSpc>
                <a:spcPct val="90000"/>
              </a:lnSpc>
              <a:buFont typeface="Arial" panose="020B0604020202020204" pitchFamily="34" charset="0"/>
              <a:buChar char="•"/>
            </a:pPr>
            <a:r>
              <a:rPr lang="en-US" sz="2000" dirty="0">
                <a:latin typeface="+mn-lt"/>
                <a:cs typeface="+mn-cs"/>
              </a:rPr>
              <a:t>Meaningful, personally relevant material – students can bring lived experience to the classroom and contribute knowledge from diverse backgrounds. Scaffolded and subsequently </a:t>
            </a:r>
            <a:r>
              <a:rPr lang="en-US" sz="2000" dirty="0" err="1">
                <a:latin typeface="+mn-lt"/>
                <a:cs typeface="+mn-cs"/>
              </a:rPr>
              <a:t>formalised</a:t>
            </a:r>
            <a:r>
              <a:rPr lang="en-US" sz="2000" dirty="0">
                <a:latin typeface="+mn-lt"/>
                <a:cs typeface="+mn-cs"/>
              </a:rPr>
              <a:t> – but everyone can bring a perspective, socially valued.</a:t>
            </a:r>
          </a:p>
          <a:p>
            <a:pPr>
              <a:lnSpc>
                <a:spcPct val="90000"/>
              </a:lnSpc>
              <a:buFont typeface="Arial" panose="020B0604020202020204" pitchFamily="34" charset="0"/>
              <a:buChar char="•"/>
            </a:pPr>
            <a:endParaRPr lang="en-US" sz="2000" dirty="0">
              <a:latin typeface="+mn-lt"/>
              <a:cs typeface="+mn-cs"/>
            </a:endParaRPr>
          </a:p>
        </p:txBody>
      </p:sp>
    </p:spTree>
    <p:extLst>
      <p:ext uri="{BB962C8B-B14F-4D97-AF65-F5344CB8AC3E}">
        <p14:creationId xmlns:p14="http://schemas.microsoft.com/office/powerpoint/2010/main" val="18316675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itle 2">
            <a:extLst>
              <a:ext uri="{FF2B5EF4-FFF2-40B4-BE49-F238E27FC236}">
                <a16:creationId xmlns:a16="http://schemas.microsoft.com/office/drawing/2014/main" id="{F16D9A10-42DF-45B4-5573-A3DCD4166582}"/>
              </a:ext>
            </a:extLst>
          </p:cNvPr>
          <p:cNvSpPr>
            <a:spLocks noGrp="1"/>
          </p:cNvSpPr>
          <p:nvPr>
            <p:ph type="title"/>
          </p:nvPr>
        </p:nvSpPr>
        <p:spPr>
          <a:xfrm>
            <a:off x="660041" y="2767106"/>
            <a:ext cx="2880828" cy="3071906"/>
          </a:xfrm>
        </p:spPr>
        <p:txBody>
          <a:bodyPr vert="horz" lIns="91440" tIns="45720" rIns="91440" bIns="45720" rtlCol="0" anchor="t">
            <a:normAutofit/>
          </a:bodyPr>
          <a:lstStyle/>
          <a:p>
            <a:pPr>
              <a:lnSpc>
                <a:spcPct val="90000"/>
              </a:lnSpc>
            </a:pPr>
            <a:r>
              <a:rPr lang="en-US" sz="3700" kern="1200" dirty="0">
                <a:solidFill>
                  <a:srgbClr val="FFFFFF"/>
                </a:solidFill>
                <a:latin typeface="+mj-lt"/>
                <a:ea typeface="+mj-ea"/>
                <a:cs typeface="+mj-cs"/>
              </a:rPr>
              <a:t>Reflections: importance of student-led groups</a:t>
            </a:r>
          </a:p>
        </p:txBody>
      </p:sp>
      <p:pic>
        <p:nvPicPr>
          <p:cNvPr id="6" name="Content Placeholder 5">
            <a:extLst>
              <a:ext uri="{FF2B5EF4-FFF2-40B4-BE49-F238E27FC236}">
                <a16:creationId xmlns:a16="http://schemas.microsoft.com/office/drawing/2014/main" id="{3C9D4330-9EED-6C35-963F-75362A663C8D}"/>
              </a:ext>
            </a:extLst>
          </p:cNvPr>
          <p:cNvPicPr>
            <a:picLocks noGrp="1" noChangeAspect="1"/>
          </p:cNvPicPr>
          <p:nvPr>
            <p:ph sz="half" idx="1"/>
          </p:nvPr>
        </p:nvPicPr>
        <p:blipFill>
          <a:blip r:embed="rId2"/>
          <a:stretch>
            <a:fillRect/>
          </a:stretch>
        </p:blipFill>
        <p:spPr>
          <a:xfrm>
            <a:off x="4281016" y="198304"/>
            <a:ext cx="7638664" cy="6130027"/>
          </a:xfrm>
          <a:prstGeom prst="rect">
            <a:avLst/>
          </a:prstGeom>
        </p:spPr>
      </p:pic>
      <p:sp>
        <p:nvSpPr>
          <p:cNvPr id="8" name="TextBox 7">
            <a:extLst>
              <a:ext uri="{FF2B5EF4-FFF2-40B4-BE49-F238E27FC236}">
                <a16:creationId xmlns:a16="http://schemas.microsoft.com/office/drawing/2014/main" id="{C69A39B6-6B0B-8C88-C6F9-04EE291ED30A}"/>
              </a:ext>
            </a:extLst>
          </p:cNvPr>
          <p:cNvSpPr txBox="1"/>
          <p:nvPr/>
        </p:nvSpPr>
        <p:spPr>
          <a:xfrm>
            <a:off x="457203" y="5913663"/>
            <a:ext cx="3442768" cy="923330"/>
          </a:xfrm>
          <a:prstGeom prst="rect">
            <a:avLst/>
          </a:prstGeom>
          <a:noFill/>
        </p:spPr>
        <p:txBody>
          <a:bodyPr wrap="square">
            <a:spAutoFit/>
          </a:bodyPr>
          <a:lstStyle/>
          <a:p>
            <a:r>
              <a:rPr lang="en-GB" dirty="0">
                <a:solidFill>
                  <a:schemeClr val="bg2"/>
                </a:solidFill>
              </a:rPr>
              <a:t>https://www.bps.org.uk/psychologist/psychologist-guide-university-life</a:t>
            </a:r>
          </a:p>
        </p:txBody>
      </p:sp>
    </p:spTree>
    <p:extLst>
      <p:ext uri="{BB962C8B-B14F-4D97-AF65-F5344CB8AC3E}">
        <p14:creationId xmlns:p14="http://schemas.microsoft.com/office/powerpoint/2010/main" val="16551586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57DFA6B-F70E-3404-DDF8-9A36FDE38B7A}"/>
              </a:ext>
            </a:extLst>
          </p:cNvPr>
          <p:cNvSpPr>
            <a:spLocks noGrp="1"/>
          </p:cNvSpPr>
          <p:nvPr>
            <p:ph type="title"/>
          </p:nvPr>
        </p:nvSpPr>
        <p:spPr>
          <a:xfrm>
            <a:off x="442912" y="300426"/>
            <a:ext cx="11306175" cy="1001983"/>
          </a:xfrm>
        </p:spPr>
        <p:txBody>
          <a:bodyPr/>
          <a:lstStyle/>
          <a:p>
            <a:r>
              <a:rPr lang="en-GB" dirty="0"/>
              <a:t>Students as researchers</a:t>
            </a:r>
          </a:p>
        </p:txBody>
      </p:sp>
      <p:sp>
        <p:nvSpPr>
          <p:cNvPr id="9" name="Content Placeholder 2">
            <a:extLst>
              <a:ext uri="{FF2B5EF4-FFF2-40B4-BE49-F238E27FC236}">
                <a16:creationId xmlns:a16="http://schemas.microsoft.com/office/drawing/2014/main" id="{3C7CA571-97E8-D049-1260-5F2E85764B52}"/>
              </a:ext>
            </a:extLst>
          </p:cNvPr>
          <p:cNvSpPr>
            <a:spLocks noGrp="1"/>
          </p:cNvSpPr>
          <p:nvPr>
            <p:ph idx="1"/>
          </p:nvPr>
        </p:nvSpPr>
        <p:spPr>
          <a:xfrm>
            <a:off x="539750" y="1388125"/>
            <a:ext cx="7981950" cy="5038075"/>
          </a:xfrm>
        </p:spPr>
        <p:txBody>
          <a:bodyPr/>
          <a:lstStyle/>
          <a:p>
            <a:r>
              <a:rPr lang="en-US" altLang="en-US" dirty="0">
                <a:latin typeface="Arial" panose="020B0604020202020204" pitchFamily="34" charset="0"/>
              </a:rPr>
              <a:t>Students can offer unique insight into student experience – and have access to communities that we cannot always access ourselves. </a:t>
            </a:r>
          </a:p>
          <a:p>
            <a:r>
              <a:rPr lang="en-US" altLang="en-US" dirty="0">
                <a:latin typeface="Arial" panose="020B0604020202020204" pitchFamily="34" charset="0"/>
              </a:rPr>
              <a:t>Learning from, and informing policy and practice with, our students</a:t>
            </a:r>
            <a:r>
              <a:rPr lang="en-US" altLang="en-US" dirty="0"/>
              <a:t> – empowering them to represent their communities and amplifying their voices.</a:t>
            </a:r>
          </a:p>
          <a:p>
            <a:r>
              <a:rPr lang="en-US" altLang="en-US" dirty="0">
                <a:latin typeface="Arial" panose="020B0604020202020204" pitchFamily="34" charset="0"/>
              </a:rPr>
              <a:t>Community of practice (Lave &amp; Wen</a:t>
            </a:r>
            <a:r>
              <a:rPr lang="en-US" altLang="en-US" dirty="0"/>
              <a:t>ger, 1991).</a:t>
            </a:r>
            <a:endParaRPr lang="en-US" altLang="en-US" dirty="0">
              <a:latin typeface="Arial" panose="020B0604020202020204" pitchFamily="34" charset="0"/>
            </a:endParaRPr>
          </a:p>
          <a:p>
            <a:endParaRPr lang="en-GB" altLang="en-US" dirty="0">
              <a:latin typeface="Arial" panose="020B0604020202020204" pitchFamily="34" charset="0"/>
            </a:endParaRPr>
          </a:p>
        </p:txBody>
      </p:sp>
      <p:pic>
        <p:nvPicPr>
          <p:cNvPr id="10" name="Picture 3">
            <a:extLst>
              <a:ext uri="{FF2B5EF4-FFF2-40B4-BE49-F238E27FC236}">
                <a16:creationId xmlns:a16="http://schemas.microsoft.com/office/drawing/2014/main" id="{C04CC8CE-0DFD-2F21-0D6A-94FD829867F0}"/>
              </a:ext>
            </a:extLst>
          </p:cNvPr>
          <p:cNvPicPr>
            <a:picLocks noChangeAspect="1"/>
          </p:cNvPicPr>
          <p:nvPr/>
        </p:nvPicPr>
        <p:blipFill>
          <a:blip r:embed="rId3">
            <a:extLst>
              <a:ext uri="{28A0092B-C50C-407E-A947-70E740481C1C}">
                <a14:useLocalDpi xmlns:a14="http://schemas.microsoft.com/office/drawing/2010/main" val="0"/>
              </a:ext>
            </a:extLst>
          </a:blip>
          <a:srcRect t="13931"/>
          <a:stretch>
            <a:fillRect/>
          </a:stretch>
        </p:blipFill>
        <p:spPr bwMode="auto">
          <a:xfrm>
            <a:off x="10565885" y="2537392"/>
            <a:ext cx="1457325"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4">
            <a:extLst>
              <a:ext uri="{FF2B5EF4-FFF2-40B4-BE49-F238E27FC236}">
                <a16:creationId xmlns:a16="http://schemas.microsoft.com/office/drawing/2014/main" id="{E0E9C205-E939-DD2F-8BA7-EEA08F5DF24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32593" y="722617"/>
            <a:ext cx="14224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6D86407D-3885-521B-6E07-A50EBF0C35BB}"/>
              </a:ext>
            </a:extLst>
          </p:cNvPr>
          <p:cNvSpPr txBox="1"/>
          <p:nvPr/>
        </p:nvSpPr>
        <p:spPr>
          <a:xfrm>
            <a:off x="1444739" y="4789428"/>
            <a:ext cx="9957719" cy="1600438"/>
          </a:xfrm>
          <a:prstGeom prst="rect">
            <a:avLst/>
          </a:prstGeom>
          <a:noFill/>
        </p:spPr>
        <p:txBody>
          <a:bodyPr wrap="square">
            <a:spAutoFit/>
          </a:bodyPr>
          <a:lstStyle/>
          <a:p>
            <a:pPr>
              <a:defRPr/>
            </a:pPr>
            <a:r>
              <a:rPr lang="en-US" sz="1400" b="1" dirty="0">
                <a:solidFill>
                  <a:schemeClr val="accent1">
                    <a:lumMod val="60000"/>
                    <a:lumOff val="40000"/>
                  </a:schemeClr>
                </a:solidFill>
              </a:rPr>
              <a:t>Hamilton</a:t>
            </a:r>
            <a:r>
              <a:rPr lang="en-US" sz="1400" dirty="0"/>
              <a:t>, Hulme &amp; Harrison (2023) Experiences of higher education for students with chronic illnesses. Disability &amp; Society. DOI: </a:t>
            </a:r>
            <a:r>
              <a:rPr lang="en-GB" sz="1400" u="sng" dirty="0">
                <a:hlinkClick r:id="rId5"/>
              </a:rPr>
              <a:t>10.1080/09687599.2021.1907549</a:t>
            </a:r>
            <a:r>
              <a:rPr lang="en-US" sz="1400" dirty="0"/>
              <a:t> + in prep </a:t>
            </a:r>
          </a:p>
          <a:p>
            <a:pPr>
              <a:defRPr/>
            </a:pPr>
            <a:r>
              <a:rPr lang="en-US" sz="1400" b="1" dirty="0">
                <a:solidFill>
                  <a:schemeClr val="accent1">
                    <a:lumMod val="60000"/>
                    <a:lumOff val="40000"/>
                  </a:schemeClr>
                </a:solidFill>
              </a:rPr>
              <a:t>Crabb</a:t>
            </a:r>
            <a:r>
              <a:rPr lang="en-US" sz="1400" dirty="0">
                <a:solidFill>
                  <a:schemeClr val="accent1">
                    <a:lumMod val="60000"/>
                    <a:lumOff val="40000"/>
                  </a:schemeClr>
                </a:solidFill>
              </a:rPr>
              <a:t> </a:t>
            </a:r>
            <a:r>
              <a:rPr lang="en-US" sz="1400" dirty="0"/>
              <a:t>(in prep). The relationship between social camouflaging </a:t>
            </a:r>
            <a:r>
              <a:rPr lang="en-US" sz="1400" dirty="0" err="1"/>
              <a:t>behaviours</a:t>
            </a:r>
            <a:r>
              <a:rPr lang="en-US" sz="1400" dirty="0"/>
              <a:t>, mental wellbeing and the university experience of female autistic students.</a:t>
            </a:r>
          </a:p>
          <a:p>
            <a:pPr>
              <a:defRPr/>
            </a:pPr>
            <a:r>
              <a:rPr lang="en-US" sz="1400" b="1" dirty="0">
                <a:solidFill>
                  <a:schemeClr val="accent1">
                    <a:lumMod val="60000"/>
                    <a:lumOff val="40000"/>
                  </a:schemeClr>
                </a:solidFill>
              </a:rPr>
              <a:t>Keeling Ball </a:t>
            </a:r>
            <a:r>
              <a:rPr lang="en-US" sz="1400" dirty="0"/>
              <a:t>(unpublished dissertation, 2021). Experiences of blended learning amongst students with learning difficulties during the COVID-19 pandemic.</a:t>
            </a:r>
          </a:p>
          <a:p>
            <a:pPr>
              <a:defRPr/>
            </a:pPr>
            <a:r>
              <a:rPr lang="en-US" sz="1400" b="1" dirty="0">
                <a:solidFill>
                  <a:schemeClr val="accent1">
                    <a:lumMod val="60000"/>
                    <a:lumOff val="40000"/>
                  </a:schemeClr>
                </a:solidFill>
              </a:rPr>
              <a:t>Lyons, S.M.</a:t>
            </a:r>
            <a:r>
              <a:rPr lang="en-US" sz="1400" dirty="0">
                <a:solidFill>
                  <a:schemeClr val="accent1">
                    <a:lumMod val="60000"/>
                    <a:lumOff val="40000"/>
                  </a:schemeClr>
                </a:solidFill>
              </a:rPr>
              <a:t> </a:t>
            </a:r>
            <a:r>
              <a:rPr lang="en-US" sz="1400" dirty="0"/>
              <a:t>&amp; Hulme, J.A. (2021). Why are so many students locked out of their education? </a:t>
            </a:r>
            <a:r>
              <a:rPr lang="en-US" sz="1400" dirty="0" err="1">
                <a:hlinkClick r:id="rId6"/>
              </a:rPr>
              <a:t>WonkHE</a:t>
            </a:r>
            <a:r>
              <a:rPr lang="en-US" sz="1400" dirty="0">
                <a:hlinkClick r:id="rId6"/>
              </a:rPr>
              <a:t>.</a:t>
            </a:r>
            <a:endParaRPr lang="en-GB" sz="1400" dirty="0"/>
          </a:p>
        </p:txBody>
      </p:sp>
      <p:pic>
        <p:nvPicPr>
          <p:cNvPr id="13" name="Picture 8">
            <a:extLst>
              <a:ext uri="{FF2B5EF4-FFF2-40B4-BE49-F238E27FC236}">
                <a16:creationId xmlns:a16="http://schemas.microsoft.com/office/drawing/2014/main" id="{78DEAF9B-20B8-F85D-41A5-3F260B6885CC}"/>
              </a:ext>
            </a:extLst>
          </p:cNvPr>
          <p:cNvPicPr>
            <a:picLocks noChangeAspect="1"/>
          </p:cNvPicPr>
          <p:nvPr/>
        </p:nvPicPr>
        <p:blipFill>
          <a:blip r:embed="rId7">
            <a:extLst>
              <a:ext uri="{28A0092B-C50C-407E-A947-70E740481C1C}">
                <a14:useLocalDpi xmlns:a14="http://schemas.microsoft.com/office/drawing/2010/main" val="0"/>
              </a:ext>
            </a:extLst>
          </a:blip>
          <a:srcRect b="18532"/>
          <a:stretch>
            <a:fillRect/>
          </a:stretch>
        </p:blipFill>
        <p:spPr bwMode="auto">
          <a:xfrm>
            <a:off x="8832594" y="2343479"/>
            <a:ext cx="1262062" cy="1742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0">
            <a:extLst>
              <a:ext uri="{FF2B5EF4-FFF2-40B4-BE49-F238E27FC236}">
                <a16:creationId xmlns:a16="http://schemas.microsoft.com/office/drawing/2014/main" id="{23ABF1E2-9FE4-1A76-B19F-DAFD8C6BAB2D}"/>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0565886" y="722617"/>
            <a:ext cx="1492250" cy="149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a:extLst>
              <a:ext uri="{FF2B5EF4-FFF2-40B4-BE49-F238E27FC236}">
                <a16:creationId xmlns:a16="http://schemas.microsoft.com/office/drawing/2014/main" id="{1A07194C-EF1B-849D-6203-0DE82C5A3EFC}"/>
              </a:ext>
            </a:extLst>
          </p:cNvPr>
          <p:cNvSpPr txBox="1"/>
          <p:nvPr/>
        </p:nvSpPr>
        <p:spPr>
          <a:xfrm>
            <a:off x="5530468" y="6411011"/>
            <a:ext cx="6453756" cy="293125"/>
          </a:xfrm>
          <a:prstGeom prst="rect">
            <a:avLst/>
          </a:prstGeom>
          <a:noFill/>
        </p:spPr>
        <p:txBody>
          <a:bodyPr wrap="square" lIns="0" tIns="0" rIns="0" bIns="0" rtlCol="0" anchor="b" anchorCtr="0">
            <a:normAutofit fontScale="62500" lnSpcReduction="20000"/>
          </a:bodyPr>
          <a:lstStyle/>
          <a:p>
            <a:pPr algn="r"/>
            <a:r>
              <a:rPr lang="en-GB" dirty="0">
                <a:hlinkClick r:id="rId9"/>
              </a:rPr>
              <a:t>https://taso.org.uk/wp-content/uploads/Uni-Lincoln-Disability-Evidence-Review-with-TASO.pdf</a:t>
            </a:r>
            <a:r>
              <a:rPr lang="en-GB" dirty="0"/>
              <a:t> </a:t>
            </a:r>
          </a:p>
        </p:txBody>
      </p:sp>
    </p:spTree>
    <p:extLst>
      <p:ext uri="{BB962C8B-B14F-4D97-AF65-F5344CB8AC3E}">
        <p14:creationId xmlns:p14="http://schemas.microsoft.com/office/powerpoint/2010/main" val="37420835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B8C044A-88CF-4D73-19C2-F82FF240A781}"/>
              </a:ext>
            </a:extLst>
          </p:cNvPr>
          <p:cNvSpPr>
            <a:spLocks noGrp="1"/>
          </p:cNvSpPr>
          <p:nvPr>
            <p:ph type="title"/>
          </p:nvPr>
        </p:nvSpPr>
        <p:spPr>
          <a:xfrm>
            <a:off x="686834" y="1153572"/>
            <a:ext cx="3200400" cy="4461163"/>
          </a:xfrm>
        </p:spPr>
        <p:txBody>
          <a:bodyPr vert="horz" lIns="91440" tIns="45720" rIns="91440" bIns="45720" rtlCol="0" anchor="ctr">
            <a:normAutofit/>
          </a:bodyPr>
          <a:lstStyle/>
          <a:p>
            <a:pPr>
              <a:lnSpc>
                <a:spcPct val="90000"/>
              </a:lnSpc>
            </a:pPr>
            <a:r>
              <a:rPr lang="en-US" kern="1200">
                <a:solidFill>
                  <a:srgbClr val="FFFFFF"/>
                </a:solidFill>
                <a:latin typeface="+mj-lt"/>
                <a:ea typeface="+mj-ea"/>
                <a:cs typeface="+mj-cs"/>
              </a:rPr>
              <a:t>Further reflections on diversity and transitions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Content Placeholder 1">
            <a:extLst>
              <a:ext uri="{FF2B5EF4-FFF2-40B4-BE49-F238E27FC236}">
                <a16:creationId xmlns:a16="http://schemas.microsoft.com/office/drawing/2014/main" id="{25CDEC6B-909D-7F4C-982C-61D81916208D}"/>
              </a:ext>
            </a:extLst>
          </p:cNvPr>
          <p:cNvSpPr>
            <a:spLocks noGrp="1"/>
          </p:cNvSpPr>
          <p:nvPr>
            <p:ph sz="half" idx="1"/>
          </p:nvPr>
        </p:nvSpPr>
        <p:spPr>
          <a:xfrm>
            <a:off x="4447308" y="953293"/>
            <a:ext cx="6906491" cy="5585619"/>
          </a:xfrm>
        </p:spPr>
        <p:txBody>
          <a:bodyPr vert="horz" lIns="91440" tIns="45720" rIns="91440" bIns="45720" rtlCol="0" anchor="ctr">
            <a:normAutofit/>
          </a:bodyPr>
          <a:lstStyle/>
          <a:p>
            <a:pPr>
              <a:lnSpc>
                <a:spcPct val="90000"/>
              </a:lnSpc>
              <a:buFont typeface="Arial" panose="020B0604020202020204" pitchFamily="34" charset="0"/>
              <a:buChar char="•"/>
            </a:pPr>
            <a:r>
              <a:rPr lang="en-US" altLang="en-US" dirty="0">
                <a:latin typeface="+mn-lt"/>
                <a:cs typeface="+mn-cs"/>
              </a:rPr>
              <a:t>“Each student enters university with a specific and complex profile which entails specific adaptation to the academic world” (De </a:t>
            </a:r>
            <a:r>
              <a:rPr lang="en-US" altLang="en-US" dirty="0" err="1">
                <a:latin typeface="+mn-lt"/>
                <a:cs typeface="+mn-cs"/>
              </a:rPr>
              <a:t>Clercq</a:t>
            </a:r>
            <a:r>
              <a:rPr lang="en-US" altLang="en-US" dirty="0">
                <a:latin typeface="+mn-lt"/>
                <a:cs typeface="+mn-cs"/>
              </a:rPr>
              <a:t>, </a:t>
            </a:r>
            <a:r>
              <a:rPr lang="en-US" altLang="en-US" dirty="0" err="1">
                <a:latin typeface="+mn-lt"/>
                <a:cs typeface="+mn-cs"/>
              </a:rPr>
              <a:t>Galand</a:t>
            </a:r>
            <a:r>
              <a:rPr lang="en-US" altLang="en-US" dirty="0">
                <a:latin typeface="+mn-lt"/>
                <a:cs typeface="+mn-cs"/>
              </a:rPr>
              <a:t>, &amp; </a:t>
            </a:r>
            <a:r>
              <a:rPr lang="en-US" altLang="en-US" dirty="0" err="1">
                <a:latin typeface="+mn-lt"/>
                <a:cs typeface="+mn-cs"/>
              </a:rPr>
              <a:t>Frenay</a:t>
            </a:r>
            <a:r>
              <a:rPr lang="en-US" altLang="en-US" dirty="0">
                <a:latin typeface="+mn-lt"/>
                <a:cs typeface="+mn-cs"/>
              </a:rPr>
              <a:t>, 2017). </a:t>
            </a:r>
          </a:p>
          <a:p>
            <a:pPr>
              <a:lnSpc>
                <a:spcPct val="90000"/>
              </a:lnSpc>
              <a:buFont typeface="Arial" panose="020B0604020202020204" pitchFamily="34" charset="0"/>
              <a:buChar char="•"/>
            </a:pPr>
            <a:r>
              <a:rPr lang="en-US" altLang="en-US" dirty="0">
                <a:latin typeface="+mn-lt"/>
                <a:cs typeface="+mn-cs"/>
              </a:rPr>
              <a:t>Stepping away from labels and assumptions – moving towards “intellectual streaking”? (Bearman &amp; Molloy, 2017) – to allow student to identify with people who meet their needs, rather than the needs we assume they might have?</a:t>
            </a:r>
          </a:p>
          <a:p>
            <a:pPr>
              <a:lnSpc>
                <a:spcPct val="90000"/>
              </a:lnSpc>
              <a:buFont typeface="Arial" panose="020B0604020202020204" pitchFamily="34" charset="0"/>
              <a:buChar char="•"/>
            </a:pPr>
            <a:r>
              <a:rPr lang="en-US" altLang="en-US" dirty="0">
                <a:latin typeface="+mn-lt"/>
                <a:cs typeface="+mn-cs"/>
              </a:rPr>
              <a:t>Opportunities for students to share *their* perspectives – active learning, critical thinking, </a:t>
            </a:r>
            <a:r>
              <a:rPr lang="en-US" altLang="en-US" dirty="0" err="1">
                <a:latin typeface="+mn-lt"/>
                <a:cs typeface="+mn-cs"/>
              </a:rPr>
              <a:t>decolonising</a:t>
            </a:r>
            <a:r>
              <a:rPr lang="en-US" altLang="en-US" dirty="0">
                <a:latin typeface="+mn-lt"/>
                <a:cs typeface="+mn-cs"/>
              </a:rPr>
              <a:t>, students as partners, students as researchers. Experts by experience.</a:t>
            </a:r>
          </a:p>
          <a:p>
            <a:pPr>
              <a:lnSpc>
                <a:spcPct val="90000"/>
              </a:lnSpc>
              <a:buFont typeface="Arial" panose="020B0604020202020204" pitchFamily="34" charset="0"/>
              <a:buChar char="•"/>
            </a:pPr>
            <a:endParaRPr lang="en-US" altLang="en-US" dirty="0">
              <a:latin typeface="+mn-lt"/>
              <a:cs typeface="+mn-cs"/>
            </a:endParaRPr>
          </a:p>
          <a:p>
            <a:pPr>
              <a:lnSpc>
                <a:spcPct val="90000"/>
              </a:lnSpc>
              <a:buFont typeface="Arial" panose="020B0604020202020204" pitchFamily="34" charset="0"/>
              <a:buChar char="•"/>
            </a:pPr>
            <a:endParaRPr lang="en-US" dirty="0">
              <a:latin typeface="+mn-lt"/>
              <a:cs typeface="+mn-cs"/>
            </a:endParaRPr>
          </a:p>
        </p:txBody>
      </p:sp>
    </p:spTree>
    <p:extLst>
      <p:ext uri="{BB962C8B-B14F-4D97-AF65-F5344CB8AC3E}">
        <p14:creationId xmlns:p14="http://schemas.microsoft.com/office/powerpoint/2010/main" val="139032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CEAF215-E660-CF8E-E6CB-2F8F996B3D51}"/>
              </a:ext>
            </a:extLst>
          </p:cNvPr>
          <p:cNvSpPr>
            <a:spLocks noGrp="1"/>
          </p:cNvSpPr>
          <p:nvPr>
            <p:ph type="ftr" sz="quarter" idx="11"/>
          </p:nvPr>
        </p:nvSpPr>
        <p:spPr/>
        <p:txBody>
          <a:bodyPr/>
          <a:lstStyle/>
          <a:p>
            <a:endParaRPr lang="en-GB" dirty="0"/>
          </a:p>
        </p:txBody>
      </p:sp>
      <p:pic>
        <p:nvPicPr>
          <p:cNvPr id="4" name="Picture 2" descr="https://www.tandfonline.com/na101/home/literatum/publisher/tandf/journals/content/cjfh20/2019/cjfh20.v043.i10/0309877x.2018.1490702/20191014/images/medium/cjfh_a_1490702_f0001_oc.jpg">
            <a:extLst>
              <a:ext uri="{FF2B5EF4-FFF2-40B4-BE49-F238E27FC236}">
                <a16:creationId xmlns:a16="http://schemas.microsoft.com/office/drawing/2014/main" id="{E56010CE-03F4-3AD0-0571-F3F958C884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8363" y="531908"/>
            <a:ext cx="5643534" cy="5794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5">
            <a:extLst>
              <a:ext uri="{FF2B5EF4-FFF2-40B4-BE49-F238E27FC236}">
                <a16:creationId xmlns:a16="http://schemas.microsoft.com/office/drawing/2014/main" id="{BAD47AB1-DEF4-D09C-12AD-2D7BBD6D6B08}"/>
              </a:ext>
            </a:extLst>
          </p:cNvPr>
          <p:cNvSpPr txBox="1">
            <a:spLocks noChangeArrowheads="1"/>
          </p:cNvSpPr>
          <p:nvPr/>
        </p:nvSpPr>
        <p:spPr bwMode="auto">
          <a:xfrm>
            <a:off x="2302525" y="5097578"/>
            <a:ext cx="329583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dirty="0"/>
              <a:t>From: </a:t>
            </a:r>
            <a:r>
              <a:rPr lang="en-US" altLang="en-US" dirty="0">
                <a:hlinkClick r:id="rId3"/>
              </a:rPr>
              <a:t>Meehan &amp; Howells (2018).</a:t>
            </a:r>
            <a:endParaRPr lang="en-GB" altLang="en-US" dirty="0"/>
          </a:p>
        </p:txBody>
      </p:sp>
      <p:sp>
        <p:nvSpPr>
          <p:cNvPr id="7" name="TextBox 6">
            <a:extLst>
              <a:ext uri="{FF2B5EF4-FFF2-40B4-BE49-F238E27FC236}">
                <a16:creationId xmlns:a16="http://schemas.microsoft.com/office/drawing/2014/main" id="{DDB484AA-31A6-EC4B-72DD-F239C59E6C48}"/>
              </a:ext>
            </a:extLst>
          </p:cNvPr>
          <p:cNvSpPr txBox="1"/>
          <p:nvPr/>
        </p:nvSpPr>
        <p:spPr>
          <a:xfrm>
            <a:off x="279859" y="633627"/>
            <a:ext cx="4781320" cy="4154984"/>
          </a:xfrm>
          <a:prstGeom prst="rect">
            <a:avLst/>
          </a:prstGeom>
          <a:noFill/>
        </p:spPr>
        <p:txBody>
          <a:bodyPr wrap="square">
            <a:spAutoFit/>
          </a:bodyPr>
          <a:lstStyle/>
          <a:p>
            <a:pPr marL="342900" indent="-342900">
              <a:buFont typeface="Arial" panose="020B0604020202020204" pitchFamily="34" charset="0"/>
              <a:buChar char="•"/>
            </a:pPr>
            <a:r>
              <a:rPr lang="en-US" sz="2400" dirty="0" err="1">
                <a:latin typeface="Calibri" panose="020F0502020204030204" pitchFamily="34" charset="0"/>
                <a:cs typeface="Calibri" panose="020F0502020204030204" pitchFamily="34" charset="0"/>
                <a:hlinkClick r:id="rId4"/>
              </a:rPr>
              <a:t>Kift</a:t>
            </a:r>
            <a:r>
              <a:rPr lang="en-US" sz="2400" dirty="0">
                <a:latin typeface="Calibri" panose="020F0502020204030204" pitchFamily="34" charset="0"/>
                <a:cs typeface="Calibri" panose="020F0502020204030204" pitchFamily="34" charset="0"/>
                <a:hlinkClick r:id="rId4"/>
              </a:rPr>
              <a:t> (2004)</a:t>
            </a:r>
            <a:r>
              <a:rPr lang="en-US" sz="2400" dirty="0">
                <a:latin typeface="Calibri" panose="020F0502020204030204" pitchFamily="34" charset="0"/>
                <a:cs typeface="Calibri" panose="020F0502020204030204" pitchFamily="34" charset="0"/>
              </a:rPr>
              <a:t>: Complex interaction of environment, social and cognitive attributes – social connectedness.</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hlinkClick r:id="rId5"/>
              </a:rPr>
              <a:t>Thomas (2012)</a:t>
            </a:r>
            <a:r>
              <a:rPr lang="en-US" sz="2400" dirty="0">
                <a:latin typeface="Calibri" panose="020F0502020204030204" pitchFamily="34" charset="0"/>
                <a:cs typeface="Calibri" panose="020F0502020204030204" pitchFamily="34" charset="0"/>
              </a:rPr>
              <a:t>: Psychological and sociological aspects and a feeling of a sense of purpose – linked to subject and career aspirations.</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hlinkClick r:id="rId6"/>
              </a:rPr>
              <a:t>Soria and Stubblefield (2015) </a:t>
            </a:r>
            <a:r>
              <a:rPr lang="en-US" sz="2400" dirty="0">
                <a:latin typeface="Calibri" panose="020F0502020204030204" pitchFamily="34" charset="0"/>
                <a:cs typeface="Calibri" panose="020F0502020204030204" pitchFamily="34" charset="0"/>
              </a:rPr>
              <a:t>– self-awareness of strengths and capabilities, supported by the curriculum.</a:t>
            </a:r>
          </a:p>
        </p:txBody>
      </p:sp>
    </p:spTree>
    <p:extLst>
      <p:ext uri="{BB962C8B-B14F-4D97-AF65-F5344CB8AC3E}">
        <p14:creationId xmlns:p14="http://schemas.microsoft.com/office/powerpoint/2010/main" val="1586256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23FF205-C1D4-00F1-C1A0-6A550B1AC9E3}"/>
              </a:ext>
            </a:extLst>
          </p:cNvPr>
          <p:cNvSpPr>
            <a:spLocks noGrp="1"/>
          </p:cNvSpPr>
          <p:nvPr>
            <p:ph type="title"/>
          </p:nvPr>
        </p:nvSpPr>
        <p:spPr>
          <a:xfrm>
            <a:off x="1136397" y="502020"/>
            <a:ext cx="5323715" cy="1150510"/>
          </a:xfrm>
        </p:spPr>
        <p:txBody>
          <a:bodyPr vert="horz" lIns="91440" tIns="45720" rIns="91440" bIns="45720" rtlCol="0" anchor="b">
            <a:normAutofit/>
          </a:bodyPr>
          <a:lstStyle/>
          <a:p>
            <a:pPr>
              <a:lnSpc>
                <a:spcPct val="90000"/>
              </a:lnSpc>
            </a:pPr>
            <a:r>
              <a:rPr lang="en-US" sz="4000" kern="1200" dirty="0">
                <a:solidFill>
                  <a:schemeClr val="tx1"/>
                </a:solidFill>
                <a:latin typeface="+mj-lt"/>
                <a:ea typeface="+mj-ea"/>
                <a:cs typeface="+mj-cs"/>
              </a:rPr>
              <a:t>Closing thoughts</a:t>
            </a:r>
          </a:p>
        </p:txBody>
      </p:sp>
      <p:sp>
        <p:nvSpPr>
          <p:cNvPr id="2" name="Content Placeholder 1">
            <a:extLst>
              <a:ext uri="{FF2B5EF4-FFF2-40B4-BE49-F238E27FC236}">
                <a16:creationId xmlns:a16="http://schemas.microsoft.com/office/drawing/2014/main" id="{E0BCDC00-143C-91DF-CF59-584617451233}"/>
              </a:ext>
            </a:extLst>
          </p:cNvPr>
          <p:cNvSpPr>
            <a:spLocks noGrp="1"/>
          </p:cNvSpPr>
          <p:nvPr>
            <p:ph sz="half" idx="1"/>
          </p:nvPr>
        </p:nvSpPr>
        <p:spPr>
          <a:xfrm>
            <a:off x="760165" y="1770448"/>
            <a:ext cx="5699948" cy="4170529"/>
          </a:xfrm>
        </p:spPr>
        <p:txBody>
          <a:bodyPr vert="horz" lIns="91440" tIns="45720" rIns="91440" bIns="45720" rtlCol="0" anchor="t">
            <a:noAutofit/>
          </a:bodyPr>
          <a:lstStyle/>
          <a:p>
            <a:pPr>
              <a:lnSpc>
                <a:spcPct val="90000"/>
              </a:lnSpc>
              <a:buFont typeface="Arial" panose="020B0604020202020204" pitchFamily="34" charset="0"/>
              <a:buChar char="•"/>
            </a:pPr>
            <a:r>
              <a:rPr lang="en-US" altLang="en-US" sz="2000" dirty="0">
                <a:latin typeface="+mn-lt"/>
                <a:cs typeface="+mn-cs"/>
              </a:rPr>
              <a:t>Hockings (2010) on inclusive </a:t>
            </a:r>
            <a:r>
              <a:rPr lang="en-US" altLang="en-US" sz="2000" dirty="0" err="1">
                <a:latin typeface="+mn-lt"/>
                <a:cs typeface="+mn-cs"/>
              </a:rPr>
              <a:t>education</a:t>
            </a:r>
            <a:r>
              <a:rPr lang="en-US" altLang="en-US" sz="2000" dirty="0" err="1">
                <a:solidFill>
                  <a:schemeClr val="accent2"/>
                </a:solidFill>
                <a:latin typeface="+mn-lt"/>
                <a:cs typeface="+mn-cs"/>
              </a:rPr>
              <a:t>:‘the</a:t>
            </a:r>
            <a:r>
              <a:rPr lang="en-US" altLang="en-US" sz="2000" dirty="0">
                <a:solidFill>
                  <a:schemeClr val="accent2"/>
                </a:solidFill>
                <a:latin typeface="+mn-lt"/>
                <a:cs typeface="+mn-cs"/>
              </a:rPr>
              <a:t> ways in which pedagogy, curricula and assessment are designed and delivered to engage students in learning that is meaningful, relevant and accessible to all. It embraces a view of the individual and individual difference as the source of diversity that can enrich the lives and learning of others’ </a:t>
            </a:r>
            <a:r>
              <a:rPr lang="en-US" altLang="en-US" sz="2000" dirty="0">
                <a:latin typeface="+mn-lt"/>
                <a:cs typeface="+mn-cs"/>
              </a:rPr>
              <a:t>(p.1).</a:t>
            </a:r>
          </a:p>
          <a:p>
            <a:pPr>
              <a:lnSpc>
                <a:spcPct val="90000"/>
              </a:lnSpc>
              <a:buFont typeface="Arial" panose="020B0604020202020204" pitchFamily="34" charset="0"/>
              <a:buChar char="•"/>
            </a:pPr>
            <a:r>
              <a:rPr lang="en-US" sz="2000" dirty="0">
                <a:latin typeface="+mn-lt"/>
                <a:cs typeface="+mn-cs"/>
              </a:rPr>
              <a:t>Transitions as an ongoing aspect of our lives – a normal feature of being human.</a:t>
            </a:r>
          </a:p>
          <a:p>
            <a:pPr>
              <a:lnSpc>
                <a:spcPct val="90000"/>
              </a:lnSpc>
              <a:buFont typeface="Arial" panose="020B0604020202020204" pitchFamily="34" charset="0"/>
              <a:buChar char="•"/>
            </a:pPr>
            <a:r>
              <a:rPr lang="en-US" sz="2000" dirty="0">
                <a:latin typeface="+mn-lt"/>
                <a:cs typeface="+mn-cs"/>
              </a:rPr>
              <a:t>Transitions are ‘healthier’ when we can find others with shared (emerging or pre-existing) identities in supportive social groups.</a:t>
            </a:r>
          </a:p>
          <a:p>
            <a:pPr>
              <a:lnSpc>
                <a:spcPct val="90000"/>
              </a:lnSpc>
              <a:buFont typeface="Arial" panose="020B0604020202020204" pitchFamily="34" charset="0"/>
              <a:buChar char="•"/>
            </a:pPr>
            <a:r>
              <a:rPr lang="en-US" sz="2000" dirty="0">
                <a:latin typeface="+mn-lt"/>
                <a:cs typeface="+mn-cs"/>
              </a:rPr>
              <a:t>Implications for teaching at Westminster? Implications for your own transitions at work?</a:t>
            </a:r>
          </a:p>
        </p:txBody>
      </p:sp>
      <p:sp>
        <p:nvSpPr>
          <p:cNvPr id="37" name="Rectangle 36">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2" descr="No photo description available.">
            <a:extLst>
              <a:ext uri="{FF2B5EF4-FFF2-40B4-BE49-F238E27FC236}">
                <a16:creationId xmlns:a16="http://schemas.microsoft.com/office/drawing/2014/main" id="{20CD7A14-2441-552E-C02E-2E2BDADDCA2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075967" y="1359681"/>
            <a:ext cx="4170530" cy="417053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113ED8B-03EA-EB42-8BE2-0C029654FE17}"/>
              </a:ext>
            </a:extLst>
          </p:cNvPr>
          <p:cNvSpPr txBox="1"/>
          <p:nvPr/>
        </p:nvSpPr>
        <p:spPr>
          <a:xfrm>
            <a:off x="8099479" y="5530210"/>
            <a:ext cx="3147018" cy="716353"/>
          </a:xfrm>
          <a:prstGeom prst="rect">
            <a:avLst/>
          </a:prstGeom>
          <a:solidFill>
            <a:srgbClr val="000000">
              <a:alpha val="50000"/>
            </a:srgbClr>
          </a:solidFill>
          <a:ln>
            <a:noFill/>
          </a:ln>
        </p:spPr>
        <p:txBody>
          <a:bodyPr wrap="square" lIns="0" tIns="0" rIns="0" bIns="0" rtlCol="0" anchor="b" anchorCtr="0">
            <a:noAutofit/>
          </a:bodyPr>
          <a:lstStyle/>
          <a:p>
            <a:pPr algn="ctr">
              <a:spcAft>
                <a:spcPts val="600"/>
              </a:spcAft>
            </a:pPr>
            <a:r>
              <a:rPr lang="en-GB" sz="1600" dirty="0">
                <a:solidFill>
                  <a:srgbClr val="FFFFFF"/>
                </a:solidFill>
              </a:rPr>
              <a:t>Calvin and Hobbes, 1995: “Let’s go exploring!”</a:t>
            </a:r>
          </a:p>
        </p:txBody>
      </p:sp>
    </p:spTree>
    <p:extLst>
      <p:ext uri="{BB962C8B-B14F-4D97-AF65-F5344CB8AC3E}">
        <p14:creationId xmlns:p14="http://schemas.microsoft.com/office/powerpoint/2010/main" val="1486654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5104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AAC7944-B123-F344-94BE-3F43D978B506}"/>
              </a:ext>
            </a:extLst>
          </p:cNvPr>
          <p:cNvSpPr>
            <a:spLocks noGrp="1"/>
          </p:cNvSpPr>
          <p:nvPr>
            <p:ph sz="half" idx="2"/>
          </p:nvPr>
        </p:nvSpPr>
        <p:spPr>
          <a:xfrm>
            <a:off x="442914" y="2203374"/>
            <a:ext cx="6398561" cy="3494164"/>
          </a:xfrm>
        </p:spPr>
        <p:txBody>
          <a:bodyPr>
            <a:normAutofit/>
          </a:bodyPr>
          <a:lstStyle/>
          <a:p>
            <a:pPr marL="0" indent="0">
              <a:buNone/>
            </a:pPr>
            <a:r>
              <a:rPr lang="en-US"/>
              <a:t>How was your transition to university?</a:t>
            </a:r>
          </a:p>
          <a:p>
            <a:pPr marL="0" indent="0">
              <a:buNone/>
            </a:pPr>
            <a:r>
              <a:rPr lang="en-US"/>
              <a:t>What thoughts and emotions do you remember from that time?</a:t>
            </a:r>
          </a:p>
          <a:p>
            <a:pPr marL="0" indent="0">
              <a:buNone/>
            </a:pPr>
            <a:r>
              <a:rPr lang="en-US"/>
              <a:t>What behaviours do you remember?</a:t>
            </a:r>
            <a:endParaRPr lang="en-US" dirty="0"/>
          </a:p>
        </p:txBody>
      </p:sp>
      <p:sp>
        <p:nvSpPr>
          <p:cNvPr id="4" name="Title 3">
            <a:extLst>
              <a:ext uri="{FF2B5EF4-FFF2-40B4-BE49-F238E27FC236}">
                <a16:creationId xmlns:a16="http://schemas.microsoft.com/office/drawing/2014/main" id="{A6F8A2C9-ABB0-F148-B06C-684146C61012}"/>
              </a:ext>
            </a:extLst>
          </p:cNvPr>
          <p:cNvSpPr>
            <a:spLocks noGrp="1"/>
          </p:cNvSpPr>
          <p:nvPr>
            <p:ph type="title"/>
          </p:nvPr>
        </p:nvSpPr>
        <p:spPr/>
        <p:txBody>
          <a:bodyPr/>
          <a:lstStyle/>
          <a:p>
            <a:r>
              <a:rPr lang="en-US"/>
              <a:t>Think back…</a:t>
            </a:r>
            <a:endParaRPr lang="en-US" dirty="0"/>
          </a:p>
        </p:txBody>
      </p:sp>
      <p:pic>
        <p:nvPicPr>
          <p:cNvPr id="8" name="Picture 7" descr="A person holding a baby&#10;&#10;Description automatically generated">
            <a:extLst>
              <a:ext uri="{FF2B5EF4-FFF2-40B4-BE49-F238E27FC236}">
                <a16:creationId xmlns:a16="http://schemas.microsoft.com/office/drawing/2014/main" id="{75C86965-7E99-09A2-6BAD-0C000A8AA678}"/>
              </a:ext>
            </a:extLst>
          </p:cNvPr>
          <p:cNvPicPr>
            <a:picLocks noChangeAspect="1"/>
          </p:cNvPicPr>
          <p:nvPr/>
        </p:nvPicPr>
        <p:blipFill>
          <a:blip r:embed="rId2"/>
          <a:stretch>
            <a:fillRect/>
          </a:stretch>
        </p:blipFill>
        <p:spPr>
          <a:xfrm>
            <a:off x="6369050" y="1446794"/>
            <a:ext cx="5286371" cy="3964411"/>
          </a:xfrm>
          <a:prstGeom prst="rect">
            <a:avLst/>
          </a:prstGeom>
        </p:spPr>
      </p:pic>
    </p:spTree>
    <p:extLst>
      <p:ext uri="{BB962C8B-B14F-4D97-AF65-F5344CB8AC3E}">
        <p14:creationId xmlns:p14="http://schemas.microsoft.com/office/powerpoint/2010/main" val="15081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BF98909-4E1F-B4E4-FB91-4614173364A3}"/>
              </a:ext>
            </a:extLst>
          </p:cNvPr>
          <p:cNvSpPr>
            <a:spLocks noGrp="1"/>
          </p:cNvSpPr>
          <p:nvPr>
            <p:ph sz="half" idx="2"/>
          </p:nvPr>
        </p:nvSpPr>
        <p:spPr>
          <a:xfrm>
            <a:off x="442914" y="1983036"/>
            <a:ext cx="11306174" cy="3714501"/>
          </a:xfrm>
        </p:spPr>
        <p:txBody>
          <a:bodyPr>
            <a:normAutofit/>
          </a:bodyPr>
          <a:lstStyle/>
          <a:p>
            <a:r>
              <a:rPr lang="en-US" altLang="en-US" sz="2800" dirty="0"/>
              <a:t>Transition as change…a journey?</a:t>
            </a:r>
          </a:p>
          <a:p>
            <a:r>
              <a:rPr lang="en-US" altLang="en-US" sz="2800" dirty="0"/>
              <a:t>Often framed as a challenge – shift in identity, social support, independent living, changes in teaching and learning environment/activities, expectation vs reality ‘gap’</a:t>
            </a:r>
          </a:p>
          <a:p>
            <a:pPr marL="0" indent="0">
              <a:buNone/>
            </a:pPr>
            <a:endParaRPr lang="en-AU" altLang="en-US" sz="2800" dirty="0"/>
          </a:p>
          <a:p>
            <a:endParaRPr lang="en-GB" dirty="0"/>
          </a:p>
        </p:txBody>
      </p:sp>
      <p:sp>
        <p:nvSpPr>
          <p:cNvPr id="4" name="Title 3">
            <a:extLst>
              <a:ext uri="{FF2B5EF4-FFF2-40B4-BE49-F238E27FC236}">
                <a16:creationId xmlns:a16="http://schemas.microsoft.com/office/drawing/2014/main" id="{7A18AFD4-C50E-456D-7930-2C4B10CFFE82}"/>
              </a:ext>
            </a:extLst>
          </p:cNvPr>
          <p:cNvSpPr>
            <a:spLocks noGrp="1"/>
          </p:cNvSpPr>
          <p:nvPr>
            <p:ph type="title"/>
          </p:nvPr>
        </p:nvSpPr>
        <p:spPr/>
        <p:txBody>
          <a:bodyPr/>
          <a:lstStyle/>
          <a:p>
            <a:r>
              <a:rPr lang="en-GB" dirty="0"/>
              <a:t>What do we mean by transitions?</a:t>
            </a:r>
          </a:p>
        </p:txBody>
      </p:sp>
    </p:spTree>
    <p:extLst>
      <p:ext uri="{BB962C8B-B14F-4D97-AF65-F5344CB8AC3E}">
        <p14:creationId xmlns:p14="http://schemas.microsoft.com/office/powerpoint/2010/main" val="2856204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DD98C2CA-5909-A8B3-6CE6-5CF155BE9015}"/>
              </a:ext>
            </a:extLst>
          </p:cNvPr>
          <p:cNvSpPr>
            <a:spLocks noGrp="1"/>
          </p:cNvSpPr>
          <p:nvPr>
            <p:ph type="title"/>
          </p:nvPr>
        </p:nvSpPr>
        <p:spPr>
          <a:xfrm>
            <a:off x="761800" y="762001"/>
            <a:ext cx="5334197" cy="1708242"/>
          </a:xfrm>
        </p:spPr>
        <p:txBody>
          <a:bodyPr vert="horz" lIns="91440" tIns="45720" rIns="91440" bIns="45720" rtlCol="0" anchor="ctr">
            <a:normAutofit/>
          </a:bodyPr>
          <a:lstStyle/>
          <a:p>
            <a:pPr>
              <a:lnSpc>
                <a:spcPct val="90000"/>
              </a:lnSpc>
            </a:pPr>
            <a:r>
              <a:rPr lang="en-US" sz="4000" dirty="0">
                <a:solidFill>
                  <a:schemeClr val="tx1"/>
                </a:solidFill>
                <a:latin typeface="+mj-lt"/>
                <a:cs typeface="+mj-cs"/>
              </a:rPr>
              <a:t>Tackling transitions in STEM</a:t>
            </a:r>
          </a:p>
        </p:txBody>
      </p:sp>
      <p:sp>
        <p:nvSpPr>
          <p:cNvPr id="2" name="Content Placeholder 1">
            <a:extLst>
              <a:ext uri="{FF2B5EF4-FFF2-40B4-BE49-F238E27FC236}">
                <a16:creationId xmlns:a16="http://schemas.microsoft.com/office/drawing/2014/main" id="{E30EECA0-69A0-3F28-9DFD-9DAF6B1DA041}"/>
              </a:ext>
            </a:extLst>
          </p:cNvPr>
          <p:cNvSpPr>
            <a:spLocks noGrp="1"/>
          </p:cNvSpPr>
          <p:nvPr>
            <p:ph sz="half" idx="1"/>
          </p:nvPr>
        </p:nvSpPr>
        <p:spPr>
          <a:xfrm>
            <a:off x="761799" y="2291508"/>
            <a:ext cx="5334197" cy="4407491"/>
          </a:xfrm>
        </p:spPr>
        <p:txBody>
          <a:bodyPr vert="horz" lIns="91440" tIns="45720" rIns="91440" bIns="45720" rtlCol="0" anchor="ctr">
            <a:normAutofit fontScale="77500" lnSpcReduction="20000"/>
          </a:bodyPr>
          <a:lstStyle/>
          <a:p>
            <a:pPr>
              <a:lnSpc>
                <a:spcPct val="120000"/>
              </a:lnSpc>
              <a:buFont typeface="Arial" panose="020B0604020202020204" pitchFamily="34" charset="0"/>
              <a:buChar char="•"/>
              <a:defRPr/>
            </a:pPr>
            <a:r>
              <a:rPr lang="en-US" altLang="en-US" sz="2000" dirty="0">
                <a:latin typeface="+mn-lt"/>
                <a:cs typeface="+mn-cs"/>
                <a:hlinkClick r:id="rId2"/>
              </a:rPr>
              <a:t>Hulme &amp; De Wilde (2014) </a:t>
            </a:r>
            <a:r>
              <a:rPr lang="en-US" altLang="en-US" sz="2000" dirty="0">
                <a:latin typeface="+mn-lt"/>
                <a:cs typeface="+mn-cs"/>
              </a:rPr>
              <a:t>– tackling transitions in STEM</a:t>
            </a:r>
          </a:p>
          <a:p>
            <a:pPr>
              <a:lnSpc>
                <a:spcPct val="120000"/>
              </a:lnSpc>
              <a:buFont typeface="Arial" panose="020B0604020202020204" pitchFamily="34" charset="0"/>
              <a:buChar char="•"/>
              <a:defRPr/>
            </a:pPr>
            <a:r>
              <a:rPr lang="en-US" altLang="en-US" sz="2000" dirty="0">
                <a:latin typeface="+mn-lt"/>
                <a:cs typeface="+mn-cs"/>
              </a:rPr>
              <a:t>381 participants (lecturers, teachers, students, others) in workshops – thematic analysis</a:t>
            </a:r>
          </a:p>
          <a:p>
            <a:pPr>
              <a:lnSpc>
                <a:spcPct val="120000"/>
              </a:lnSpc>
              <a:buFont typeface="Arial" panose="020B0604020202020204" pitchFamily="34" charset="0"/>
              <a:buChar char="•"/>
              <a:defRPr/>
            </a:pPr>
            <a:r>
              <a:rPr lang="en-US" sz="2000" dirty="0">
                <a:latin typeface="+mn-lt"/>
                <a:cs typeface="+mn-cs"/>
              </a:rPr>
              <a:t>Skills and knowledge gaps – especially “Thinking like a…” – pre-</a:t>
            </a:r>
            <a:r>
              <a:rPr lang="en-US" sz="2000" dirty="0" err="1">
                <a:latin typeface="+mn-lt"/>
                <a:cs typeface="+mn-cs"/>
              </a:rPr>
              <a:t>uni</a:t>
            </a:r>
            <a:r>
              <a:rPr lang="en-US" sz="2000" dirty="0">
                <a:latin typeface="+mn-lt"/>
                <a:cs typeface="+mn-cs"/>
              </a:rPr>
              <a:t> qualifications as “poor” preparation</a:t>
            </a:r>
          </a:p>
          <a:p>
            <a:pPr>
              <a:lnSpc>
                <a:spcPct val="120000"/>
              </a:lnSpc>
              <a:buFont typeface="Arial" panose="020B0604020202020204" pitchFamily="34" charset="0"/>
              <a:buChar char="•"/>
              <a:defRPr/>
            </a:pPr>
            <a:r>
              <a:rPr lang="en-US" sz="2000" dirty="0">
                <a:latin typeface="+mn-lt"/>
                <a:cs typeface="+mn-cs"/>
              </a:rPr>
              <a:t>Lack of explicit signposting (making the unknown known) about different expectations</a:t>
            </a:r>
          </a:p>
          <a:p>
            <a:pPr>
              <a:lnSpc>
                <a:spcPct val="120000"/>
              </a:lnSpc>
              <a:buFont typeface="Arial" panose="020B0604020202020204" pitchFamily="34" charset="0"/>
              <a:buChar char="•"/>
              <a:defRPr/>
            </a:pPr>
            <a:r>
              <a:rPr lang="en-US" sz="2000" dirty="0">
                <a:latin typeface="+mn-lt"/>
                <a:cs typeface="+mn-cs"/>
              </a:rPr>
              <a:t>Anonymity and class sizes</a:t>
            </a:r>
          </a:p>
          <a:p>
            <a:pPr>
              <a:lnSpc>
                <a:spcPct val="120000"/>
              </a:lnSpc>
              <a:buFont typeface="Arial" panose="020B0604020202020204" pitchFamily="34" charset="0"/>
              <a:buChar char="•"/>
              <a:defRPr/>
            </a:pPr>
            <a:r>
              <a:rPr lang="en-US" sz="2000" dirty="0">
                <a:latin typeface="+mn-lt"/>
                <a:cs typeface="+mn-cs"/>
              </a:rPr>
              <a:t>Tension between sectors – different teaching styles, lack of understanding and co-operation – resources and research</a:t>
            </a:r>
          </a:p>
          <a:p>
            <a:pPr>
              <a:lnSpc>
                <a:spcPct val="120000"/>
              </a:lnSpc>
              <a:buFont typeface="Arial" panose="020B0604020202020204" pitchFamily="34" charset="0"/>
              <a:buChar char="•"/>
              <a:defRPr/>
            </a:pPr>
            <a:r>
              <a:rPr lang="en-US" sz="2000" dirty="0">
                <a:latin typeface="+mn-lt"/>
                <a:cs typeface="+mn-cs"/>
              </a:rPr>
              <a:t>Focus on deficits…</a:t>
            </a:r>
          </a:p>
        </p:txBody>
      </p:sp>
      <p:pic>
        <p:nvPicPr>
          <p:cNvPr id="6" name="Picture 5">
            <a:extLst>
              <a:ext uri="{FF2B5EF4-FFF2-40B4-BE49-F238E27FC236}">
                <a16:creationId xmlns:a16="http://schemas.microsoft.com/office/drawing/2014/main" id="{9E1B3210-ABB0-7C1F-EF37-9707035B5C25}"/>
              </a:ext>
            </a:extLst>
          </p:cNvPr>
          <p:cNvPicPr>
            <a:picLocks noChangeAspect="1"/>
          </p:cNvPicPr>
          <p:nvPr/>
        </p:nvPicPr>
        <p:blipFill rotWithShape="1">
          <a:blip r:embed="rId3"/>
          <a:srcRect r="4125"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271244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D4BAAFA-1BEE-6DA2-1DE6-76939ABF2631}"/>
              </a:ext>
            </a:extLst>
          </p:cNvPr>
          <p:cNvSpPr>
            <a:spLocks noGrp="1"/>
          </p:cNvSpPr>
          <p:nvPr>
            <p:ph type="title"/>
          </p:nvPr>
        </p:nvSpPr>
        <p:spPr>
          <a:xfrm>
            <a:off x="761800" y="762001"/>
            <a:ext cx="5334197" cy="1708242"/>
          </a:xfrm>
        </p:spPr>
        <p:txBody>
          <a:bodyPr vert="horz" lIns="91440" tIns="45720" rIns="91440" bIns="45720" rtlCol="0" anchor="ctr">
            <a:normAutofit/>
          </a:bodyPr>
          <a:lstStyle/>
          <a:p>
            <a:pPr>
              <a:lnSpc>
                <a:spcPct val="90000"/>
              </a:lnSpc>
            </a:pPr>
            <a:r>
              <a:rPr lang="en-US" sz="2800">
                <a:solidFill>
                  <a:schemeClr val="tx1"/>
                </a:solidFill>
                <a:latin typeface="+mj-lt"/>
                <a:cs typeface="+mj-cs"/>
              </a:rPr>
              <a:t>Transition as transformative – a reflective conversation at a conference</a:t>
            </a:r>
          </a:p>
        </p:txBody>
      </p:sp>
      <p:sp>
        <p:nvSpPr>
          <p:cNvPr id="2" name="Content Placeholder 1">
            <a:extLst>
              <a:ext uri="{FF2B5EF4-FFF2-40B4-BE49-F238E27FC236}">
                <a16:creationId xmlns:a16="http://schemas.microsoft.com/office/drawing/2014/main" id="{5A33CF6A-03DF-CF52-4342-910861A7638D}"/>
              </a:ext>
            </a:extLst>
          </p:cNvPr>
          <p:cNvSpPr>
            <a:spLocks noGrp="1"/>
          </p:cNvSpPr>
          <p:nvPr>
            <p:ph sz="half" idx="1"/>
          </p:nvPr>
        </p:nvSpPr>
        <p:spPr>
          <a:xfrm>
            <a:off x="761800" y="2470244"/>
            <a:ext cx="5334197" cy="3769835"/>
          </a:xfrm>
        </p:spPr>
        <p:txBody>
          <a:bodyPr vert="horz" lIns="91440" tIns="45720" rIns="91440" bIns="45720" rtlCol="0" anchor="ctr">
            <a:normAutofit/>
          </a:bodyPr>
          <a:lstStyle/>
          <a:p>
            <a:pPr>
              <a:lnSpc>
                <a:spcPct val="90000"/>
              </a:lnSpc>
              <a:buFont typeface="Arial" panose="020B0604020202020204" pitchFamily="34" charset="0"/>
              <a:buChar char="•"/>
            </a:pPr>
            <a:r>
              <a:rPr lang="en-US" altLang="en-US" sz="2000" i="1">
                <a:latin typeface="+mn-lt"/>
                <a:cs typeface="+mn-cs"/>
              </a:rPr>
              <a:t> </a:t>
            </a:r>
            <a:r>
              <a:rPr lang="en-US" altLang="en-US" sz="2000">
                <a:latin typeface="+mn-lt"/>
                <a:cs typeface="+mn-cs"/>
              </a:rPr>
              <a:t>“…transitions can lead to profound change and be an impetus for new learning, or they can be unsettling, difficult and unproductive. Yet, while certain transitions are unsettling and difficult for some people, risk, challenge and even difficulty might also be important factors in successful transitions for others.” (Ecclestone, Biesta, &amp; Hughes, 2010, p. 2)</a:t>
            </a:r>
          </a:p>
          <a:p>
            <a:pPr>
              <a:lnSpc>
                <a:spcPct val="90000"/>
              </a:lnSpc>
              <a:buFont typeface="Arial" panose="020B0604020202020204" pitchFamily="34" charset="0"/>
              <a:buChar char="•"/>
            </a:pPr>
            <a:r>
              <a:rPr lang="en-US" altLang="en-US" sz="2000">
                <a:latin typeface="+mn-lt"/>
                <a:cs typeface="+mn-cs"/>
              </a:rPr>
              <a:t>Transition as navigating threshold concepts, liminality, transformation (Meyer &amp; Land, 2010)</a:t>
            </a:r>
          </a:p>
          <a:p>
            <a:pPr>
              <a:lnSpc>
                <a:spcPct val="90000"/>
              </a:lnSpc>
              <a:buFont typeface="Arial" panose="020B0604020202020204" pitchFamily="34" charset="0"/>
              <a:buChar char="•"/>
            </a:pPr>
            <a:endParaRPr lang="en-US" sz="2000">
              <a:latin typeface="+mn-lt"/>
              <a:cs typeface="+mn-cs"/>
            </a:endParaRPr>
          </a:p>
        </p:txBody>
      </p:sp>
      <p:pic>
        <p:nvPicPr>
          <p:cNvPr id="5" name="Picture 2" descr="Image result for open door">
            <a:extLst>
              <a:ext uri="{FF2B5EF4-FFF2-40B4-BE49-F238E27FC236}">
                <a16:creationId xmlns:a16="http://schemas.microsoft.com/office/drawing/2014/main" id="{2332A7A4-86F1-074C-C396-7ADD0C9276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872" r="20884" b="-1"/>
          <a:stretch/>
        </p:blipFill>
        <p:spPr bwMode="auto">
          <a:xfrm>
            <a:off x="6857797" y="-10886"/>
            <a:ext cx="5334204" cy="6868886"/>
          </a:xfrm>
          <a:prstGeom prst="rect">
            <a:avLst/>
          </a:prstGeom>
          <a:noFill/>
          <a:effectLst>
            <a:outerShdw blurRad="127000" dist="50800" dir="10800000" sx="99000" sy="99000" algn="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06313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9">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EC679F42-26F3-3985-B063-BF8D512CEF06}"/>
              </a:ext>
            </a:extLst>
          </p:cNvPr>
          <p:cNvSpPr>
            <a:spLocks noGrp="1"/>
          </p:cNvSpPr>
          <p:nvPr>
            <p:ph type="title"/>
          </p:nvPr>
        </p:nvSpPr>
        <p:spPr>
          <a:xfrm>
            <a:off x="1136397" y="502020"/>
            <a:ext cx="5323715" cy="1642970"/>
          </a:xfrm>
        </p:spPr>
        <p:txBody>
          <a:bodyPr vert="horz" lIns="91440" tIns="45720" rIns="91440" bIns="45720" rtlCol="0" anchor="b">
            <a:normAutofit/>
          </a:bodyPr>
          <a:lstStyle/>
          <a:p>
            <a:pPr>
              <a:lnSpc>
                <a:spcPct val="90000"/>
              </a:lnSpc>
            </a:pPr>
            <a:r>
              <a:rPr lang="en-US" sz="4000" kern="1200">
                <a:solidFill>
                  <a:schemeClr val="tx1"/>
                </a:solidFill>
                <a:latin typeface="+mj-lt"/>
                <a:ea typeface="+mj-ea"/>
                <a:cs typeface="+mj-cs"/>
              </a:rPr>
              <a:t>Transition for diverse students</a:t>
            </a:r>
          </a:p>
        </p:txBody>
      </p:sp>
      <p:sp>
        <p:nvSpPr>
          <p:cNvPr id="61" name="Content Placeholder 1">
            <a:extLst>
              <a:ext uri="{FF2B5EF4-FFF2-40B4-BE49-F238E27FC236}">
                <a16:creationId xmlns:a16="http://schemas.microsoft.com/office/drawing/2014/main" id="{25D17A24-DD5E-434D-B2A5-32CE2C880EBB}"/>
              </a:ext>
            </a:extLst>
          </p:cNvPr>
          <p:cNvSpPr>
            <a:spLocks noGrp="1"/>
          </p:cNvSpPr>
          <p:nvPr>
            <p:ph sz="half" idx="1"/>
          </p:nvPr>
        </p:nvSpPr>
        <p:spPr>
          <a:xfrm>
            <a:off x="1144923" y="2405894"/>
            <a:ext cx="5315189" cy="3535083"/>
          </a:xfrm>
        </p:spPr>
        <p:txBody>
          <a:bodyPr vert="horz" lIns="91440" tIns="45720" rIns="91440" bIns="45720" rtlCol="0" anchor="t">
            <a:normAutofit/>
          </a:bodyPr>
          <a:lstStyle/>
          <a:p>
            <a:pPr>
              <a:lnSpc>
                <a:spcPct val="90000"/>
              </a:lnSpc>
              <a:buFont typeface="Arial" panose="020B0604020202020204" pitchFamily="34" charset="0"/>
              <a:buChar char="•"/>
            </a:pPr>
            <a:r>
              <a:rPr lang="en-US" altLang="en-US" sz="1700">
                <a:latin typeface="+mn-lt"/>
                <a:cs typeface="+mn-cs"/>
              </a:rPr>
              <a:t>Assumptions that low SES, minority groups, disabled students, first in family, etc might find transitions harder</a:t>
            </a:r>
          </a:p>
          <a:p>
            <a:pPr>
              <a:lnSpc>
                <a:spcPct val="90000"/>
              </a:lnSpc>
              <a:buFont typeface="Arial" panose="020B0604020202020204" pitchFamily="34" charset="0"/>
              <a:buChar char="•"/>
            </a:pPr>
            <a:r>
              <a:rPr lang="en-US" altLang="en-US" sz="1700">
                <a:latin typeface="+mn-lt"/>
                <a:cs typeface="+mn-cs"/>
              </a:rPr>
              <a:t>Knowledge ‘about’ vs knowledge ‘of’ university – knowledge ‘of’ is missing for all</a:t>
            </a:r>
          </a:p>
          <a:p>
            <a:pPr>
              <a:lnSpc>
                <a:spcPct val="90000"/>
              </a:lnSpc>
              <a:buFont typeface="Arial" panose="020B0604020202020204" pitchFamily="34" charset="0"/>
              <a:buChar char="•"/>
            </a:pPr>
            <a:r>
              <a:rPr lang="en-US" altLang="en-US" sz="1700">
                <a:latin typeface="+mn-lt"/>
                <a:cs typeface="+mn-cs"/>
              </a:rPr>
              <a:t>Predictive value? – but not certainties. Unable to target students – all may be at risk?</a:t>
            </a:r>
          </a:p>
          <a:p>
            <a:pPr>
              <a:lnSpc>
                <a:spcPct val="90000"/>
              </a:lnSpc>
              <a:buFont typeface="Arial" panose="020B0604020202020204" pitchFamily="34" charset="0"/>
              <a:buChar char="•"/>
            </a:pPr>
            <a:r>
              <a:rPr lang="en-US" altLang="en-US" sz="1700">
                <a:latin typeface="+mn-lt"/>
                <a:cs typeface="+mn-cs"/>
              </a:rPr>
              <a:t>Gale &amp; Parker (2014): “taken-for-granted notions of transition”  and “…the normative and the universal discourses of transition do not capture the diversity of student lives, their experiences of university, or of universities themselves” </a:t>
            </a:r>
          </a:p>
          <a:p>
            <a:pPr>
              <a:lnSpc>
                <a:spcPct val="90000"/>
              </a:lnSpc>
              <a:buFont typeface="Arial" panose="020B0604020202020204" pitchFamily="34" charset="0"/>
              <a:buChar char="•"/>
            </a:pPr>
            <a:endParaRPr lang="en-US" altLang="en-US" sz="1700">
              <a:latin typeface="+mn-lt"/>
              <a:cs typeface="+mn-cs"/>
            </a:endParaRPr>
          </a:p>
          <a:p>
            <a:pPr>
              <a:lnSpc>
                <a:spcPct val="90000"/>
              </a:lnSpc>
              <a:buFont typeface="Arial" panose="020B0604020202020204" pitchFamily="34" charset="0"/>
              <a:buChar char="•"/>
            </a:pPr>
            <a:endParaRPr lang="en-US" sz="1700">
              <a:latin typeface="+mn-lt"/>
              <a:cs typeface="+mn-cs"/>
            </a:endParaRPr>
          </a:p>
        </p:txBody>
      </p:sp>
      <p:sp>
        <p:nvSpPr>
          <p:cNvPr id="62" name="Rectangle 61">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3">
            <a:extLst>
              <a:ext uri="{FF2B5EF4-FFF2-40B4-BE49-F238E27FC236}">
                <a16:creationId xmlns:a16="http://schemas.microsoft.com/office/drawing/2014/main" id="{C45D649F-AF7A-C2C5-2E82-E72168E43F99}"/>
              </a:ext>
            </a:extLst>
          </p:cNvPr>
          <p:cNvPicPr>
            <a:picLocks noChangeAspect="1"/>
          </p:cNvPicPr>
          <p:nvPr/>
        </p:nvPicPr>
        <p:blipFill rotWithShape="1">
          <a:blip r:embed="rId2">
            <a:extLst>
              <a:ext uri="{28A0092B-C50C-407E-A947-70E740481C1C}">
                <a14:useLocalDpi xmlns:a14="http://schemas.microsoft.com/office/drawing/2010/main" val="0"/>
              </a:ext>
            </a:extLst>
          </a:blip>
          <a:srcRect l="9502" r="6901" b="-1"/>
          <a:stretch/>
        </p:blipFill>
        <p:spPr>
          <a:xfrm>
            <a:off x="7075967" y="1754957"/>
            <a:ext cx="4170530" cy="3379979"/>
          </a:xfrm>
          <a:prstGeom prst="rect">
            <a:avLst/>
          </a:prstGeom>
        </p:spPr>
      </p:pic>
    </p:spTree>
    <p:extLst>
      <p:ext uri="{BB962C8B-B14F-4D97-AF65-F5344CB8AC3E}">
        <p14:creationId xmlns:p14="http://schemas.microsoft.com/office/powerpoint/2010/main" val="1653693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120D9E7-962D-3587-0219-2CC428EA9D90}"/>
              </a:ext>
            </a:extLst>
          </p:cNvPr>
          <p:cNvSpPr>
            <a:spLocks noGrp="1"/>
          </p:cNvSpPr>
          <p:nvPr>
            <p:ph type="title"/>
          </p:nvPr>
        </p:nvSpPr>
        <p:spPr>
          <a:xfrm>
            <a:off x="1136397" y="502020"/>
            <a:ext cx="5323715" cy="1642970"/>
          </a:xfrm>
        </p:spPr>
        <p:txBody>
          <a:bodyPr vert="horz" lIns="91440" tIns="45720" rIns="91440" bIns="45720" rtlCol="0" anchor="b">
            <a:normAutofit/>
          </a:bodyPr>
          <a:lstStyle/>
          <a:p>
            <a:pPr>
              <a:lnSpc>
                <a:spcPct val="90000"/>
              </a:lnSpc>
            </a:pPr>
            <a:r>
              <a:rPr lang="en-US" sz="3100" kern="1200">
                <a:solidFill>
                  <a:schemeClr val="tx1"/>
                </a:solidFill>
                <a:latin typeface="+mj-lt"/>
                <a:ea typeface="+mj-ea"/>
                <a:cs typeface="+mj-cs"/>
              </a:rPr>
              <a:t>How do diverse students experience transitions?</a:t>
            </a:r>
            <a:r>
              <a:rPr lang="en-US" sz="3100" b="0" kern="1200">
                <a:solidFill>
                  <a:schemeClr val="tx1"/>
                </a:solidFill>
                <a:latin typeface="+mj-lt"/>
                <a:ea typeface="+mj-ea"/>
                <a:cs typeface="+mj-cs"/>
              </a:rPr>
              <a:t> </a:t>
            </a:r>
            <a:r>
              <a:rPr lang="en-US" sz="3100" b="0" kern="1200">
                <a:solidFill>
                  <a:schemeClr val="tx1"/>
                </a:solidFill>
                <a:latin typeface="+mj-lt"/>
                <a:ea typeface="+mj-ea"/>
                <a:cs typeface="+mj-cs"/>
                <a:hlinkClick r:id="rId2"/>
              </a:rPr>
              <a:t>Winstone and Hulme (2019)</a:t>
            </a:r>
            <a:r>
              <a:rPr lang="en-US" sz="3100" b="0" kern="1200">
                <a:solidFill>
                  <a:schemeClr val="tx1"/>
                </a:solidFill>
                <a:latin typeface="+mj-lt"/>
                <a:ea typeface="+mj-ea"/>
                <a:cs typeface="+mj-cs"/>
              </a:rPr>
              <a:t>)</a:t>
            </a:r>
          </a:p>
        </p:txBody>
      </p:sp>
      <p:sp>
        <p:nvSpPr>
          <p:cNvPr id="2" name="Content Placeholder 1">
            <a:extLst>
              <a:ext uri="{FF2B5EF4-FFF2-40B4-BE49-F238E27FC236}">
                <a16:creationId xmlns:a16="http://schemas.microsoft.com/office/drawing/2014/main" id="{4EE0CACC-F059-10A4-19E1-95E5DF62E2B0}"/>
              </a:ext>
            </a:extLst>
          </p:cNvPr>
          <p:cNvSpPr>
            <a:spLocks noGrp="1"/>
          </p:cNvSpPr>
          <p:nvPr>
            <p:ph sz="half" idx="1"/>
          </p:nvPr>
        </p:nvSpPr>
        <p:spPr>
          <a:xfrm>
            <a:off x="1144923" y="2405894"/>
            <a:ext cx="5315189" cy="3535083"/>
          </a:xfrm>
        </p:spPr>
        <p:txBody>
          <a:bodyPr vert="horz" lIns="91440" tIns="45720" rIns="91440" bIns="45720" rtlCol="0" anchor="t">
            <a:normAutofit/>
          </a:bodyPr>
          <a:lstStyle/>
          <a:p>
            <a:pPr>
              <a:lnSpc>
                <a:spcPct val="90000"/>
              </a:lnSpc>
              <a:buFont typeface="Arial" panose="020B0604020202020204" pitchFamily="34" charset="0"/>
              <a:buChar char="•"/>
              <a:defRPr/>
            </a:pPr>
            <a:r>
              <a:rPr lang="en-US" sz="2000">
                <a:latin typeface="+mn-lt"/>
                <a:cs typeface="+mn-cs"/>
              </a:rPr>
              <a:t>“Problematisation” of transitions is not helpful – can be challenging, but can be exciting/transformational. Or both!</a:t>
            </a:r>
          </a:p>
          <a:p>
            <a:pPr>
              <a:lnSpc>
                <a:spcPct val="90000"/>
              </a:lnSpc>
              <a:buFont typeface="Arial" panose="020B0604020202020204" pitchFamily="34" charset="0"/>
              <a:buChar char="•"/>
              <a:defRPr/>
            </a:pPr>
            <a:r>
              <a:rPr lang="en-US" sz="2000">
                <a:latin typeface="+mn-lt"/>
                <a:cs typeface="+mn-cs"/>
              </a:rPr>
              <a:t>Need to capture student experience, rather than make assumptions.</a:t>
            </a:r>
          </a:p>
          <a:p>
            <a:pPr>
              <a:lnSpc>
                <a:spcPct val="90000"/>
              </a:lnSpc>
              <a:buFont typeface="Arial" panose="020B0604020202020204" pitchFamily="34" charset="0"/>
              <a:buChar char="•"/>
              <a:defRPr/>
            </a:pPr>
            <a:r>
              <a:rPr lang="en-US" sz="2000">
                <a:latin typeface="+mn-lt"/>
                <a:cs typeface="+mn-cs"/>
              </a:rPr>
              <a:t>What can we learn from students themselves about how to facilitate successful transitions?</a:t>
            </a:r>
          </a:p>
          <a:p>
            <a:pPr>
              <a:lnSpc>
                <a:spcPct val="90000"/>
              </a:lnSpc>
              <a:buFont typeface="Arial" panose="020B0604020202020204" pitchFamily="34" charset="0"/>
              <a:buChar char="•"/>
              <a:defRPr/>
            </a:pPr>
            <a:r>
              <a:rPr lang="en-US" sz="2000">
                <a:latin typeface="+mn-lt"/>
                <a:cs typeface="+mn-cs"/>
              </a:rPr>
              <a:t>Survey – Likert scale responses and open questions</a:t>
            </a:r>
          </a:p>
          <a:p>
            <a:pPr>
              <a:lnSpc>
                <a:spcPct val="90000"/>
              </a:lnSpc>
              <a:buFont typeface="Arial" panose="020B0604020202020204" pitchFamily="34" charset="0"/>
              <a:buChar char="•"/>
            </a:pPr>
            <a:endParaRPr lang="en-US" sz="2000">
              <a:latin typeface="+mn-lt"/>
              <a:cs typeface="+mn-cs"/>
            </a:endParaRPr>
          </a:p>
        </p:txBody>
      </p:sp>
      <p:sp>
        <p:nvSpPr>
          <p:cNvPr id="34" name="Rectangle 3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The cover of a book - called Engaging Student Voices in Higher Education: Diverse Perspectives and Expectations in Partnership. The book was edited by Simon Lygo-Baker, Ian Kinchin, and Naomi Winstone. The image on the cover shows hands belonging to diverse people (skin colour and gender) joining together. ">
            <a:extLst>
              <a:ext uri="{FF2B5EF4-FFF2-40B4-BE49-F238E27FC236}">
                <a16:creationId xmlns:a16="http://schemas.microsoft.com/office/drawing/2014/main" id="{AF31B113-7ACC-A5CE-1B57-5BFA71A28813}"/>
              </a:ext>
            </a:extLst>
          </p:cNvPr>
          <p:cNvPicPr>
            <a:picLocks noChangeAspect="1"/>
          </p:cNvPicPr>
          <p:nvPr/>
        </p:nvPicPr>
        <p:blipFill>
          <a:blip r:embed="rId3"/>
          <a:stretch>
            <a:fillRect/>
          </a:stretch>
        </p:blipFill>
        <p:spPr>
          <a:xfrm>
            <a:off x="7386126" y="909081"/>
            <a:ext cx="3550211" cy="5071731"/>
          </a:xfrm>
          <a:prstGeom prst="rect">
            <a:avLst/>
          </a:prstGeom>
        </p:spPr>
      </p:pic>
    </p:spTree>
    <p:extLst>
      <p:ext uri="{BB962C8B-B14F-4D97-AF65-F5344CB8AC3E}">
        <p14:creationId xmlns:p14="http://schemas.microsoft.com/office/powerpoint/2010/main" val="2984310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53625A6-991C-50E5-208D-5399B6034622}"/>
              </a:ext>
            </a:extLst>
          </p:cNvPr>
          <p:cNvSpPr>
            <a:spLocks noGrp="1"/>
          </p:cNvSpPr>
          <p:nvPr>
            <p:ph type="ftr" sz="quarter" idx="11"/>
          </p:nvPr>
        </p:nvSpPr>
        <p:spPr/>
        <p:txBody>
          <a:bodyPr/>
          <a:lstStyle/>
          <a:p>
            <a:endParaRPr lang="en-GB" dirty="0"/>
          </a:p>
        </p:txBody>
      </p:sp>
      <p:sp>
        <p:nvSpPr>
          <p:cNvPr id="3" name="Slide Number Placeholder 2">
            <a:extLst>
              <a:ext uri="{FF2B5EF4-FFF2-40B4-BE49-F238E27FC236}">
                <a16:creationId xmlns:a16="http://schemas.microsoft.com/office/drawing/2014/main" id="{9C99CA70-92AA-89DB-0EDD-60714BAC9FC8}"/>
              </a:ext>
            </a:extLst>
          </p:cNvPr>
          <p:cNvSpPr>
            <a:spLocks noGrp="1"/>
          </p:cNvSpPr>
          <p:nvPr>
            <p:ph type="sldNum" sz="quarter" idx="12"/>
          </p:nvPr>
        </p:nvSpPr>
        <p:spPr/>
        <p:txBody>
          <a:bodyPr/>
          <a:lstStyle/>
          <a:p>
            <a:fld id="{2987031C-9901-4EF0-9F2F-2A2E1AE069F5}" type="slidenum">
              <a:rPr lang="en-GB" smtClean="0"/>
              <a:t>9</a:t>
            </a:fld>
            <a:endParaRPr lang="en-GB"/>
          </a:p>
        </p:txBody>
      </p:sp>
      <p:sp>
        <p:nvSpPr>
          <p:cNvPr id="5" name="Title 1">
            <a:extLst>
              <a:ext uri="{FF2B5EF4-FFF2-40B4-BE49-F238E27FC236}">
                <a16:creationId xmlns:a16="http://schemas.microsoft.com/office/drawing/2014/main" id="{CDA6B1D8-DF92-901C-AEB8-FBA215EEF0FA}"/>
              </a:ext>
            </a:extLst>
          </p:cNvPr>
          <p:cNvSpPr txBox="1">
            <a:spLocks/>
          </p:cNvSpPr>
          <p:nvPr/>
        </p:nvSpPr>
        <p:spPr>
          <a:xfrm>
            <a:off x="457199" y="656343"/>
            <a:ext cx="8229600" cy="708025"/>
          </a:xfrm>
          <a:prstGeom prst="rect">
            <a:avLst/>
          </a:prstGeom>
        </p:spPr>
        <p:txBody>
          <a:bodyPr/>
          <a:lstStyle>
            <a:lvl1pPr algn="l" defTabSz="914400" rtl="0" eaLnBrk="1" latinLnBrk="0" hangingPunct="1">
              <a:lnSpc>
                <a:spcPct val="90000"/>
              </a:lnSpc>
              <a:spcBef>
                <a:spcPct val="0"/>
              </a:spcBef>
              <a:buNone/>
              <a:defRPr sz="2500" b="1" kern="1200">
                <a:solidFill>
                  <a:schemeClr val="tx1"/>
                </a:solidFill>
                <a:latin typeface="+mj-lt"/>
                <a:ea typeface="+mj-ea"/>
                <a:cs typeface="+mj-cs"/>
              </a:defRPr>
            </a:lvl1pPr>
          </a:lstStyle>
          <a:p>
            <a:r>
              <a:rPr lang="en-US" altLang="en-US" dirty="0">
                <a:solidFill>
                  <a:schemeClr val="accent6"/>
                </a:solidFill>
                <a:latin typeface="+mn-lt"/>
                <a:cs typeface="Palatino Linotype" panose="02040502050505030304" pitchFamily="18" charset="0"/>
              </a:rPr>
              <a:t>Student skills perceptions</a:t>
            </a:r>
            <a:endParaRPr lang="en-AU" altLang="en-US" dirty="0">
              <a:solidFill>
                <a:schemeClr val="accent6"/>
              </a:solidFill>
              <a:latin typeface="+mn-lt"/>
              <a:cs typeface="Palatino Linotype" panose="02040502050505030304" pitchFamily="18" charset="0"/>
            </a:endParaRPr>
          </a:p>
        </p:txBody>
      </p:sp>
      <p:pic>
        <p:nvPicPr>
          <p:cNvPr id="6" name="Content Placeholder 3" descr="Figure 1 from Winstone &amp; Hulme (2019) chapter - shows that students' confidence about some academic skills (such as note taking, using appropriate referencing format) increases during the first year of study, whereas for other skills (such as maintaining attendance, keeping up with reading), confidence declines over the same time period. ">
            <a:extLst>
              <a:ext uri="{FF2B5EF4-FFF2-40B4-BE49-F238E27FC236}">
                <a16:creationId xmlns:a16="http://schemas.microsoft.com/office/drawing/2014/main" id="{B9DF30AC-003A-C46D-3633-77BD01749268}"/>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a:xfrm>
            <a:off x="5384162" y="965200"/>
            <a:ext cx="6350637" cy="4882444"/>
          </a:xfrm>
          <a:prstGeom prst="rect">
            <a:avLst/>
          </a:prstGeom>
        </p:spPr>
      </p:pic>
      <p:sp>
        <p:nvSpPr>
          <p:cNvPr id="7" name="TextBox 4">
            <a:extLst>
              <a:ext uri="{FF2B5EF4-FFF2-40B4-BE49-F238E27FC236}">
                <a16:creationId xmlns:a16="http://schemas.microsoft.com/office/drawing/2014/main" id="{2CF584AE-06A4-D1EA-CBC5-DA9A751A84D7}"/>
              </a:ext>
            </a:extLst>
          </p:cNvPr>
          <p:cNvSpPr txBox="1">
            <a:spLocks noChangeArrowheads="1"/>
          </p:cNvSpPr>
          <p:nvPr/>
        </p:nvSpPr>
        <p:spPr bwMode="auto">
          <a:xfrm>
            <a:off x="-91356" y="4871340"/>
            <a:ext cx="530641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en-US" altLang="en-US" sz="2000" dirty="0"/>
              <a:t>Confidence for some skills increases, for other decreases – expectation-reality gap</a:t>
            </a:r>
            <a:endParaRPr lang="en-AU" altLang="en-US" sz="2000" dirty="0"/>
          </a:p>
        </p:txBody>
      </p:sp>
      <p:sp>
        <p:nvSpPr>
          <p:cNvPr id="8" name="Rectangle 7">
            <a:extLst>
              <a:ext uri="{FF2B5EF4-FFF2-40B4-BE49-F238E27FC236}">
                <a16:creationId xmlns:a16="http://schemas.microsoft.com/office/drawing/2014/main" id="{71FE2389-BDCB-5474-D027-7D75B74A60E9}"/>
              </a:ext>
            </a:extLst>
          </p:cNvPr>
          <p:cNvSpPr/>
          <p:nvPr/>
        </p:nvSpPr>
        <p:spPr>
          <a:xfrm>
            <a:off x="475877" y="1472065"/>
            <a:ext cx="4237037" cy="2554545"/>
          </a:xfrm>
          <a:prstGeom prst="rect">
            <a:avLst/>
          </a:prstGeom>
        </p:spPr>
        <p:txBody>
          <a:bodyPr wrap="square">
            <a:spAutoFit/>
          </a:bodyPr>
          <a:lstStyle/>
          <a:p>
            <a:pPr>
              <a:spcAft>
                <a:spcPts val="0"/>
              </a:spcAft>
              <a:defRPr/>
            </a:pPr>
            <a:r>
              <a:rPr lang="en-AU" sz="2000" dirty="0">
                <a:ea typeface="Times New Roman" panose="02020603050405020304" pitchFamily="18" charset="0"/>
                <a:cs typeface="Times New Roman" panose="02020603050405020304" pitchFamily="18" charset="0"/>
              </a:rPr>
              <a:t>Mean confidence ratings across academic skills at Time 1 (start of year 1) and Time 2 (end of year 1). </a:t>
            </a:r>
          </a:p>
          <a:p>
            <a:pPr>
              <a:spcAft>
                <a:spcPts val="0"/>
              </a:spcAft>
              <a:defRPr/>
            </a:pPr>
            <a:endParaRPr lang="en-AU" sz="2000" dirty="0">
              <a:ea typeface="Times New Roman" panose="02020603050405020304" pitchFamily="18" charset="0"/>
              <a:cs typeface="Times New Roman" panose="02020603050405020304" pitchFamily="18" charset="0"/>
            </a:endParaRPr>
          </a:p>
          <a:p>
            <a:pPr>
              <a:spcAft>
                <a:spcPts val="0"/>
              </a:spcAft>
              <a:defRPr/>
            </a:pPr>
            <a:r>
              <a:rPr lang="en-AU" sz="2000" dirty="0">
                <a:ea typeface="Times New Roman" panose="02020603050405020304" pitchFamily="18" charset="0"/>
                <a:cs typeface="Times New Roman" panose="02020603050405020304" pitchFamily="18" charset="0"/>
              </a:rPr>
              <a:t>Paired t-tests: * </a:t>
            </a:r>
            <a:r>
              <a:rPr lang="en-AU" sz="2000" i="1" dirty="0">
                <a:ea typeface="Times New Roman" panose="02020603050405020304" pitchFamily="18" charset="0"/>
                <a:cs typeface="Times New Roman" panose="02020603050405020304" pitchFamily="18" charset="0"/>
              </a:rPr>
              <a:t>p</a:t>
            </a:r>
            <a:r>
              <a:rPr lang="en-AU" sz="2000" dirty="0">
                <a:ea typeface="Times New Roman" panose="02020603050405020304" pitchFamily="18" charset="0"/>
                <a:cs typeface="Times New Roman" panose="02020603050405020304" pitchFamily="18" charset="0"/>
              </a:rPr>
              <a:t> &lt; .05  ** </a:t>
            </a:r>
            <a:r>
              <a:rPr lang="en-AU" sz="2000" i="1" dirty="0">
                <a:ea typeface="Times New Roman" panose="02020603050405020304" pitchFamily="18" charset="0"/>
                <a:cs typeface="Times New Roman" panose="02020603050405020304" pitchFamily="18" charset="0"/>
              </a:rPr>
              <a:t>p</a:t>
            </a:r>
            <a:r>
              <a:rPr lang="en-AU" sz="2000" dirty="0">
                <a:ea typeface="Times New Roman" panose="02020603050405020304" pitchFamily="18" charset="0"/>
                <a:cs typeface="Times New Roman" panose="02020603050405020304" pitchFamily="18" charset="0"/>
              </a:rPr>
              <a:t> &lt; .01  *** </a:t>
            </a:r>
            <a:r>
              <a:rPr lang="en-AU" sz="2000" i="1" dirty="0">
                <a:ea typeface="Times New Roman" panose="02020603050405020304" pitchFamily="18" charset="0"/>
                <a:cs typeface="Times New Roman" panose="02020603050405020304" pitchFamily="18" charset="0"/>
              </a:rPr>
              <a:t>p</a:t>
            </a:r>
            <a:r>
              <a:rPr lang="en-AU" sz="2000" dirty="0">
                <a:ea typeface="Times New Roman" panose="02020603050405020304" pitchFamily="18" charset="0"/>
                <a:cs typeface="Times New Roman" panose="02020603050405020304" pitchFamily="18" charset="0"/>
              </a:rPr>
              <a:t> &lt; .001</a:t>
            </a:r>
          </a:p>
          <a:p>
            <a:pPr>
              <a:spcAft>
                <a:spcPts val="0"/>
              </a:spcAft>
              <a:defRPr/>
            </a:pPr>
            <a:endParaRPr lang="en-US" sz="2000" dirty="0">
              <a:ea typeface="Times New Roman" panose="02020603050405020304" pitchFamily="18" charset="0"/>
              <a:cs typeface="Times New Roman" panose="02020603050405020304" pitchFamily="18" charset="0"/>
            </a:endParaRPr>
          </a:p>
          <a:p>
            <a:pPr>
              <a:spcAft>
                <a:spcPts val="0"/>
              </a:spcAft>
              <a:defRPr/>
            </a:pPr>
            <a:r>
              <a:rPr lang="en-US" sz="2000" dirty="0">
                <a:ea typeface="Times New Roman" panose="02020603050405020304" pitchFamily="18" charset="0"/>
                <a:cs typeface="Times New Roman" panose="02020603050405020304" pitchFamily="18" charset="0"/>
              </a:rPr>
              <a:t>N = 91</a:t>
            </a:r>
            <a:endParaRPr lang="en-AU" sz="1050" dirty="0">
              <a:ea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9FCCC46B-1D28-9363-8A0D-26D2D1BC89FA}"/>
              </a:ext>
            </a:extLst>
          </p:cNvPr>
          <p:cNvSpPr/>
          <p:nvPr/>
        </p:nvSpPr>
        <p:spPr>
          <a:xfrm>
            <a:off x="5384162" y="4960947"/>
            <a:ext cx="243017" cy="26440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F1DA8B5C-E6E3-5584-B0BD-C909A4E1F418}"/>
              </a:ext>
            </a:extLst>
          </p:cNvPr>
          <p:cNvSpPr/>
          <p:nvPr/>
        </p:nvSpPr>
        <p:spPr>
          <a:xfrm>
            <a:off x="7850105" y="5113347"/>
            <a:ext cx="243017" cy="26440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57502C2A-B617-1735-701E-CA70BB66D696}"/>
              </a:ext>
            </a:extLst>
          </p:cNvPr>
          <p:cNvSpPr/>
          <p:nvPr/>
        </p:nvSpPr>
        <p:spPr>
          <a:xfrm>
            <a:off x="8411326" y="5225352"/>
            <a:ext cx="243017" cy="26440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63C97DB0-1A32-77FC-5E40-4D53AA57C866}"/>
              </a:ext>
            </a:extLst>
          </p:cNvPr>
          <p:cNvSpPr/>
          <p:nvPr/>
        </p:nvSpPr>
        <p:spPr>
          <a:xfrm>
            <a:off x="8654343" y="5225036"/>
            <a:ext cx="243017" cy="26440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E0411F9E-9DA8-71A4-563F-DDA74654414A}"/>
              </a:ext>
            </a:extLst>
          </p:cNvPr>
          <p:cNvSpPr/>
          <p:nvPr/>
        </p:nvSpPr>
        <p:spPr>
          <a:xfrm>
            <a:off x="6749590" y="5225035"/>
            <a:ext cx="243017" cy="264405"/>
          </a:xfrm>
          <a:prstGeom prst="ellipse">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6A4C7E4D-5B1C-13B9-0149-A3878FEBE0EE}"/>
              </a:ext>
            </a:extLst>
          </p:cNvPr>
          <p:cNvSpPr/>
          <p:nvPr/>
        </p:nvSpPr>
        <p:spPr>
          <a:xfrm>
            <a:off x="7009607" y="5369775"/>
            <a:ext cx="243017" cy="264405"/>
          </a:xfrm>
          <a:prstGeom prst="ellipse">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C47D5522-057A-A890-362A-501DAA492535}"/>
              </a:ext>
            </a:extLst>
          </p:cNvPr>
          <p:cNvSpPr/>
          <p:nvPr/>
        </p:nvSpPr>
        <p:spPr>
          <a:xfrm>
            <a:off x="8108680" y="5225034"/>
            <a:ext cx="243017" cy="264405"/>
          </a:xfrm>
          <a:prstGeom prst="ellipse">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396E0B85-C5CB-875D-872D-10BCE28E163A}"/>
              </a:ext>
            </a:extLst>
          </p:cNvPr>
          <p:cNvSpPr/>
          <p:nvPr/>
        </p:nvSpPr>
        <p:spPr>
          <a:xfrm>
            <a:off x="8939600" y="5314960"/>
            <a:ext cx="243017" cy="264405"/>
          </a:xfrm>
          <a:prstGeom prst="ellipse">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45925814"/>
      </p:ext>
    </p:extLst>
  </p:cSld>
  <p:clrMapOvr>
    <a:masterClrMapping/>
  </p:clrMapOvr>
</p:sld>
</file>

<file path=ppt/theme/theme1.xml><?xml version="1.0" encoding="utf-8"?>
<a:theme xmlns:a="http://schemas.openxmlformats.org/drawingml/2006/main" name="Office Theme">
  <a:themeElements>
    <a:clrScheme name="NTU3">
      <a:dk1>
        <a:srgbClr val="000000"/>
      </a:dk1>
      <a:lt1>
        <a:srgbClr val="FFFFFF"/>
      </a:lt1>
      <a:dk2>
        <a:srgbClr val="000000"/>
      </a:dk2>
      <a:lt2>
        <a:srgbClr val="E5E5E5"/>
      </a:lt2>
      <a:accent1>
        <a:srgbClr val="E5005B"/>
      </a:accent1>
      <a:accent2>
        <a:srgbClr val="9D043D"/>
      </a:accent2>
      <a:accent3>
        <a:srgbClr val="6D951A"/>
      </a:accent3>
      <a:accent4>
        <a:srgbClr val="00A6E1"/>
      </a:accent4>
      <a:accent5>
        <a:srgbClr val="F07C00"/>
      </a:accent5>
      <a:accent6>
        <a:srgbClr val="C7007F"/>
      </a:accent6>
      <a:hlink>
        <a:srgbClr val="005B94"/>
      </a:hlink>
      <a:folHlink>
        <a:srgbClr val="821D6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chor="b" anchorCtr="0">
        <a:normAutofit/>
      </a:bodyPr>
      <a:lstStyle>
        <a:defPPr algn="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248A64365211844BF30BC3ADD420261" ma:contentTypeVersion="9" ma:contentTypeDescription="Create a new document." ma:contentTypeScope="" ma:versionID="75e0c5aee79607807b15ab6d12f79388">
  <xsd:schema xmlns:xsd="http://www.w3.org/2001/XMLSchema" xmlns:xs="http://www.w3.org/2001/XMLSchema" xmlns:p="http://schemas.microsoft.com/office/2006/metadata/properties" xmlns:ns2="8dbe2aa3-3237-4830-85c4-3d48417ef302" targetNamespace="http://schemas.microsoft.com/office/2006/metadata/properties" ma:root="true" ma:fieldsID="e664cca9d083112af5a16716c027d5cf" ns2:_="">
    <xsd:import namespace="8dbe2aa3-3237-4830-85c4-3d48417ef30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be2aa3-3237-4830-85c4-3d48417ef30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1063616-57F3-4C87-BB7F-2974CF36DE76}">
  <ds:schemaRefs>
    <ds:schemaRef ds:uri="http://schemas.microsoft.com/sharepoint/v3/contenttype/forms"/>
  </ds:schemaRefs>
</ds:datastoreItem>
</file>

<file path=customXml/itemProps2.xml><?xml version="1.0" encoding="utf-8"?>
<ds:datastoreItem xmlns:ds="http://schemas.openxmlformats.org/officeDocument/2006/customXml" ds:itemID="{476B7178-A1CD-4801-BA73-0B4A4266E9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be2aa3-3237-4830-85c4-3d48417ef3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F1859A-D475-4A9D-83E1-80A36DBA260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0</TotalTime>
  <Words>2510</Words>
  <Application>Microsoft Office PowerPoint</Application>
  <PresentationFormat>Widescreen</PresentationFormat>
  <Paragraphs>125</Paragraphs>
  <Slides>26</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inherit</vt:lpstr>
      <vt:lpstr>Arial</vt:lpstr>
      <vt:lpstr>Calibri</vt:lpstr>
      <vt:lpstr>Open Sans</vt:lpstr>
      <vt:lpstr>Times New Roman</vt:lpstr>
      <vt:lpstr>Wingdings</vt:lpstr>
      <vt:lpstr>Office Theme</vt:lpstr>
      <vt:lpstr>Transitions and belonging in higher education: duck to water, or fish out of water?</vt:lpstr>
      <vt:lpstr>Outline</vt:lpstr>
      <vt:lpstr>Think back…</vt:lpstr>
      <vt:lpstr>What do we mean by transitions?</vt:lpstr>
      <vt:lpstr>Tackling transitions in STEM</vt:lpstr>
      <vt:lpstr>Transition as transformative – a reflective conversation at a conference</vt:lpstr>
      <vt:lpstr>Transition for diverse students</vt:lpstr>
      <vt:lpstr>How do diverse students experience transitions? Winstone and Hulme (2019))</vt:lpstr>
      <vt:lpstr>PowerPoint Presentation</vt:lpstr>
      <vt:lpstr>Students’ experiences of transitions</vt:lpstr>
      <vt:lpstr>Similarities between successive transitions</vt:lpstr>
      <vt:lpstr>Dealing with ducks and fish</vt:lpstr>
      <vt:lpstr>Adaptability, kindness, and supporting fish out of water</vt:lpstr>
      <vt:lpstr>Individuals in a social context</vt:lpstr>
      <vt:lpstr>Social identity model of identity change (SIMIC)</vt:lpstr>
      <vt:lpstr>Sources of diversity – and social identity</vt:lpstr>
      <vt:lpstr>Social identity and disability</vt:lpstr>
      <vt:lpstr>Scheepers and Ellemers (2019) – is the social hierarchy permeable, legitimate, stable?</vt:lpstr>
      <vt:lpstr>PowerPoint Presentation</vt:lpstr>
      <vt:lpstr>Reflections: how do we enable peer support?</vt:lpstr>
      <vt:lpstr>Reflections: importance of student-led groups</vt:lpstr>
      <vt:lpstr>Students as researchers</vt:lpstr>
      <vt:lpstr>Further reflections on diversity and transitions</vt:lpstr>
      <vt:lpstr>PowerPoint Presentation</vt:lpstr>
      <vt:lpstr>Closing thoughts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Kayleigh Meller</dc:creator>
  <cp:lastModifiedBy>Gallacher, Jonathan</cp:lastModifiedBy>
  <cp:revision>78</cp:revision>
  <dcterms:created xsi:type="dcterms:W3CDTF">2020-08-07T10:40:47Z</dcterms:created>
  <dcterms:modified xsi:type="dcterms:W3CDTF">2025-04-28T14:48:09Z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0x010100E248A64365211844BF30BC3ADD420261</vt:lpwstr>
  </property>
</Properties>
</file>