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8" r:id="rId2"/>
    <p:sldId id="262" r:id="rId3"/>
    <p:sldId id="283" r:id="rId4"/>
    <p:sldId id="285" r:id="rId5"/>
    <p:sldId id="286" r:id="rId6"/>
    <p:sldId id="287" r:id="rId7"/>
    <p:sldId id="288" r:id="rId8"/>
    <p:sldId id="297" r:id="rId9"/>
    <p:sldId id="299" r:id="rId10"/>
    <p:sldId id="298" r:id="rId11"/>
    <p:sldId id="304" r:id="rId12"/>
    <p:sldId id="306" r:id="rId13"/>
    <p:sldId id="290" r:id="rId14"/>
    <p:sldId id="291" r:id="rId15"/>
    <p:sldId id="292" r:id="rId16"/>
    <p:sldId id="293" r:id="rId17"/>
    <p:sldId id="303" r:id="rId18"/>
    <p:sldId id="294" r:id="rId19"/>
    <p:sldId id="300" r:id="rId20"/>
    <p:sldId id="305" r:id="rId21"/>
    <p:sldId id="301" r:id="rId22"/>
    <p:sldId id="302" r:id="rId23"/>
    <p:sldId id="296"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A0E29-DDDC-4A36-9DBC-A83E2276BD35}" v="1" dt="2025-04-24T10:50:37.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4606" autoAdjust="0"/>
  </p:normalViewPr>
  <p:slideViewPr>
    <p:cSldViewPr snapToGrid="0">
      <p:cViewPr varScale="1">
        <p:scale>
          <a:sx n="93" d="100"/>
          <a:sy n="93" d="100"/>
        </p:scale>
        <p:origin x="3648"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sa.ac.uk/data-and-analysis/statistical-first-releases?date_filter%5Bvalue%5D%5Byear%5D=&amp;topic%5B%5D=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Within the HE sector, the role of the education-focused academic and their contribution to the wider sector – beyond teaching and educational leadership – can be misunderstood and sometimes undervalued. In this talk, Julie will share her own scholarship journey and her national work in supporting education-focused promotions. She'll lead us through exploring the ways in which we can turn our teaching into outputs, the diverse ways in which we can make a difference in and beyond higher education, and discussing what it means to develop a meaningful academic career as a pracademic (a practitioner who brings experience from work into the university). We'll close with a call to action: What difference will you make, and how can you plan to achieve it?</a:t>
            </a:r>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9572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240k academic staff – 35% are teaching only = 84,000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71413"/>
                </a:solidFill>
                <a:effectLst/>
                <a:latin typeface="Arial" panose="020B0604020202020204" pitchFamily="34" charset="0"/>
              </a:rPr>
              <a:t>“A further 36% of academic staff were on teaching only contracts. This percentage has steadily increased year-on-year since </a:t>
            </a:r>
            <a:r>
              <a:rPr lang="en-GB" b="0" i="0" dirty="0">
                <a:solidFill>
                  <a:srgbClr val="171413"/>
                </a:solidFill>
                <a:effectLst/>
                <a:latin typeface="Arial" panose="020B0604020202020204" pitchFamily="34" charset="0"/>
                <a:hlinkClick r:id="rId3"/>
              </a:rPr>
              <a:t>2015/16</a:t>
            </a:r>
            <a:r>
              <a:rPr lang="en-GB" b="0" i="0" dirty="0">
                <a:solidFill>
                  <a:srgbClr val="171413"/>
                </a:solidFill>
                <a:effectLst/>
                <a:latin typeface="Arial" panose="020B0604020202020204" pitchFamily="34" charset="0"/>
              </a:rPr>
              <a:t>, when it was 26%.” – has risen year on year since 2012.</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632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9</a:t>
            </a:fld>
            <a:endParaRPr lang="en-US"/>
          </a:p>
        </p:txBody>
      </p:sp>
    </p:spTree>
    <p:extLst>
      <p:ext uri="{BB962C8B-B14F-4D97-AF65-F5344CB8AC3E}">
        <p14:creationId xmlns:p14="http://schemas.microsoft.com/office/powerpoint/2010/main" val="5989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0571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0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76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ntf-association.com/amplifying-disabled-student-voices/" TargetMode="External"/><Relationship Id="rId7" Type="http://schemas.openxmlformats.org/officeDocument/2006/relationships/image" Target="../media/image6.jpeg"/><Relationship Id="rId2" Type="http://schemas.openxmlformats.org/officeDocument/2006/relationships/hyperlink" Target="https://taso.org.uk/wp-content/uploads/Uni-Lincoln-Disability-Evidence-Review-with-TASO.pdf" TargetMode="Externa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hyperlink" Target="https://wonkhe.com/blogs/why-are-so-many-students-locked-out-of-their-education/" TargetMode="External"/><Relationship Id="rId4" Type="http://schemas.openxmlformats.org/officeDocument/2006/relationships/hyperlink" Target="https://changingstatesofmind.libsyn.com/social-identity-and-disability-in-the-classroom-with-dr-julie-hul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andfonline.com/doi/abs/10.1080/00091389909602695" TargetMode="External"/><Relationship Id="rId2" Type="http://schemas.openxmlformats.org/officeDocument/2006/relationships/hyperlink" Target="https://www.tandfonline.com/doi/abs/10.1080/00091389909604218"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cholarworks.iu.edu/journals/index.php/josotl/article/view/13623"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keele.ac.uk/law/employability/clock/" TargetMode="External"/><Relationship Id="rId2" Type="http://schemas.openxmlformats.org/officeDocument/2006/relationships/hyperlink" Target="https://www.ntu.ac.uk/study-and-courses/academic-schools/nottingham-law-school/nls-legal" TargetMode="External"/><Relationship Id="rId1" Type="http://schemas.openxmlformats.org/officeDocument/2006/relationships/slideLayout" Target="../slideLayouts/slideLayout19.xml"/><Relationship Id="rId5" Type="http://schemas.openxmlformats.org/officeDocument/2006/relationships/hyperlink" Target="https://doi.org/10.1007/978-3-031-57688-1_7" TargetMode="External"/><Relationship Id="rId4" Type="http://schemas.openxmlformats.org/officeDocument/2006/relationships/hyperlink" Target="https://doi.org/10.1080/03069400.2021.202050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global.oup.com/ukhe/lawresources/lawteacher/?cc=gb&amp;lang=en&amp;"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dvance-he.ac.uk/news-and-views/guiding-principles-reward-recognition-teaching"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mailto:HETEACHINGNETWORK@JISCMAIL.AC.UK" TargetMode="External"/><Relationship Id="rId2" Type="http://schemas.openxmlformats.org/officeDocument/2006/relationships/hyperlink" Target="mailto:Julie.Hulme@ntu.ac.uk" TargetMode="External"/><Relationship Id="rId1" Type="http://schemas.openxmlformats.org/officeDocument/2006/relationships/slideLayout" Target="../slideLayouts/slideLayout19.xml"/><Relationship Id="rId5" Type="http://schemas.openxmlformats.org/officeDocument/2006/relationships/hyperlink" Target="https://ntrepository.com/home/" TargetMode="External"/><Relationship Id="rId4" Type="http://schemas.openxmlformats.org/officeDocument/2006/relationships/hyperlink" Target="https://jiscmail.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andfonline.com/doi/full/10.1080/03075079.2020.1744123#abstract"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www.taylorfrancis.com/chapters/edit/10.4324/9781003037569-13/supporting-developing-teaching-focused-individuals-professorial-level-julie-hulme"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jstor.org/stable/10.2979/teachlearninqu.1.1.95?seq=2#metadata_info_tab_content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1224000"/>
            <a:ext cx="9088447" cy="1243488"/>
          </a:xfrm>
        </p:spPr>
        <p:txBody>
          <a:bodyPr/>
          <a:lstStyle/>
          <a:p>
            <a:r>
              <a:rPr lang="en-GB" dirty="0"/>
              <a:t>Making a difference in higher education: pracademic pathways to impact </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44393" y="2664000"/>
            <a:ext cx="7503607" cy="1520374"/>
          </a:xfrm>
        </p:spPr>
        <p:txBody>
          <a:bodyPr/>
          <a:lstStyle/>
          <a:p>
            <a:r>
              <a:rPr lang="en-GB" dirty="0"/>
              <a:t>Professor Julie Hulme (she/her)</a:t>
            </a:r>
          </a:p>
          <a:p>
            <a:r>
              <a:rPr lang="en-GB" dirty="0">
                <a:hlinkClick r:id="rId3">
                  <a:extLst>
                    <a:ext uri="{A12FA001-AC4F-418D-AE19-62706E023703}">
                      <ahyp:hlinkClr xmlns:ahyp="http://schemas.microsoft.com/office/drawing/2018/hyperlinkcolor" val="tx"/>
                    </a:ext>
                  </a:extLst>
                </a:hlinkClick>
              </a:rPr>
              <a:t>Julie.Hulme@ntu.ac.</a:t>
            </a:r>
            <a:r>
              <a:rPr lang="en-GB" dirty="0">
                <a:solidFill>
                  <a:srgbClr val="002B4B"/>
                </a:solidFill>
                <a:hlinkClick r:id="rId3">
                  <a:extLst>
                    <a:ext uri="{A12FA001-AC4F-418D-AE19-62706E023703}">
                      <ahyp:hlinkClr xmlns:ahyp="http://schemas.microsoft.com/office/drawing/2018/hyperlinkcolor" val="tx"/>
                    </a:ext>
                  </a:extLst>
                </a:hlinkClick>
              </a:rPr>
              <a:t>uk</a:t>
            </a:r>
            <a:endParaRPr lang="en-GB" dirty="0"/>
          </a:p>
          <a:p>
            <a:r>
              <a:rPr lang="en-GB" dirty="0"/>
              <a:t>@JulieH_Psyc </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solidFill>
                  <a:schemeClr val="bg2"/>
                </a:solidFill>
              </a:rPr>
              <a:t>The BOGOF model of scholarship – what are you already doing that can gain more benefits?</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98" y="1429298"/>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442912" y="1694237"/>
            <a:ext cx="4612640" cy="3970733"/>
          </a:xfrm>
          <a:prstGeom prst="rect">
            <a:avLst/>
          </a:prstGeom>
          <a:noFill/>
        </p:spPr>
        <p:txBody>
          <a:bodyPr wrap="square" lIns="0" tIns="0" rIns="0" bIns="0" rtlCol="0" anchor="t" anchorCtr="0">
            <a:normAutofit/>
          </a:bodyPr>
          <a:lstStyle/>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evidence</a:t>
            </a:r>
            <a:r>
              <a:rPr lang="en-GB" sz="2200" dirty="0"/>
              <a:t> that underpins the decisions you make (that achieves the T success)</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products/resources</a:t>
            </a:r>
            <a:r>
              <a:rPr lang="en-GB" sz="2200" dirty="0"/>
              <a:t> you produce that deliver the T</a:t>
            </a:r>
          </a:p>
          <a:p>
            <a:pPr marL="285750" indent="-285750">
              <a:spcAft>
                <a:spcPts val="1200"/>
              </a:spcAft>
              <a:buFont typeface="Arial" panose="020B0604020202020204" pitchFamily="34" charset="0"/>
              <a:buChar char="•"/>
            </a:pPr>
            <a:r>
              <a:rPr lang="en-GB" sz="2200" dirty="0"/>
              <a:t>Scholarship – the </a:t>
            </a:r>
            <a:r>
              <a:rPr lang="en-GB" sz="2200" dirty="0">
                <a:solidFill>
                  <a:schemeClr val="accent2">
                    <a:lumMod val="60000"/>
                    <a:lumOff val="40000"/>
                  </a:schemeClr>
                </a:solidFill>
              </a:rPr>
              <a:t>evaluation</a:t>
            </a:r>
            <a:r>
              <a:rPr lang="en-GB" sz="2200" dirty="0"/>
              <a:t> of the design, the development, the delivery, the products, the T, the outcomes…</a:t>
            </a:r>
          </a:p>
        </p:txBody>
      </p:sp>
      <p:sp>
        <p:nvSpPr>
          <p:cNvPr id="6" name="TextBox 5">
            <a:extLst>
              <a:ext uri="{FF2B5EF4-FFF2-40B4-BE49-F238E27FC236}">
                <a16:creationId xmlns:a16="http://schemas.microsoft.com/office/drawing/2014/main" id="{0D92F1D8-E875-6282-A8BC-9456334F675E}"/>
              </a:ext>
            </a:extLst>
          </p:cNvPr>
          <p:cNvSpPr txBox="1"/>
          <p:nvPr/>
        </p:nvSpPr>
        <p:spPr>
          <a:xfrm>
            <a:off x="710317" y="5782666"/>
            <a:ext cx="5283200" cy="550468"/>
          </a:xfrm>
          <a:prstGeom prst="rect">
            <a:avLst/>
          </a:prstGeom>
          <a:noFill/>
        </p:spPr>
        <p:txBody>
          <a:bodyPr wrap="square" lIns="0" tIns="0" rIns="0" bIns="0" rtlCol="0" anchor="b" anchorCtr="0">
            <a:normAutofit/>
          </a:bodyPr>
          <a:lstStyle/>
          <a:p>
            <a:pPr algn="r"/>
            <a:r>
              <a:rPr lang="en-GB" sz="2400" dirty="0">
                <a:solidFill>
                  <a:schemeClr val="bg2"/>
                </a:solidFill>
              </a:rPr>
              <a:t>Where’s your BOGOF opportunity?</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C3E8E-67D0-873A-44BF-00B78653B66C}"/>
              </a:ext>
            </a:extLst>
          </p:cNvPr>
          <p:cNvSpPr>
            <a:spLocks noGrp="1"/>
          </p:cNvSpPr>
          <p:nvPr>
            <p:ph sz="half" idx="1"/>
          </p:nvPr>
        </p:nvSpPr>
        <p:spPr/>
        <p:txBody>
          <a:bodyPr/>
          <a:lstStyle/>
          <a:p>
            <a:pPr marL="0" marR="0" lvl="0" indent="0" algn="l" defTabSz="468000" rtl="0" eaLnBrk="1" fontAlgn="auto" latinLnBrk="0" hangingPunct="1">
              <a:lnSpc>
                <a:spcPct val="95000"/>
              </a:lnSpc>
              <a:spcBef>
                <a:spcPts val="500"/>
              </a:spcBef>
              <a:spcAft>
                <a:spcPts val="1000"/>
              </a:spcAft>
              <a:buClr>
                <a:srgbClr val="E5005B"/>
              </a:buClr>
              <a:buSzTx/>
              <a:buNone/>
              <a:tabLst>
                <a:tab pos="468000" algn="l"/>
              </a:tabLst>
              <a:defRPr/>
            </a:pPr>
            <a:r>
              <a:rPr kumimoji="0" lang="en-GB" sz="2400" b="0" i="0" u="none" strike="noStrike" kern="1200" cap="none" spc="0" normalizeH="0" baseline="0" noProof="0" dirty="0">
                <a:ln>
                  <a:noFill/>
                </a:ln>
                <a:solidFill>
                  <a:srgbClr val="E5005B"/>
                </a:solidFill>
                <a:effectLst/>
                <a:uLnTx/>
                <a:uFillTx/>
                <a:latin typeface="Arial"/>
                <a:ea typeface="+mn-ea"/>
                <a:cs typeface="+mn-cs"/>
              </a:rPr>
              <a:t>Finding your own expertise – or turning your teaching into outputs</a:t>
            </a:r>
          </a:p>
          <a:p>
            <a:r>
              <a:rPr lang="en-GB" sz="1800" dirty="0"/>
              <a:t> </a:t>
            </a:r>
            <a:r>
              <a:rPr lang="en-GB" sz="2000" dirty="0"/>
              <a:t>What are the ‘big questions’ for you at the moment?</a:t>
            </a:r>
          </a:p>
          <a:p>
            <a:r>
              <a:rPr lang="en-GB" sz="2000" dirty="0"/>
              <a:t> What are the problems? (or what can improve?)</a:t>
            </a:r>
          </a:p>
          <a:p>
            <a:r>
              <a:rPr lang="en-GB" sz="2000" dirty="0"/>
              <a:t> How do you find or develop solutions?</a:t>
            </a:r>
          </a:p>
          <a:p>
            <a:r>
              <a:rPr lang="en-GB" sz="2000" dirty="0"/>
              <a:t> How do you know if your solution works?</a:t>
            </a:r>
            <a:endParaRPr lang="en-GB" dirty="0"/>
          </a:p>
        </p:txBody>
      </p:sp>
      <p:sp>
        <p:nvSpPr>
          <p:cNvPr id="3" name="Title 2">
            <a:extLst>
              <a:ext uri="{FF2B5EF4-FFF2-40B4-BE49-F238E27FC236}">
                <a16:creationId xmlns:a16="http://schemas.microsoft.com/office/drawing/2014/main" id="{FEC4504C-08BA-EBCA-1515-98FE4999C062}"/>
              </a:ext>
            </a:extLst>
          </p:cNvPr>
          <p:cNvSpPr>
            <a:spLocks noGrp="1"/>
          </p:cNvSpPr>
          <p:nvPr>
            <p:ph type="title"/>
          </p:nvPr>
        </p:nvSpPr>
        <p:spPr/>
        <p:txBody>
          <a:bodyPr/>
          <a:lstStyle/>
          <a:p>
            <a:r>
              <a:rPr lang="en-GB" dirty="0">
                <a:solidFill>
                  <a:schemeClr val="bg2"/>
                </a:solidFill>
              </a:rPr>
              <a:t>Thinking about BOGOF scholarship</a:t>
            </a:r>
          </a:p>
        </p:txBody>
      </p:sp>
      <p:pic>
        <p:nvPicPr>
          <p:cNvPr id="5" name="Picture 2" descr="Bev Webb, 2012">
            <a:extLst>
              <a:ext uri="{FF2B5EF4-FFF2-40B4-BE49-F238E27FC236}">
                <a16:creationId xmlns:a16="http://schemas.microsoft.com/office/drawing/2014/main" id="{48B42E02-9F87-AAD8-BF6D-256A8E0DE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26" y="4552122"/>
            <a:ext cx="5998435" cy="204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20A84-4B6A-C163-ED78-DABA6AC3B556}"/>
              </a:ext>
            </a:extLst>
          </p:cNvPr>
          <p:cNvSpPr>
            <a:spLocks noGrp="1"/>
          </p:cNvSpPr>
          <p:nvPr>
            <p:ph sz="half" idx="1"/>
          </p:nvPr>
        </p:nvSpPr>
        <p:spPr>
          <a:xfrm>
            <a:off x="442913" y="1331843"/>
            <a:ext cx="7299670" cy="4365695"/>
          </a:xfrm>
        </p:spPr>
        <p:txBody>
          <a:bodyPr/>
          <a:lstStyle/>
          <a:p>
            <a:pPr marL="0" indent="0">
              <a:buNone/>
            </a:pPr>
            <a:r>
              <a:rPr lang="en-GB" sz="1400" dirty="0">
                <a:effectLst/>
                <a:latin typeface="Calibri" panose="020F0502020204030204" pitchFamily="34" charset="0"/>
                <a:ea typeface="Times New Roman" panose="02020603050405020304" pitchFamily="18" charset="0"/>
              </a:rPr>
              <a:t>Hamilton, 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&amp; Harrison, E.D. (2023 – online 2021). Experiences of higher education students with chronic illnesses.</a:t>
            </a:r>
            <a:r>
              <a:rPr lang="en-GB" sz="1400" i="1" dirty="0">
                <a:effectLst/>
                <a:latin typeface="Calibri" panose="020F0502020204030204" pitchFamily="34" charset="0"/>
                <a:ea typeface="Times New Roman" panose="02020603050405020304" pitchFamily="18" charset="0"/>
              </a:rPr>
              <a:t> Disability and Society. </a:t>
            </a:r>
            <a:r>
              <a:rPr lang="en-GB" sz="1400" dirty="0">
                <a:effectLst/>
                <a:latin typeface="Calibri" panose="020F0502020204030204" pitchFamily="34" charset="0"/>
                <a:ea typeface="Times New Roman" panose="02020603050405020304" pitchFamily="18" charset="0"/>
              </a:rPr>
              <a:t>DOI: 10.1080/09687599.2021.1907549 </a:t>
            </a: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Hamilton, P., Lyons, S., Crabb, E., </a:t>
            </a:r>
            <a:r>
              <a:rPr lang="en-GB" sz="1400" dirty="0" err="1">
                <a:effectLst/>
                <a:latin typeface="Calibri" panose="020F0502020204030204" pitchFamily="34" charset="0"/>
                <a:ea typeface="Times New Roman" panose="02020603050405020304" pitchFamily="18" charset="0"/>
              </a:rPr>
              <a:t>Cascone</a:t>
            </a:r>
            <a:r>
              <a:rPr lang="en-GB" sz="1400" dirty="0">
                <a:effectLst/>
                <a:latin typeface="Calibri" panose="020F0502020204030204" pitchFamily="34" charset="0"/>
                <a:ea typeface="Times New Roman" panose="02020603050405020304" pitchFamily="18" charset="0"/>
              </a:rPr>
              <a:t>, C., Davis, S., Fahey, C., Holland, B., Hussain, M., &amp; Knight, E. (2023). Students as researchers: Amplifying disabled student voices. In: </a:t>
            </a:r>
            <a:r>
              <a:rPr lang="en-GB" sz="1400" i="1" dirty="0">
                <a:effectLst/>
                <a:latin typeface="Calibri" panose="020F0502020204030204" pitchFamily="34" charset="0"/>
                <a:ea typeface="Times New Roman" panose="02020603050405020304" pitchFamily="18" charset="0"/>
              </a:rPr>
              <a:t>Disability Evidence Review with TASO</a:t>
            </a:r>
            <a:r>
              <a:rPr lang="en-GB" sz="1400" dirty="0">
                <a:effectLst/>
                <a:latin typeface="Calibri" panose="020F0502020204030204" pitchFamily="34" charset="0"/>
                <a:ea typeface="Times New Roman" panose="02020603050405020304" pitchFamily="18" charset="0"/>
              </a:rPr>
              <a:t>. </a:t>
            </a:r>
            <a:r>
              <a:rPr lang="en-GB" sz="1400" u="sng" dirty="0">
                <a:solidFill>
                  <a:srgbClr val="0000FF"/>
                </a:solidFill>
                <a:effectLst/>
                <a:latin typeface="Calibri" panose="020F0502020204030204" pitchFamily="34" charset="0"/>
                <a:ea typeface="Times New Roman" panose="02020603050405020304" pitchFamily="18" charset="0"/>
                <a:hlinkClick r:id="rId2"/>
              </a:rPr>
              <a:t>https://taso.org.uk/wp-content/uploads/Uni-Lincoln-Disability-Evidence-Review-with-TASO.pdf</a:t>
            </a:r>
            <a:r>
              <a:rPr lang="en-GB" sz="1400" dirty="0">
                <a:effectLst/>
                <a:latin typeface="Calibri" panose="020F050202020403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(2022). Amplifying disabled students voices. </a:t>
            </a:r>
            <a:r>
              <a:rPr lang="de-DE" sz="1400" dirty="0">
                <a:effectLst/>
                <a:latin typeface="Calibri" panose="020F0502020204030204" pitchFamily="34" charset="0"/>
                <a:ea typeface="Times New Roman" panose="02020603050405020304" pitchFamily="18" charset="0"/>
              </a:rPr>
              <a:t>ANTF </a:t>
            </a:r>
            <a:r>
              <a:rPr lang="de-DE" sz="1400" dirty="0" err="1">
                <a:effectLst/>
                <a:latin typeface="Calibri" panose="020F0502020204030204" pitchFamily="34" charset="0"/>
                <a:ea typeface="Times New Roman" panose="02020603050405020304" pitchFamily="18" charset="0"/>
              </a:rPr>
              <a:t>blog</a:t>
            </a:r>
            <a:r>
              <a:rPr lang="de-DE" sz="1400" dirty="0">
                <a:effectLst/>
                <a:latin typeface="Calibri" panose="020F0502020204030204" pitchFamily="34" charset="0"/>
                <a:ea typeface="Times New Roman" panose="02020603050405020304" pitchFamily="18" charset="0"/>
              </a:rPr>
              <a:t>, 25/03/2022. </a:t>
            </a:r>
            <a:r>
              <a:rPr lang="de-DE" sz="1400" u="sng" dirty="0">
                <a:solidFill>
                  <a:srgbClr val="0000FF"/>
                </a:solidFill>
                <a:effectLst/>
                <a:latin typeface="Calibri" panose="020F0502020204030204" pitchFamily="34" charset="0"/>
                <a:ea typeface="Times New Roman" panose="02020603050405020304" pitchFamily="18" charset="0"/>
                <a:hlinkClick r:id="rId3"/>
              </a:rPr>
              <a:t>https://ntf-association.com/amplifying-disabled-student-voices/</a:t>
            </a:r>
            <a:endParaRPr lang="de-DE" sz="1400" u="sng" dirty="0">
              <a:solidFill>
                <a:srgbClr val="0000FF"/>
              </a:solidFill>
              <a:effectLst/>
              <a:latin typeface="Calibri" panose="020F0502020204030204" pitchFamily="34"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(September, 2021). Social identity and disability in the classroom. Changing States of Mind podcast. </a:t>
            </a:r>
            <a:r>
              <a:rPr lang="en-GB" sz="1400" u="sng" dirty="0">
                <a:solidFill>
                  <a:srgbClr val="0000FF"/>
                </a:solidFill>
                <a:effectLst/>
                <a:latin typeface="Calibri" panose="020F0502020204030204" pitchFamily="34" charset="0"/>
                <a:ea typeface="Times New Roman" panose="02020603050405020304" pitchFamily="18" charset="0"/>
                <a:hlinkClick r:id="rId4"/>
              </a:rPr>
              <a:t>https://changingstatesofmind.libsyn.com/social-identity-and-disability-in-the-classroom-with-dr-julie-hulme</a:t>
            </a:r>
            <a:r>
              <a:rPr lang="en-GB" sz="1400" dirty="0">
                <a:effectLst/>
                <a:latin typeface="Calibri" panose="020F0502020204030204" pitchFamily="34" charset="0"/>
                <a:ea typeface="Times New Roman" panose="02020603050405020304" pitchFamily="18" charset="0"/>
              </a:rPr>
              <a:t>. </a:t>
            </a:r>
          </a:p>
          <a:p>
            <a:pPr marL="0" indent="0">
              <a:buNone/>
            </a:pPr>
            <a:r>
              <a:rPr lang="en-GB" sz="1400" dirty="0">
                <a:effectLst/>
                <a:latin typeface="Calibri" panose="020F0502020204030204" pitchFamily="34" charset="0"/>
                <a:ea typeface="Times New Roman" panose="02020603050405020304" pitchFamily="18" charset="0"/>
              </a:rPr>
              <a:t>Lyons, S.M. &amp;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(June, 2021). Why are so many students locked out of their education? </a:t>
            </a:r>
            <a:r>
              <a:rPr lang="en-GB" sz="1400" dirty="0" err="1">
                <a:effectLst/>
                <a:latin typeface="Calibri" panose="020F0502020204030204" pitchFamily="34" charset="0"/>
                <a:ea typeface="Times New Roman" panose="02020603050405020304" pitchFamily="18" charset="0"/>
              </a:rPr>
              <a:t>WonkHE</a:t>
            </a:r>
            <a:r>
              <a:rPr lang="en-GB" sz="1400" dirty="0">
                <a:effectLst/>
                <a:latin typeface="Calibri" panose="020F0502020204030204" pitchFamily="34" charset="0"/>
                <a:ea typeface="Times New Roman" panose="02020603050405020304" pitchFamily="18" charset="0"/>
              </a:rPr>
              <a:t> (18/06/2021). </a:t>
            </a:r>
            <a:r>
              <a:rPr lang="en-GB" sz="1400" u="sng" dirty="0">
                <a:solidFill>
                  <a:srgbClr val="0000FF"/>
                </a:solidFill>
                <a:effectLst/>
                <a:latin typeface="Calibri" panose="020F0502020204030204" pitchFamily="34" charset="0"/>
                <a:ea typeface="Times New Roman" panose="02020603050405020304" pitchFamily="18" charset="0"/>
                <a:hlinkClick r:id="rId5"/>
              </a:rPr>
              <a:t>https://wonkhe.com/blogs/why-are-so-many-students-locked-out-of-their-education/</a:t>
            </a:r>
            <a:r>
              <a:rPr lang="en-GB" sz="1400" dirty="0">
                <a:effectLst/>
                <a:latin typeface="Calibri" panose="020F0502020204030204" pitchFamily="34" charset="0"/>
                <a:ea typeface="Times New Roman" panose="02020603050405020304" pitchFamily="18" charset="0"/>
              </a:rPr>
              <a:t> </a:t>
            </a:r>
          </a:p>
          <a:p>
            <a:pPr marL="0" indent="0">
              <a:buNone/>
            </a:pP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McDermott, H. &amp; Kent, A. (2022). Truly inclusive education: Teaching qualitative methods in psychology to enhance inclusion in the higher education psychology curriculum. </a:t>
            </a:r>
            <a:r>
              <a:rPr lang="en-GB" sz="1400" i="1" dirty="0" err="1">
                <a:effectLst/>
                <a:latin typeface="Calibri" panose="020F0502020204030204" pitchFamily="34" charset="0"/>
                <a:ea typeface="Times New Roman" panose="02020603050405020304" pitchFamily="18" charset="0"/>
              </a:rPr>
              <a:t>QMiP</a:t>
            </a:r>
            <a:r>
              <a:rPr lang="en-GB" sz="1400" i="1" dirty="0">
                <a:effectLst/>
                <a:latin typeface="Calibri" panose="020F0502020204030204" pitchFamily="34" charset="0"/>
                <a:ea typeface="Times New Roman" panose="02020603050405020304" pitchFamily="18" charset="0"/>
              </a:rPr>
              <a:t> Bulletin,</a:t>
            </a:r>
            <a:r>
              <a:rPr lang="en-GB" sz="1400" dirty="0">
                <a:effectLst/>
                <a:latin typeface="Calibri" panose="020F0502020204030204" pitchFamily="34" charset="0"/>
                <a:ea typeface="Times New Roman" panose="02020603050405020304" pitchFamily="18" charset="0"/>
              </a:rPr>
              <a:t> 34, 22-29</a:t>
            </a:r>
            <a:r>
              <a:rPr lang="en-GB" sz="1400" i="1" dirty="0">
                <a:effectLst/>
                <a:latin typeface="Calibri" panose="020F050202020403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p>
        </p:txBody>
      </p:sp>
      <p:sp>
        <p:nvSpPr>
          <p:cNvPr id="3" name="Title 2">
            <a:extLst>
              <a:ext uri="{FF2B5EF4-FFF2-40B4-BE49-F238E27FC236}">
                <a16:creationId xmlns:a16="http://schemas.microsoft.com/office/drawing/2014/main" id="{12B4A154-485E-72DF-D482-904DE371125D}"/>
              </a:ext>
            </a:extLst>
          </p:cNvPr>
          <p:cNvSpPr>
            <a:spLocks noGrp="1"/>
          </p:cNvSpPr>
          <p:nvPr>
            <p:ph type="title"/>
          </p:nvPr>
        </p:nvSpPr>
        <p:spPr/>
        <p:txBody>
          <a:bodyPr/>
          <a:lstStyle/>
          <a:p>
            <a:r>
              <a:rPr lang="en-GB" dirty="0">
                <a:solidFill>
                  <a:schemeClr val="bg2"/>
                </a:solidFill>
              </a:rPr>
              <a:t>More BOGOF thinking</a:t>
            </a:r>
          </a:p>
        </p:txBody>
      </p:sp>
      <p:pic>
        <p:nvPicPr>
          <p:cNvPr id="6" name="Picture 5">
            <a:extLst>
              <a:ext uri="{FF2B5EF4-FFF2-40B4-BE49-F238E27FC236}">
                <a16:creationId xmlns:a16="http://schemas.microsoft.com/office/drawing/2014/main" id="{71579162-F4D0-B770-F968-36DE16CECB29}"/>
              </a:ext>
            </a:extLst>
          </p:cNvPr>
          <p:cNvPicPr>
            <a:picLocks noChangeAspect="1"/>
          </p:cNvPicPr>
          <p:nvPr/>
        </p:nvPicPr>
        <p:blipFill>
          <a:blip r:embed="rId6"/>
          <a:stretch>
            <a:fillRect/>
          </a:stretch>
        </p:blipFill>
        <p:spPr>
          <a:xfrm>
            <a:off x="8081542" y="800100"/>
            <a:ext cx="3780531" cy="3607904"/>
          </a:xfrm>
          <a:prstGeom prst="rect">
            <a:avLst/>
          </a:prstGeom>
        </p:spPr>
      </p:pic>
      <p:pic>
        <p:nvPicPr>
          <p:cNvPr id="7" name="Picture 2" descr="Bev Webb, 2012">
            <a:extLst>
              <a:ext uri="{FF2B5EF4-FFF2-40B4-BE49-F238E27FC236}">
                <a16:creationId xmlns:a16="http://schemas.microsoft.com/office/drawing/2014/main" id="{DF99C4E3-AF9F-8A57-3145-407571E35F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542" y="5055918"/>
            <a:ext cx="3938683" cy="134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BDC6E-A179-E2D8-D3BC-C9EC4B898C70}"/>
              </a:ext>
            </a:extLst>
          </p:cNvPr>
          <p:cNvSpPr>
            <a:spLocks noGrp="1"/>
          </p:cNvSpPr>
          <p:nvPr>
            <p:ph type="title"/>
          </p:nvPr>
        </p:nvSpPr>
        <p:spPr/>
        <p:txBody>
          <a:bodyPr/>
          <a:lstStyle/>
          <a:p>
            <a:r>
              <a:rPr lang="en-GB" dirty="0"/>
              <a:t>Scholarship means “going meta”</a:t>
            </a:r>
          </a:p>
        </p:txBody>
      </p:sp>
      <p:sp>
        <p:nvSpPr>
          <p:cNvPr id="5" name="Speech Bubble: Rectangle with Corners Rounded 4">
            <a:extLst>
              <a:ext uri="{FF2B5EF4-FFF2-40B4-BE49-F238E27FC236}">
                <a16:creationId xmlns:a16="http://schemas.microsoft.com/office/drawing/2014/main" id="{C0C6F6AF-8143-5E6F-2CCB-07965C7FF7BB}"/>
              </a:ext>
            </a:extLst>
          </p:cNvPr>
          <p:cNvSpPr/>
          <p:nvPr/>
        </p:nvSpPr>
        <p:spPr>
          <a:xfrm>
            <a:off x="45880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63C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Hutchings and Shulman (1999</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“A scholarship of teaching is not synonymous with excellent teaching. It requires a kind of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‘going meta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in which faculty frame and systematically investigate questions related to student learning—the conditions under which it occurs, what it looks like, how to deepen it, and so forth—and do so with an eye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not only to improving their own classroom but to advancing practice beyond it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a:t>
            </a:r>
            <a:endParaRPr kumimoji="0" lang="en-GB" alt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 name="Speech Bubble: Rectangle with Corners Rounded 5">
            <a:extLst>
              <a:ext uri="{FF2B5EF4-FFF2-40B4-BE49-F238E27FC236}">
                <a16:creationId xmlns:a16="http://schemas.microsoft.com/office/drawing/2014/main" id="{E8BEAB3C-7E52-A839-13C4-7FA731E1DC0F}"/>
              </a:ext>
            </a:extLst>
          </p:cNvPr>
          <p:cNvSpPr/>
          <p:nvPr/>
        </p:nvSpPr>
        <p:spPr>
          <a:xfrm>
            <a:off x="623265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chemeClr val="accent2">
                    <a:lumMod val="60000"/>
                    <a:lumOff val="40000"/>
                  </a:schemeClr>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Shulman (1999):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“An act of intelligence or artistic creation becomes scholarship when it possesses at least three attributes: it becomes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public</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 it becomes an object of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critical review and evaluation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by members of one’s community, and members of one’s community begin to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use, build upon, and develop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those acts of mind and creation”</a:t>
            </a:r>
          </a:p>
        </p:txBody>
      </p:sp>
      <p:cxnSp>
        <p:nvCxnSpPr>
          <p:cNvPr id="2" name="Straight Arrow Connector 1">
            <a:extLst>
              <a:ext uri="{FF2B5EF4-FFF2-40B4-BE49-F238E27FC236}">
                <a16:creationId xmlns:a16="http://schemas.microsoft.com/office/drawing/2014/main" id="{BF43F985-373A-22ED-291B-FC53B5826BDA}"/>
              </a:ext>
            </a:extLst>
          </p:cNvPr>
          <p:cNvCxnSpPr>
            <a:cxnSpLocks/>
          </p:cNvCxnSpPr>
          <p:nvPr/>
        </p:nvCxnSpPr>
        <p:spPr>
          <a:xfrm>
            <a:off x="6749716" y="1371600"/>
            <a:ext cx="2466473" cy="3525253"/>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ADC1D9-78BD-60A0-D5D6-2680377EC8EA}"/>
              </a:ext>
            </a:extLst>
          </p:cNvPr>
          <p:cNvSpPr txBox="1"/>
          <p:nvPr/>
        </p:nvSpPr>
        <p:spPr>
          <a:xfrm>
            <a:off x="4824663" y="625642"/>
            <a:ext cx="2117558" cy="598357"/>
          </a:xfrm>
          <a:prstGeom prst="rect">
            <a:avLst/>
          </a:prstGeom>
          <a:noFill/>
        </p:spPr>
        <p:txBody>
          <a:bodyPr wrap="square" lIns="0" tIns="0" rIns="0" bIns="0" rtlCol="0">
            <a:noAutofit/>
          </a:bodyPr>
          <a:lstStyle/>
          <a:p>
            <a:pPr algn="l"/>
            <a:r>
              <a:rPr lang="en-GB" sz="4400" b="1" dirty="0">
                <a:solidFill>
                  <a:srgbClr val="7030A0"/>
                </a:solidFill>
              </a:rPr>
              <a:t>IMPACT</a:t>
            </a:r>
          </a:p>
        </p:txBody>
      </p:sp>
      <p:cxnSp>
        <p:nvCxnSpPr>
          <p:cNvPr id="7" name="Straight Arrow Connector 6">
            <a:extLst>
              <a:ext uri="{FF2B5EF4-FFF2-40B4-BE49-F238E27FC236}">
                <a16:creationId xmlns:a16="http://schemas.microsoft.com/office/drawing/2014/main" id="{4009FA7E-3057-D144-0230-F1B618FFB27E}"/>
              </a:ext>
            </a:extLst>
          </p:cNvPr>
          <p:cNvCxnSpPr>
            <a:cxnSpLocks/>
          </p:cNvCxnSpPr>
          <p:nvPr/>
        </p:nvCxnSpPr>
        <p:spPr>
          <a:xfrm flipH="1">
            <a:off x="3320716" y="1288492"/>
            <a:ext cx="2137327" cy="3755962"/>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0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213A-FE46-7092-3F20-F5F2F9879A5E}"/>
              </a:ext>
            </a:extLst>
          </p:cNvPr>
          <p:cNvSpPr>
            <a:spLocks noGrp="1"/>
          </p:cNvSpPr>
          <p:nvPr>
            <p:ph type="title"/>
          </p:nvPr>
        </p:nvSpPr>
        <p:spPr>
          <a:xfrm>
            <a:off x="876693" y="741391"/>
            <a:ext cx="3455821" cy="1616203"/>
          </a:xfrm>
        </p:spPr>
        <p:txBody>
          <a:bodyPr vert="horz" lIns="91440" tIns="45720" rIns="91440" bIns="45720" rtlCol="0" anchor="b">
            <a:normAutofit/>
          </a:bodyPr>
          <a:lstStyle/>
          <a:p>
            <a:pPr>
              <a:lnSpc>
                <a:spcPct val="90000"/>
              </a:lnSpc>
            </a:pPr>
            <a:r>
              <a:rPr lang="en-US" sz="3200">
                <a:solidFill>
                  <a:schemeClr val="tx1"/>
                </a:solidFill>
                <a:latin typeface="+mj-lt"/>
                <a:cs typeface="+mj-cs"/>
              </a:rPr>
              <a:t>Going meta!</a:t>
            </a:r>
          </a:p>
        </p:txBody>
      </p:sp>
      <p:sp>
        <p:nvSpPr>
          <p:cNvPr id="5" name="Text Placeholder 3">
            <a:extLst>
              <a:ext uri="{FF2B5EF4-FFF2-40B4-BE49-F238E27FC236}">
                <a16:creationId xmlns:a16="http://schemas.microsoft.com/office/drawing/2014/main" id="{C50E93A1-FBB7-DAAF-67E6-75FAFD5E78E7}"/>
              </a:ext>
            </a:extLst>
          </p:cNvPr>
          <p:cNvSpPr txBox="1">
            <a:spLocks/>
          </p:cNvSpPr>
          <p:nvPr/>
        </p:nvSpPr>
        <p:spPr>
          <a:xfrm>
            <a:off x="876693" y="2533476"/>
            <a:ext cx="3455821" cy="344783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 typeface="Arial" panose="020B0604020202020204" pitchFamily="34" charset="0"/>
              <a:buChar char="•"/>
            </a:pPr>
            <a:r>
              <a:rPr lang="en-US" sz="2000">
                <a:latin typeface="+mn-lt"/>
                <a:cs typeface="+mn-cs"/>
              </a:rPr>
              <a:t>Who can see your work?</a:t>
            </a:r>
          </a:p>
          <a:p>
            <a:pPr>
              <a:lnSpc>
                <a:spcPct val="90000"/>
              </a:lnSpc>
              <a:buFont typeface="Arial" panose="020B0604020202020204" pitchFamily="34" charset="0"/>
              <a:buChar char="•"/>
            </a:pPr>
            <a:r>
              <a:rPr lang="en-US" sz="2000">
                <a:latin typeface="+mn-lt"/>
                <a:cs typeface="+mn-cs"/>
              </a:rPr>
              <a:t>How do they find it?</a:t>
            </a:r>
          </a:p>
          <a:p>
            <a:pPr>
              <a:lnSpc>
                <a:spcPct val="90000"/>
              </a:lnSpc>
              <a:buFont typeface="Arial" panose="020B0604020202020204" pitchFamily="34" charset="0"/>
              <a:buChar char="•"/>
            </a:pPr>
            <a:r>
              <a:rPr lang="en-US" sz="2000">
                <a:latin typeface="+mn-lt"/>
                <a:cs typeface="+mn-cs"/>
              </a:rPr>
              <a:t>Who are your stakeholders? Who cares? </a:t>
            </a:r>
          </a:p>
          <a:p>
            <a:pPr>
              <a:lnSpc>
                <a:spcPct val="90000"/>
              </a:lnSpc>
              <a:buFont typeface="Arial" panose="020B0604020202020204" pitchFamily="34" charset="0"/>
              <a:buChar char="•"/>
            </a:pPr>
            <a:r>
              <a:rPr lang="en-US" sz="2000">
                <a:latin typeface="+mn-lt"/>
                <a:cs typeface="+mn-cs"/>
              </a:rPr>
              <a:t>Who is using your work?</a:t>
            </a:r>
          </a:p>
          <a:p>
            <a:pPr>
              <a:lnSpc>
                <a:spcPct val="90000"/>
              </a:lnSpc>
              <a:buFont typeface="Arial" panose="020B0604020202020204" pitchFamily="34" charset="0"/>
              <a:buChar char="•"/>
            </a:pPr>
            <a:r>
              <a:rPr lang="en-US" sz="2000">
                <a:latin typeface="+mn-lt"/>
                <a:cs typeface="+mn-cs"/>
              </a:rPr>
              <a:t>What is the reach, impact, and value?</a:t>
            </a:r>
          </a:p>
          <a:p>
            <a:pPr>
              <a:lnSpc>
                <a:spcPct val="90000"/>
              </a:lnSpc>
              <a:buFont typeface="Arial" panose="020B0604020202020204" pitchFamily="34" charset="0"/>
              <a:buChar char="•"/>
            </a:pPr>
            <a:r>
              <a:rPr lang="en-US" sz="2000">
                <a:latin typeface="+mn-lt"/>
                <a:cs typeface="+mn-cs"/>
              </a:rPr>
              <a:t>What is the potential for reach, impact, value?</a:t>
            </a:r>
          </a:p>
        </p:txBody>
      </p:sp>
      <p:pic>
        <p:nvPicPr>
          <p:cNvPr id="6" name="Picture 2" descr="Free photo: drop of water, ripple, splash, water, drop, splashing, liquid |  Hippopx">
            <a:extLst>
              <a:ext uri="{FF2B5EF4-FFF2-40B4-BE49-F238E27FC236}">
                <a16:creationId xmlns:a16="http://schemas.microsoft.com/office/drawing/2014/main" id="{192819C5-E9DA-FD4E-4AD1-736DF4A02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07" r="14954" b="-1"/>
          <a:stretch/>
        </p:blipFill>
        <p:spPr bwMode="auto">
          <a:xfrm>
            <a:off x="5086726" y="10"/>
            <a:ext cx="710527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2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2B03DB-A759-DCD2-CC29-F7EBE3113F3E}"/>
              </a:ext>
            </a:extLst>
          </p:cNvPr>
          <p:cNvSpPr>
            <a:spLocks noGrp="1"/>
          </p:cNvSpPr>
          <p:nvPr>
            <p:ph type="title"/>
          </p:nvPr>
        </p:nvSpPr>
        <p:spPr>
          <a:xfrm>
            <a:off x="166396" y="3498277"/>
            <a:ext cx="2035628" cy="1400293"/>
          </a:xfrm>
        </p:spPr>
        <p:txBody>
          <a:bodyPr>
            <a:normAutofit fontScale="90000"/>
          </a:bodyPr>
          <a:lstStyle/>
          <a:p>
            <a:r>
              <a:rPr lang="en-GB" sz="2800" dirty="0">
                <a:latin typeface="+mn-lt"/>
                <a:hlinkClick r:id="rId2"/>
              </a:rPr>
              <a:t>Kern et al (2015) </a:t>
            </a:r>
            <a:r>
              <a:rPr lang="en-GB" sz="2200" dirty="0">
                <a:latin typeface="+mn-lt"/>
              </a:rPr>
              <a:t>Dimensions of activity relating to teaching (DART)</a:t>
            </a:r>
            <a:endParaRPr lang="en-GB" sz="2800" dirty="0">
              <a:latin typeface="+mn-lt"/>
            </a:endParaRPr>
          </a:p>
        </p:txBody>
      </p:sp>
      <p:pic>
        <p:nvPicPr>
          <p:cNvPr id="6" name="Content Placeholder 3" descr="Figure showing dimensions of activity relating to teaching - DART from Kern et al (2015). From top to bottom, activities can be systematic or informal (along the vertical axis). From left to right, they can be public or private (along the horizontal axis). For a detailed description, ask Julie!">
            <a:extLst>
              <a:ext uri="{FF2B5EF4-FFF2-40B4-BE49-F238E27FC236}">
                <a16:creationId xmlns:a16="http://schemas.microsoft.com/office/drawing/2014/main" id="{44D8B6ED-F9E9-5A48-BD21-95E3716E174E}"/>
              </a:ext>
            </a:extLst>
          </p:cNvPr>
          <p:cNvPicPr>
            <a:picLocks noGrp="1" noChangeAspect="1"/>
          </p:cNvPicPr>
          <p:nvPr>
            <p:ph idx="1"/>
          </p:nvPr>
        </p:nvPicPr>
        <p:blipFill>
          <a:blip r:embed="rId3"/>
          <a:stretch>
            <a:fillRect/>
          </a:stretch>
        </p:blipFill>
        <p:spPr>
          <a:xfrm>
            <a:off x="2463282" y="341183"/>
            <a:ext cx="9050693" cy="6314190"/>
          </a:xfrm>
          <a:prstGeom prst="rect">
            <a:avLst/>
          </a:prstGeom>
        </p:spPr>
      </p:pic>
      <p:sp>
        <p:nvSpPr>
          <p:cNvPr id="7" name="Oval 6">
            <a:extLst>
              <a:ext uri="{FF2B5EF4-FFF2-40B4-BE49-F238E27FC236}">
                <a16:creationId xmlns:a16="http://schemas.microsoft.com/office/drawing/2014/main" id="{B221EB50-6042-F235-C50F-2B0E41244C7F}"/>
              </a:ext>
            </a:extLst>
          </p:cNvPr>
          <p:cNvSpPr/>
          <p:nvPr/>
        </p:nvSpPr>
        <p:spPr>
          <a:xfrm>
            <a:off x="5953328" y="341183"/>
            <a:ext cx="6072276" cy="354988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3F9D3CD-CF71-F1C9-7C46-0BB567F6C5C2}"/>
              </a:ext>
            </a:extLst>
          </p:cNvPr>
          <p:cNvSpPr txBox="1"/>
          <p:nvPr/>
        </p:nvSpPr>
        <p:spPr>
          <a:xfrm>
            <a:off x="327378" y="880534"/>
            <a:ext cx="2135904" cy="880534"/>
          </a:xfrm>
          <a:prstGeom prst="rect">
            <a:avLst/>
          </a:prstGeom>
          <a:noFill/>
        </p:spPr>
        <p:txBody>
          <a:bodyPr wrap="square" lIns="0" tIns="0" rIns="0" bIns="0" rtlCol="0">
            <a:noAutofit/>
          </a:bodyPr>
          <a:lstStyle/>
          <a:p>
            <a:pPr algn="l"/>
            <a:r>
              <a:rPr lang="en-GB" sz="3200" dirty="0">
                <a:solidFill>
                  <a:schemeClr val="accent2">
                    <a:lumMod val="60000"/>
                    <a:lumOff val="40000"/>
                  </a:schemeClr>
                </a:solidFill>
              </a:rPr>
              <a:t>Where are you?</a:t>
            </a:r>
          </a:p>
        </p:txBody>
      </p:sp>
    </p:spTree>
    <p:extLst>
      <p:ext uri="{BB962C8B-B14F-4D97-AF65-F5344CB8AC3E}">
        <p14:creationId xmlns:p14="http://schemas.microsoft.com/office/powerpoint/2010/main" val="20685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BA5DA2-2F88-B790-B88F-410A43EC1903}"/>
              </a:ext>
            </a:extLst>
          </p:cNvPr>
          <p:cNvSpPr>
            <a:spLocks noGrp="1"/>
          </p:cNvSpPr>
          <p:nvPr>
            <p:ph type="title"/>
          </p:nvPr>
        </p:nvSpPr>
        <p:spPr>
          <a:xfrm>
            <a:off x="442911" y="469312"/>
            <a:ext cx="11306175" cy="1001983"/>
          </a:xfrm>
        </p:spPr>
        <p:txBody>
          <a:bodyPr/>
          <a:lstStyle/>
          <a:p>
            <a:r>
              <a:rPr lang="en-GB" dirty="0"/>
              <a:t>My scholarship journey</a:t>
            </a:r>
          </a:p>
        </p:txBody>
      </p:sp>
      <p:pic>
        <p:nvPicPr>
          <p:cNvPr id="5" name="Picture 2" descr="Sending Sound to the Brain | Science">
            <a:extLst>
              <a:ext uri="{FF2B5EF4-FFF2-40B4-BE49-F238E27FC236}">
                <a16:creationId xmlns:a16="http://schemas.microsoft.com/office/drawing/2014/main" id="{9AF5D0E6-90B8-3F7E-385D-F96635B0E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786534"/>
            <a:ext cx="1766887" cy="20102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udent Teacher Blackboard Education - Blackboard With Teacher Clipart PNG  Image | Transparent PNG Free Download on SeekPNG">
            <a:extLst>
              <a:ext uri="{FF2B5EF4-FFF2-40B4-BE49-F238E27FC236}">
                <a16:creationId xmlns:a16="http://schemas.microsoft.com/office/drawing/2014/main" id="{AA49923E-D2C1-9541-ED71-9CE49119D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31" y="3778393"/>
            <a:ext cx="2962275" cy="2279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is SoTL? – Center for Innovative Teaching and Learning @IUB">
            <a:extLst>
              <a:ext uri="{FF2B5EF4-FFF2-40B4-BE49-F238E27FC236}">
                <a16:creationId xmlns:a16="http://schemas.microsoft.com/office/drawing/2014/main" id="{2472560F-5EB4-F78D-A8A5-573436B0C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2058481"/>
            <a:ext cx="2843052" cy="2279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Owl Professor Teacher Clip Art, PNG, 600x600px, Owl, Beak, Bird, Bird Of  Prey, College Download Free">
            <a:extLst>
              <a:ext uri="{FF2B5EF4-FFF2-40B4-BE49-F238E27FC236}">
                <a16:creationId xmlns:a16="http://schemas.microsoft.com/office/drawing/2014/main" id="{60927732-360B-5D45-D656-1322BD8716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588" y="4633265"/>
            <a:ext cx="2866212" cy="2097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B9D1C72D-AB22-874E-6864-7B1DF613DD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22139">
            <a:off x="7297101" y="4544175"/>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8F323ED-75BC-27C4-4AE6-03F3277BB2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326843">
            <a:off x="6066537" y="4860597"/>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7E09F3F8-88BA-E01D-C606-981B88BA6C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2863765" y="223991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A8ED70D8-2DB0-D9ED-0638-D530D2E43C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8905830">
            <a:off x="3255322" y="3074117"/>
            <a:ext cx="991658" cy="79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3C46530D-F854-665B-1D00-F1B7A48FB6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590930">
            <a:off x="9049548" y="2820071"/>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5B7EDECF-C090-8EB4-F350-D5116456D8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025646">
            <a:off x="9444444" y="3687322"/>
            <a:ext cx="95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1D0EB08-3589-9506-A8A2-25D5D50D09C1}"/>
              </a:ext>
            </a:extLst>
          </p:cNvPr>
          <p:cNvSpPr txBox="1"/>
          <p:nvPr/>
        </p:nvSpPr>
        <p:spPr>
          <a:xfrm>
            <a:off x="335280" y="4535091"/>
            <a:ext cx="1979500" cy="553998"/>
          </a:xfrm>
          <a:prstGeom prst="rect">
            <a:avLst/>
          </a:prstGeom>
          <a:noFill/>
        </p:spPr>
        <p:txBody>
          <a:bodyPr wrap="square" lIns="0" tIns="0" rIns="0" bIns="0" rtlCol="0" anchor="ctr" anchorCtr="0">
            <a:noAutofit/>
          </a:bodyPr>
          <a:lstStyle/>
          <a:p>
            <a:pPr marL="285750" indent="-285750" algn="r">
              <a:buFont typeface="Arial" panose="020B0604020202020204" pitchFamily="34" charset="0"/>
              <a:buChar char="•"/>
            </a:pPr>
            <a:r>
              <a:rPr lang="en-GB" dirty="0">
                <a:solidFill>
                  <a:schemeClr val="accent2">
                    <a:lumMod val="60000"/>
                    <a:lumOff val="40000"/>
                  </a:schemeClr>
                </a:solidFill>
              </a:rPr>
              <a:t>Scholarly teaching</a:t>
            </a:r>
          </a:p>
          <a:p>
            <a:pPr marL="285750" indent="-285750" algn="r">
              <a:buFont typeface="Arial" panose="020B0604020202020204" pitchFamily="34" charset="0"/>
              <a:buChar char="•"/>
            </a:pPr>
            <a:r>
              <a:rPr lang="en-GB" dirty="0">
                <a:solidFill>
                  <a:schemeClr val="accent2">
                    <a:lumMod val="60000"/>
                    <a:lumOff val="40000"/>
                  </a:schemeClr>
                </a:solidFill>
              </a:rPr>
              <a:t>Open educational resources</a:t>
            </a:r>
          </a:p>
        </p:txBody>
      </p:sp>
      <p:sp>
        <p:nvSpPr>
          <p:cNvPr id="16" name="TextBox 15">
            <a:extLst>
              <a:ext uri="{FF2B5EF4-FFF2-40B4-BE49-F238E27FC236}">
                <a16:creationId xmlns:a16="http://schemas.microsoft.com/office/drawing/2014/main" id="{D25AD639-83FC-B615-4660-DC6E25707CD3}"/>
              </a:ext>
            </a:extLst>
          </p:cNvPr>
          <p:cNvSpPr txBox="1"/>
          <p:nvPr/>
        </p:nvSpPr>
        <p:spPr>
          <a:xfrm>
            <a:off x="4277360" y="1989391"/>
            <a:ext cx="1751966" cy="1676620"/>
          </a:xfrm>
          <a:prstGeom prst="rect">
            <a:avLst/>
          </a:prstGeom>
          <a:noFill/>
        </p:spPr>
        <p:txBody>
          <a:bodyPr wrap="square" lIns="0" tIns="0" rIns="0" bIns="0" rtlCol="0" anchor="b"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Assessment and feedback research</a:t>
            </a:r>
          </a:p>
          <a:p>
            <a:pPr marL="285750" indent="-285750">
              <a:buFont typeface="Arial" panose="020B0604020202020204" pitchFamily="34" charset="0"/>
              <a:buChar char="•"/>
            </a:pPr>
            <a:r>
              <a:rPr lang="en-GB" dirty="0">
                <a:solidFill>
                  <a:schemeClr val="accent2">
                    <a:lumMod val="60000"/>
                    <a:lumOff val="40000"/>
                  </a:schemeClr>
                </a:solidFill>
              </a:rPr>
              <a:t>Psychological literacy</a:t>
            </a:r>
          </a:p>
          <a:p>
            <a:pPr marL="285750" indent="-285750">
              <a:buFont typeface="Arial" panose="020B0604020202020204" pitchFamily="34" charset="0"/>
              <a:buChar char="•"/>
            </a:pPr>
            <a:r>
              <a:rPr lang="en-GB" dirty="0">
                <a:solidFill>
                  <a:schemeClr val="accent2">
                    <a:lumMod val="60000"/>
                    <a:lumOff val="40000"/>
                  </a:schemeClr>
                </a:solidFill>
              </a:rPr>
              <a:t>Blog</a:t>
            </a:r>
          </a:p>
          <a:p>
            <a:pPr marL="285750" indent="-285750">
              <a:buFont typeface="Arial" panose="020B0604020202020204" pitchFamily="34" charset="0"/>
              <a:buChar char="•"/>
            </a:pPr>
            <a:r>
              <a:rPr lang="en-GB" dirty="0">
                <a:solidFill>
                  <a:schemeClr val="accent2">
                    <a:lumMod val="60000"/>
                    <a:lumOff val="40000"/>
                  </a:schemeClr>
                </a:solidFill>
              </a:rPr>
              <a:t>Advance HE resources</a:t>
            </a:r>
          </a:p>
        </p:txBody>
      </p:sp>
      <p:sp>
        <p:nvSpPr>
          <p:cNvPr id="17" name="TextBox 16">
            <a:extLst>
              <a:ext uri="{FF2B5EF4-FFF2-40B4-BE49-F238E27FC236}">
                <a16:creationId xmlns:a16="http://schemas.microsoft.com/office/drawing/2014/main" id="{0DD345C7-0FA4-6C03-AB81-87952F58152E}"/>
              </a:ext>
            </a:extLst>
          </p:cNvPr>
          <p:cNvSpPr txBox="1"/>
          <p:nvPr/>
        </p:nvSpPr>
        <p:spPr>
          <a:xfrm>
            <a:off x="10112545" y="1119404"/>
            <a:ext cx="1703216" cy="1334260"/>
          </a:xfrm>
          <a:prstGeom prst="rect">
            <a:avLst/>
          </a:prstGeom>
          <a:noFill/>
        </p:spPr>
        <p:txBody>
          <a:bodyPr wrap="square" lIns="0" tIns="0" rIns="0" bIns="0" rtlCol="0" anchor="t" anchorCtr="0">
            <a:noAutofit/>
          </a:bodyPr>
          <a:lstStyle/>
          <a:p>
            <a:pPr marL="285750" indent="-285750">
              <a:buFont typeface="Arial" panose="020B0604020202020204" pitchFamily="34" charset="0"/>
              <a:buChar char="•"/>
            </a:pPr>
            <a:r>
              <a:rPr lang="en-GB" dirty="0">
                <a:solidFill>
                  <a:schemeClr val="accent2">
                    <a:lumMod val="60000"/>
                    <a:lumOff val="40000"/>
                  </a:schemeClr>
                </a:solidFill>
              </a:rPr>
              <a:t>Scholarship of scholarship!</a:t>
            </a:r>
          </a:p>
          <a:p>
            <a:pPr marL="285750" indent="-285750">
              <a:buFont typeface="Arial" panose="020B0604020202020204" pitchFamily="34" charset="0"/>
              <a:buChar char="•"/>
            </a:pPr>
            <a:r>
              <a:rPr lang="en-GB" dirty="0">
                <a:solidFill>
                  <a:schemeClr val="accent2">
                    <a:lumMod val="60000"/>
                    <a:lumOff val="40000"/>
                  </a:schemeClr>
                </a:solidFill>
              </a:rPr>
              <a:t>Disabled students as researchers</a:t>
            </a:r>
          </a:p>
          <a:p>
            <a:pPr marL="285750" indent="-285750">
              <a:buFont typeface="Arial" panose="020B0604020202020204" pitchFamily="34" charset="0"/>
              <a:buChar char="•"/>
            </a:pPr>
            <a:r>
              <a:rPr lang="en-GB" dirty="0">
                <a:solidFill>
                  <a:schemeClr val="accent2">
                    <a:lumMod val="60000"/>
                    <a:lumOff val="40000"/>
                  </a:schemeClr>
                </a:solidFill>
              </a:rPr>
              <a:t>Journal articles</a:t>
            </a:r>
          </a:p>
          <a:p>
            <a:pPr marL="285750" indent="-285750">
              <a:buFont typeface="Arial" panose="020B0604020202020204" pitchFamily="34" charset="0"/>
              <a:buChar char="•"/>
            </a:pPr>
            <a:r>
              <a:rPr lang="en-GB" dirty="0">
                <a:solidFill>
                  <a:schemeClr val="accent2">
                    <a:lumMod val="60000"/>
                    <a:lumOff val="40000"/>
                  </a:schemeClr>
                </a:solidFill>
              </a:rPr>
              <a:t>Profs in Prep network and more</a:t>
            </a:r>
          </a:p>
        </p:txBody>
      </p:sp>
    </p:spTree>
    <p:extLst>
      <p:ext uri="{BB962C8B-B14F-4D97-AF65-F5344CB8AC3E}">
        <p14:creationId xmlns:p14="http://schemas.microsoft.com/office/powerpoint/2010/main" val="35058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1E10BD-A499-7109-EB9B-F504A589390F}"/>
              </a:ext>
            </a:extLst>
          </p:cNvPr>
          <p:cNvSpPr>
            <a:spLocks noGrp="1"/>
          </p:cNvSpPr>
          <p:nvPr>
            <p:ph sz="half" idx="1"/>
          </p:nvPr>
        </p:nvSpPr>
        <p:spPr/>
        <p:txBody>
          <a:bodyPr/>
          <a:lstStyle/>
          <a:p>
            <a:r>
              <a:rPr lang="en-GB" dirty="0"/>
              <a:t>NTU’s Nottingham Law School – </a:t>
            </a:r>
            <a:r>
              <a:rPr lang="en-GB" dirty="0">
                <a:hlinkClick r:id="rId2"/>
              </a:rPr>
              <a:t>NLS Legal </a:t>
            </a:r>
            <a:r>
              <a:rPr lang="en-GB" dirty="0"/>
              <a:t>– ‘the only UK Law School with an on-campus teaching law firm’</a:t>
            </a:r>
          </a:p>
          <a:p>
            <a:r>
              <a:rPr lang="en-GB" dirty="0"/>
              <a:t>Keele’s </a:t>
            </a:r>
            <a:r>
              <a:rPr lang="en-GB" dirty="0">
                <a:hlinkClick r:id="rId3"/>
              </a:rPr>
              <a:t>CLOCK </a:t>
            </a:r>
            <a:r>
              <a:rPr lang="en-GB" dirty="0"/>
              <a:t>– ‘community legal outreach collaboration Keele’</a:t>
            </a:r>
          </a:p>
          <a:p>
            <a:r>
              <a:rPr lang="en-GB" dirty="0"/>
              <a:t>Fay, M., &amp; Skipper, Y. (2022). “I was able to ask for help when I became stressed rather than sitting alone and struggling”: psychology and law students’ views of the impact of identity and community on mental wellbeing. </a:t>
            </a:r>
            <a:r>
              <a:rPr lang="en-GB" i="1" dirty="0"/>
              <a:t>The Law Teacher, 56(1)</a:t>
            </a:r>
            <a:r>
              <a:rPr lang="en-GB" dirty="0"/>
              <a:t>, 20–36. </a:t>
            </a:r>
            <a:r>
              <a:rPr lang="en-GB" dirty="0">
                <a:hlinkClick r:id="rId4"/>
              </a:rPr>
              <a:t>https://doi.org/10.1080/03069400.2021.2020507</a:t>
            </a:r>
            <a:r>
              <a:rPr lang="en-GB" dirty="0"/>
              <a:t> </a:t>
            </a:r>
          </a:p>
          <a:p>
            <a:r>
              <a:rPr lang="en-GB" dirty="0"/>
              <a:t>Duffin, M., Daramy, F.K. (2024). Creating a culturally sensitive law curriculum. In: Thomas, D.S., Quinlan, K.M. (eds) </a:t>
            </a:r>
            <a:r>
              <a:rPr lang="en-GB" i="1" dirty="0"/>
              <a:t>Culturally Sensitive Curricula Scales. Palgrave Studies in Race, Inequality and Social Justice in Education. </a:t>
            </a:r>
            <a:r>
              <a:rPr lang="en-GB" dirty="0"/>
              <a:t>Palgrave Macmillan. </a:t>
            </a:r>
            <a:r>
              <a:rPr lang="en-GB" dirty="0">
                <a:hlinkClick r:id="rId5"/>
              </a:rPr>
              <a:t>https://doi.org/10.1007/978-3-031-57688-1_7</a:t>
            </a:r>
            <a:r>
              <a:rPr lang="en-GB" dirty="0"/>
              <a:t> </a:t>
            </a:r>
          </a:p>
        </p:txBody>
      </p:sp>
      <p:sp>
        <p:nvSpPr>
          <p:cNvPr id="3" name="Title 2">
            <a:extLst>
              <a:ext uri="{FF2B5EF4-FFF2-40B4-BE49-F238E27FC236}">
                <a16:creationId xmlns:a16="http://schemas.microsoft.com/office/drawing/2014/main" id="{141BBABE-F719-FE38-2B50-837FC8847BAD}"/>
              </a:ext>
            </a:extLst>
          </p:cNvPr>
          <p:cNvSpPr>
            <a:spLocks noGrp="1"/>
          </p:cNvSpPr>
          <p:nvPr>
            <p:ph type="title"/>
          </p:nvPr>
        </p:nvSpPr>
        <p:spPr/>
        <p:txBody>
          <a:bodyPr/>
          <a:lstStyle/>
          <a:p>
            <a:r>
              <a:rPr lang="en-GB" dirty="0">
                <a:solidFill>
                  <a:schemeClr val="bg2"/>
                </a:solidFill>
              </a:rPr>
              <a:t>A few examples from legal education</a:t>
            </a:r>
          </a:p>
        </p:txBody>
      </p:sp>
    </p:spTree>
    <p:extLst>
      <p:ext uri="{BB962C8B-B14F-4D97-AF65-F5344CB8AC3E}">
        <p14:creationId xmlns:p14="http://schemas.microsoft.com/office/powerpoint/2010/main" val="201631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86A74-8298-4D04-B640-00DF4073A1B0}"/>
              </a:ext>
            </a:extLst>
          </p:cNvPr>
          <p:cNvSpPr>
            <a:spLocks noGrp="1"/>
          </p:cNvSpPr>
          <p:nvPr>
            <p:ph sz="half" idx="1"/>
          </p:nvPr>
        </p:nvSpPr>
        <p:spPr>
          <a:xfrm>
            <a:off x="442913" y="1989138"/>
            <a:ext cx="7542847" cy="3708400"/>
          </a:xfrm>
        </p:spPr>
        <p:txBody>
          <a:bodyPr>
            <a:normAutofit/>
          </a:bodyPr>
          <a:lstStyle/>
          <a:p>
            <a:r>
              <a:rPr lang="en-GB" dirty="0"/>
              <a:t>How do you find the ‘BOGOF’ deal?</a:t>
            </a:r>
          </a:p>
          <a:p>
            <a:r>
              <a:rPr lang="en-GB" dirty="0"/>
              <a:t>Topical issue - who shares the problem?</a:t>
            </a:r>
          </a:p>
          <a:p>
            <a:r>
              <a:rPr lang="en-GB" dirty="0"/>
              <a:t>Resources – funding? time? students as researchers? collaborative networks?</a:t>
            </a:r>
          </a:p>
          <a:p>
            <a:r>
              <a:rPr lang="en-GB" dirty="0"/>
              <a:t>Stakeholders – internal and external</a:t>
            </a:r>
          </a:p>
          <a:p>
            <a:r>
              <a:rPr lang="en-GB" dirty="0"/>
              <a:t>Plan evaluation from the start – who has the skills?</a:t>
            </a:r>
          </a:p>
          <a:p>
            <a:r>
              <a:rPr lang="en-GB" dirty="0"/>
              <a:t>Disseminate how? where?</a:t>
            </a:r>
          </a:p>
          <a:p>
            <a:r>
              <a:rPr lang="en-GB" dirty="0"/>
              <a:t>How to assess reach, impact, value?</a:t>
            </a:r>
          </a:p>
        </p:txBody>
      </p:sp>
      <p:sp>
        <p:nvSpPr>
          <p:cNvPr id="3" name="Title 2">
            <a:extLst>
              <a:ext uri="{FF2B5EF4-FFF2-40B4-BE49-F238E27FC236}">
                <a16:creationId xmlns:a16="http://schemas.microsoft.com/office/drawing/2014/main" id="{60ED035D-4CF7-E9F7-47D3-84A21BED45E4}"/>
              </a:ext>
            </a:extLst>
          </p:cNvPr>
          <p:cNvSpPr>
            <a:spLocks noGrp="1"/>
          </p:cNvSpPr>
          <p:nvPr>
            <p:ph type="title"/>
          </p:nvPr>
        </p:nvSpPr>
        <p:spPr/>
        <p:txBody>
          <a:bodyPr/>
          <a:lstStyle/>
          <a:p>
            <a:r>
              <a:rPr lang="en-GB" dirty="0"/>
              <a:t>Purposeful planning for impact</a:t>
            </a:r>
          </a:p>
        </p:txBody>
      </p:sp>
      <p:pic>
        <p:nvPicPr>
          <p:cNvPr id="5" name="Picture 2" descr="Winding road © Richard Webb cc-by-sa/2.0 :: Geograph Britain and Ireland">
            <a:extLst>
              <a:ext uri="{FF2B5EF4-FFF2-40B4-BE49-F238E27FC236}">
                <a16:creationId xmlns:a16="http://schemas.microsoft.com/office/drawing/2014/main" id="{761FFB47-F93A-436E-85E2-18B9A12BC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40" y="2522638"/>
            <a:ext cx="3793807" cy="212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7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A741F-03CD-EDB6-09E2-AE61E422674A}"/>
              </a:ext>
            </a:extLst>
          </p:cNvPr>
          <p:cNvSpPr>
            <a:spLocks noGrp="1"/>
          </p:cNvSpPr>
          <p:nvPr>
            <p:ph sz="half" idx="1"/>
          </p:nvPr>
        </p:nvSpPr>
        <p:spPr>
          <a:xfrm>
            <a:off x="442913" y="1989138"/>
            <a:ext cx="7319327" cy="3708400"/>
          </a:xfrm>
        </p:spPr>
        <p:txBody>
          <a:bodyPr>
            <a:normAutofit fontScale="92500" lnSpcReduction="10000"/>
          </a:bodyPr>
          <a:lstStyle/>
          <a:p>
            <a:r>
              <a:rPr lang="en-GB" dirty="0"/>
              <a:t>Promotion?</a:t>
            </a:r>
          </a:p>
          <a:p>
            <a:r>
              <a:rPr lang="en-GB" dirty="0"/>
              <a:t>(Inter)National invitations?</a:t>
            </a:r>
          </a:p>
          <a:p>
            <a:r>
              <a:rPr lang="en-GB" dirty="0"/>
              <a:t>AFHEA, FHEA, SFHEA, PFHEA</a:t>
            </a:r>
          </a:p>
          <a:p>
            <a:r>
              <a:rPr lang="en-GB" dirty="0"/>
              <a:t>National Teaching Fellowship, CATE award?</a:t>
            </a:r>
          </a:p>
          <a:p>
            <a:r>
              <a:rPr lang="en-GB" dirty="0"/>
              <a:t>Law Society prizes and awards – </a:t>
            </a:r>
            <a:r>
              <a:rPr lang="en-GB" dirty="0" err="1"/>
              <a:t>eg</a:t>
            </a:r>
            <a:r>
              <a:rPr lang="en-GB" dirty="0"/>
              <a:t> </a:t>
            </a:r>
            <a:r>
              <a:rPr lang="en-GB" dirty="0">
                <a:hlinkClick r:id="rId2"/>
              </a:rPr>
              <a:t>Law Teacher of the Year </a:t>
            </a:r>
            <a:r>
              <a:rPr lang="en-GB" dirty="0"/>
              <a:t>award?</a:t>
            </a:r>
          </a:p>
          <a:p>
            <a:r>
              <a:rPr lang="en-GB" dirty="0"/>
              <a:t>What works for you?</a:t>
            </a:r>
          </a:p>
          <a:p>
            <a:r>
              <a:rPr lang="en-GB" dirty="0"/>
              <a:t>Narrative that pulls together evidence of your reach, impact, value. </a:t>
            </a:r>
          </a:p>
          <a:p>
            <a:r>
              <a:rPr lang="en-GB" dirty="0"/>
              <a:t>A claim of expertise</a:t>
            </a:r>
          </a:p>
        </p:txBody>
      </p:sp>
      <p:sp>
        <p:nvSpPr>
          <p:cNvPr id="3" name="Title 2">
            <a:extLst>
              <a:ext uri="{FF2B5EF4-FFF2-40B4-BE49-F238E27FC236}">
                <a16:creationId xmlns:a16="http://schemas.microsoft.com/office/drawing/2014/main" id="{4A12981B-045F-4890-9EF0-EB90FE5FA2B7}"/>
              </a:ext>
            </a:extLst>
          </p:cNvPr>
          <p:cNvSpPr>
            <a:spLocks noGrp="1"/>
          </p:cNvSpPr>
          <p:nvPr>
            <p:ph type="title"/>
          </p:nvPr>
        </p:nvSpPr>
        <p:spPr/>
        <p:txBody>
          <a:bodyPr/>
          <a:lstStyle/>
          <a:p>
            <a:r>
              <a:rPr lang="en-GB" dirty="0"/>
              <a:t>Reward and recognition</a:t>
            </a:r>
          </a:p>
        </p:txBody>
      </p:sp>
      <p:sp>
        <p:nvSpPr>
          <p:cNvPr id="4" name="Text Placeholder 3">
            <a:extLst>
              <a:ext uri="{FF2B5EF4-FFF2-40B4-BE49-F238E27FC236}">
                <a16:creationId xmlns:a16="http://schemas.microsoft.com/office/drawing/2014/main" id="{99CBA2D9-7396-EAF7-8920-817348C24FEA}"/>
              </a:ext>
            </a:extLst>
          </p:cNvPr>
          <p:cNvSpPr>
            <a:spLocks noGrp="1"/>
          </p:cNvSpPr>
          <p:nvPr>
            <p:ph type="body" sz="quarter" idx="10"/>
          </p:nvPr>
        </p:nvSpPr>
        <p:spPr>
          <a:xfrm>
            <a:off x="1188720" y="5697538"/>
            <a:ext cx="10560367" cy="729250"/>
          </a:xfrm>
        </p:spPr>
        <p:txBody>
          <a:bodyPr/>
          <a:lstStyle/>
          <a:p>
            <a:r>
              <a:rPr lang="en-GB" sz="2400" dirty="0"/>
              <a:t>Who are you? What are you known for? What do you want to achieve?</a:t>
            </a:r>
          </a:p>
        </p:txBody>
      </p:sp>
      <p:pic>
        <p:nvPicPr>
          <p:cNvPr id="6" name="Picture 2" descr="The dividing line | The Cape Reinga lighthouse sits at the m… | Flickr">
            <a:extLst>
              <a:ext uri="{FF2B5EF4-FFF2-40B4-BE49-F238E27FC236}">
                <a16:creationId xmlns:a16="http://schemas.microsoft.com/office/drawing/2014/main" id="{0C081170-1D68-1F83-246D-3EDC19DC7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527" y="2268225"/>
            <a:ext cx="3819560" cy="254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1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44CF7D-5375-0041-A6BB-F12AD1F2DF04}"/>
              </a:ext>
            </a:extLst>
          </p:cNvPr>
          <p:cNvSpPr>
            <a:spLocks noGrp="1"/>
          </p:cNvSpPr>
          <p:nvPr>
            <p:ph type="ftr" sz="quarter" idx="11"/>
          </p:nvPr>
        </p:nvSpPr>
        <p:spPr/>
        <p:txBody>
          <a:bodyPr/>
          <a:lstStyle/>
          <a:p>
            <a:r>
              <a:rPr lang="en-GB" dirty="0"/>
              <a:t>Pracademic impact</a:t>
            </a:r>
          </a:p>
        </p:txBody>
      </p:sp>
      <p:sp>
        <p:nvSpPr>
          <p:cNvPr id="3" name="Text Placeholder 2">
            <a:extLst>
              <a:ext uri="{FF2B5EF4-FFF2-40B4-BE49-F238E27FC236}">
                <a16:creationId xmlns:a16="http://schemas.microsoft.com/office/drawing/2014/main" id="{673BCB42-4BF0-2F4A-82F3-4AC2700959D4}"/>
              </a:ext>
            </a:extLst>
          </p:cNvPr>
          <p:cNvSpPr>
            <a:spLocks noGrp="1"/>
          </p:cNvSpPr>
          <p:nvPr>
            <p:ph type="body" sz="quarter" idx="13"/>
          </p:nvPr>
        </p:nvSpPr>
        <p:spPr/>
        <p:txBody>
          <a:bodyPr/>
          <a:lstStyle/>
          <a:p>
            <a:pPr lvl="2"/>
            <a:r>
              <a:rPr lang="en-GB" sz="3200" dirty="0">
                <a:solidFill>
                  <a:schemeClr val="bg2"/>
                </a:solidFill>
                <a:latin typeface="+mj-lt"/>
              </a:rPr>
              <a:t>Outline</a:t>
            </a:r>
          </a:p>
          <a:p>
            <a:r>
              <a:rPr lang="en-GB" dirty="0"/>
              <a:t>Education-focused academics</a:t>
            </a:r>
          </a:p>
          <a:p>
            <a:r>
              <a:rPr lang="en-GB" dirty="0"/>
              <a:t>What’s a pracademic? And what are the issues?</a:t>
            </a:r>
          </a:p>
          <a:p>
            <a:r>
              <a:rPr lang="en-GB" dirty="0"/>
              <a:t>Finding your own expertise</a:t>
            </a:r>
          </a:p>
          <a:p>
            <a:r>
              <a:rPr lang="en-GB" dirty="0"/>
              <a:t>Building a reputation for ‘making a difference’ – impact and profile</a:t>
            </a:r>
          </a:p>
          <a:p>
            <a:r>
              <a:rPr lang="en-GB" dirty="0"/>
              <a:t>Pathways to reward and recognition</a:t>
            </a:r>
          </a:p>
          <a:p>
            <a:r>
              <a:rPr lang="en-GB" dirty="0"/>
              <a:t>Call to action – we’re in it together!</a:t>
            </a:r>
          </a:p>
        </p:txBody>
      </p:sp>
      <p:sp>
        <p:nvSpPr>
          <p:cNvPr id="4" name="Slide Number Placeholder 3">
            <a:extLst>
              <a:ext uri="{FF2B5EF4-FFF2-40B4-BE49-F238E27FC236}">
                <a16:creationId xmlns:a16="http://schemas.microsoft.com/office/drawing/2014/main" id="{54CB068D-E486-9A4B-83AC-D99B9AE4B666}"/>
              </a:ext>
            </a:extLst>
          </p:cNvPr>
          <p:cNvSpPr>
            <a:spLocks noGrp="1"/>
          </p:cNvSpPr>
          <p:nvPr>
            <p:ph type="sldNum" sz="quarter" idx="12"/>
          </p:nvPr>
        </p:nvSpPr>
        <p:spPr/>
        <p:txBody>
          <a:bodyPr/>
          <a:lstStyle/>
          <a:p>
            <a:fld id="{2987031C-9901-4EF0-9F2F-2A2E1AE069F5}" type="slidenum">
              <a:rPr lang="en-GB" smtClean="0"/>
              <a:t>2</a:t>
            </a:fld>
            <a:endParaRPr lang="en-GB"/>
          </a:p>
        </p:txBody>
      </p:sp>
    </p:spTree>
    <p:extLst>
      <p:ext uri="{BB962C8B-B14F-4D97-AF65-F5344CB8AC3E}">
        <p14:creationId xmlns:p14="http://schemas.microsoft.com/office/powerpoint/2010/main" val="177879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D15B2F-2969-4AF7-9471-AA9E9C5B9854}"/>
              </a:ext>
            </a:extLst>
          </p:cNvPr>
          <p:cNvSpPr>
            <a:spLocks noGrp="1"/>
          </p:cNvSpPr>
          <p:nvPr>
            <p:ph type="sldNum" sz="quarter" idx="12"/>
          </p:nvPr>
        </p:nvSpPr>
        <p:spPr/>
        <p:txBody>
          <a:bodyPr/>
          <a:lstStyle/>
          <a:p>
            <a:fld id="{2987031C-9901-4EF0-9F2F-2A2E1AE069F5}" type="slidenum">
              <a:rPr lang="en-GB" smtClean="0"/>
              <a:t>20</a:t>
            </a:fld>
            <a:endParaRPr lang="en-GB"/>
          </a:p>
        </p:txBody>
      </p:sp>
      <p:sp>
        <p:nvSpPr>
          <p:cNvPr id="4" name="Text Placeholder 3">
            <a:extLst>
              <a:ext uri="{FF2B5EF4-FFF2-40B4-BE49-F238E27FC236}">
                <a16:creationId xmlns:a16="http://schemas.microsoft.com/office/drawing/2014/main" id="{DDEFDF80-44A2-4363-BC42-C9E695B63759}"/>
              </a:ext>
            </a:extLst>
          </p:cNvPr>
          <p:cNvSpPr>
            <a:spLocks noGrp="1"/>
          </p:cNvSpPr>
          <p:nvPr>
            <p:ph type="body" sz="quarter" idx="13"/>
          </p:nvPr>
        </p:nvSpPr>
        <p:spPr>
          <a:xfrm>
            <a:off x="324000" y="1223999"/>
            <a:ext cx="11382726" cy="1302633"/>
          </a:xfrm>
        </p:spPr>
        <p:txBody>
          <a:bodyPr/>
          <a:lstStyle/>
          <a:p>
            <a:pPr marL="0" indent="0">
              <a:buNone/>
            </a:pPr>
            <a:r>
              <a:rPr lang="en-GB" sz="3200" dirty="0">
                <a:solidFill>
                  <a:schemeClr val="bg2"/>
                </a:solidFill>
              </a:rPr>
              <a:t>Building (Y)OUR scholarship profile and making impact visible</a:t>
            </a:r>
          </a:p>
          <a:p>
            <a:pPr marL="0" indent="0">
              <a:buNone/>
            </a:pPr>
            <a:endParaRPr lang="en-GB" sz="3200" dirty="0">
              <a:solidFill>
                <a:schemeClr val="bg2"/>
              </a:solidFill>
            </a:endParaRPr>
          </a:p>
        </p:txBody>
      </p:sp>
      <p:pic>
        <p:nvPicPr>
          <p:cNvPr id="5122" name="Picture 2" descr="The Cape Reinga lighthouse ">
            <a:extLst>
              <a:ext uri="{FF2B5EF4-FFF2-40B4-BE49-F238E27FC236}">
                <a16:creationId xmlns:a16="http://schemas.microsoft.com/office/drawing/2014/main" id="{7AD11E7A-18AC-4759-BBBE-3D1936015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370" y="1894448"/>
            <a:ext cx="6500526" cy="43358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8AD8E46-703B-9FB6-3455-048B71457B80}"/>
              </a:ext>
            </a:extLst>
          </p:cNvPr>
          <p:cNvSpPr>
            <a:spLocks noGrp="1"/>
          </p:cNvSpPr>
          <p:nvPr>
            <p:ph type="ftr" sz="quarter" idx="11"/>
          </p:nvPr>
        </p:nvSpPr>
        <p:spPr>
          <a:xfrm>
            <a:off x="2193925" y="6436800"/>
            <a:ext cx="3528000" cy="216000"/>
          </a:xfrm>
        </p:spPr>
        <p:txBody>
          <a:bodyPr/>
          <a:lstStyle/>
          <a:p>
            <a:r>
              <a:rPr lang="en-GB" dirty="0"/>
              <a:t>Pracademic impact</a:t>
            </a:r>
          </a:p>
        </p:txBody>
      </p:sp>
    </p:spTree>
    <p:extLst>
      <p:ext uri="{BB962C8B-B14F-4D97-AF65-F5344CB8AC3E}">
        <p14:creationId xmlns:p14="http://schemas.microsoft.com/office/powerpoint/2010/main" val="287863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1C3C-9CA2-73E7-D609-490CE3A18477}"/>
              </a:ext>
            </a:extLst>
          </p:cNvPr>
          <p:cNvSpPr>
            <a:spLocks noGrp="1"/>
          </p:cNvSpPr>
          <p:nvPr>
            <p:ph type="body" sz="quarter" idx="10"/>
          </p:nvPr>
        </p:nvSpPr>
        <p:spPr/>
        <p:txBody>
          <a:bodyPr/>
          <a:lstStyle/>
          <a:p>
            <a:r>
              <a:rPr lang="en-GB" dirty="0"/>
              <a:t>Networking and peer support – finding your tribe</a:t>
            </a:r>
          </a:p>
        </p:txBody>
      </p:sp>
      <p:sp>
        <p:nvSpPr>
          <p:cNvPr id="3" name="Title 2">
            <a:extLst>
              <a:ext uri="{FF2B5EF4-FFF2-40B4-BE49-F238E27FC236}">
                <a16:creationId xmlns:a16="http://schemas.microsoft.com/office/drawing/2014/main" id="{223E3014-8CF8-0412-3D2C-AA0D8D4BEDA1}"/>
              </a:ext>
            </a:extLst>
          </p:cNvPr>
          <p:cNvSpPr>
            <a:spLocks noGrp="1"/>
          </p:cNvSpPr>
          <p:nvPr>
            <p:ph type="ctrTitle"/>
          </p:nvPr>
        </p:nvSpPr>
        <p:spPr>
          <a:xfrm>
            <a:off x="1635760" y="1989138"/>
            <a:ext cx="9149605" cy="2372252"/>
          </a:xfrm>
        </p:spPr>
        <p:txBody>
          <a:bodyPr>
            <a:normAutofit fontScale="90000"/>
          </a:bodyPr>
          <a:lstStyle/>
          <a:p>
            <a:pPr marL="0" marR="0" lvl="0" indent="0" defTabSz="914400" rtl="0" eaLnBrk="1" fontAlgn="auto" latinLnBrk="0" hangingPunct="1">
              <a:lnSpc>
                <a:spcPct val="100000"/>
              </a:lnSpc>
              <a:spcBef>
                <a:spcPts val="1000"/>
              </a:spcBef>
              <a:spcAft>
                <a:spcPts val="0"/>
              </a:spcAft>
              <a:tabLst/>
              <a:defRPr/>
            </a:pP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There are relatively few teaching-</a:t>
            </a:r>
            <a:r>
              <a:rPr kumimoji="0" lang="en-US" sz="3100" b="0" i="0"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focussed</a:t>
            </a: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a:t>
            </a:r>
            <a:b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GB" dirty="0"/>
          </a:p>
        </p:txBody>
      </p:sp>
      <p:sp>
        <p:nvSpPr>
          <p:cNvPr id="4" name="Subtitle 3">
            <a:extLst>
              <a:ext uri="{FF2B5EF4-FFF2-40B4-BE49-F238E27FC236}">
                <a16:creationId xmlns:a16="http://schemas.microsoft.com/office/drawing/2014/main" id="{45FDF7A1-210D-58AF-2388-1FD62797B421}"/>
              </a:ext>
            </a:extLst>
          </p:cNvPr>
          <p:cNvSpPr>
            <a:spLocks noGrp="1"/>
          </p:cNvSpPr>
          <p:nvPr>
            <p:ph type="subTitle" idx="1"/>
          </p:nvPr>
        </p:nvSpPr>
        <p:spPr/>
        <p:txBody>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2"/>
              </a:rPr>
              <a:t>McHanwell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 &amp; Robson, 2018)</a:t>
            </a:r>
            <a:endParaRPr lang="en-GB" dirty="0"/>
          </a:p>
          <a:p>
            <a:endParaRPr lang="en-GB" dirty="0"/>
          </a:p>
        </p:txBody>
      </p:sp>
    </p:spTree>
    <p:extLst>
      <p:ext uri="{BB962C8B-B14F-4D97-AF65-F5344CB8AC3E}">
        <p14:creationId xmlns:p14="http://schemas.microsoft.com/office/powerpoint/2010/main" val="161378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B29F-C576-9177-9907-B5C6E7F5D8C7}"/>
              </a:ext>
            </a:extLst>
          </p:cNvPr>
          <p:cNvSpPr>
            <a:spLocks noGrp="1"/>
          </p:cNvSpPr>
          <p:nvPr>
            <p:ph sz="half" idx="1"/>
          </p:nvPr>
        </p:nvSpPr>
        <p:spPr/>
        <p:txBody>
          <a:bodyPr>
            <a:normAutofit/>
          </a:bodyPr>
          <a:lstStyle/>
          <a:p>
            <a:r>
              <a:rPr lang="en-GB" dirty="0"/>
              <a:t>Profs in Prep – email me on </a:t>
            </a:r>
            <a:r>
              <a:rPr lang="en-GB" dirty="0">
                <a:hlinkClick r:id="rId2"/>
              </a:rPr>
              <a:t>Julie.Hulme@ntu.ac.uk</a:t>
            </a:r>
            <a:endParaRPr lang="en-GB" dirty="0"/>
          </a:p>
          <a:p>
            <a:r>
              <a:rPr lang="en-GB" dirty="0"/>
              <a:t>UK Teaching-Focused Higher Education Network – sign up to our </a:t>
            </a:r>
            <a:r>
              <a:rPr lang="en-GB" dirty="0" err="1"/>
              <a:t>JISCmail</a:t>
            </a:r>
            <a:r>
              <a:rPr lang="en-GB" dirty="0"/>
              <a:t> list, </a:t>
            </a:r>
            <a:r>
              <a:rPr lang="en-GB" b="0" i="0" dirty="0">
                <a:solidFill>
                  <a:srgbClr val="050505"/>
                </a:solidFill>
                <a:effectLst/>
                <a:latin typeface="Segoe UI Historic" panose="020B0502040204020203" pitchFamily="34" charset="0"/>
                <a:hlinkClick r:id="rId3"/>
              </a:rPr>
              <a:t>HETEACHINGNETWORK@JISCMAIL.AC.UK</a:t>
            </a:r>
            <a:r>
              <a:rPr lang="en-GB" b="0" i="0" dirty="0">
                <a:solidFill>
                  <a:srgbClr val="050505"/>
                </a:solidFill>
                <a:effectLst/>
                <a:latin typeface="Segoe UI Historic" panose="020B0502040204020203" pitchFamily="34" charset="0"/>
              </a:rPr>
              <a:t>, via </a:t>
            </a:r>
            <a:r>
              <a:rPr lang="en-GB" b="0" i="0" dirty="0">
                <a:solidFill>
                  <a:srgbClr val="050505"/>
                </a:solidFill>
                <a:effectLst/>
                <a:latin typeface="Segoe UI Historic" panose="020B0502040204020203" pitchFamily="34" charset="0"/>
                <a:hlinkClick r:id="rId4"/>
              </a:rPr>
              <a:t>https://jiscmail.ac.uk</a:t>
            </a:r>
            <a:r>
              <a:rPr lang="en-GB" b="0" i="0" dirty="0">
                <a:solidFill>
                  <a:srgbClr val="050505"/>
                </a:solidFill>
                <a:effectLst/>
                <a:latin typeface="Segoe UI Historic" panose="020B0502040204020203" pitchFamily="34" charset="0"/>
              </a:rPr>
              <a:t> </a:t>
            </a:r>
          </a:p>
          <a:p>
            <a:r>
              <a:rPr lang="en-GB" b="0" i="0" dirty="0">
                <a:solidFill>
                  <a:srgbClr val="050505"/>
                </a:solidFill>
                <a:effectLst/>
                <a:latin typeface="Segoe UI Historic" panose="020B0502040204020203" pitchFamily="34" charset="0"/>
                <a:hlinkClick r:id="rId5"/>
              </a:rPr>
              <a:t>National Teaching Repository</a:t>
            </a:r>
            <a:endParaRPr lang="en-GB" b="0" i="0" dirty="0">
              <a:solidFill>
                <a:srgbClr val="050505"/>
              </a:solidFill>
              <a:effectLst/>
              <a:latin typeface="Segoe UI Historic" panose="020B0502040204020203" pitchFamily="34" charset="0"/>
            </a:endParaRPr>
          </a:p>
          <a:p>
            <a:r>
              <a:rPr lang="en-GB" dirty="0"/>
              <a:t>Start your own?</a:t>
            </a:r>
          </a:p>
          <a:p>
            <a:r>
              <a:rPr lang="en-GB" dirty="0">
                <a:solidFill>
                  <a:schemeClr val="bg2"/>
                </a:solidFill>
              </a:rPr>
              <a:t>Networks enable you to disseminate your work (reach), to see it being implemented and evaluated (impact), open up new opportunities, raise your profile, provide a pool of peer reviewers, referees and assessors.</a:t>
            </a:r>
          </a:p>
        </p:txBody>
      </p:sp>
      <p:sp>
        <p:nvSpPr>
          <p:cNvPr id="3" name="Title 2">
            <a:extLst>
              <a:ext uri="{FF2B5EF4-FFF2-40B4-BE49-F238E27FC236}">
                <a16:creationId xmlns:a16="http://schemas.microsoft.com/office/drawing/2014/main" id="{538E1CE8-02BA-77A8-7EDC-822C58FE63D4}"/>
              </a:ext>
            </a:extLst>
          </p:cNvPr>
          <p:cNvSpPr>
            <a:spLocks noGrp="1"/>
          </p:cNvSpPr>
          <p:nvPr>
            <p:ph type="title"/>
          </p:nvPr>
        </p:nvSpPr>
        <p:spPr/>
        <p:txBody>
          <a:bodyPr/>
          <a:lstStyle/>
          <a:p>
            <a:r>
              <a:rPr lang="en-GB" dirty="0">
                <a:solidFill>
                  <a:schemeClr val="bg2"/>
                </a:solidFill>
              </a:rPr>
              <a:t>Networks</a:t>
            </a:r>
          </a:p>
        </p:txBody>
      </p:sp>
    </p:spTree>
    <p:extLst>
      <p:ext uri="{BB962C8B-B14F-4D97-AF65-F5344CB8AC3E}">
        <p14:creationId xmlns:p14="http://schemas.microsoft.com/office/powerpoint/2010/main" val="426043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F38AD-58B0-C67F-7793-0E8DB47E8140}"/>
              </a:ext>
            </a:extLst>
          </p:cNvPr>
          <p:cNvSpPr>
            <a:spLocks noGrp="1"/>
          </p:cNvSpPr>
          <p:nvPr>
            <p:ph sz="half" idx="1"/>
          </p:nvPr>
        </p:nvSpPr>
        <p:spPr/>
        <p:txBody>
          <a:bodyPr/>
          <a:lstStyle/>
          <a:p>
            <a:r>
              <a:rPr lang="en-GB" sz="2800" dirty="0"/>
              <a:t>Where (topics?) can you build your expertise?</a:t>
            </a:r>
          </a:p>
          <a:p>
            <a:r>
              <a:rPr lang="en-GB" sz="2800" dirty="0"/>
              <a:t>What actions can you take to increase your success in doing impactful and visible scholarship?</a:t>
            </a:r>
          </a:p>
          <a:p>
            <a:r>
              <a:rPr lang="en-GB" sz="2800" dirty="0"/>
              <a:t>Where can positive disruption be useful in all this? </a:t>
            </a:r>
          </a:p>
          <a:p>
            <a:r>
              <a:rPr lang="en-GB" sz="2800" dirty="0"/>
              <a:t>Who can help?</a:t>
            </a:r>
          </a:p>
          <a:p>
            <a:r>
              <a:rPr lang="en-GB" sz="2800" dirty="0"/>
              <a:t>Some other thoughts?</a:t>
            </a:r>
            <a:r>
              <a:rPr lang="en-GB" sz="2800" dirty="0">
                <a:solidFill>
                  <a:schemeClr val="bg2"/>
                </a:solidFill>
              </a:rPr>
              <a:t> – over to you</a:t>
            </a:r>
          </a:p>
          <a:p>
            <a:pPr marL="0" indent="0">
              <a:buNone/>
            </a:pPr>
            <a:endParaRPr lang="en-GB" dirty="0"/>
          </a:p>
        </p:txBody>
      </p:sp>
      <p:sp>
        <p:nvSpPr>
          <p:cNvPr id="3" name="Title 2">
            <a:extLst>
              <a:ext uri="{FF2B5EF4-FFF2-40B4-BE49-F238E27FC236}">
                <a16:creationId xmlns:a16="http://schemas.microsoft.com/office/drawing/2014/main" id="{E151DB9B-3BCE-FD8E-0620-11CBE7CCC13D}"/>
              </a:ext>
            </a:extLst>
          </p:cNvPr>
          <p:cNvSpPr>
            <a:spLocks noGrp="1"/>
          </p:cNvSpPr>
          <p:nvPr>
            <p:ph type="title"/>
          </p:nvPr>
        </p:nvSpPr>
        <p:spPr/>
        <p:txBody>
          <a:bodyPr/>
          <a:lstStyle/>
          <a:p>
            <a:r>
              <a:rPr lang="en-GB" sz="3600" i="0" dirty="0">
                <a:solidFill>
                  <a:schemeClr val="bg2"/>
                </a:solidFill>
                <a:effectLst/>
                <a:latin typeface="Calibri" panose="020F0502020204030204" pitchFamily="34" charset="0"/>
              </a:rPr>
              <a:t>What difference will you make, and how can you plan to achieve it?</a:t>
            </a:r>
            <a:endParaRPr lang="en-GB" sz="3600" dirty="0">
              <a:solidFill>
                <a:schemeClr val="bg2"/>
              </a:solidFill>
            </a:endParaRPr>
          </a:p>
        </p:txBody>
      </p:sp>
      <p:sp>
        <p:nvSpPr>
          <p:cNvPr id="4" name="Text Placeholder 3">
            <a:extLst>
              <a:ext uri="{FF2B5EF4-FFF2-40B4-BE49-F238E27FC236}">
                <a16:creationId xmlns:a16="http://schemas.microsoft.com/office/drawing/2014/main" id="{A14DC8AE-1687-BD33-5945-A43ADAC09A2D}"/>
              </a:ext>
            </a:extLst>
          </p:cNvPr>
          <p:cNvSpPr>
            <a:spLocks noGrp="1"/>
          </p:cNvSpPr>
          <p:nvPr>
            <p:ph type="body" sz="quarter" idx="10"/>
          </p:nvPr>
        </p:nvSpPr>
        <p:spPr/>
        <p:txBody>
          <a:bodyPr/>
          <a:lstStyle/>
          <a:p>
            <a:r>
              <a:rPr lang="en-GB" sz="2800" dirty="0"/>
              <a:t>What next?</a:t>
            </a:r>
          </a:p>
        </p:txBody>
      </p:sp>
    </p:spTree>
    <p:extLst>
      <p:ext uri="{BB962C8B-B14F-4D97-AF65-F5344CB8AC3E}">
        <p14:creationId xmlns:p14="http://schemas.microsoft.com/office/powerpoint/2010/main" val="110373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87E22-D615-D622-105A-8C0FE978F981}"/>
              </a:ext>
            </a:extLst>
          </p:cNvPr>
          <p:cNvSpPr>
            <a:spLocks noGrp="1"/>
          </p:cNvSpPr>
          <p:nvPr>
            <p:ph type="title"/>
          </p:nvPr>
        </p:nvSpPr>
        <p:spPr>
          <a:xfrm>
            <a:off x="310832" y="431211"/>
            <a:ext cx="11306175" cy="1001983"/>
          </a:xfrm>
        </p:spPr>
        <p:txBody>
          <a:bodyPr/>
          <a:lstStyle/>
          <a:p>
            <a:r>
              <a:rPr lang="en-GB" dirty="0"/>
              <a:t>Academic staff in UK universities (HESA)</a:t>
            </a:r>
          </a:p>
        </p:txBody>
      </p:sp>
      <p:sp>
        <p:nvSpPr>
          <p:cNvPr id="4" name="Text Placeholder 3">
            <a:extLst>
              <a:ext uri="{FF2B5EF4-FFF2-40B4-BE49-F238E27FC236}">
                <a16:creationId xmlns:a16="http://schemas.microsoft.com/office/drawing/2014/main" id="{9B264EA7-3FE7-934A-8E46-4F907513E718}"/>
              </a:ext>
            </a:extLst>
          </p:cNvPr>
          <p:cNvSpPr>
            <a:spLocks noGrp="1"/>
          </p:cNvSpPr>
          <p:nvPr>
            <p:ph type="body" sz="quarter" idx="10"/>
          </p:nvPr>
        </p:nvSpPr>
        <p:spPr>
          <a:xfrm>
            <a:off x="9530081" y="2336800"/>
            <a:ext cx="2086926" cy="1509348"/>
          </a:xfrm>
        </p:spPr>
        <p:txBody>
          <a:bodyPr/>
          <a:lstStyle/>
          <a:p>
            <a:r>
              <a:rPr lang="en-GB" dirty="0" err="1"/>
              <a:t>WonkHE</a:t>
            </a:r>
            <a:r>
              <a:rPr lang="en-GB" dirty="0"/>
              <a:t>: https://wonkhe.com/wonk-corner/hesa-spring-2024-staff-in-outline/</a:t>
            </a:r>
          </a:p>
        </p:txBody>
      </p:sp>
      <p:pic>
        <p:nvPicPr>
          <p:cNvPr id="6" name="Picture 5">
            <a:extLst>
              <a:ext uri="{FF2B5EF4-FFF2-40B4-BE49-F238E27FC236}">
                <a16:creationId xmlns:a16="http://schemas.microsoft.com/office/drawing/2014/main" id="{78F63EF1-8281-0119-4EF1-7289BD6E939B}"/>
              </a:ext>
            </a:extLst>
          </p:cNvPr>
          <p:cNvPicPr>
            <a:picLocks noChangeAspect="1"/>
          </p:cNvPicPr>
          <p:nvPr/>
        </p:nvPicPr>
        <p:blipFill rotWithShape="1">
          <a:blip r:embed="rId3"/>
          <a:srcRect t="21453"/>
          <a:stretch/>
        </p:blipFill>
        <p:spPr>
          <a:xfrm>
            <a:off x="1073387" y="1433194"/>
            <a:ext cx="6936266" cy="5056510"/>
          </a:xfrm>
          <a:prstGeom prst="rect">
            <a:avLst/>
          </a:prstGeom>
        </p:spPr>
      </p:pic>
      <p:sp>
        <p:nvSpPr>
          <p:cNvPr id="7" name="TextBox 6">
            <a:extLst>
              <a:ext uri="{FF2B5EF4-FFF2-40B4-BE49-F238E27FC236}">
                <a16:creationId xmlns:a16="http://schemas.microsoft.com/office/drawing/2014/main" id="{884F1E45-7AE1-2D4B-1D7A-05A6B9362991}"/>
              </a:ext>
            </a:extLst>
          </p:cNvPr>
          <p:cNvSpPr txBox="1"/>
          <p:nvPr/>
        </p:nvSpPr>
        <p:spPr>
          <a:xfrm>
            <a:off x="1804907" y="5005653"/>
            <a:ext cx="609600" cy="433169"/>
          </a:xfrm>
          <a:prstGeom prst="rect">
            <a:avLst/>
          </a:prstGeom>
          <a:noFill/>
        </p:spPr>
        <p:txBody>
          <a:bodyPr wrap="square" lIns="0" tIns="0" rIns="0" bIns="0" rtlCol="0" anchor="b" anchorCtr="0">
            <a:normAutofit/>
          </a:bodyPr>
          <a:lstStyle/>
          <a:p>
            <a:pPr algn="r"/>
            <a:r>
              <a:rPr lang="en-GB" dirty="0"/>
              <a:t>30.57</a:t>
            </a:r>
          </a:p>
        </p:txBody>
      </p:sp>
      <p:sp>
        <p:nvSpPr>
          <p:cNvPr id="8" name="TextBox 7">
            <a:extLst>
              <a:ext uri="{FF2B5EF4-FFF2-40B4-BE49-F238E27FC236}">
                <a16:creationId xmlns:a16="http://schemas.microsoft.com/office/drawing/2014/main" id="{B86DC75C-5DAB-A3C9-9B41-747EF7BD3532}"/>
              </a:ext>
            </a:extLst>
          </p:cNvPr>
          <p:cNvSpPr txBox="1"/>
          <p:nvPr/>
        </p:nvSpPr>
        <p:spPr>
          <a:xfrm>
            <a:off x="3096458" y="5005655"/>
            <a:ext cx="609600" cy="433169"/>
          </a:xfrm>
          <a:prstGeom prst="rect">
            <a:avLst/>
          </a:prstGeom>
          <a:noFill/>
        </p:spPr>
        <p:txBody>
          <a:bodyPr wrap="square" lIns="0" tIns="0" rIns="0" bIns="0" rtlCol="0" anchor="b" anchorCtr="0">
            <a:normAutofit/>
          </a:bodyPr>
          <a:lstStyle/>
          <a:p>
            <a:pPr algn="r"/>
            <a:r>
              <a:rPr lang="en-GB" dirty="0"/>
              <a:t>32.45</a:t>
            </a:r>
          </a:p>
        </p:txBody>
      </p:sp>
      <p:sp>
        <p:nvSpPr>
          <p:cNvPr id="9" name="TextBox 8">
            <a:extLst>
              <a:ext uri="{FF2B5EF4-FFF2-40B4-BE49-F238E27FC236}">
                <a16:creationId xmlns:a16="http://schemas.microsoft.com/office/drawing/2014/main" id="{D7F901C9-7812-3D33-0429-460F4BD20853}"/>
              </a:ext>
            </a:extLst>
          </p:cNvPr>
          <p:cNvSpPr txBox="1"/>
          <p:nvPr/>
        </p:nvSpPr>
        <p:spPr>
          <a:xfrm>
            <a:off x="4318616" y="5005652"/>
            <a:ext cx="609600" cy="433169"/>
          </a:xfrm>
          <a:prstGeom prst="rect">
            <a:avLst/>
          </a:prstGeom>
          <a:noFill/>
        </p:spPr>
        <p:txBody>
          <a:bodyPr wrap="square" lIns="0" tIns="0" rIns="0" bIns="0" rtlCol="0" anchor="b" anchorCtr="0">
            <a:normAutofit/>
          </a:bodyPr>
          <a:lstStyle/>
          <a:p>
            <a:pPr algn="r"/>
            <a:r>
              <a:rPr lang="en-GB" dirty="0"/>
              <a:t>32.50</a:t>
            </a:r>
          </a:p>
        </p:txBody>
      </p:sp>
      <p:sp>
        <p:nvSpPr>
          <p:cNvPr id="10" name="TextBox 9">
            <a:extLst>
              <a:ext uri="{FF2B5EF4-FFF2-40B4-BE49-F238E27FC236}">
                <a16:creationId xmlns:a16="http://schemas.microsoft.com/office/drawing/2014/main" id="{A3B72C22-CA80-394D-01C7-349E63ECD6C7}"/>
              </a:ext>
            </a:extLst>
          </p:cNvPr>
          <p:cNvSpPr txBox="1"/>
          <p:nvPr/>
        </p:nvSpPr>
        <p:spPr>
          <a:xfrm>
            <a:off x="5675343" y="4975170"/>
            <a:ext cx="609600" cy="433169"/>
          </a:xfrm>
          <a:prstGeom prst="rect">
            <a:avLst/>
          </a:prstGeom>
          <a:noFill/>
        </p:spPr>
        <p:txBody>
          <a:bodyPr wrap="square" lIns="0" tIns="0" rIns="0" bIns="0" rtlCol="0" anchor="b" anchorCtr="0">
            <a:normAutofit/>
          </a:bodyPr>
          <a:lstStyle/>
          <a:p>
            <a:pPr algn="r"/>
            <a:r>
              <a:rPr lang="en-GB" dirty="0"/>
              <a:t>34.65</a:t>
            </a:r>
          </a:p>
        </p:txBody>
      </p:sp>
      <p:sp>
        <p:nvSpPr>
          <p:cNvPr id="11" name="TextBox 10">
            <a:extLst>
              <a:ext uri="{FF2B5EF4-FFF2-40B4-BE49-F238E27FC236}">
                <a16:creationId xmlns:a16="http://schemas.microsoft.com/office/drawing/2014/main" id="{BC93B55C-3DD7-EA34-CD20-B5429B4F2A30}"/>
              </a:ext>
            </a:extLst>
          </p:cNvPr>
          <p:cNvSpPr txBox="1"/>
          <p:nvPr/>
        </p:nvSpPr>
        <p:spPr>
          <a:xfrm>
            <a:off x="6897501" y="5005655"/>
            <a:ext cx="609600" cy="433169"/>
          </a:xfrm>
          <a:prstGeom prst="rect">
            <a:avLst/>
          </a:prstGeom>
          <a:noFill/>
        </p:spPr>
        <p:txBody>
          <a:bodyPr wrap="square" lIns="0" tIns="0" rIns="0" bIns="0" rtlCol="0" anchor="b" anchorCtr="0">
            <a:normAutofit/>
          </a:bodyPr>
          <a:lstStyle/>
          <a:p>
            <a:pPr algn="r"/>
            <a:r>
              <a:rPr lang="en-GB" dirty="0"/>
              <a:t>35.61</a:t>
            </a:r>
          </a:p>
        </p:txBody>
      </p:sp>
      <p:sp>
        <p:nvSpPr>
          <p:cNvPr id="13" name="Arrow: Left 12">
            <a:extLst>
              <a:ext uri="{FF2B5EF4-FFF2-40B4-BE49-F238E27FC236}">
                <a16:creationId xmlns:a16="http://schemas.microsoft.com/office/drawing/2014/main" id="{F987251F-D6AC-D160-192A-F3C4F63A1319}"/>
              </a:ext>
            </a:extLst>
          </p:cNvPr>
          <p:cNvSpPr/>
          <p:nvPr/>
        </p:nvSpPr>
        <p:spPr>
          <a:xfrm>
            <a:off x="8356601" y="4749754"/>
            <a:ext cx="3260405" cy="797604"/>
          </a:xfrm>
          <a:prstGeom prst="leftArrow">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“Teaching only”</a:t>
            </a:r>
          </a:p>
        </p:txBody>
      </p:sp>
    </p:spTree>
    <p:extLst>
      <p:ext uri="{BB962C8B-B14F-4D97-AF65-F5344CB8AC3E}">
        <p14:creationId xmlns:p14="http://schemas.microsoft.com/office/powerpoint/2010/main" val="25891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4E9A0-7871-36DD-2335-24E757BCEE6A}"/>
              </a:ext>
            </a:extLst>
          </p:cNvPr>
          <p:cNvSpPr>
            <a:spLocks noGrp="1"/>
          </p:cNvSpPr>
          <p:nvPr>
            <p:ph sz="half" idx="2"/>
          </p:nvPr>
        </p:nvSpPr>
        <p:spPr>
          <a:xfrm>
            <a:off x="442914" y="2017644"/>
            <a:ext cx="11306174" cy="3679894"/>
          </a:xfrm>
        </p:spPr>
        <p:txBody>
          <a:bodyPr>
            <a:normAutofit/>
          </a:bodyPr>
          <a:lstStyle/>
          <a:p>
            <a:r>
              <a:rPr lang="en-GB" dirty="0"/>
              <a:t>How many people do you know who “only” teach?</a:t>
            </a:r>
          </a:p>
          <a:p>
            <a:r>
              <a:rPr lang="en-GB" dirty="0"/>
              <a:t>E.g. </a:t>
            </a:r>
          </a:p>
          <a:p>
            <a:pPr lvl="1"/>
            <a:r>
              <a:rPr lang="en-GB" dirty="0"/>
              <a:t>NTU – Teaching </a:t>
            </a:r>
            <a:r>
              <a:rPr lang="en-GB" dirty="0">
                <a:solidFill>
                  <a:schemeClr val="accent2">
                    <a:lumMod val="60000"/>
                    <a:lumOff val="40000"/>
                  </a:schemeClr>
                </a:solidFill>
              </a:rPr>
              <a:t>and</a:t>
            </a:r>
            <a:r>
              <a:rPr lang="en-GB" dirty="0"/>
              <a:t> practice/Teaching </a:t>
            </a:r>
            <a:r>
              <a:rPr lang="en-GB" dirty="0">
                <a:solidFill>
                  <a:schemeClr val="accent2">
                    <a:lumMod val="60000"/>
                    <a:lumOff val="40000"/>
                  </a:schemeClr>
                </a:solidFill>
              </a:rPr>
              <a:t>and</a:t>
            </a:r>
            <a:r>
              <a:rPr lang="en-GB" dirty="0"/>
              <a:t> scholarship</a:t>
            </a:r>
          </a:p>
          <a:p>
            <a:pPr lvl="1"/>
            <a:r>
              <a:rPr lang="en-GB" dirty="0"/>
              <a:t>Keele – Education </a:t>
            </a:r>
            <a:r>
              <a:rPr lang="en-GB" dirty="0">
                <a:solidFill>
                  <a:schemeClr val="accent2">
                    <a:lumMod val="60000"/>
                    <a:lumOff val="40000"/>
                  </a:schemeClr>
                </a:solidFill>
              </a:rPr>
              <a:t>and </a:t>
            </a:r>
            <a:r>
              <a:rPr lang="en-GB" dirty="0"/>
              <a:t>scholarship</a:t>
            </a:r>
          </a:p>
          <a:p>
            <a:pPr lvl="1"/>
            <a:r>
              <a:rPr lang="en-GB" dirty="0"/>
              <a:t>Lincoln – Teaching, scholarship </a:t>
            </a:r>
            <a:r>
              <a:rPr lang="en-GB" dirty="0">
                <a:solidFill>
                  <a:schemeClr val="accent2">
                    <a:lumMod val="60000"/>
                    <a:lumOff val="40000"/>
                  </a:schemeClr>
                </a:solidFill>
              </a:rPr>
              <a:t>&amp;</a:t>
            </a:r>
            <a:r>
              <a:rPr lang="en-GB" dirty="0"/>
              <a:t> professional practice</a:t>
            </a:r>
          </a:p>
          <a:p>
            <a:pPr lvl="1"/>
            <a:r>
              <a:rPr lang="en-GB" dirty="0"/>
              <a:t>Manchester – Teaching </a:t>
            </a:r>
            <a:r>
              <a:rPr lang="en-GB" dirty="0">
                <a:solidFill>
                  <a:schemeClr val="accent2">
                    <a:lumMod val="60000"/>
                    <a:lumOff val="40000"/>
                  </a:schemeClr>
                </a:solidFill>
              </a:rPr>
              <a:t>and</a:t>
            </a:r>
            <a:r>
              <a:rPr lang="en-GB" dirty="0"/>
              <a:t> scholarship</a:t>
            </a:r>
          </a:p>
        </p:txBody>
      </p:sp>
      <p:sp>
        <p:nvSpPr>
          <p:cNvPr id="4" name="Title 3">
            <a:extLst>
              <a:ext uri="{FF2B5EF4-FFF2-40B4-BE49-F238E27FC236}">
                <a16:creationId xmlns:a16="http://schemas.microsoft.com/office/drawing/2014/main" id="{058025BE-6E9E-5AFF-7486-5C3E8E4AFA2B}"/>
              </a:ext>
            </a:extLst>
          </p:cNvPr>
          <p:cNvSpPr>
            <a:spLocks noGrp="1"/>
          </p:cNvSpPr>
          <p:nvPr>
            <p:ph type="title"/>
          </p:nvPr>
        </p:nvSpPr>
        <p:spPr>
          <a:xfrm>
            <a:off x="442914" y="800101"/>
            <a:ext cx="11306174" cy="1001982"/>
          </a:xfrm>
        </p:spPr>
        <p:txBody>
          <a:bodyPr/>
          <a:lstStyle/>
          <a:p>
            <a:r>
              <a:rPr lang="en-GB" sz="2800" dirty="0">
                <a:solidFill>
                  <a:schemeClr val="bg2"/>
                </a:solidFill>
              </a:rPr>
              <a:t>Teaching “only”?</a:t>
            </a:r>
          </a:p>
        </p:txBody>
      </p:sp>
      <p:sp>
        <p:nvSpPr>
          <p:cNvPr id="5" name="Text Placeholder 4">
            <a:extLst>
              <a:ext uri="{FF2B5EF4-FFF2-40B4-BE49-F238E27FC236}">
                <a16:creationId xmlns:a16="http://schemas.microsoft.com/office/drawing/2014/main" id="{11C31153-DDB7-3523-4C94-FC114C390E15}"/>
              </a:ext>
            </a:extLst>
          </p:cNvPr>
          <p:cNvSpPr>
            <a:spLocks noGrp="1"/>
          </p:cNvSpPr>
          <p:nvPr>
            <p:ph type="body" sz="quarter" idx="10"/>
          </p:nvPr>
        </p:nvSpPr>
        <p:spPr>
          <a:xfrm>
            <a:off x="4663441" y="6057900"/>
            <a:ext cx="7085646" cy="368888"/>
          </a:xfrm>
        </p:spPr>
        <p:txBody>
          <a:bodyPr/>
          <a:lstStyle/>
          <a:p>
            <a:r>
              <a:rPr lang="en-GB" dirty="0"/>
              <a:t>There’s nearly always an “and” – even if it isn’t written in a contract</a:t>
            </a:r>
          </a:p>
        </p:txBody>
      </p:sp>
    </p:spTree>
    <p:extLst>
      <p:ext uri="{BB962C8B-B14F-4D97-AF65-F5344CB8AC3E}">
        <p14:creationId xmlns:p14="http://schemas.microsoft.com/office/powerpoint/2010/main" val="287446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B7A2-5BF1-3250-ECAA-7A03437E3C82}"/>
              </a:ext>
            </a:extLst>
          </p:cNvPr>
          <p:cNvSpPr>
            <a:spLocks noGrp="1"/>
          </p:cNvSpPr>
          <p:nvPr>
            <p:ph type="body" idx="1"/>
          </p:nvPr>
        </p:nvSpPr>
        <p:spPr/>
        <p:txBody>
          <a:bodyPr/>
          <a:lstStyle/>
          <a:p>
            <a:r>
              <a:rPr lang="en-GB" dirty="0"/>
              <a:t>My two “teaching only” experiences</a:t>
            </a:r>
          </a:p>
        </p:txBody>
      </p:sp>
      <p:sp>
        <p:nvSpPr>
          <p:cNvPr id="3" name="Content Placeholder 2">
            <a:extLst>
              <a:ext uri="{FF2B5EF4-FFF2-40B4-BE49-F238E27FC236}">
                <a16:creationId xmlns:a16="http://schemas.microsoft.com/office/drawing/2014/main" id="{AA11C046-CB48-8199-D831-E5122CEE3FB6}"/>
              </a:ext>
            </a:extLst>
          </p:cNvPr>
          <p:cNvSpPr>
            <a:spLocks noGrp="1"/>
          </p:cNvSpPr>
          <p:nvPr>
            <p:ph sz="half" idx="2"/>
          </p:nvPr>
        </p:nvSpPr>
        <p:spPr/>
        <p:txBody>
          <a:bodyPr/>
          <a:lstStyle/>
          <a:p>
            <a:r>
              <a:rPr lang="en-GB" dirty="0">
                <a:solidFill>
                  <a:schemeClr val="accent2">
                    <a:lumMod val="60000"/>
                    <a:lumOff val="40000"/>
                  </a:schemeClr>
                </a:solidFill>
              </a:rPr>
              <a:t>TF: 2002-2004 </a:t>
            </a:r>
            <a:r>
              <a:rPr lang="en-GB" dirty="0"/>
              <a:t>– Teaching </a:t>
            </a:r>
            <a:r>
              <a:rPr lang="en-GB" dirty="0">
                <a:solidFill>
                  <a:schemeClr val="accent2">
                    <a:lumMod val="60000"/>
                    <a:lumOff val="40000"/>
                  </a:schemeClr>
                </a:solidFill>
              </a:rPr>
              <a:t>and </a:t>
            </a:r>
            <a:r>
              <a:rPr lang="en-GB" dirty="0"/>
              <a:t>Psychology-specific student support provision</a:t>
            </a:r>
          </a:p>
          <a:p>
            <a:r>
              <a:rPr lang="en-GB" dirty="0">
                <a:solidFill>
                  <a:schemeClr val="accent2">
                    <a:lumMod val="60000"/>
                    <a:lumOff val="40000"/>
                  </a:schemeClr>
                </a:solidFill>
              </a:rPr>
              <a:t>STF: 2015-2016 </a:t>
            </a:r>
            <a:r>
              <a:rPr lang="en-GB" dirty="0"/>
              <a:t>– Teaching </a:t>
            </a:r>
            <a:r>
              <a:rPr lang="en-GB" dirty="0">
                <a:solidFill>
                  <a:schemeClr val="accent2">
                    <a:lumMod val="60000"/>
                    <a:lumOff val="40000"/>
                  </a:schemeClr>
                </a:solidFill>
              </a:rPr>
              <a:t>and</a:t>
            </a:r>
            <a:r>
              <a:rPr lang="en-GB" dirty="0"/>
              <a:t> transform all of our learning and teaching provision to improve the student experience </a:t>
            </a:r>
            <a:r>
              <a:rPr lang="en-GB" dirty="0">
                <a:solidFill>
                  <a:schemeClr val="accent2">
                    <a:lumMod val="60000"/>
                    <a:lumOff val="40000"/>
                  </a:schemeClr>
                </a:solidFill>
              </a:rPr>
              <a:t>and</a:t>
            </a:r>
            <a:r>
              <a:rPr lang="en-GB" dirty="0"/>
              <a:t> be Director of Education </a:t>
            </a:r>
            <a:r>
              <a:rPr lang="en-GB" dirty="0">
                <a:solidFill>
                  <a:schemeClr val="accent2">
                    <a:lumMod val="60000"/>
                    <a:lumOff val="40000"/>
                  </a:schemeClr>
                </a:solidFill>
              </a:rPr>
              <a:t>and</a:t>
            </a:r>
            <a:r>
              <a:rPr lang="en-GB" dirty="0"/>
              <a:t> please develop staff </a:t>
            </a:r>
            <a:r>
              <a:rPr lang="en-GB" dirty="0">
                <a:solidFill>
                  <a:schemeClr val="accent2">
                    <a:lumMod val="60000"/>
                    <a:lumOff val="40000"/>
                  </a:schemeClr>
                </a:solidFill>
              </a:rPr>
              <a:t>and</a:t>
            </a:r>
            <a:r>
              <a:rPr lang="en-GB" dirty="0"/>
              <a:t> take on some </a:t>
            </a:r>
            <a:r>
              <a:rPr lang="en-GB" dirty="0" err="1"/>
              <a:t>uni</a:t>
            </a:r>
            <a:r>
              <a:rPr lang="en-GB" dirty="0"/>
              <a:t>-level roles?</a:t>
            </a:r>
          </a:p>
        </p:txBody>
      </p:sp>
      <p:sp>
        <p:nvSpPr>
          <p:cNvPr id="4" name="Title 3">
            <a:extLst>
              <a:ext uri="{FF2B5EF4-FFF2-40B4-BE49-F238E27FC236}">
                <a16:creationId xmlns:a16="http://schemas.microsoft.com/office/drawing/2014/main" id="{9DB6D13B-3669-CAB1-805A-0FB77A6B6435}"/>
              </a:ext>
            </a:extLst>
          </p:cNvPr>
          <p:cNvSpPr>
            <a:spLocks noGrp="1"/>
          </p:cNvSpPr>
          <p:nvPr>
            <p:ph type="title"/>
          </p:nvPr>
        </p:nvSpPr>
        <p:spPr/>
        <p:txBody>
          <a:bodyPr>
            <a:normAutofit/>
          </a:bodyPr>
          <a:lstStyle/>
          <a:p>
            <a:r>
              <a:rPr lang="en-GB" sz="2800" dirty="0">
                <a:solidFill>
                  <a:schemeClr val="bg2"/>
                </a:solidFill>
              </a:rPr>
              <a:t>Example – Teaching Fellow / Senior Teaching Fellow roles</a:t>
            </a:r>
          </a:p>
        </p:txBody>
      </p:sp>
      <p:sp>
        <p:nvSpPr>
          <p:cNvPr id="5" name="Text Placeholder 4">
            <a:extLst>
              <a:ext uri="{FF2B5EF4-FFF2-40B4-BE49-F238E27FC236}">
                <a16:creationId xmlns:a16="http://schemas.microsoft.com/office/drawing/2014/main" id="{951ED479-6368-D94C-C22C-C1F681395821}"/>
              </a:ext>
            </a:extLst>
          </p:cNvPr>
          <p:cNvSpPr>
            <a:spLocks noGrp="1"/>
          </p:cNvSpPr>
          <p:nvPr>
            <p:ph type="body" sz="quarter" idx="10"/>
          </p:nvPr>
        </p:nvSpPr>
        <p:spPr>
          <a:xfrm>
            <a:off x="6275387" y="5059017"/>
            <a:ext cx="5473699" cy="1367771"/>
          </a:xfrm>
        </p:spPr>
        <p:txBody>
          <a:bodyPr/>
          <a:lstStyle/>
          <a:p>
            <a:r>
              <a:rPr lang="en-GB" sz="4800" dirty="0"/>
              <a:t>What is your ‘and’?</a:t>
            </a:r>
          </a:p>
        </p:txBody>
      </p:sp>
    </p:spTree>
    <p:extLst>
      <p:ext uri="{BB962C8B-B14F-4D97-AF65-F5344CB8AC3E}">
        <p14:creationId xmlns:p14="http://schemas.microsoft.com/office/powerpoint/2010/main" val="3707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4C13D4-D9C2-A9AB-63EF-D00689F84C4A}"/>
              </a:ext>
            </a:extLst>
          </p:cNvPr>
          <p:cNvSpPr>
            <a:spLocks noGrp="1"/>
          </p:cNvSpPr>
          <p:nvPr>
            <p:ph type="body" idx="1"/>
          </p:nvPr>
        </p:nvSpPr>
        <p:spPr>
          <a:xfrm>
            <a:off x="442912" y="1670710"/>
            <a:ext cx="11306176" cy="636855"/>
          </a:xfrm>
        </p:spPr>
        <p:txBody>
          <a:bodyPr/>
          <a:lstStyle/>
          <a:p>
            <a:r>
              <a:rPr lang="en-GB" dirty="0"/>
              <a:t>Practitioner-academics and academic identities</a:t>
            </a:r>
          </a:p>
        </p:txBody>
      </p:sp>
      <p:sp>
        <p:nvSpPr>
          <p:cNvPr id="3" name="Content Placeholder 2">
            <a:extLst>
              <a:ext uri="{FF2B5EF4-FFF2-40B4-BE49-F238E27FC236}">
                <a16:creationId xmlns:a16="http://schemas.microsoft.com/office/drawing/2014/main" id="{B42896B4-07F5-940D-789A-C30738C084C4}"/>
              </a:ext>
            </a:extLst>
          </p:cNvPr>
          <p:cNvSpPr>
            <a:spLocks noGrp="1"/>
          </p:cNvSpPr>
          <p:nvPr>
            <p:ph sz="half" idx="2"/>
          </p:nvPr>
        </p:nvSpPr>
        <p:spPr>
          <a:xfrm>
            <a:off x="442914" y="2307566"/>
            <a:ext cx="7915895" cy="3389972"/>
          </a:xfrm>
        </p:spPr>
        <p:txBody>
          <a:bodyPr/>
          <a:lstStyle/>
          <a:p>
            <a:r>
              <a:rPr lang="en-GB" dirty="0"/>
              <a:t>A ‘revolving door’ between practice and academia? – with tensions around shifting identities and transitions (</a:t>
            </a:r>
            <a:r>
              <a:rPr lang="en-GB" dirty="0">
                <a:hlinkClick r:id="rId2"/>
              </a:rPr>
              <a:t>Dickinson et al., 2020 </a:t>
            </a:r>
            <a:r>
              <a:rPr lang="en-GB" dirty="0"/>
              <a:t>– ‘fragile academic selves’).</a:t>
            </a:r>
          </a:p>
          <a:p>
            <a:r>
              <a:rPr lang="en-GB" dirty="0"/>
              <a:t>Imposter syndrome – ‘not a real academic’? – in a higher education sector where research is often prized (e.g. Hulme, 2022).</a:t>
            </a:r>
          </a:p>
          <a:p>
            <a:r>
              <a:rPr lang="en-GB" dirty="0">
                <a:solidFill>
                  <a:schemeClr val="bg2"/>
                </a:solidFill>
              </a:rPr>
              <a:t>BUT support students to be ‘knowledge-able’ rather than knowledgeable; networks and employer engagement that contribute to curricula; industry-university partnerships (Dickinson et al., 2020).</a:t>
            </a:r>
          </a:p>
          <a:p>
            <a:r>
              <a:rPr lang="en-GB" dirty="0"/>
              <a:t>Need to maintain currency in practice area while also developing in academic role.</a:t>
            </a:r>
          </a:p>
        </p:txBody>
      </p:sp>
      <p:sp>
        <p:nvSpPr>
          <p:cNvPr id="4" name="Title 3">
            <a:extLst>
              <a:ext uri="{FF2B5EF4-FFF2-40B4-BE49-F238E27FC236}">
                <a16:creationId xmlns:a16="http://schemas.microsoft.com/office/drawing/2014/main" id="{1C5ACE2D-656C-72E1-777F-8496DCF00D48}"/>
              </a:ext>
            </a:extLst>
          </p:cNvPr>
          <p:cNvSpPr>
            <a:spLocks noGrp="1"/>
          </p:cNvSpPr>
          <p:nvPr>
            <p:ph type="title"/>
          </p:nvPr>
        </p:nvSpPr>
        <p:spPr/>
        <p:txBody>
          <a:bodyPr/>
          <a:lstStyle/>
          <a:p>
            <a:r>
              <a:rPr lang="en-GB" sz="2800" dirty="0">
                <a:solidFill>
                  <a:schemeClr val="bg2"/>
                </a:solidFill>
              </a:rPr>
              <a:t>Pracademics</a:t>
            </a:r>
          </a:p>
        </p:txBody>
      </p:sp>
      <p:pic>
        <p:nvPicPr>
          <p:cNvPr id="1026" name="Picture 2" descr="The Impact of the Integrated Practitioner in Higher Education: Studies in Third Space Professionalism book cover">
            <a:extLst>
              <a:ext uri="{FF2B5EF4-FFF2-40B4-BE49-F238E27FC236}">
                <a16:creationId xmlns:a16="http://schemas.microsoft.com/office/drawing/2014/main" id="{133083C6-C45B-10EE-DDA5-5175F2C84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632" y="1443623"/>
            <a:ext cx="2905334" cy="43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5FD4E-2A25-926E-CD06-B29B9B5598CE}"/>
              </a:ext>
            </a:extLst>
          </p:cNvPr>
          <p:cNvSpPr>
            <a:spLocks noGrp="1"/>
          </p:cNvSpPr>
          <p:nvPr>
            <p:ph type="title"/>
          </p:nvPr>
        </p:nvSpPr>
        <p:spPr/>
        <p:txBody>
          <a:bodyPr/>
          <a:lstStyle/>
          <a:p>
            <a:r>
              <a:rPr lang="en-GB" sz="3200" dirty="0">
                <a:solidFill>
                  <a:schemeClr val="bg2"/>
                </a:solidFill>
              </a:rPr>
              <a:t>The ‘and’ is often where expertise lies…</a:t>
            </a:r>
          </a:p>
        </p:txBody>
      </p:sp>
      <p:pic>
        <p:nvPicPr>
          <p:cNvPr id="8" name="Picture 2" descr="Bev Webb, 2012">
            <a:extLst>
              <a:ext uri="{FF2B5EF4-FFF2-40B4-BE49-F238E27FC236}">
                <a16:creationId xmlns:a16="http://schemas.microsoft.com/office/drawing/2014/main" id="{EE02B840-3995-7013-9A32-AA0912FB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692" y="2136464"/>
            <a:ext cx="9951389" cy="33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A9171-B4ED-B1A8-163A-60BB820B02C2}"/>
              </a:ext>
            </a:extLst>
          </p:cNvPr>
          <p:cNvSpPr>
            <a:spLocks noGrp="1"/>
          </p:cNvSpPr>
          <p:nvPr>
            <p:ph type="ctrTitle"/>
          </p:nvPr>
        </p:nvSpPr>
        <p:spPr>
          <a:xfrm>
            <a:off x="1767840" y="1989138"/>
            <a:ext cx="9017525" cy="2372252"/>
          </a:xfrm>
        </p:spPr>
        <p:txBody>
          <a:bodyPr>
            <a:noAutofit/>
          </a:bodyPr>
          <a:lstStyle/>
          <a:p>
            <a:r>
              <a:rPr lang="en-GB" sz="2800" b="0" dirty="0">
                <a:effectLst/>
                <a:latin typeface="+mn-lt"/>
                <a:ea typeface="Calibri" panose="020F0502020204030204" pitchFamily="34" charset="0"/>
              </a:rPr>
              <a:t>Leading effective educational change requires educational expertise (e.g. Nelson and Campbell, 2017; Fung, 2017; </a:t>
            </a:r>
            <a:r>
              <a:rPr lang="en-GB" sz="2800" b="0" dirty="0" err="1">
                <a:effectLst/>
                <a:latin typeface="+mn-lt"/>
                <a:ea typeface="Calibri" panose="020F0502020204030204" pitchFamily="34" charset="0"/>
              </a:rPr>
              <a:t>Gorard</a:t>
            </a:r>
            <a:r>
              <a:rPr lang="en-GB" sz="2800" b="0" dirty="0">
                <a:effectLst/>
                <a:latin typeface="+mn-lt"/>
                <a:ea typeface="Calibri" panose="020F0502020204030204" pitchFamily="34" charset="0"/>
              </a:rPr>
              <a:t>, 2020), and educational expertise is more likely to be located in those who choose to study it than it is in traditional discipline-specific researchers. Thus education-focused academics are frequently “positive disruptors” (Akerman, 2020). </a:t>
            </a:r>
            <a:endParaRPr lang="en-GB" sz="2800" b="0" dirty="0">
              <a:latin typeface="+mn-lt"/>
            </a:endParaRPr>
          </a:p>
        </p:txBody>
      </p:sp>
      <p:sp>
        <p:nvSpPr>
          <p:cNvPr id="4" name="Subtitle 3">
            <a:extLst>
              <a:ext uri="{FF2B5EF4-FFF2-40B4-BE49-F238E27FC236}">
                <a16:creationId xmlns:a16="http://schemas.microsoft.com/office/drawing/2014/main" id="{F6AE31B9-50AA-A6BB-719D-104762A3EE57}"/>
              </a:ext>
            </a:extLst>
          </p:cNvPr>
          <p:cNvSpPr>
            <a:spLocks noGrp="1"/>
          </p:cNvSpPr>
          <p:nvPr>
            <p:ph type="subTitle" idx="1"/>
          </p:nvPr>
        </p:nvSpPr>
        <p:spPr>
          <a:xfrm>
            <a:off x="1406631" y="4918286"/>
            <a:ext cx="9378733" cy="1155172"/>
          </a:xfrm>
        </p:spPr>
        <p:txBody>
          <a:bodyPr/>
          <a:lstStyle/>
          <a:p>
            <a:r>
              <a:rPr lang="en-GB" dirty="0">
                <a:hlinkClick r:id="rId2"/>
              </a:rPr>
              <a:t>Hulme (2022)</a:t>
            </a:r>
            <a:endParaRPr lang="en-GB" dirty="0"/>
          </a:p>
        </p:txBody>
      </p:sp>
    </p:spTree>
    <p:extLst>
      <p:ext uri="{BB962C8B-B14F-4D97-AF65-F5344CB8AC3E}">
        <p14:creationId xmlns:p14="http://schemas.microsoft.com/office/powerpoint/2010/main" val="341384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DAB91-5AE6-A342-A115-A95B9A51FFBF}"/>
              </a:ext>
            </a:extLst>
          </p:cNvPr>
          <p:cNvSpPr>
            <a:spLocks noGrp="1"/>
          </p:cNvSpPr>
          <p:nvPr>
            <p:ph sz="half" idx="1"/>
          </p:nvPr>
        </p:nvSpPr>
        <p:spPr/>
        <p:txBody>
          <a:bodyPr/>
          <a:lstStyle/>
          <a:p>
            <a:pPr marL="0" indent="0">
              <a:buNone/>
            </a:pPr>
            <a:r>
              <a:rPr lang="en-GB" sz="2000" dirty="0" err="1">
                <a:hlinkClick r:id="rId3"/>
              </a:rPr>
              <a:t>Trigwell</a:t>
            </a:r>
            <a:r>
              <a:rPr lang="en-GB" sz="2000" dirty="0">
                <a:hlinkClick r:id="rId3"/>
              </a:rPr>
              <a:t> (2013) </a:t>
            </a:r>
            <a:r>
              <a:rPr lang="en-GB" sz="2000" dirty="0"/>
              <a:t>– scholarship (of teaching and learning / </a:t>
            </a:r>
            <a:r>
              <a:rPr lang="en-GB" sz="2000" dirty="0" err="1"/>
              <a:t>SoTL</a:t>
            </a:r>
            <a:r>
              <a:rPr lang="en-GB" sz="2000" dirty="0"/>
              <a:t>) has many  (contested) definitions and many purposes. Generally: </a:t>
            </a:r>
          </a:p>
          <a:p>
            <a:r>
              <a:rPr lang="en-GB" sz="2800" dirty="0"/>
              <a:t> Improving and enhancing teaching, learning, assessment, and more</a:t>
            </a:r>
          </a:p>
          <a:p>
            <a:r>
              <a:rPr lang="en-GB" sz="2800" dirty="0"/>
              <a:t> Evaluating and determining ‘quality’</a:t>
            </a:r>
          </a:p>
          <a:p>
            <a:r>
              <a:rPr lang="en-GB" sz="2800" dirty="0"/>
              <a:t> Evidence-based and systematic</a:t>
            </a:r>
          </a:p>
          <a:p>
            <a:endParaRPr lang="en-GB" dirty="0"/>
          </a:p>
        </p:txBody>
      </p:sp>
      <p:sp>
        <p:nvSpPr>
          <p:cNvPr id="3" name="Title 2">
            <a:extLst>
              <a:ext uri="{FF2B5EF4-FFF2-40B4-BE49-F238E27FC236}">
                <a16:creationId xmlns:a16="http://schemas.microsoft.com/office/drawing/2014/main" id="{AB45FFDC-E3E2-EF0F-571A-EDF33D02A081}"/>
              </a:ext>
            </a:extLst>
          </p:cNvPr>
          <p:cNvSpPr>
            <a:spLocks noGrp="1"/>
          </p:cNvSpPr>
          <p:nvPr>
            <p:ph type="title"/>
          </p:nvPr>
        </p:nvSpPr>
        <p:spPr>
          <a:xfrm>
            <a:off x="442914" y="800100"/>
            <a:ext cx="11306174" cy="1001983"/>
          </a:xfrm>
        </p:spPr>
        <p:txBody>
          <a:bodyPr/>
          <a:lstStyle/>
          <a:p>
            <a:r>
              <a:rPr lang="en-GB" sz="2800" dirty="0">
                <a:solidFill>
                  <a:schemeClr val="bg2"/>
                </a:solidFill>
              </a:rPr>
              <a:t>So what is scholarship? </a:t>
            </a:r>
          </a:p>
        </p:txBody>
      </p:sp>
    </p:spTree>
    <p:extLst>
      <p:ext uri="{BB962C8B-B14F-4D97-AF65-F5344CB8AC3E}">
        <p14:creationId xmlns:p14="http://schemas.microsoft.com/office/powerpoint/2010/main" val="3512663849"/>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Widescreen</PresentationFormat>
  <Paragraphs>139</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System Font Regular</vt:lpstr>
      <vt:lpstr>Arial</vt:lpstr>
      <vt:lpstr>Calibri</vt:lpstr>
      <vt:lpstr>Cambria</vt:lpstr>
      <vt:lpstr>Segoe UI Historic</vt:lpstr>
      <vt:lpstr>Times New Roman</vt:lpstr>
      <vt:lpstr>Office Theme</vt:lpstr>
      <vt:lpstr>Making a difference in higher education: pracademic pathways to impact </vt:lpstr>
      <vt:lpstr>PowerPoint Presentation</vt:lpstr>
      <vt:lpstr>Academic staff in UK universities (HESA)</vt:lpstr>
      <vt:lpstr>Teaching “only”?</vt:lpstr>
      <vt:lpstr>Example – Teaching Fellow / Senior Teaching Fellow roles</vt:lpstr>
      <vt:lpstr>Pracademics</vt:lpstr>
      <vt:lpstr>The ‘and’ is often where expertise lies…</vt:lpstr>
      <vt:lpstr>Leading effective educational change requires educational expertise (e.g. Nelson and Campbell, 2017; Fung, 2017; Gorard, 2020), and educational expertise is more likely to be located in those who choose to study it than it is in traditional discipline-specific researchers. Thus education-focused academics are frequently “positive disruptors” (Akerman, 2020). </vt:lpstr>
      <vt:lpstr>So what is scholarship? </vt:lpstr>
      <vt:lpstr>The BOGOF model of scholarship – what are you already doing that can gain more benefits?</vt:lpstr>
      <vt:lpstr>Thinking about BOGOF scholarship</vt:lpstr>
      <vt:lpstr>More BOGOF thinking</vt:lpstr>
      <vt:lpstr>Scholarship means “going meta”</vt:lpstr>
      <vt:lpstr>Going meta!</vt:lpstr>
      <vt:lpstr>Kern et al (2015) Dimensions of activity relating to teaching (DART)</vt:lpstr>
      <vt:lpstr>My scholarship journey</vt:lpstr>
      <vt:lpstr>A few examples from legal education</vt:lpstr>
      <vt:lpstr>Purposeful planning for impact</vt:lpstr>
      <vt:lpstr>Reward and recognition</vt:lpstr>
      <vt:lpstr>PowerPoint Presentation</vt:lpstr>
      <vt:lpstr>There are relatively few teaching-focussed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vt:lpstr>
      <vt:lpstr>Networks</vt:lpstr>
      <vt:lpstr>What difference will you make, and how can you plan to achieve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42</cp:revision>
  <dcterms:created xsi:type="dcterms:W3CDTF">2019-08-05T19:02:23Z</dcterms:created>
  <dcterms:modified xsi:type="dcterms:W3CDTF">2025-04-30T08:12:03Z</dcterms:modified>
</cp:coreProperties>
</file>