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22" r:id="rId2"/>
    <p:sldId id="278" r:id="rId3"/>
    <p:sldId id="281" r:id="rId4"/>
    <p:sldId id="282" r:id="rId5"/>
    <p:sldId id="288" r:id="rId6"/>
    <p:sldId id="318" r:id="rId7"/>
    <p:sldId id="296" r:id="rId8"/>
    <p:sldId id="297" r:id="rId9"/>
    <p:sldId id="309" r:id="rId10"/>
    <p:sldId id="289" r:id="rId11"/>
    <p:sldId id="284" r:id="rId12"/>
    <p:sldId id="319" r:id="rId13"/>
    <p:sldId id="320" r:id="rId14"/>
    <p:sldId id="321" r:id="rId15"/>
    <p:sldId id="302" r:id="rId16"/>
    <p:sldId id="310" r:id="rId17"/>
    <p:sldId id="311" r:id="rId18"/>
    <p:sldId id="312" r:id="rId19"/>
    <p:sldId id="279" r:id="rId20"/>
    <p:sldId id="304" r:id="rId21"/>
    <p:sldId id="305" r:id="rId22"/>
    <p:sldId id="306" r:id="rId23"/>
    <p:sldId id="307" r:id="rId24"/>
    <p:sldId id="308" r:id="rId25"/>
    <p:sldId id="316" r:id="rId26"/>
    <p:sldId id="313" r:id="rId27"/>
    <p:sldId id="271"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B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48AA42-E12B-405A-8FB3-CF26FCF2B1CD}" v="229" dt="2024-06-03T13:37:54.7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77" autoAdjust="0"/>
    <p:restoredTop sz="88799" autoAdjust="0"/>
  </p:normalViewPr>
  <p:slideViewPr>
    <p:cSldViewPr snapToGrid="0">
      <p:cViewPr varScale="1">
        <p:scale>
          <a:sx n="98" d="100"/>
          <a:sy n="98" d="100"/>
        </p:scale>
        <p:origin x="3450" y="8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0876A-0DDD-E847-A973-D2A459CBE5F4}" type="datetimeFigureOut">
              <a:rPr lang="en-GB" smtClean="0"/>
              <a:t>30/04/2025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4A42A4-5C61-AF44-A7BD-628F26FD0418}" type="slidenum">
              <a:rPr lang="en-GB" smtClean="0"/>
              <a:t>‹#›</a:t>
            </a:fld>
            <a:endParaRPr lang="en-GB"/>
          </a:p>
        </p:txBody>
      </p:sp>
    </p:spTree>
    <p:extLst>
      <p:ext uri="{BB962C8B-B14F-4D97-AF65-F5344CB8AC3E}">
        <p14:creationId xmlns:p14="http://schemas.microsoft.com/office/powerpoint/2010/main" val="67044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800" b="1" i="0" dirty="0">
                <a:solidFill>
                  <a:srgbClr val="000000"/>
                </a:solidFill>
                <a:effectLst/>
                <a:highlight>
                  <a:srgbClr val="FFFFFF"/>
                </a:highlight>
                <a:latin typeface="Calibri" panose="020F0502020204030204" pitchFamily="34" charset="0"/>
              </a:rPr>
              <a:t>Bio:</a:t>
            </a:r>
            <a:endParaRPr lang="en-US" sz="1800" b="0" i="0" dirty="0">
              <a:solidFill>
                <a:srgbClr val="000000"/>
              </a:solidFill>
              <a:effectLst/>
              <a:highlight>
                <a:srgbClr val="FFFFFF"/>
              </a:highlight>
              <a:latin typeface="Calibri" panose="020F0502020204030204" pitchFamily="34" charset="0"/>
            </a:endParaRPr>
          </a:p>
          <a:p>
            <a:pPr algn="l" fontAlgn="base"/>
            <a:r>
              <a:rPr lang="en-US" sz="1800" b="0" i="0" dirty="0">
                <a:solidFill>
                  <a:srgbClr val="000000"/>
                </a:solidFill>
                <a:effectLst/>
                <a:highlight>
                  <a:srgbClr val="FFFFFF"/>
                </a:highlight>
                <a:latin typeface="inherit"/>
              </a:rPr>
              <a:t>Julie is Professor in Psychology Education at Nottingham Trent University. She is a Chartered Psychologist, Principal Fellow of the HEA, and a National Teaching Fellow, and applies psychological theory and research methods to better understand and enhance learning and teaching in higher education. Julie describes herself as a 'positive disruptor'; she challenges inequity in higher education, champions inclusion, and is always willing to question the status quo. </a:t>
            </a:r>
            <a:r>
              <a:rPr lang="en-US" sz="2800" b="0" i="0" dirty="0">
                <a:solidFill>
                  <a:srgbClr val="000000"/>
                </a:solidFill>
                <a:effectLst/>
                <a:highlight>
                  <a:srgbClr val="FFFFFF"/>
                </a:highlight>
                <a:latin typeface="inherit"/>
              </a:rPr>
              <a:t>Julie is committed to developing understanding and support for other academics on diverse career paths, and is a strong advocate for education-focused staff career progression. </a:t>
            </a:r>
            <a:endParaRPr lang="en-US" sz="2800" b="0" i="0" dirty="0">
              <a:solidFill>
                <a:srgbClr val="242424"/>
              </a:solidFill>
              <a:effectLst/>
              <a:highlight>
                <a:srgbClr val="FFFFFF"/>
              </a:highlight>
              <a:latin typeface="Calibri" panose="020F0502020204030204" pitchFamily="34" charset="0"/>
            </a:endParaRPr>
          </a:p>
          <a:p>
            <a:pPr algn="l" fontAlgn="base"/>
            <a:r>
              <a:rPr lang="en-US" sz="1800" b="1" i="0" dirty="0">
                <a:solidFill>
                  <a:srgbClr val="000000"/>
                </a:solidFill>
                <a:effectLst/>
                <a:highlight>
                  <a:srgbClr val="FFFFFF"/>
                </a:highlight>
                <a:latin typeface="Calibri" panose="020F0502020204030204" pitchFamily="34" charset="0"/>
              </a:rPr>
              <a:t>Title:</a:t>
            </a:r>
            <a:endParaRPr lang="en-US" sz="1800" b="0" i="0" dirty="0">
              <a:solidFill>
                <a:srgbClr val="000000"/>
              </a:solidFill>
              <a:effectLst/>
              <a:highlight>
                <a:srgbClr val="FFFFFF"/>
              </a:highlight>
              <a:latin typeface="Calibri" panose="020F0502020204030204" pitchFamily="34" charset="0"/>
            </a:endParaRPr>
          </a:p>
          <a:p>
            <a:pPr algn="l" fontAlgn="base"/>
            <a:r>
              <a:rPr lang="en-US" sz="1800" b="0" i="0" dirty="0">
                <a:solidFill>
                  <a:srgbClr val="000000"/>
                </a:solidFill>
                <a:effectLst/>
                <a:highlight>
                  <a:srgbClr val="FFFFFF"/>
                </a:highlight>
                <a:latin typeface="Calibri" panose="020F0502020204030204" pitchFamily="34" charset="0"/>
              </a:rPr>
              <a:t>Daring to innovate: Inclusion, engagement, and active learning in the context of large diverse classes.</a:t>
            </a:r>
          </a:p>
          <a:p>
            <a:pPr algn="l" fontAlgn="base"/>
            <a:endParaRPr lang="en-US" sz="1800" b="0" i="0" dirty="0">
              <a:solidFill>
                <a:srgbClr val="000000"/>
              </a:solidFill>
              <a:effectLst/>
              <a:highlight>
                <a:srgbClr val="FFFFFF"/>
              </a:highlight>
              <a:latin typeface="Calibri" panose="020F0502020204030204" pitchFamily="34" charset="0"/>
            </a:endParaRPr>
          </a:p>
          <a:p>
            <a:pPr algn="l" fontAlgn="base"/>
            <a:r>
              <a:rPr lang="en-US" sz="1800" b="1" i="0" dirty="0">
                <a:solidFill>
                  <a:srgbClr val="000000"/>
                </a:solidFill>
                <a:effectLst/>
                <a:highlight>
                  <a:srgbClr val="FFFFFF"/>
                </a:highlight>
                <a:latin typeface="Calibri" panose="020F0502020204030204" pitchFamily="34" charset="0"/>
              </a:rPr>
              <a:t>Abstract:</a:t>
            </a:r>
            <a:endParaRPr lang="en-US" sz="1800" b="0" i="0" dirty="0">
              <a:solidFill>
                <a:srgbClr val="000000"/>
              </a:solidFill>
              <a:effectLst/>
              <a:highlight>
                <a:srgbClr val="FFFFFF"/>
              </a:highlight>
              <a:latin typeface="Calibri" panose="020F0502020204030204" pitchFamily="34" charset="0"/>
            </a:endParaRPr>
          </a:p>
          <a:p>
            <a:pPr algn="l" fontAlgn="base"/>
            <a:r>
              <a:rPr lang="en-US" sz="1800" b="0" i="0" dirty="0">
                <a:solidFill>
                  <a:srgbClr val="000000"/>
                </a:solidFill>
                <a:effectLst/>
                <a:highlight>
                  <a:srgbClr val="FFFFFF"/>
                </a:highlight>
                <a:latin typeface="Calibri" panose="020F0502020204030204" pitchFamily="34" charset="0"/>
              </a:rPr>
              <a:t>As student numbers grow and students themselves become more diverse, the idea of engaging and including students as individuals can seem like a bit of a pipe dream - but is it? Julie will share a mix of practical tips and findings from her own research to inspire us to innovate with confidence, whilst making sure we bring our students with us. Come with questions!</a:t>
            </a:r>
          </a:p>
          <a:p>
            <a:br>
              <a:rPr lang="en-US" sz="2800" dirty="0"/>
            </a:br>
            <a:endParaRPr lang="en-GB" dirty="0"/>
          </a:p>
        </p:txBody>
      </p:sp>
      <p:sp>
        <p:nvSpPr>
          <p:cNvPr id="4" name="Slide Number Placeholder 3"/>
          <p:cNvSpPr>
            <a:spLocks noGrp="1"/>
          </p:cNvSpPr>
          <p:nvPr>
            <p:ph type="sldNum" sz="quarter" idx="5"/>
          </p:nvPr>
        </p:nvSpPr>
        <p:spPr/>
        <p:txBody>
          <a:bodyPr/>
          <a:lstStyle/>
          <a:p>
            <a:fld id="{914A42A4-5C61-AF44-A7BD-628F26FD0418}" type="slidenum">
              <a:rPr lang="en-GB" smtClean="0"/>
              <a:t>2</a:t>
            </a:fld>
            <a:endParaRPr lang="en-GB"/>
          </a:p>
        </p:txBody>
      </p:sp>
    </p:spTree>
    <p:extLst>
      <p:ext uri="{BB962C8B-B14F-4D97-AF65-F5344CB8AC3E}">
        <p14:creationId xmlns:p14="http://schemas.microsoft.com/office/powerpoint/2010/main" val="1604358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4A42A4-5C61-AF44-A7BD-628F26FD0418}" type="slidenum">
              <a:rPr lang="en-GB" smtClean="0"/>
              <a:t>6</a:t>
            </a:fld>
            <a:endParaRPr lang="en-GB"/>
          </a:p>
        </p:txBody>
      </p:sp>
    </p:spTree>
    <p:extLst>
      <p:ext uri="{BB962C8B-B14F-4D97-AF65-F5344CB8AC3E}">
        <p14:creationId xmlns:p14="http://schemas.microsoft.com/office/powerpoint/2010/main" val="2478098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4A42A4-5C61-AF44-A7BD-628F26FD0418}" type="slidenum">
              <a:rPr lang="en-GB" smtClean="0"/>
              <a:t>19</a:t>
            </a:fld>
            <a:endParaRPr lang="en-GB"/>
          </a:p>
        </p:txBody>
      </p:sp>
    </p:spTree>
    <p:extLst>
      <p:ext uri="{BB962C8B-B14F-4D97-AF65-F5344CB8AC3E}">
        <p14:creationId xmlns:p14="http://schemas.microsoft.com/office/powerpoint/2010/main" val="2789771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14A42A4-5C61-AF44-A7BD-628F26FD0418}" type="slidenum">
              <a:rPr lang="en-GB" smtClean="0"/>
              <a:t>21</a:t>
            </a:fld>
            <a:endParaRPr lang="en-GB"/>
          </a:p>
        </p:txBody>
      </p:sp>
    </p:spTree>
    <p:extLst>
      <p:ext uri="{BB962C8B-B14F-4D97-AF65-F5344CB8AC3E}">
        <p14:creationId xmlns:p14="http://schemas.microsoft.com/office/powerpoint/2010/main" val="5551395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Pink">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A95DA28-5082-4466-8610-52F8C0DC1E32}"/>
              </a:ext>
            </a:extLst>
          </p:cNvPr>
          <p:cNvSpPr>
            <a:spLocks noGrp="1"/>
          </p:cNvSpPr>
          <p:nvPr>
            <p:ph type="subTitle" idx="1" hasCustomPrompt="1"/>
          </p:nvPr>
        </p:nvSpPr>
        <p:spPr>
          <a:xfrm>
            <a:off x="344393" y="2664000"/>
            <a:ext cx="7503607" cy="540000"/>
          </a:xfrm>
        </p:spPr>
        <p:txBody>
          <a:bodyPr lIns="0" tIns="0" rIns="0" bIns="0">
            <a:noAutofit/>
          </a:bodyPr>
          <a:lstStyle>
            <a:lvl1pPr marL="0" indent="0" algn="l">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a:t>
            </a:r>
            <a:endParaRPr lang="en-GB" dirty="0"/>
          </a:p>
        </p:txBody>
      </p:sp>
      <p:pic>
        <p:nvPicPr>
          <p:cNvPr id="8" name="Picture 7">
            <a:extLst>
              <a:ext uri="{FF2B5EF4-FFF2-40B4-BE49-F238E27FC236}">
                <a16:creationId xmlns:a16="http://schemas.microsoft.com/office/drawing/2014/main" id="{EAD84A32-8CF7-0049-A245-A2495A2584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5903912"/>
            <a:ext cx="2819400" cy="635000"/>
          </a:xfrm>
          <a:prstGeom prst="rect">
            <a:avLst/>
          </a:prstGeom>
        </p:spPr>
      </p:pic>
      <p:sp>
        <p:nvSpPr>
          <p:cNvPr id="14" name="Title 1">
            <a:extLst>
              <a:ext uri="{FF2B5EF4-FFF2-40B4-BE49-F238E27FC236}">
                <a16:creationId xmlns:a16="http://schemas.microsoft.com/office/drawing/2014/main" id="{125EDCB8-9E51-CA4D-8A4A-6A87534B0587}"/>
              </a:ext>
            </a:extLst>
          </p:cNvPr>
          <p:cNvSpPr>
            <a:spLocks noGrp="1"/>
          </p:cNvSpPr>
          <p:nvPr>
            <p:ph type="ctrTitle" hasCustomPrompt="1"/>
          </p:nvPr>
        </p:nvSpPr>
        <p:spPr>
          <a:xfrm>
            <a:off x="324001" y="1224000"/>
            <a:ext cx="7523999" cy="1243488"/>
          </a:xfrm>
        </p:spPr>
        <p:txBody>
          <a:bodyPr lIns="0" tIns="0" rIns="0" bIns="0" anchor="b">
            <a:noAutofit/>
          </a:bodyPr>
          <a:lstStyle>
            <a:lvl1pPr algn="l">
              <a:lnSpc>
                <a:spcPts val="4700"/>
              </a:lnSpc>
              <a:defRPr sz="4500" b="1">
                <a:solidFill>
                  <a:schemeClr val="bg1"/>
                </a:solidFill>
              </a:defRPr>
            </a:lvl1pPr>
          </a:lstStyle>
          <a:p>
            <a:r>
              <a:rPr lang="en-US" dirty="0"/>
              <a:t>Presentation Title maximum two lines</a:t>
            </a:r>
            <a:endParaRPr lang="en-GB" dirty="0"/>
          </a:p>
        </p:txBody>
      </p:sp>
    </p:spTree>
    <p:extLst>
      <p:ext uri="{BB962C8B-B14F-4D97-AF65-F5344CB8AC3E}">
        <p14:creationId xmlns:p14="http://schemas.microsoft.com/office/powerpoint/2010/main" val="3796757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 Wicket">
    <p:bg>
      <p:bgPr>
        <a:solidFill>
          <a:schemeClr val="accent3"/>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0F70930-8A98-453B-93F2-8B9B3B0B927D}"/>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632068D0-9694-4F16-8526-982C67C895CE}"/>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a:p>
        </p:txBody>
      </p:sp>
      <p:sp>
        <p:nvSpPr>
          <p:cNvPr id="7" name="Title 1">
            <a:extLst>
              <a:ext uri="{FF2B5EF4-FFF2-40B4-BE49-F238E27FC236}">
                <a16:creationId xmlns:a16="http://schemas.microsoft.com/office/drawing/2014/main" id="{5B168903-2300-4448-9062-4621187B3A09}"/>
              </a:ext>
            </a:extLst>
          </p:cNvPr>
          <p:cNvSpPr>
            <a:spLocks noGrp="1"/>
          </p:cNvSpPr>
          <p:nvPr>
            <p:ph type="ctrTitle" hasCustomPrompt="1"/>
          </p:nvPr>
        </p:nvSpPr>
        <p:spPr>
          <a:xfrm>
            <a:off x="324001" y="1224000"/>
            <a:ext cx="7523999" cy="1243488"/>
          </a:xfrm>
          <a:noFill/>
        </p:spPr>
        <p:txBody>
          <a:bodyPr lIns="0" tIns="0" rIns="0" bIns="0" anchor="b">
            <a:noAutofit/>
          </a:bodyPr>
          <a:lstStyle>
            <a:lvl1pPr algn="l">
              <a:lnSpc>
                <a:spcPts val="4700"/>
              </a:lnSpc>
              <a:defRPr sz="4500" b="1">
                <a:solidFill>
                  <a:schemeClr val="bg1"/>
                </a:solidFill>
              </a:defRPr>
            </a:lvl1pPr>
          </a:lstStyle>
          <a:p>
            <a:r>
              <a:rPr lang="en-US" dirty="0"/>
              <a:t>Section Title </a:t>
            </a:r>
            <a:br>
              <a:rPr lang="en-US" dirty="0"/>
            </a:br>
            <a:r>
              <a:rPr lang="en-US" dirty="0"/>
              <a:t>maximum two lines</a:t>
            </a:r>
            <a:endParaRPr lang="en-GB" dirty="0"/>
          </a:p>
        </p:txBody>
      </p:sp>
      <p:sp>
        <p:nvSpPr>
          <p:cNvPr id="8" name="TextBox 7">
            <a:extLst>
              <a:ext uri="{FF2B5EF4-FFF2-40B4-BE49-F238E27FC236}">
                <a16:creationId xmlns:a16="http://schemas.microsoft.com/office/drawing/2014/main" id="{3E741239-9A37-4941-BA83-4069A20C590D}"/>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Tree>
    <p:extLst>
      <p:ext uri="{BB962C8B-B14F-4D97-AF65-F5344CB8AC3E}">
        <p14:creationId xmlns:p14="http://schemas.microsoft.com/office/powerpoint/2010/main" val="2496110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 image">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0F70930-8A98-453B-93F2-8B9B3B0B927D}"/>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632068D0-9694-4F16-8526-982C67C895CE}"/>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a:p>
        </p:txBody>
      </p:sp>
      <p:sp>
        <p:nvSpPr>
          <p:cNvPr id="7" name="Title 1">
            <a:extLst>
              <a:ext uri="{FF2B5EF4-FFF2-40B4-BE49-F238E27FC236}">
                <a16:creationId xmlns:a16="http://schemas.microsoft.com/office/drawing/2014/main" id="{5B168903-2300-4448-9062-4621187B3A09}"/>
              </a:ext>
            </a:extLst>
          </p:cNvPr>
          <p:cNvSpPr>
            <a:spLocks noGrp="1"/>
          </p:cNvSpPr>
          <p:nvPr>
            <p:ph type="ctrTitle" hasCustomPrompt="1"/>
          </p:nvPr>
        </p:nvSpPr>
        <p:spPr>
          <a:xfrm>
            <a:off x="324001" y="1224000"/>
            <a:ext cx="7523999" cy="1243488"/>
          </a:xfrm>
          <a:noFill/>
        </p:spPr>
        <p:txBody>
          <a:bodyPr lIns="0" tIns="0" rIns="0" bIns="0" anchor="b">
            <a:noAutofit/>
          </a:bodyPr>
          <a:lstStyle>
            <a:lvl1pPr algn="l">
              <a:lnSpc>
                <a:spcPts val="4700"/>
              </a:lnSpc>
              <a:defRPr sz="4500" b="1">
                <a:solidFill>
                  <a:schemeClr val="bg1"/>
                </a:solidFill>
              </a:defRPr>
            </a:lvl1pPr>
          </a:lstStyle>
          <a:p>
            <a:r>
              <a:rPr lang="en-US" dirty="0"/>
              <a:t>Section Title </a:t>
            </a:r>
            <a:br>
              <a:rPr lang="en-US" dirty="0"/>
            </a:br>
            <a:r>
              <a:rPr lang="en-US" dirty="0"/>
              <a:t>maximum two lines</a:t>
            </a:r>
            <a:endParaRPr lang="en-GB" dirty="0"/>
          </a:p>
        </p:txBody>
      </p:sp>
      <p:sp>
        <p:nvSpPr>
          <p:cNvPr id="3" name="Picture Placeholder 2">
            <a:extLst>
              <a:ext uri="{FF2B5EF4-FFF2-40B4-BE49-F238E27FC236}">
                <a16:creationId xmlns:a16="http://schemas.microsoft.com/office/drawing/2014/main" id="{31DBAAFC-86C6-AD4A-A765-832C511BCBA1}"/>
              </a:ext>
            </a:extLst>
          </p:cNvPr>
          <p:cNvSpPr>
            <a:spLocks noGrp="1"/>
          </p:cNvSpPr>
          <p:nvPr>
            <p:ph type="pic" sz="quarter" idx="13"/>
          </p:nvPr>
        </p:nvSpPr>
        <p:spPr>
          <a:xfrm>
            <a:off x="6089999" y="2318400"/>
            <a:ext cx="5778000" cy="3906000"/>
          </a:xfrm>
          <a:solidFill>
            <a:schemeClr val="bg1">
              <a:lumMod val="95000"/>
            </a:schemeClr>
          </a:solidFill>
        </p:spPr>
        <p:txBody>
          <a:bodyPr/>
          <a:lstStyle>
            <a:lvl1pPr marL="0" indent="0">
              <a:buNone/>
              <a:defRPr/>
            </a:lvl1pPr>
          </a:lstStyle>
          <a:p>
            <a:endParaRPr lang="en-GB" dirty="0"/>
          </a:p>
        </p:txBody>
      </p:sp>
      <p:sp>
        <p:nvSpPr>
          <p:cNvPr id="8" name="TextBox 7">
            <a:extLst>
              <a:ext uri="{FF2B5EF4-FFF2-40B4-BE49-F238E27FC236}">
                <a16:creationId xmlns:a16="http://schemas.microsoft.com/office/drawing/2014/main" id="{EB9DF5D7-A65F-BB40-B682-1D4D8558ED33}"/>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Tree>
    <p:extLst>
      <p:ext uri="{BB962C8B-B14F-4D97-AF65-F5344CB8AC3E}">
        <p14:creationId xmlns:p14="http://schemas.microsoft.com/office/powerpoint/2010/main" val="3465172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a:spcBef>
                <a:spcPts val="500"/>
              </a:spcBef>
              <a:spcAft>
                <a:spcPts val="1000"/>
              </a:spcAft>
              <a:defRPr/>
            </a:lvl1pPr>
            <a:lvl5pPr indent="-288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TextBox 8">
            <a:extLst>
              <a:ext uri="{FF2B5EF4-FFF2-40B4-BE49-F238E27FC236}">
                <a16:creationId xmlns:a16="http://schemas.microsoft.com/office/drawing/2014/main" id="{261AB5ED-D4D9-0C40-9A3D-4DE1F924FE12}"/>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468243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Text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p:txBody>
          <a:bodyPr/>
          <a:lstStyle/>
          <a:p>
            <a:r>
              <a:rPr lang="en-GB"/>
              <a:t>Presentation title</a:t>
            </a:r>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p>
            <a:fld id="{2987031C-9901-4EF0-9F2F-2A2E1AE069F5}" type="slidenum">
              <a:rPr lang="en-GB" smtClean="0"/>
              <a:t>‹#›</a:t>
            </a:fld>
            <a:endParaRPr lang="en-GB"/>
          </a:p>
        </p:txBody>
      </p:sp>
      <p:sp>
        <p:nvSpPr>
          <p:cNvPr id="8" name="Text Placeholder 7">
            <a:extLst>
              <a:ext uri="{FF2B5EF4-FFF2-40B4-BE49-F238E27FC236}">
                <a16:creationId xmlns:a16="http://schemas.microsoft.com/office/drawing/2014/main" id="{14E34C90-5B76-634C-9EA9-F3936B09497B}"/>
              </a:ext>
            </a:extLst>
          </p:cNvPr>
          <p:cNvSpPr>
            <a:spLocks noGrp="1"/>
          </p:cNvSpPr>
          <p:nvPr>
            <p:ph type="body" sz="quarter" idx="13"/>
          </p:nvPr>
        </p:nvSpPr>
        <p:spPr>
          <a:xfrm>
            <a:off x="324000" y="1223999"/>
            <a:ext cx="7596000" cy="4860000"/>
          </a:xfrm>
        </p:spPr>
        <p:txBody>
          <a:bodyPr numCol="1" spcCol="288000"/>
          <a:lstStyle>
            <a:lvl1pPr marL="288000" indent="-288000">
              <a:spcBef>
                <a:spcPts val="500"/>
              </a:spcBef>
              <a:spcAft>
                <a:spcPts val="1000"/>
              </a:spcAft>
              <a:defRPr sz="3000"/>
            </a:lvl1pPr>
            <a:lvl4pPr marL="180000" indent="-180000">
              <a:spcBef>
                <a:spcPts val="0"/>
              </a:spcBef>
              <a:spcAft>
                <a:spcPts val="500"/>
              </a:spcAft>
              <a:defRPr sz="2000"/>
            </a:lvl4pPr>
            <a:lvl5pPr marL="576000" indent="-288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7" name="TextBox 6">
            <a:extLst>
              <a:ext uri="{FF2B5EF4-FFF2-40B4-BE49-F238E27FC236}">
                <a16:creationId xmlns:a16="http://schemas.microsoft.com/office/drawing/2014/main" id="{4DD44D8D-8ECB-7A4C-A709-836F52699E2E}"/>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447232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ullout or Statement">
    <p:bg>
      <p:bgPr>
        <a:solidFill>
          <a:schemeClr val="bg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C313F7-5A31-B24F-B042-99380DDDF9D5}"/>
              </a:ext>
            </a:extLst>
          </p:cNvPr>
          <p:cNvSpPr>
            <a:spLocks noGrp="1"/>
          </p:cNvSpPr>
          <p:nvPr>
            <p:ph type="sldNum" sz="quarter" idx="12"/>
          </p:nvPr>
        </p:nvSpPr>
        <p:spPr>
          <a:xfrm>
            <a:off x="10969200" y="6408000"/>
            <a:ext cx="900000" cy="252000"/>
          </a:xfrm>
        </p:spPr>
        <p:txBody>
          <a:bodyPr/>
          <a:lstStyle>
            <a:lvl1pPr>
              <a:defRPr>
                <a:solidFill>
                  <a:schemeClr val="bg1"/>
                </a:solidFill>
              </a:defRPr>
            </a:lvl1pPr>
          </a:lstStyle>
          <a:p>
            <a:fld id="{2987031C-9901-4EF0-9F2F-2A2E1AE069F5}" type="slidenum">
              <a:rPr lang="en-GB" smtClean="0"/>
              <a:pPr/>
              <a:t>‹#›</a:t>
            </a:fld>
            <a:endParaRPr lang="en-GB"/>
          </a:p>
        </p:txBody>
      </p:sp>
      <p:cxnSp>
        <p:nvCxnSpPr>
          <p:cNvPr id="7" name="Straight Connector 6">
            <a:extLst>
              <a:ext uri="{FF2B5EF4-FFF2-40B4-BE49-F238E27FC236}">
                <a16:creationId xmlns:a16="http://schemas.microsoft.com/office/drawing/2014/main" id="{55FA48F5-F95E-F449-A67A-4E87364237D5}"/>
              </a:ext>
            </a:extLst>
          </p:cNvPr>
          <p:cNvCxnSpPr/>
          <p:nvPr userDrawn="1"/>
        </p:nvCxnSpPr>
        <p:spPr>
          <a:xfrm>
            <a:off x="324000" y="1260000"/>
            <a:ext cx="7596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7C6666F-B809-F34E-83C2-46549C97B90C}"/>
              </a:ext>
            </a:extLst>
          </p:cNvPr>
          <p:cNvSpPr>
            <a:spLocks noGrp="1"/>
          </p:cNvSpPr>
          <p:nvPr>
            <p:ph type="body" sz="quarter" idx="13" hasCustomPrompt="1"/>
          </p:nvPr>
        </p:nvSpPr>
        <p:spPr>
          <a:xfrm>
            <a:off x="323999" y="1296000"/>
            <a:ext cx="7596000" cy="4560888"/>
          </a:xfrm>
        </p:spPr>
        <p:txBody>
          <a:bodyPr/>
          <a:lstStyle>
            <a:lvl1pPr marL="0" indent="0">
              <a:spcAft>
                <a:spcPts val="1000"/>
              </a:spcAft>
              <a:buNone/>
              <a:tabLst>
                <a:tab pos="176213" algn="l"/>
              </a:tabLst>
              <a:defRPr lang="en-GB" sz="3000" b="1" dirty="0" smtClean="0">
                <a:solidFill>
                  <a:schemeClr val="bg1"/>
                </a:solidFill>
                <a:latin typeface="+mj-lt"/>
              </a:defRPr>
            </a:lvl1pPr>
            <a:lvl2pPr>
              <a:defRPr b="0">
                <a:solidFill>
                  <a:schemeClr val="bg1"/>
                </a:solidFill>
                <a:latin typeface="+mn-lt"/>
              </a:defRPr>
            </a:lvl2pPr>
          </a:lstStyle>
          <a:p>
            <a:pPr lvl="0"/>
            <a:r>
              <a:rPr lang="en-GB" dirty="0"/>
              <a:t>“	Add </a:t>
            </a:r>
            <a:r>
              <a:rPr lang="en-GB" dirty="0" err="1"/>
              <a:t>pullout</a:t>
            </a:r>
            <a:r>
              <a:rPr lang="en-GB" dirty="0"/>
              <a:t> quote or fact”</a:t>
            </a:r>
          </a:p>
          <a:p>
            <a:pPr lvl="1"/>
            <a:r>
              <a:rPr lang="en-GB" dirty="0"/>
              <a:t>Second level</a:t>
            </a:r>
          </a:p>
        </p:txBody>
      </p:sp>
      <p:sp>
        <p:nvSpPr>
          <p:cNvPr id="12" name="TextBox 11">
            <a:extLst>
              <a:ext uri="{FF2B5EF4-FFF2-40B4-BE49-F238E27FC236}">
                <a16:creationId xmlns:a16="http://schemas.microsoft.com/office/drawing/2014/main" id="{69330D62-B85E-4142-A75E-1E04D726549B}"/>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
        <p:nvSpPr>
          <p:cNvPr id="13" name="Footer Placeholder 4">
            <a:extLst>
              <a:ext uri="{FF2B5EF4-FFF2-40B4-BE49-F238E27FC236}">
                <a16:creationId xmlns:a16="http://schemas.microsoft.com/office/drawing/2014/main" id="{329C5556-DC37-A343-889A-534923949DD3}"/>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bg1"/>
                </a:solidFill>
              </a:defRPr>
            </a:lvl1pPr>
          </a:lstStyle>
          <a:p>
            <a:r>
              <a:rPr lang="en-GB"/>
              <a:t>Presentation title</a:t>
            </a:r>
            <a:endParaRPr lang="en-GB" dirty="0"/>
          </a:p>
        </p:txBody>
      </p:sp>
    </p:spTree>
    <p:extLst>
      <p:ext uri="{BB962C8B-B14F-4D97-AF65-F5344CB8AC3E}">
        <p14:creationId xmlns:p14="http://schemas.microsoft.com/office/powerpoint/2010/main" val="14242542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 Text Righ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C313F7-5A31-B24F-B042-99380DDDF9D5}"/>
              </a:ext>
            </a:extLst>
          </p:cNvPr>
          <p:cNvSpPr>
            <a:spLocks noGrp="1"/>
          </p:cNvSpPr>
          <p:nvPr>
            <p:ph type="sldNum" sz="quarter" idx="12"/>
          </p:nvPr>
        </p:nvSpPr>
        <p:spPr>
          <a:xfrm>
            <a:off x="10969200" y="6408000"/>
            <a:ext cx="900000" cy="252000"/>
          </a:xfrm>
        </p:spPr>
        <p:txBody>
          <a:bodyPr/>
          <a:lstStyle>
            <a:lvl1pPr>
              <a:defRPr>
                <a:solidFill>
                  <a:schemeClr val="tx1"/>
                </a:solidFill>
              </a:defRPr>
            </a:lvl1pPr>
          </a:lstStyle>
          <a:p>
            <a:fld id="{2987031C-9901-4EF0-9F2F-2A2E1AE069F5}" type="slidenum">
              <a:rPr lang="en-GB" smtClean="0"/>
              <a:pPr/>
              <a:t>‹#›</a:t>
            </a:fld>
            <a:endParaRPr lang="en-GB"/>
          </a:p>
        </p:txBody>
      </p:sp>
      <p:sp>
        <p:nvSpPr>
          <p:cNvPr id="8" name="Text Placeholder 7">
            <a:extLst>
              <a:ext uri="{FF2B5EF4-FFF2-40B4-BE49-F238E27FC236}">
                <a16:creationId xmlns:a16="http://schemas.microsoft.com/office/drawing/2014/main" id="{B19EC4DB-4465-564B-ABC6-584C8D982335}"/>
              </a:ext>
            </a:extLst>
          </p:cNvPr>
          <p:cNvSpPr>
            <a:spLocks noGrp="1"/>
          </p:cNvSpPr>
          <p:nvPr>
            <p:ph type="body" sz="quarter" idx="15"/>
          </p:nvPr>
        </p:nvSpPr>
        <p:spPr>
          <a:xfrm>
            <a:off x="8208000" y="1260475"/>
            <a:ext cx="3660151" cy="494982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3" name="Content Placeholder 11">
            <a:extLst>
              <a:ext uri="{FF2B5EF4-FFF2-40B4-BE49-F238E27FC236}">
                <a16:creationId xmlns:a16="http://schemas.microsoft.com/office/drawing/2014/main" id="{586B5653-247B-6F4C-B7A6-2510ADC6F0EC}"/>
              </a:ext>
            </a:extLst>
          </p:cNvPr>
          <p:cNvSpPr>
            <a:spLocks noGrp="1"/>
          </p:cNvSpPr>
          <p:nvPr>
            <p:ph sz="quarter" idx="17" hasCustomPrompt="1"/>
          </p:nvPr>
        </p:nvSpPr>
        <p:spPr>
          <a:xfrm>
            <a:off x="323850" y="1260300"/>
            <a:ext cx="7596188" cy="4950000"/>
          </a:xfrm>
        </p:spPr>
        <p:txBody>
          <a:bodyPr/>
          <a:lstStyle>
            <a:lvl1pPr marL="0" indent="0">
              <a:buNone/>
              <a:defRPr/>
            </a:lvl1pPr>
          </a:lstStyle>
          <a:p>
            <a:pPr lvl="0"/>
            <a:r>
              <a:rPr lang="en-GB" dirty="0"/>
              <a:t>Add content</a:t>
            </a:r>
          </a:p>
        </p:txBody>
      </p:sp>
      <p:sp>
        <p:nvSpPr>
          <p:cNvPr id="14" name="Content Placeholder 11">
            <a:extLst>
              <a:ext uri="{FF2B5EF4-FFF2-40B4-BE49-F238E27FC236}">
                <a16:creationId xmlns:a16="http://schemas.microsoft.com/office/drawing/2014/main" id="{BE4F0786-54FD-6D49-A748-C4FDB6C01E40}"/>
              </a:ext>
            </a:extLst>
          </p:cNvPr>
          <p:cNvSpPr>
            <a:spLocks noGrp="1"/>
          </p:cNvSpPr>
          <p:nvPr>
            <p:ph sz="quarter" idx="18" hasCustomPrompt="1"/>
          </p:nvPr>
        </p:nvSpPr>
        <p:spPr>
          <a:xfrm>
            <a:off x="4269000" y="1260300"/>
            <a:ext cx="3648075" cy="4950000"/>
          </a:xfrm>
        </p:spPr>
        <p:txBody>
          <a:bodyPr/>
          <a:lstStyle>
            <a:lvl1pPr marL="0" indent="0">
              <a:buNone/>
              <a:defRPr/>
            </a:lvl1pPr>
          </a:lstStyle>
          <a:p>
            <a:pPr lvl="0"/>
            <a:r>
              <a:rPr lang="en-GB" dirty="0"/>
              <a:t>Add content</a:t>
            </a:r>
          </a:p>
        </p:txBody>
      </p:sp>
      <p:sp>
        <p:nvSpPr>
          <p:cNvPr id="15" name="TextBox 14">
            <a:extLst>
              <a:ext uri="{FF2B5EF4-FFF2-40B4-BE49-F238E27FC236}">
                <a16:creationId xmlns:a16="http://schemas.microsoft.com/office/drawing/2014/main" id="{C615F6D4-A8E9-304C-88AD-E74B2AC9A89F}"/>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
        <p:nvSpPr>
          <p:cNvPr id="16" name="Footer Placeholder 4">
            <a:extLst>
              <a:ext uri="{FF2B5EF4-FFF2-40B4-BE49-F238E27FC236}">
                <a16:creationId xmlns:a16="http://schemas.microsoft.com/office/drawing/2014/main" id="{CA55B5E3-A309-EB43-8193-1C648D07DE79}"/>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tx1"/>
                </a:solidFill>
              </a:defRPr>
            </a:lvl1pPr>
          </a:lstStyle>
          <a:p>
            <a:r>
              <a:rPr lang="en-GB"/>
              <a:t>Presentation title</a:t>
            </a:r>
            <a:endParaRPr lang="en-GB" dirty="0"/>
          </a:p>
        </p:txBody>
      </p:sp>
    </p:spTree>
    <p:extLst>
      <p:ext uri="{BB962C8B-B14F-4D97-AF65-F5344CB8AC3E}">
        <p14:creationId xmlns:p14="http://schemas.microsoft.com/office/powerpoint/2010/main" val="999814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 Text Lef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C313F7-5A31-B24F-B042-99380DDDF9D5}"/>
              </a:ext>
            </a:extLst>
          </p:cNvPr>
          <p:cNvSpPr>
            <a:spLocks noGrp="1"/>
          </p:cNvSpPr>
          <p:nvPr>
            <p:ph type="sldNum" sz="quarter" idx="12"/>
          </p:nvPr>
        </p:nvSpPr>
        <p:spPr>
          <a:xfrm>
            <a:off x="10969200" y="6408000"/>
            <a:ext cx="900000" cy="252000"/>
          </a:xfrm>
        </p:spPr>
        <p:txBody>
          <a:bodyPr/>
          <a:lstStyle>
            <a:lvl1pPr>
              <a:defRPr>
                <a:solidFill>
                  <a:schemeClr val="tx1"/>
                </a:solidFill>
              </a:defRPr>
            </a:lvl1pPr>
          </a:lstStyle>
          <a:p>
            <a:fld id="{2987031C-9901-4EF0-9F2F-2A2E1AE069F5}" type="slidenum">
              <a:rPr lang="en-GB" smtClean="0"/>
              <a:pPr/>
              <a:t>‹#›</a:t>
            </a:fld>
            <a:endParaRPr lang="en-GB"/>
          </a:p>
        </p:txBody>
      </p:sp>
      <p:sp>
        <p:nvSpPr>
          <p:cNvPr id="8" name="Text Placeholder 7">
            <a:extLst>
              <a:ext uri="{FF2B5EF4-FFF2-40B4-BE49-F238E27FC236}">
                <a16:creationId xmlns:a16="http://schemas.microsoft.com/office/drawing/2014/main" id="{B19EC4DB-4465-564B-ABC6-584C8D982335}"/>
              </a:ext>
            </a:extLst>
          </p:cNvPr>
          <p:cNvSpPr>
            <a:spLocks noGrp="1"/>
          </p:cNvSpPr>
          <p:nvPr>
            <p:ph type="body" sz="quarter" idx="15"/>
          </p:nvPr>
        </p:nvSpPr>
        <p:spPr>
          <a:xfrm>
            <a:off x="323849" y="1260475"/>
            <a:ext cx="3660151" cy="494982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Content Placeholder 11">
            <a:extLst>
              <a:ext uri="{FF2B5EF4-FFF2-40B4-BE49-F238E27FC236}">
                <a16:creationId xmlns:a16="http://schemas.microsoft.com/office/drawing/2014/main" id="{4FBF2011-D452-5546-8550-A1A4A7F62AEA}"/>
              </a:ext>
            </a:extLst>
          </p:cNvPr>
          <p:cNvSpPr>
            <a:spLocks noGrp="1"/>
          </p:cNvSpPr>
          <p:nvPr>
            <p:ph sz="quarter" idx="17" hasCustomPrompt="1"/>
          </p:nvPr>
        </p:nvSpPr>
        <p:spPr>
          <a:xfrm>
            <a:off x="4274926" y="1272918"/>
            <a:ext cx="7596188" cy="4950000"/>
          </a:xfrm>
        </p:spPr>
        <p:txBody>
          <a:bodyPr/>
          <a:lstStyle>
            <a:lvl1pPr marL="0" indent="0">
              <a:buNone/>
              <a:defRPr/>
            </a:lvl1pPr>
          </a:lstStyle>
          <a:p>
            <a:pPr lvl="0"/>
            <a:r>
              <a:rPr lang="en-GB" dirty="0"/>
              <a:t>Add content</a:t>
            </a:r>
          </a:p>
        </p:txBody>
      </p:sp>
      <p:sp>
        <p:nvSpPr>
          <p:cNvPr id="10" name="Content Placeholder 11">
            <a:extLst>
              <a:ext uri="{FF2B5EF4-FFF2-40B4-BE49-F238E27FC236}">
                <a16:creationId xmlns:a16="http://schemas.microsoft.com/office/drawing/2014/main" id="{78C93D45-DA0E-BF49-AE04-E6E405C922F5}"/>
              </a:ext>
            </a:extLst>
          </p:cNvPr>
          <p:cNvSpPr>
            <a:spLocks noGrp="1"/>
          </p:cNvSpPr>
          <p:nvPr>
            <p:ph sz="quarter" idx="18" hasCustomPrompt="1"/>
          </p:nvPr>
        </p:nvSpPr>
        <p:spPr>
          <a:xfrm>
            <a:off x="4265402" y="1272918"/>
            <a:ext cx="3648075" cy="4950000"/>
          </a:xfrm>
        </p:spPr>
        <p:txBody>
          <a:bodyPr/>
          <a:lstStyle>
            <a:lvl1pPr marL="0" indent="0">
              <a:buNone/>
              <a:defRPr/>
            </a:lvl1pPr>
          </a:lstStyle>
          <a:p>
            <a:pPr lvl="0"/>
            <a:r>
              <a:rPr lang="en-GB" dirty="0"/>
              <a:t>Add content</a:t>
            </a:r>
          </a:p>
        </p:txBody>
      </p:sp>
      <p:sp>
        <p:nvSpPr>
          <p:cNvPr id="11" name="TextBox 10">
            <a:extLst>
              <a:ext uri="{FF2B5EF4-FFF2-40B4-BE49-F238E27FC236}">
                <a16:creationId xmlns:a16="http://schemas.microsoft.com/office/drawing/2014/main" id="{A08B0208-82DF-FE48-8712-D2BF9D499DB6}"/>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
        <p:nvSpPr>
          <p:cNvPr id="12" name="Footer Placeholder 4">
            <a:extLst>
              <a:ext uri="{FF2B5EF4-FFF2-40B4-BE49-F238E27FC236}">
                <a16:creationId xmlns:a16="http://schemas.microsoft.com/office/drawing/2014/main" id="{B58F480A-4EB8-3D42-B4A4-ED9A574CF3BE}"/>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tx1"/>
                </a:solidFill>
              </a:defRPr>
            </a:lvl1pPr>
          </a:lstStyle>
          <a:p>
            <a:r>
              <a:rPr lang="en-GB"/>
              <a:t>Presentation title</a:t>
            </a:r>
            <a:endParaRPr lang="en-GB" dirty="0"/>
          </a:p>
        </p:txBody>
      </p:sp>
    </p:spTree>
    <p:extLst>
      <p:ext uri="{BB962C8B-B14F-4D97-AF65-F5344CB8AC3E}">
        <p14:creationId xmlns:p14="http://schemas.microsoft.com/office/powerpoint/2010/main" val="3087815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Only">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7C313F7-5A31-B24F-B042-99380DDDF9D5}"/>
              </a:ext>
            </a:extLst>
          </p:cNvPr>
          <p:cNvSpPr>
            <a:spLocks noGrp="1"/>
          </p:cNvSpPr>
          <p:nvPr>
            <p:ph type="sldNum" sz="quarter" idx="12"/>
          </p:nvPr>
        </p:nvSpPr>
        <p:spPr>
          <a:xfrm>
            <a:off x="10969200" y="6408000"/>
            <a:ext cx="900000" cy="252000"/>
          </a:xfrm>
        </p:spPr>
        <p:txBody>
          <a:bodyPr/>
          <a:lstStyle>
            <a:lvl1pPr>
              <a:defRPr>
                <a:solidFill>
                  <a:schemeClr val="tx1"/>
                </a:solidFill>
              </a:defRPr>
            </a:lvl1pPr>
          </a:lstStyle>
          <a:p>
            <a:fld id="{2987031C-9901-4EF0-9F2F-2A2E1AE069F5}" type="slidenum">
              <a:rPr lang="en-GB" smtClean="0"/>
              <a:pPr/>
              <a:t>‹#›</a:t>
            </a:fld>
            <a:endParaRPr lang="en-GB"/>
          </a:p>
        </p:txBody>
      </p:sp>
      <p:sp>
        <p:nvSpPr>
          <p:cNvPr id="3" name="Picture Placeholder 2">
            <a:extLst>
              <a:ext uri="{FF2B5EF4-FFF2-40B4-BE49-F238E27FC236}">
                <a16:creationId xmlns:a16="http://schemas.microsoft.com/office/drawing/2014/main" id="{3AE7A02D-4B67-2E46-824F-75F75A628A06}"/>
              </a:ext>
            </a:extLst>
          </p:cNvPr>
          <p:cNvSpPr>
            <a:spLocks noGrp="1"/>
          </p:cNvSpPr>
          <p:nvPr>
            <p:ph type="pic" sz="quarter" idx="14"/>
          </p:nvPr>
        </p:nvSpPr>
        <p:spPr>
          <a:xfrm>
            <a:off x="323999" y="324000"/>
            <a:ext cx="11545200" cy="5886000"/>
          </a:xfrm>
        </p:spPr>
        <p:txBody>
          <a:bodyPr/>
          <a:lstStyle>
            <a:lvl1pPr marL="0" indent="0">
              <a:buNone/>
              <a:defRPr/>
            </a:lvl1pPr>
          </a:lstStyle>
          <a:p>
            <a:endParaRPr lang="en-GB" dirty="0"/>
          </a:p>
        </p:txBody>
      </p:sp>
      <p:sp>
        <p:nvSpPr>
          <p:cNvPr id="7" name="TextBox 6">
            <a:extLst>
              <a:ext uri="{FF2B5EF4-FFF2-40B4-BE49-F238E27FC236}">
                <a16:creationId xmlns:a16="http://schemas.microsoft.com/office/drawing/2014/main" id="{A06938DA-B81E-194D-B946-FE34DDBA95E3}"/>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
        <p:nvSpPr>
          <p:cNvPr id="9" name="Footer Placeholder 4">
            <a:extLst>
              <a:ext uri="{FF2B5EF4-FFF2-40B4-BE49-F238E27FC236}">
                <a16:creationId xmlns:a16="http://schemas.microsoft.com/office/drawing/2014/main" id="{6B25E5C4-A64B-BC41-B4E9-728278108889}"/>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tx1"/>
                </a:solidFill>
              </a:defRPr>
            </a:lvl1pPr>
          </a:lstStyle>
          <a:p>
            <a:r>
              <a:rPr lang="en-GB"/>
              <a:t>Presentation title</a:t>
            </a:r>
            <a:endParaRPr lang="en-GB" dirty="0"/>
          </a:p>
        </p:txBody>
      </p:sp>
    </p:spTree>
    <p:extLst>
      <p:ext uri="{BB962C8B-B14F-4D97-AF65-F5344CB8AC3E}">
        <p14:creationId xmlns:p14="http://schemas.microsoft.com/office/powerpoint/2010/main" val="2288725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423D09D-8DB0-7649-9F5F-1604580C22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5903912"/>
            <a:ext cx="2819400" cy="635000"/>
          </a:xfrm>
          <a:prstGeom prst="rect">
            <a:avLst/>
          </a:prstGeom>
        </p:spPr>
      </p:pic>
      <p:sp>
        <p:nvSpPr>
          <p:cNvPr id="8" name="TextBox 7">
            <a:extLst>
              <a:ext uri="{FF2B5EF4-FFF2-40B4-BE49-F238E27FC236}">
                <a16:creationId xmlns:a16="http://schemas.microsoft.com/office/drawing/2014/main" id="{E1ACF111-2B15-3941-9C86-55179E8F03A2}"/>
              </a:ext>
            </a:extLst>
          </p:cNvPr>
          <p:cNvSpPr txBox="1"/>
          <p:nvPr userDrawn="1"/>
        </p:nvSpPr>
        <p:spPr>
          <a:xfrm>
            <a:off x="347730" y="1184856"/>
            <a:ext cx="3636000" cy="720000"/>
          </a:xfrm>
          <a:prstGeom prst="rect">
            <a:avLst/>
          </a:prstGeom>
          <a:noFill/>
        </p:spPr>
        <p:txBody>
          <a:bodyPr wrap="square" lIns="0" tIns="0" rIns="0" bIns="0" rtlCol="0">
            <a:noAutofit/>
          </a:bodyPr>
          <a:lstStyle/>
          <a:p>
            <a:r>
              <a:rPr lang="en-GB" sz="4500" b="1" dirty="0">
                <a:solidFill>
                  <a:schemeClr val="bg1"/>
                </a:solidFill>
                <a:latin typeface="+mj-lt"/>
              </a:rPr>
              <a:t>Thank you!</a:t>
            </a:r>
          </a:p>
        </p:txBody>
      </p:sp>
      <p:sp>
        <p:nvSpPr>
          <p:cNvPr id="9" name="TextBox 8">
            <a:extLst>
              <a:ext uri="{FF2B5EF4-FFF2-40B4-BE49-F238E27FC236}">
                <a16:creationId xmlns:a16="http://schemas.microsoft.com/office/drawing/2014/main" id="{EC19BDC4-5E78-344A-B818-82367CCDED7C}"/>
              </a:ext>
            </a:extLst>
          </p:cNvPr>
          <p:cNvSpPr txBox="1"/>
          <p:nvPr userDrawn="1"/>
        </p:nvSpPr>
        <p:spPr>
          <a:xfrm>
            <a:off x="324001" y="1890000"/>
            <a:ext cx="3659730" cy="504000"/>
          </a:xfrm>
          <a:prstGeom prst="rect">
            <a:avLst/>
          </a:prstGeom>
          <a:noFill/>
        </p:spPr>
        <p:txBody>
          <a:bodyPr wrap="square" lIns="0" tIns="0" rIns="0" bIns="0" rtlCol="0">
            <a:noAutofit/>
          </a:bodyPr>
          <a:lstStyle/>
          <a:p>
            <a:r>
              <a:rPr lang="en-GB" sz="2500" b="1" dirty="0" err="1">
                <a:solidFill>
                  <a:schemeClr val="tx1"/>
                </a:solidFill>
                <a:latin typeface="+mn-lt"/>
              </a:rPr>
              <a:t>ntu.ac.uk</a:t>
            </a:r>
            <a:endParaRPr lang="en-GB" sz="2500" b="1" dirty="0">
              <a:solidFill>
                <a:schemeClr val="tx1"/>
              </a:solidFill>
              <a:latin typeface="+mn-lt"/>
            </a:endParaRPr>
          </a:p>
        </p:txBody>
      </p:sp>
    </p:spTree>
    <p:extLst>
      <p:ext uri="{BB962C8B-B14F-4D97-AF65-F5344CB8AC3E}">
        <p14:creationId xmlns:p14="http://schemas.microsoft.com/office/powerpoint/2010/main" val="3025205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1395D28-07F6-9F47-8128-50C443109906}"/>
              </a:ext>
            </a:extLst>
          </p:cNvPr>
          <p:cNvSpPr/>
          <p:nvPr userDrawn="1"/>
        </p:nvSpPr>
        <p:spPr>
          <a:xfrm>
            <a:off x="1" y="0"/>
            <a:ext cx="12191999" cy="441325"/>
          </a:xfrm>
          <a:prstGeom prst="rect">
            <a:avLst/>
          </a:prstGeom>
          <a:solidFill>
            <a:srgbClr val="E60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32ACF5D-95B4-ED49-9DD6-98E1235076B4}"/>
              </a:ext>
            </a:extLst>
          </p:cNvPr>
          <p:cNvSpPr>
            <a:spLocks noGrp="1"/>
          </p:cNvSpPr>
          <p:nvPr>
            <p:ph sz="half" idx="1"/>
          </p:nvPr>
        </p:nvSpPr>
        <p:spPr>
          <a:xfrm>
            <a:off x="442913" y="1989138"/>
            <a:ext cx="11306174" cy="3708400"/>
          </a:xfrm>
          <a:prstGeom prst="rect">
            <a:avLst/>
          </a:prstGeo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Title 1">
            <a:extLst>
              <a:ext uri="{FF2B5EF4-FFF2-40B4-BE49-F238E27FC236}">
                <a16:creationId xmlns:a16="http://schemas.microsoft.com/office/drawing/2014/main" id="{1E523BD2-753E-0A47-B307-D80B3FF627EE}"/>
              </a:ext>
            </a:extLst>
          </p:cNvPr>
          <p:cNvSpPr>
            <a:spLocks noGrp="1"/>
          </p:cNvSpPr>
          <p:nvPr>
            <p:ph type="title"/>
          </p:nvPr>
        </p:nvSpPr>
        <p:spPr>
          <a:xfrm>
            <a:off x="442912" y="800100"/>
            <a:ext cx="11306175" cy="1001983"/>
          </a:xfrm>
          <a:prstGeom prst="rect">
            <a:avLst/>
          </a:prstGeom>
        </p:spPr>
        <p:txBody>
          <a:bodyPr/>
          <a:lstStyle/>
          <a:p>
            <a:r>
              <a:rPr lang="en-GB" dirty="0"/>
              <a:t>Click to edit Master title style</a:t>
            </a:r>
            <a:endParaRPr lang="en-US" dirty="0"/>
          </a:p>
        </p:txBody>
      </p:sp>
      <p:pic>
        <p:nvPicPr>
          <p:cNvPr id="13" name="Picture 12">
            <a:extLst>
              <a:ext uri="{FF2B5EF4-FFF2-40B4-BE49-F238E27FC236}">
                <a16:creationId xmlns:a16="http://schemas.microsoft.com/office/drawing/2014/main" id="{87BB0FE4-66FF-0E42-841A-3EC5F7C7E6A2}"/>
              </a:ext>
            </a:extLst>
          </p:cNvPr>
          <p:cNvPicPr>
            <a:picLocks noChangeAspect="1"/>
          </p:cNvPicPr>
          <p:nvPr userDrawn="1"/>
        </p:nvPicPr>
        <p:blipFill>
          <a:blip r:embed="rId2"/>
          <a:stretch>
            <a:fillRect/>
          </a:stretch>
        </p:blipFill>
        <p:spPr>
          <a:xfrm>
            <a:off x="442912" y="5832092"/>
            <a:ext cx="568359" cy="676275"/>
          </a:xfrm>
          <a:prstGeom prst="rect">
            <a:avLst/>
          </a:prstGeom>
        </p:spPr>
      </p:pic>
      <p:sp>
        <p:nvSpPr>
          <p:cNvPr id="6" name="Rectangle 5">
            <a:extLst>
              <a:ext uri="{FF2B5EF4-FFF2-40B4-BE49-F238E27FC236}">
                <a16:creationId xmlns:a16="http://schemas.microsoft.com/office/drawing/2014/main" id="{5D683437-A234-3E4E-8B92-A0C560819C16}"/>
              </a:ext>
            </a:extLst>
          </p:cNvPr>
          <p:cNvSpPr/>
          <p:nvPr userDrawn="1"/>
        </p:nvSpPr>
        <p:spPr>
          <a:xfrm>
            <a:off x="0" y="6742113"/>
            <a:ext cx="12191999" cy="125999"/>
          </a:xfrm>
          <a:prstGeom prst="rect">
            <a:avLst/>
          </a:prstGeom>
          <a:solidFill>
            <a:srgbClr val="9E0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1CDF1BA5-471A-8044-BDBA-890115BBFFDE}"/>
              </a:ext>
            </a:extLst>
          </p:cNvPr>
          <p:cNvSpPr>
            <a:spLocks noGrp="1"/>
          </p:cNvSpPr>
          <p:nvPr>
            <p:ph type="body" sz="quarter" idx="10"/>
          </p:nvPr>
        </p:nvSpPr>
        <p:spPr>
          <a:xfrm>
            <a:off x="6275387" y="6057900"/>
            <a:ext cx="5473699" cy="368888"/>
          </a:xfrm>
          <a:prstGeom prst="rect">
            <a:avLst/>
          </a:prstGeom>
        </p:spPr>
        <p:txBody>
          <a:bodyPr tIns="0" rIns="0" bIns="0" anchor="b" anchorCtr="0">
            <a:noAutofit/>
          </a:bodyPr>
          <a:lstStyle>
            <a:lvl1pPr marL="0" indent="0" algn="r">
              <a:buNone/>
              <a:defRPr sz="1800">
                <a:solidFill>
                  <a:srgbClr val="E6005B"/>
                </a:solidFill>
              </a:defRPr>
            </a:lvl1pPr>
          </a:lstStyle>
          <a:p>
            <a:pPr lvl="0"/>
            <a:r>
              <a:rPr lang="en-GB" dirty="0"/>
              <a:t>Click to edit Master text styles</a:t>
            </a:r>
          </a:p>
        </p:txBody>
      </p:sp>
    </p:spTree>
    <p:extLst>
      <p:ext uri="{BB962C8B-B14F-4D97-AF65-F5344CB8AC3E}">
        <p14:creationId xmlns:p14="http://schemas.microsoft.com/office/powerpoint/2010/main" val="174840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School/Dept – Pink">
    <p:bg>
      <p:bgPr>
        <a:solidFill>
          <a:schemeClr val="bg2"/>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A95DA28-5082-4466-8610-52F8C0DC1E32}"/>
              </a:ext>
            </a:extLst>
          </p:cNvPr>
          <p:cNvSpPr>
            <a:spLocks noGrp="1"/>
          </p:cNvSpPr>
          <p:nvPr>
            <p:ph type="subTitle" idx="1" hasCustomPrompt="1"/>
          </p:nvPr>
        </p:nvSpPr>
        <p:spPr>
          <a:xfrm>
            <a:off x="344393" y="2664000"/>
            <a:ext cx="7503607" cy="540000"/>
          </a:xfrm>
        </p:spPr>
        <p:txBody>
          <a:bodyPr lIns="0" tIns="0" rIns="0" bIns="0">
            <a:noAutofit/>
          </a:bodyPr>
          <a:lstStyle>
            <a:lvl1pPr marL="0" indent="0" algn="l">
              <a:buNone/>
              <a:defRPr sz="25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a:t>
            </a:r>
            <a:endParaRPr lang="en-GB" dirty="0"/>
          </a:p>
        </p:txBody>
      </p:sp>
      <p:pic>
        <p:nvPicPr>
          <p:cNvPr id="8" name="Picture 7">
            <a:extLst>
              <a:ext uri="{FF2B5EF4-FFF2-40B4-BE49-F238E27FC236}">
                <a16:creationId xmlns:a16="http://schemas.microsoft.com/office/drawing/2014/main" id="{EAD84A32-8CF7-0049-A245-A2495A2584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5903912"/>
            <a:ext cx="2819400" cy="635000"/>
          </a:xfrm>
          <a:prstGeom prst="rect">
            <a:avLst/>
          </a:prstGeom>
        </p:spPr>
      </p:pic>
      <p:sp>
        <p:nvSpPr>
          <p:cNvPr id="11" name="Text Placeholder 10">
            <a:extLst>
              <a:ext uri="{FF2B5EF4-FFF2-40B4-BE49-F238E27FC236}">
                <a16:creationId xmlns:a16="http://schemas.microsoft.com/office/drawing/2014/main" id="{6D35024E-B893-6F4F-BC39-A12ABB859998}"/>
              </a:ext>
            </a:extLst>
          </p:cNvPr>
          <p:cNvSpPr>
            <a:spLocks noGrp="1"/>
          </p:cNvSpPr>
          <p:nvPr>
            <p:ph type="body" sz="quarter" idx="13" hasCustomPrompt="1"/>
          </p:nvPr>
        </p:nvSpPr>
        <p:spPr>
          <a:xfrm>
            <a:off x="324000" y="324000"/>
            <a:ext cx="3600000" cy="216000"/>
          </a:xfrm>
        </p:spPr>
        <p:txBody>
          <a:bodyPr lIns="0" tIns="0" rIns="0" bIns="0">
            <a:noAutofit/>
          </a:bodyPr>
          <a:lstStyle>
            <a:lvl1pPr marL="0" indent="0">
              <a:buNone/>
              <a:defRPr sz="15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School/Department name</a:t>
            </a:r>
          </a:p>
        </p:txBody>
      </p:sp>
      <p:cxnSp>
        <p:nvCxnSpPr>
          <p:cNvPr id="13" name="Straight Connector 12">
            <a:extLst>
              <a:ext uri="{FF2B5EF4-FFF2-40B4-BE49-F238E27FC236}">
                <a16:creationId xmlns:a16="http://schemas.microsoft.com/office/drawing/2014/main" id="{00BB5783-DC9F-0347-A2E3-6B93EA160538}"/>
              </a:ext>
            </a:extLst>
          </p:cNvPr>
          <p:cNvCxnSpPr/>
          <p:nvPr userDrawn="1"/>
        </p:nvCxnSpPr>
        <p:spPr>
          <a:xfrm>
            <a:off x="324000" y="612000"/>
            <a:ext cx="2592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D0B284BF-2AAD-0A47-9DF9-0F3F421F43D8}"/>
              </a:ext>
            </a:extLst>
          </p:cNvPr>
          <p:cNvSpPr>
            <a:spLocks noGrp="1"/>
          </p:cNvSpPr>
          <p:nvPr>
            <p:ph type="ctrTitle" hasCustomPrompt="1"/>
          </p:nvPr>
        </p:nvSpPr>
        <p:spPr>
          <a:xfrm>
            <a:off x="324001" y="1224000"/>
            <a:ext cx="7523999" cy="1243488"/>
          </a:xfrm>
        </p:spPr>
        <p:txBody>
          <a:bodyPr lIns="0" tIns="0" rIns="0" bIns="0" anchor="b">
            <a:noAutofit/>
          </a:bodyPr>
          <a:lstStyle>
            <a:lvl1pPr algn="l">
              <a:lnSpc>
                <a:spcPts val="4700"/>
              </a:lnSpc>
              <a:defRPr sz="4500" b="1">
                <a:solidFill>
                  <a:schemeClr val="bg1"/>
                </a:solidFill>
              </a:defRPr>
            </a:lvl1pPr>
          </a:lstStyle>
          <a:p>
            <a:r>
              <a:rPr lang="en-US" dirty="0"/>
              <a:t>Presentation Title maximum two lines</a:t>
            </a:r>
            <a:endParaRPr lang="en-GB" dirty="0"/>
          </a:p>
        </p:txBody>
      </p:sp>
    </p:spTree>
    <p:extLst>
      <p:ext uri="{BB962C8B-B14F-4D97-AF65-F5344CB8AC3E}">
        <p14:creationId xmlns:p14="http://schemas.microsoft.com/office/powerpoint/2010/main" val="4201215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Blu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A997A-29B3-4A30-84B9-9B95E3A7A2E9}"/>
              </a:ext>
            </a:extLst>
          </p:cNvPr>
          <p:cNvSpPr>
            <a:spLocks noGrp="1"/>
          </p:cNvSpPr>
          <p:nvPr>
            <p:ph type="ctrTitle" hasCustomPrompt="1"/>
          </p:nvPr>
        </p:nvSpPr>
        <p:spPr>
          <a:xfrm>
            <a:off x="324001" y="1224000"/>
            <a:ext cx="7523999" cy="1243488"/>
          </a:xfrm>
        </p:spPr>
        <p:txBody>
          <a:bodyPr lIns="0" tIns="0" rIns="0" bIns="0" anchor="b">
            <a:noAutofit/>
          </a:bodyPr>
          <a:lstStyle>
            <a:lvl1pPr algn="l">
              <a:lnSpc>
                <a:spcPts val="4700"/>
              </a:lnSpc>
              <a:defRPr sz="4500" b="1">
                <a:solidFill>
                  <a:schemeClr val="bg1"/>
                </a:solidFill>
              </a:defRPr>
            </a:lvl1pPr>
          </a:lstStyle>
          <a:p>
            <a:r>
              <a:rPr lang="en-US" dirty="0"/>
              <a:t>Presentation Title maximum two lines</a:t>
            </a:r>
            <a:endParaRPr lang="en-GB" dirty="0"/>
          </a:p>
        </p:txBody>
      </p:sp>
      <p:sp>
        <p:nvSpPr>
          <p:cNvPr id="3" name="Subtitle 2">
            <a:extLst>
              <a:ext uri="{FF2B5EF4-FFF2-40B4-BE49-F238E27FC236}">
                <a16:creationId xmlns:a16="http://schemas.microsoft.com/office/drawing/2014/main" id="{BA95DA28-5082-4466-8610-52F8C0DC1E32}"/>
              </a:ext>
            </a:extLst>
          </p:cNvPr>
          <p:cNvSpPr>
            <a:spLocks noGrp="1"/>
          </p:cNvSpPr>
          <p:nvPr>
            <p:ph type="subTitle" idx="1" hasCustomPrompt="1"/>
          </p:nvPr>
        </p:nvSpPr>
        <p:spPr>
          <a:xfrm>
            <a:off x="344393" y="2664000"/>
            <a:ext cx="7503607" cy="540000"/>
          </a:xfrm>
        </p:spPr>
        <p:txBody>
          <a:bodyPr lIns="0" tIns="0" rIns="0" bIns="0">
            <a:noAutofit/>
          </a:bodyPr>
          <a:lstStyle>
            <a:lvl1pPr marL="0" indent="0" algn="l">
              <a:buNone/>
              <a:defRPr sz="250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Secondary title</a:t>
            </a:r>
            <a:endParaRPr lang="en-GB" dirty="0"/>
          </a:p>
        </p:txBody>
      </p:sp>
      <p:pic>
        <p:nvPicPr>
          <p:cNvPr id="8" name="Picture 7">
            <a:extLst>
              <a:ext uri="{FF2B5EF4-FFF2-40B4-BE49-F238E27FC236}">
                <a16:creationId xmlns:a16="http://schemas.microsoft.com/office/drawing/2014/main" id="{EAD84A32-8CF7-0049-A245-A2495A2584B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4000" y="5903912"/>
            <a:ext cx="2819400" cy="635000"/>
          </a:xfrm>
          <a:prstGeom prst="rect">
            <a:avLst/>
          </a:prstGeom>
        </p:spPr>
      </p:pic>
    </p:spTree>
    <p:extLst>
      <p:ext uri="{BB962C8B-B14F-4D97-AF65-F5344CB8AC3E}">
        <p14:creationId xmlns:p14="http://schemas.microsoft.com/office/powerpoint/2010/main" val="1325077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 Blue">
    <p:bg>
      <p:bgPr>
        <a:solidFill>
          <a:schemeClr val="tx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p:txBody>
          <a:bodyPr/>
          <a:lstStyle>
            <a:lvl1pPr>
              <a:defRPr>
                <a:solidFill>
                  <a:schemeClr val="bg1"/>
                </a:solidFill>
              </a:defRPr>
            </a:lvl1pPr>
          </a:lstStyle>
          <a:p>
            <a:r>
              <a:rPr lang="en-GB"/>
              <a:t>Presentation title</a:t>
            </a:r>
            <a:endParaRPr lang="en-GB" dirty="0"/>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dirty="0"/>
          </a:p>
        </p:txBody>
      </p:sp>
      <p:sp>
        <p:nvSpPr>
          <p:cNvPr id="9" name="TextBox 8">
            <a:extLst>
              <a:ext uri="{FF2B5EF4-FFF2-40B4-BE49-F238E27FC236}">
                <a16:creationId xmlns:a16="http://schemas.microsoft.com/office/drawing/2014/main" id="{06011D95-32D0-814C-9A48-F7B44C407708}"/>
              </a:ext>
            </a:extLst>
          </p:cNvPr>
          <p:cNvSpPr txBox="1"/>
          <p:nvPr userDrawn="1"/>
        </p:nvSpPr>
        <p:spPr>
          <a:xfrm>
            <a:off x="324000" y="1224000"/>
            <a:ext cx="3670479" cy="396000"/>
          </a:xfrm>
          <a:prstGeom prst="rect">
            <a:avLst/>
          </a:prstGeom>
          <a:noFill/>
        </p:spPr>
        <p:txBody>
          <a:bodyPr wrap="square" lIns="0" tIns="0" rIns="0" bIns="0" rtlCol="0">
            <a:noAutofit/>
          </a:bodyPr>
          <a:lstStyle/>
          <a:p>
            <a:r>
              <a:rPr lang="en-GB" sz="2500" b="1" dirty="0">
                <a:solidFill>
                  <a:schemeClr val="bg1"/>
                </a:solidFill>
                <a:latin typeface="+mj-lt"/>
              </a:rPr>
              <a:t>Contents</a:t>
            </a:r>
          </a:p>
        </p:txBody>
      </p:sp>
      <p:sp>
        <p:nvSpPr>
          <p:cNvPr id="11" name="Text Placeholder 10">
            <a:extLst>
              <a:ext uri="{FF2B5EF4-FFF2-40B4-BE49-F238E27FC236}">
                <a16:creationId xmlns:a16="http://schemas.microsoft.com/office/drawing/2014/main" id="{76E290D6-7C7C-2546-9617-67F3725528B9}"/>
              </a:ext>
            </a:extLst>
          </p:cNvPr>
          <p:cNvSpPr>
            <a:spLocks noGrp="1"/>
          </p:cNvSpPr>
          <p:nvPr>
            <p:ph type="body" sz="quarter" idx="13" hasCustomPrompt="1"/>
          </p:nvPr>
        </p:nvSpPr>
        <p:spPr>
          <a:xfrm>
            <a:off x="323850" y="1825625"/>
            <a:ext cx="11545350" cy="4351338"/>
          </a:xfrm>
        </p:spPr>
        <p:txBody>
          <a:bodyPr numCol="2" spcCol="180000"/>
          <a:lstStyle>
            <a:lvl1pPr marL="0" indent="0">
              <a:spcBef>
                <a:spcPts val="1500"/>
              </a:spcBef>
              <a:spcAft>
                <a:spcPts val="1000"/>
              </a:spcAft>
              <a:buFont typeface="+mj-lt"/>
              <a:buNone/>
              <a:defRPr b="1">
                <a:solidFill>
                  <a:schemeClr val="bg2"/>
                </a:solidFill>
                <a:latin typeface="+mj-lt"/>
              </a:defRPr>
            </a:lvl1pPr>
          </a:lstStyle>
          <a:p>
            <a:pPr lvl="0"/>
            <a:r>
              <a:rPr lang="en-GB" dirty="0"/>
              <a:t>1	Section title</a:t>
            </a:r>
          </a:p>
        </p:txBody>
      </p:sp>
      <p:sp>
        <p:nvSpPr>
          <p:cNvPr id="13" name="TextBox 12">
            <a:extLst>
              <a:ext uri="{FF2B5EF4-FFF2-40B4-BE49-F238E27FC236}">
                <a16:creationId xmlns:a16="http://schemas.microsoft.com/office/drawing/2014/main" id="{7546A7A3-BC67-F048-95F5-AFC6279852FA}"/>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Tree>
    <p:extLst>
      <p:ext uri="{BB962C8B-B14F-4D97-AF65-F5344CB8AC3E}">
        <p14:creationId xmlns:p14="http://schemas.microsoft.com/office/powerpoint/2010/main" val="16827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s – White">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C37C626-95FC-4E18-9A6A-1F175BEF1635}"/>
              </a:ext>
            </a:extLst>
          </p:cNvPr>
          <p:cNvSpPr>
            <a:spLocks noGrp="1"/>
          </p:cNvSpPr>
          <p:nvPr>
            <p:ph type="ftr" sz="quarter" idx="11"/>
          </p:nvPr>
        </p:nvSpPr>
        <p:spPr/>
        <p:txBody>
          <a:bodyPr/>
          <a:lstStyle>
            <a:lvl1pPr>
              <a:defRPr>
                <a:solidFill>
                  <a:schemeClr val="tx1"/>
                </a:solidFill>
              </a:defRPr>
            </a:lvl1pPr>
          </a:lstStyle>
          <a:p>
            <a:r>
              <a:rPr lang="en-GB"/>
              <a:t>Presentation title</a:t>
            </a:r>
            <a:endParaRPr lang="en-GB" dirty="0"/>
          </a:p>
        </p:txBody>
      </p:sp>
      <p:sp>
        <p:nvSpPr>
          <p:cNvPr id="6" name="Slide Number Placeholder 5">
            <a:extLst>
              <a:ext uri="{FF2B5EF4-FFF2-40B4-BE49-F238E27FC236}">
                <a16:creationId xmlns:a16="http://schemas.microsoft.com/office/drawing/2014/main" id="{DBD98D44-00D1-4452-B4E2-F6A30C8B70B1}"/>
              </a:ext>
            </a:extLst>
          </p:cNvPr>
          <p:cNvSpPr>
            <a:spLocks noGrp="1"/>
          </p:cNvSpPr>
          <p:nvPr>
            <p:ph type="sldNum" sz="quarter" idx="12"/>
          </p:nvPr>
        </p:nvSpPr>
        <p:spPr/>
        <p:txBody>
          <a:bodyPr/>
          <a:lstStyle>
            <a:lvl1pPr>
              <a:defRPr>
                <a:solidFill>
                  <a:schemeClr val="tx1"/>
                </a:solidFill>
              </a:defRPr>
            </a:lvl1pPr>
          </a:lstStyle>
          <a:p>
            <a:fld id="{2987031C-9901-4EF0-9F2F-2A2E1AE069F5}" type="slidenum">
              <a:rPr lang="en-GB" smtClean="0"/>
              <a:pPr/>
              <a:t>‹#›</a:t>
            </a:fld>
            <a:endParaRPr lang="en-GB" dirty="0"/>
          </a:p>
        </p:txBody>
      </p:sp>
      <p:sp>
        <p:nvSpPr>
          <p:cNvPr id="9" name="TextBox 8">
            <a:extLst>
              <a:ext uri="{FF2B5EF4-FFF2-40B4-BE49-F238E27FC236}">
                <a16:creationId xmlns:a16="http://schemas.microsoft.com/office/drawing/2014/main" id="{06011D95-32D0-814C-9A48-F7B44C407708}"/>
              </a:ext>
            </a:extLst>
          </p:cNvPr>
          <p:cNvSpPr txBox="1"/>
          <p:nvPr userDrawn="1"/>
        </p:nvSpPr>
        <p:spPr>
          <a:xfrm>
            <a:off x="324000" y="1224000"/>
            <a:ext cx="3670479" cy="396000"/>
          </a:xfrm>
          <a:prstGeom prst="rect">
            <a:avLst/>
          </a:prstGeom>
          <a:noFill/>
        </p:spPr>
        <p:txBody>
          <a:bodyPr wrap="square" lIns="0" tIns="0" rIns="0" bIns="0" rtlCol="0">
            <a:noAutofit/>
          </a:bodyPr>
          <a:lstStyle/>
          <a:p>
            <a:r>
              <a:rPr lang="en-GB" sz="2500" b="1" dirty="0">
                <a:solidFill>
                  <a:schemeClr val="tx1"/>
                </a:solidFill>
                <a:latin typeface="+mj-lt"/>
              </a:rPr>
              <a:t>Contents</a:t>
            </a:r>
          </a:p>
        </p:txBody>
      </p:sp>
      <p:sp>
        <p:nvSpPr>
          <p:cNvPr id="11" name="Text Placeholder 10">
            <a:extLst>
              <a:ext uri="{FF2B5EF4-FFF2-40B4-BE49-F238E27FC236}">
                <a16:creationId xmlns:a16="http://schemas.microsoft.com/office/drawing/2014/main" id="{76E290D6-7C7C-2546-9617-67F3725528B9}"/>
              </a:ext>
            </a:extLst>
          </p:cNvPr>
          <p:cNvSpPr>
            <a:spLocks noGrp="1"/>
          </p:cNvSpPr>
          <p:nvPr>
            <p:ph type="body" sz="quarter" idx="13" hasCustomPrompt="1"/>
          </p:nvPr>
        </p:nvSpPr>
        <p:spPr>
          <a:xfrm>
            <a:off x="323850" y="1825625"/>
            <a:ext cx="11545350" cy="4351338"/>
          </a:xfrm>
        </p:spPr>
        <p:txBody>
          <a:bodyPr numCol="2" spcCol="180000"/>
          <a:lstStyle>
            <a:lvl1pPr marL="0" indent="0">
              <a:spcBef>
                <a:spcPts val="1500"/>
              </a:spcBef>
              <a:spcAft>
                <a:spcPts val="1000"/>
              </a:spcAft>
              <a:buFont typeface="+mj-lt"/>
              <a:buNone/>
              <a:defRPr b="1">
                <a:solidFill>
                  <a:schemeClr val="bg2"/>
                </a:solidFill>
                <a:latin typeface="+mj-lt"/>
              </a:defRPr>
            </a:lvl1pPr>
          </a:lstStyle>
          <a:p>
            <a:pPr lvl="0"/>
            <a:r>
              <a:rPr lang="en-GB" dirty="0"/>
              <a:t>1	Section title</a:t>
            </a:r>
          </a:p>
        </p:txBody>
      </p:sp>
      <p:sp>
        <p:nvSpPr>
          <p:cNvPr id="7" name="TextBox 6">
            <a:extLst>
              <a:ext uri="{FF2B5EF4-FFF2-40B4-BE49-F238E27FC236}">
                <a16:creationId xmlns:a16="http://schemas.microsoft.com/office/drawing/2014/main" id="{EF2BDF74-B5F5-7440-9AF9-FA6126BAF386}"/>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tx1"/>
                </a:solidFill>
              </a:rPr>
              <a:t>Nottingham Trent University </a:t>
            </a:r>
            <a:r>
              <a:rPr lang="en-GB" sz="1000" b="0" dirty="0">
                <a:solidFill>
                  <a:schemeClr val="tx1"/>
                </a:solidFill>
              </a:rPr>
              <a:t> |  </a:t>
            </a:r>
          </a:p>
        </p:txBody>
      </p:sp>
    </p:spTree>
    <p:extLst>
      <p:ext uri="{BB962C8B-B14F-4D97-AF65-F5344CB8AC3E}">
        <p14:creationId xmlns:p14="http://schemas.microsoft.com/office/powerpoint/2010/main" val="225793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 Pink">
    <p:bg>
      <p:bgPr>
        <a:solidFill>
          <a:schemeClr val="bg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32068D0-9694-4F16-8526-982C67C895CE}"/>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a:p>
        </p:txBody>
      </p:sp>
      <p:sp>
        <p:nvSpPr>
          <p:cNvPr id="7" name="Title 1">
            <a:extLst>
              <a:ext uri="{FF2B5EF4-FFF2-40B4-BE49-F238E27FC236}">
                <a16:creationId xmlns:a16="http://schemas.microsoft.com/office/drawing/2014/main" id="{5B168903-2300-4448-9062-4621187B3A09}"/>
              </a:ext>
            </a:extLst>
          </p:cNvPr>
          <p:cNvSpPr>
            <a:spLocks noGrp="1"/>
          </p:cNvSpPr>
          <p:nvPr>
            <p:ph type="ctrTitle" hasCustomPrompt="1"/>
          </p:nvPr>
        </p:nvSpPr>
        <p:spPr>
          <a:xfrm>
            <a:off x="324001" y="1224000"/>
            <a:ext cx="7523999" cy="1243488"/>
          </a:xfrm>
          <a:noFill/>
        </p:spPr>
        <p:txBody>
          <a:bodyPr lIns="0" tIns="0" rIns="0" bIns="0" anchor="b">
            <a:noAutofit/>
          </a:bodyPr>
          <a:lstStyle>
            <a:lvl1pPr algn="l">
              <a:lnSpc>
                <a:spcPts val="4700"/>
              </a:lnSpc>
              <a:defRPr sz="4500" b="1">
                <a:solidFill>
                  <a:schemeClr val="bg1"/>
                </a:solidFill>
              </a:defRPr>
            </a:lvl1pPr>
          </a:lstStyle>
          <a:p>
            <a:r>
              <a:rPr lang="en-US" dirty="0"/>
              <a:t>Section Title </a:t>
            </a:r>
            <a:br>
              <a:rPr lang="en-US" dirty="0"/>
            </a:br>
            <a:r>
              <a:rPr lang="en-US" dirty="0"/>
              <a:t>maximum two lines</a:t>
            </a:r>
            <a:endParaRPr lang="en-GB" dirty="0"/>
          </a:p>
        </p:txBody>
      </p:sp>
      <p:sp>
        <p:nvSpPr>
          <p:cNvPr id="8" name="TextBox 7">
            <a:extLst>
              <a:ext uri="{FF2B5EF4-FFF2-40B4-BE49-F238E27FC236}">
                <a16:creationId xmlns:a16="http://schemas.microsoft.com/office/drawing/2014/main" id="{2D2607D2-D289-294A-ACDB-F03D11118D40}"/>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
        <p:nvSpPr>
          <p:cNvPr id="9" name="Footer Placeholder 4">
            <a:extLst>
              <a:ext uri="{FF2B5EF4-FFF2-40B4-BE49-F238E27FC236}">
                <a16:creationId xmlns:a16="http://schemas.microsoft.com/office/drawing/2014/main" id="{43F59733-EF0C-C743-A417-826D8B4375C4}"/>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bg1"/>
                </a:solidFill>
              </a:defRPr>
            </a:lvl1pPr>
          </a:lstStyle>
          <a:p>
            <a:r>
              <a:rPr lang="en-GB"/>
              <a:t>Presentation title</a:t>
            </a:r>
            <a:endParaRPr lang="en-GB" dirty="0"/>
          </a:p>
        </p:txBody>
      </p:sp>
    </p:spTree>
    <p:extLst>
      <p:ext uri="{BB962C8B-B14F-4D97-AF65-F5344CB8AC3E}">
        <p14:creationId xmlns:p14="http://schemas.microsoft.com/office/powerpoint/2010/main" val="3890765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 Blue">
    <p:bg>
      <p:bgPr>
        <a:solidFill>
          <a:schemeClr val="tx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32068D0-9694-4F16-8526-982C67C895CE}"/>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a:p>
        </p:txBody>
      </p:sp>
      <p:sp>
        <p:nvSpPr>
          <p:cNvPr id="7" name="Title 1">
            <a:extLst>
              <a:ext uri="{FF2B5EF4-FFF2-40B4-BE49-F238E27FC236}">
                <a16:creationId xmlns:a16="http://schemas.microsoft.com/office/drawing/2014/main" id="{5B168903-2300-4448-9062-4621187B3A09}"/>
              </a:ext>
            </a:extLst>
          </p:cNvPr>
          <p:cNvSpPr>
            <a:spLocks noGrp="1"/>
          </p:cNvSpPr>
          <p:nvPr>
            <p:ph type="ctrTitle" hasCustomPrompt="1"/>
          </p:nvPr>
        </p:nvSpPr>
        <p:spPr>
          <a:xfrm>
            <a:off x="324001" y="1224000"/>
            <a:ext cx="7523999" cy="1243488"/>
          </a:xfrm>
          <a:noFill/>
        </p:spPr>
        <p:txBody>
          <a:bodyPr lIns="0" tIns="0" rIns="0" bIns="0" anchor="b">
            <a:noAutofit/>
          </a:bodyPr>
          <a:lstStyle>
            <a:lvl1pPr algn="l">
              <a:lnSpc>
                <a:spcPts val="4700"/>
              </a:lnSpc>
              <a:defRPr sz="4500" b="1">
                <a:solidFill>
                  <a:schemeClr val="bg1"/>
                </a:solidFill>
              </a:defRPr>
            </a:lvl1pPr>
          </a:lstStyle>
          <a:p>
            <a:r>
              <a:rPr lang="en-US" dirty="0"/>
              <a:t>Section Title </a:t>
            </a:r>
            <a:br>
              <a:rPr lang="en-US" dirty="0"/>
            </a:br>
            <a:r>
              <a:rPr lang="en-US" dirty="0"/>
              <a:t>maximum two lines</a:t>
            </a:r>
            <a:endParaRPr lang="en-GB" dirty="0"/>
          </a:p>
        </p:txBody>
      </p:sp>
      <p:sp>
        <p:nvSpPr>
          <p:cNvPr id="8" name="TextBox 7">
            <a:extLst>
              <a:ext uri="{FF2B5EF4-FFF2-40B4-BE49-F238E27FC236}">
                <a16:creationId xmlns:a16="http://schemas.microsoft.com/office/drawing/2014/main" id="{B2D2E867-DA05-474B-A9C6-43D24D676CEF}"/>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
        <p:nvSpPr>
          <p:cNvPr id="9" name="Footer Placeholder 4">
            <a:extLst>
              <a:ext uri="{FF2B5EF4-FFF2-40B4-BE49-F238E27FC236}">
                <a16:creationId xmlns:a16="http://schemas.microsoft.com/office/drawing/2014/main" id="{2692BC60-4A4D-2743-8A0A-C1F74D0C6023}"/>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bg1"/>
                </a:solidFill>
              </a:defRPr>
            </a:lvl1pPr>
          </a:lstStyle>
          <a:p>
            <a:r>
              <a:rPr lang="en-GB"/>
              <a:t>Presentation title</a:t>
            </a:r>
            <a:endParaRPr lang="en-GB" dirty="0"/>
          </a:p>
        </p:txBody>
      </p:sp>
    </p:spTree>
    <p:extLst>
      <p:ext uri="{BB962C8B-B14F-4D97-AF65-F5344CB8AC3E}">
        <p14:creationId xmlns:p14="http://schemas.microsoft.com/office/powerpoint/2010/main" val="4039548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 Lioness">
    <p:bg>
      <p:bgPr>
        <a:solidFill>
          <a:srgbClr val="E6B100"/>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0F70930-8A98-453B-93F2-8B9B3B0B927D}"/>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632068D0-9694-4F16-8526-982C67C895CE}"/>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a:p>
        </p:txBody>
      </p:sp>
      <p:sp>
        <p:nvSpPr>
          <p:cNvPr id="7" name="Title 1">
            <a:extLst>
              <a:ext uri="{FF2B5EF4-FFF2-40B4-BE49-F238E27FC236}">
                <a16:creationId xmlns:a16="http://schemas.microsoft.com/office/drawing/2014/main" id="{5B168903-2300-4448-9062-4621187B3A09}"/>
              </a:ext>
            </a:extLst>
          </p:cNvPr>
          <p:cNvSpPr>
            <a:spLocks noGrp="1"/>
          </p:cNvSpPr>
          <p:nvPr>
            <p:ph type="ctrTitle" hasCustomPrompt="1"/>
          </p:nvPr>
        </p:nvSpPr>
        <p:spPr>
          <a:xfrm>
            <a:off x="324001" y="1224000"/>
            <a:ext cx="7523999" cy="1243488"/>
          </a:xfrm>
          <a:noFill/>
        </p:spPr>
        <p:txBody>
          <a:bodyPr lIns="0" tIns="0" rIns="0" bIns="0" anchor="b">
            <a:noAutofit/>
          </a:bodyPr>
          <a:lstStyle>
            <a:lvl1pPr algn="l">
              <a:lnSpc>
                <a:spcPts val="4700"/>
              </a:lnSpc>
              <a:defRPr sz="4500" b="1">
                <a:solidFill>
                  <a:schemeClr val="bg1"/>
                </a:solidFill>
              </a:defRPr>
            </a:lvl1pPr>
          </a:lstStyle>
          <a:p>
            <a:r>
              <a:rPr lang="en-US" dirty="0"/>
              <a:t>Section Title </a:t>
            </a:r>
            <a:br>
              <a:rPr lang="en-US" dirty="0"/>
            </a:br>
            <a:r>
              <a:rPr lang="en-US" dirty="0"/>
              <a:t>maximum two lines</a:t>
            </a:r>
            <a:endParaRPr lang="en-GB" dirty="0"/>
          </a:p>
        </p:txBody>
      </p:sp>
      <p:sp>
        <p:nvSpPr>
          <p:cNvPr id="8" name="TextBox 7">
            <a:extLst>
              <a:ext uri="{FF2B5EF4-FFF2-40B4-BE49-F238E27FC236}">
                <a16:creationId xmlns:a16="http://schemas.microsoft.com/office/drawing/2014/main" id="{A96F7CA0-B041-6E4F-A8C6-AF5B4774BBCB}"/>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Tree>
    <p:extLst>
      <p:ext uri="{BB962C8B-B14F-4D97-AF65-F5344CB8AC3E}">
        <p14:creationId xmlns:p14="http://schemas.microsoft.com/office/powerpoint/2010/main" val="723693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 Mod">
    <p:bg>
      <p:bgPr>
        <a:solidFill>
          <a:schemeClr val="accent4"/>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0F70930-8A98-453B-93F2-8B9B3B0B927D}"/>
              </a:ext>
            </a:extLst>
          </p:cNvPr>
          <p:cNvSpPr>
            <a:spLocks noGrp="1"/>
          </p:cNvSpPr>
          <p:nvPr>
            <p:ph type="ftr" sz="quarter" idx="11"/>
          </p:nvPr>
        </p:nvSpPr>
        <p:spPr/>
        <p:txBody>
          <a:bodyPr/>
          <a:lstStyle>
            <a:lvl1pPr>
              <a:defRPr>
                <a:solidFill>
                  <a:schemeClr val="bg1"/>
                </a:solidFill>
              </a:defRPr>
            </a:lvl1pPr>
          </a:lstStyle>
          <a:p>
            <a:r>
              <a:rPr lang="en-GB"/>
              <a:t>Presentation title</a:t>
            </a:r>
          </a:p>
        </p:txBody>
      </p:sp>
      <p:sp>
        <p:nvSpPr>
          <p:cNvPr id="6" name="Slide Number Placeholder 5">
            <a:extLst>
              <a:ext uri="{FF2B5EF4-FFF2-40B4-BE49-F238E27FC236}">
                <a16:creationId xmlns:a16="http://schemas.microsoft.com/office/drawing/2014/main" id="{632068D0-9694-4F16-8526-982C67C895CE}"/>
              </a:ext>
            </a:extLst>
          </p:cNvPr>
          <p:cNvSpPr>
            <a:spLocks noGrp="1"/>
          </p:cNvSpPr>
          <p:nvPr>
            <p:ph type="sldNum" sz="quarter" idx="12"/>
          </p:nvPr>
        </p:nvSpPr>
        <p:spPr/>
        <p:txBody>
          <a:bodyPr/>
          <a:lstStyle>
            <a:lvl1pPr>
              <a:defRPr>
                <a:solidFill>
                  <a:schemeClr val="bg1"/>
                </a:solidFill>
              </a:defRPr>
            </a:lvl1pPr>
          </a:lstStyle>
          <a:p>
            <a:fld id="{2987031C-9901-4EF0-9F2F-2A2E1AE069F5}" type="slidenum">
              <a:rPr lang="en-GB" smtClean="0"/>
              <a:pPr/>
              <a:t>‹#›</a:t>
            </a:fld>
            <a:endParaRPr lang="en-GB"/>
          </a:p>
        </p:txBody>
      </p:sp>
      <p:sp>
        <p:nvSpPr>
          <p:cNvPr id="7" name="Title 1">
            <a:extLst>
              <a:ext uri="{FF2B5EF4-FFF2-40B4-BE49-F238E27FC236}">
                <a16:creationId xmlns:a16="http://schemas.microsoft.com/office/drawing/2014/main" id="{5B168903-2300-4448-9062-4621187B3A09}"/>
              </a:ext>
            </a:extLst>
          </p:cNvPr>
          <p:cNvSpPr>
            <a:spLocks noGrp="1"/>
          </p:cNvSpPr>
          <p:nvPr>
            <p:ph type="ctrTitle" hasCustomPrompt="1"/>
          </p:nvPr>
        </p:nvSpPr>
        <p:spPr>
          <a:xfrm>
            <a:off x="324001" y="1224000"/>
            <a:ext cx="7523999" cy="1243488"/>
          </a:xfrm>
          <a:noFill/>
        </p:spPr>
        <p:txBody>
          <a:bodyPr lIns="0" tIns="0" rIns="0" bIns="0" anchor="b">
            <a:noAutofit/>
          </a:bodyPr>
          <a:lstStyle>
            <a:lvl1pPr algn="l">
              <a:lnSpc>
                <a:spcPts val="4700"/>
              </a:lnSpc>
              <a:defRPr sz="4500" b="1">
                <a:solidFill>
                  <a:schemeClr val="bg1"/>
                </a:solidFill>
              </a:defRPr>
            </a:lvl1pPr>
          </a:lstStyle>
          <a:p>
            <a:r>
              <a:rPr lang="en-US" dirty="0"/>
              <a:t>Section Title </a:t>
            </a:r>
            <a:br>
              <a:rPr lang="en-US" dirty="0"/>
            </a:br>
            <a:r>
              <a:rPr lang="en-US" dirty="0"/>
              <a:t>maximum two lines</a:t>
            </a:r>
            <a:endParaRPr lang="en-GB" dirty="0"/>
          </a:p>
        </p:txBody>
      </p:sp>
      <p:sp>
        <p:nvSpPr>
          <p:cNvPr id="8" name="TextBox 7">
            <a:extLst>
              <a:ext uri="{FF2B5EF4-FFF2-40B4-BE49-F238E27FC236}">
                <a16:creationId xmlns:a16="http://schemas.microsoft.com/office/drawing/2014/main" id="{DDCD95EF-BB28-5447-9EBE-A306C2F8957F}"/>
              </a:ext>
            </a:extLst>
          </p:cNvPr>
          <p:cNvSpPr txBox="1"/>
          <p:nvPr userDrawn="1"/>
        </p:nvSpPr>
        <p:spPr>
          <a:xfrm>
            <a:off x="322800" y="6436800"/>
            <a:ext cx="1836000" cy="216000"/>
          </a:xfrm>
          <a:prstGeom prst="rect">
            <a:avLst/>
          </a:prstGeom>
          <a:noFill/>
        </p:spPr>
        <p:txBody>
          <a:bodyPr wrap="square" lIns="0" tIns="0" rIns="0" bIns="0" rtlCol="0">
            <a:noAutofit/>
          </a:bodyPr>
          <a:lstStyle/>
          <a:p>
            <a:pPr algn="l"/>
            <a:r>
              <a:rPr lang="en-GB" sz="1000" b="1" dirty="0">
                <a:solidFill>
                  <a:schemeClr val="bg1"/>
                </a:solidFill>
              </a:rPr>
              <a:t>Nottingham Trent University </a:t>
            </a:r>
            <a:r>
              <a:rPr lang="en-GB" sz="1000" b="0" dirty="0">
                <a:solidFill>
                  <a:schemeClr val="bg1"/>
                </a:solidFill>
              </a:rPr>
              <a:t> |  </a:t>
            </a:r>
          </a:p>
        </p:txBody>
      </p:sp>
    </p:spTree>
    <p:extLst>
      <p:ext uri="{BB962C8B-B14F-4D97-AF65-F5344CB8AC3E}">
        <p14:creationId xmlns:p14="http://schemas.microsoft.com/office/powerpoint/2010/main" val="2221969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D54132-F77C-4460-A060-0C95D721D34F}"/>
              </a:ext>
            </a:extLst>
          </p:cNvPr>
          <p:cNvSpPr>
            <a:spLocks noGrp="1"/>
          </p:cNvSpPr>
          <p:nvPr>
            <p:ph type="title"/>
          </p:nvPr>
        </p:nvSpPr>
        <p:spPr>
          <a:xfrm>
            <a:off x="324000" y="365125"/>
            <a:ext cx="10515600" cy="1325563"/>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2AEFBCE2-512F-4BAE-B355-37A017AF8A27}"/>
              </a:ext>
            </a:extLst>
          </p:cNvPr>
          <p:cNvSpPr>
            <a:spLocks noGrp="1"/>
          </p:cNvSpPr>
          <p:nvPr>
            <p:ph type="body" idx="1"/>
          </p:nvPr>
        </p:nvSpPr>
        <p:spPr>
          <a:xfrm>
            <a:off x="324000" y="1825625"/>
            <a:ext cx="10515600" cy="4351338"/>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GB" dirty="0"/>
          </a:p>
        </p:txBody>
      </p:sp>
      <p:sp>
        <p:nvSpPr>
          <p:cNvPr id="5" name="Footer Placeholder 4">
            <a:extLst>
              <a:ext uri="{FF2B5EF4-FFF2-40B4-BE49-F238E27FC236}">
                <a16:creationId xmlns:a16="http://schemas.microsoft.com/office/drawing/2014/main" id="{30C13F1E-105A-454F-B830-C15EDA0E5047}"/>
              </a:ext>
            </a:extLst>
          </p:cNvPr>
          <p:cNvSpPr>
            <a:spLocks noGrp="1"/>
          </p:cNvSpPr>
          <p:nvPr>
            <p:ph type="ftr" sz="quarter" idx="3"/>
          </p:nvPr>
        </p:nvSpPr>
        <p:spPr>
          <a:xfrm>
            <a:off x="2193925" y="6436800"/>
            <a:ext cx="3528000" cy="216000"/>
          </a:xfrm>
          <a:prstGeom prst="rect">
            <a:avLst/>
          </a:prstGeom>
        </p:spPr>
        <p:txBody>
          <a:bodyPr vert="horz" lIns="0" tIns="0" rIns="0" bIns="0" rtlCol="0" anchor="t" anchorCtr="0"/>
          <a:lstStyle>
            <a:lvl1pPr algn="l">
              <a:defRPr sz="1000">
                <a:solidFill>
                  <a:schemeClr val="tx1"/>
                </a:solidFill>
              </a:defRPr>
            </a:lvl1pPr>
          </a:lstStyle>
          <a:p>
            <a:r>
              <a:rPr lang="en-GB"/>
              <a:t>Presentation title</a:t>
            </a:r>
            <a:endParaRPr lang="en-GB" dirty="0"/>
          </a:p>
        </p:txBody>
      </p:sp>
      <p:sp>
        <p:nvSpPr>
          <p:cNvPr id="6" name="Slide Number Placeholder 5">
            <a:extLst>
              <a:ext uri="{FF2B5EF4-FFF2-40B4-BE49-F238E27FC236}">
                <a16:creationId xmlns:a16="http://schemas.microsoft.com/office/drawing/2014/main" id="{865425A4-9E09-4BEE-9CB7-E3DB4D1C953D}"/>
              </a:ext>
            </a:extLst>
          </p:cNvPr>
          <p:cNvSpPr>
            <a:spLocks noGrp="1"/>
          </p:cNvSpPr>
          <p:nvPr>
            <p:ph type="sldNum" sz="quarter" idx="4"/>
          </p:nvPr>
        </p:nvSpPr>
        <p:spPr>
          <a:xfrm>
            <a:off x="10969200" y="6436800"/>
            <a:ext cx="900000" cy="252000"/>
          </a:xfrm>
          <a:prstGeom prst="rect">
            <a:avLst/>
          </a:prstGeom>
        </p:spPr>
        <p:txBody>
          <a:bodyPr vert="horz" lIns="0" tIns="0" rIns="0" bIns="0" rtlCol="0" anchor="t" anchorCtr="0"/>
          <a:lstStyle>
            <a:lvl1pPr algn="r">
              <a:defRPr sz="1000">
                <a:solidFill>
                  <a:schemeClr val="tx1"/>
                </a:solidFill>
              </a:defRPr>
            </a:lvl1pPr>
          </a:lstStyle>
          <a:p>
            <a:fld id="{2987031C-9901-4EF0-9F2F-2A2E1AE069F5}" type="slidenum">
              <a:rPr lang="en-GB" smtClean="0"/>
              <a:pPr/>
              <a:t>‹#›</a:t>
            </a:fld>
            <a:endParaRPr lang="en-GB"/>
          </a:p>
        </p:txBody>
      </p:sp>
    </p:spTree>
    <p:extLst>
      <p:ext uri="{BB962C8B-B14F-4D97-AF65-F5344CB8AC3E}">
        <p14:creationId xmlns:p14="http://schemas.microsoft.com/office/powerpoint/2010/main" val="703363428"/>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51" r:id="rId6"/>
    <p:sldLayoutId id="2147483670" r:id="rId7"/>
    <p:sldLayoutId id="2147483671" r:id="rId8"/>
    <p:sldLayoutId id="2147483672" r:id="rId9"/>
    <p:sldLayoutId id="2147483673" r:id="rId10"/>
    <p:sldLayoutId id="2147483669" r:id="rId11"/>
    <p:sldLayoutId id="2147483650" r:id="rId12"/>
    <p:sldLayoutId id="2147483674" r:id="rId13"/>
    <p:sldLayoutId id="2147483675" r:id="rId14"/>
    <p:sldLayoutId id="2147483676" r:id="rId15"/>
    <p:sldLayoutId id="2147483677" r:id="rId16"/>
    <p:sldLayoutId id="2147483678" r:id="rId17"/>
    <p:sldLayoutId id="2147483654" r:id="rId18"/>
    <p:sldLayoutId id="2147483679" r:id="rId19"/>
  </p:sldLayoutIdLst>
  <p:hf hdr="0" dt="0"/>
  <p:txStyles>
    <p:title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p:titleStyle>
    <p:body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2" Type="http://schemas.openxmlformats.org/officeDocument/2006/relationships/hyperlink" Target="https://link.springer.com/article/10.1007/s11165-014-9459-1" TargetMode="Externa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onkhe.com/blogs/why-are-so-many-students-locked-out-of-their-education/" TargetMode="External"/><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hyperlink" Target="http://www.kmel-journal.org/ojs/index.php/online-publication/article/view/378" TargetMode="Externa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hyperlink" Target="https://higherpsyched.home.blog/2021/08/27/theres-no-such-thing-as-the-student-voice-listening-to-the-thron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mailto:Julie.Hulme@ntu.ac.uk"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hyperlink" Target="https://taso.org.uk/wp-content/uploads/Uni-Lincoln-Disability-Evidence-Review-with-TASO.pdf" TargetMode="External"/><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www.frontiersin.org/articles/10.3389/feduc.2022.790600/full" TargetMode="External"/><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bit.ly/3X24CtJ"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bit.ly/45cjdF2"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www.bps.org.uk/volume-27/december-2014/psychological-literacy-classroom-real-world?showfullsite=true" TargetMode="Externa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hyperlink" Target="https://link.springer.com/article/10.1007/bf00138871" TargetMode="External"/><Relationship Id="rId2" Type="http://schemas.openxmlformats.org/officeDocument/2006/relationships/image" Target="../media/image5.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hyperlink" Target="https://sally-brown.net/kay-sambell-and-sally-brown-covid-19-assessment-collection/" TargetMode="Externa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041F11E0-E6E5-B1F0-4C92-1E24A5E56BFA}"/>
              </a:ext>
            </a:extLst>
          </p:cNvPr>
          <p:cNvPicPr>
            <a:picLocks noChangeAspect="1"/>
          </p:cNvPicPr>
          <p:nvPr/>
        </p:nvPicPr>
        <p:blipFill rotWithShape="1">
          <a:blip r:embed="rId2"/>
          <a:srcRect t="461"/>
          <a:stretch/>
        </p:blipFill>
        <p:spPr>
          <a:xfrm>
            <a:off x="20" y="1282"/>
            <a:ext cx="12191980" cy="6856718"/>
          </a:xfrm>
          <a:prstGeom prst="rect">
            <a:avLst/>
          </a:prstGeom>
        </p:spPr>
      </p:pic>
      <p:sp>
        <p:nvSpPr>
          <p:cNvPr id="2" name="Footer Placeholder 1">
            <a:extLst>
              <a:ext uri="{FF2B5EF4-FFF2-40B4-BE49-F238E27FC236}">
                <a16:creationId xmlns:a16="http://schemas.microsoft.com/office/drawing/2014/main" id="{37DEC96B-3372-EAF1-6E62-47188C0FBC98}"/>
              </a:ext>
            </a:extLst>
          </p:cNvPr>
          <p:cNvSpPr>
            <a:spLocks noGrp="1"/>
          </p:cNvSpPr>
          <p:nvPr>
            <p:ph type="ftr" sz="quarter" idx="3"/>
          </p:nvPr>
        </p:nvSpPr>
        <p:spPr>
          <a:xfrm>
            <a:off x="4038600" y="6356350"/>
            <a:ext cx="4114800" cy="365125"/>
          </a:xfrm>
        </p:spPr>
        <p:txBody>
          <a:bodyPr vert="horz" lIns="91440" tIns="45720" rIns="91440" bIns="45720" rtlCol="0" anchor="ctr">
            <a:normAutofit fontScale="92500" lnSpcReduction="20000"/>
          </a:bodyPr>
          <a:lstStyle/>
          <a:p>
            <a:pPr algn="ctr">
              <a:spcAft>
                <a:spcPts val="600"/>
              </a:spcAft>
            </a:pPr>
            <a:r>
              <a:rPr lang="en-US" sz="1200" kern="1200" dirty="0">
                <a:solidFill>
                  <a:srgbClr val="FFFFFF"/>
                </a:solidFill>
                <a:latin typeface="+mn-lt"/>
                <a:ea typeface="+mn-ea"/>
                <a:cs typeface="+mn-cs"/>
              </a:rPr>
              <a:t>Daring to innovate: Inclusion, engagement, and active learning in the context of large diverse classes </a:t>
            </a:r>
          </a:p>
        </p:txBody>
      </p:sp>
      <p:sp>
        <p:nvSpPr>
          <p:cNvPr id="3" name="Slide Number Placeholder 2">
            <a:extLst>
              <a:ext uri="{FF2B5EF4-FFF2-40B4-BE49-F238E27FC236}">
                <a16:creationId xmlns:a16="http://schemas.microsoft.com/office/drawing/2014/main" id="{E9D800B1-3B89-B112-E8D1-29F26C202DF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987031C-9901-4EF0-9F2F-2A2E1AE069F5}" type="slidenum">
              <a:rPr lang="en-US" sz="1200">
                <a:solidFill>
                  <a:srgbClr val="FFFFFF"/>
                </a:solidFill>
              </a:rPr>
              <a:pPr>
                <a:spcAft>
                  <a:spcPts val="600"/>
                </a:spcAft>
              </a:pPr>
              <a:t>1</a:t>
            </a:fld>
            <a:endParaRPr lang="en-US" sz="1200">
              <a:solidFill>
                <a:srgbClr val="FFFFFF"/>
              </a:solidFill>
            </a:endParaRPr>
          </a:p>
        </p:txBody>
      </p:sp>
    </p:spTree>
    <p:extLst>
      <p:ext uri="{BB962C8B-B14F-4D97-AF65-F5344CB8AC3E}">
        <p14:creationId xmlns:p14="http://schemas.microsoft.com/office/powerpoint/2010/main" val="548298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66453C9-1253-2E23-5E2B-47E0D1D57AD4}"/>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12983B28-3BE1-7DDD-E691-207DD9034455}"/>
              </a:ext>
            </a:extLst>
          </p:cNvPr>
          <p:cNvSpPr>
            <a:spLocks noGrp="1"/>
          </p:cNvSpPr>
          <p:nvPr>
            <p:ph type="sldNum" sz="quarter" idx="12"/>
          </p:nvPr>
        </p:nvSpPr>
        <p:spPr/>
        <p:txBody>
          <a:bodyPr/>
          <a:lstStyle/>
          <a:p>
            <a:fld id="{2987031C-9901-4EF0-9F2F-2A2E1AE069F5}" type="slidenum">
              <a:rPr lang="en-GB" smtClean="0"/>
              <a:t>10</a:t>
            </a:fld>
            <a:endParaRPr lang="en-GB"/>
          </a:p>
        </p:txBody>
      </p:sp>
      <p:sp>
        <p:nvSpPr>
          <p:cNvPr id="5" name="Title 2">
            <a:extLst>
              <a:ext uri="{FF2B5EF4-FFF2-40B4-BE49-F238E27FC236}">
                <a16:creationId xmlns:a16="http://schemas.microsoft.com/office/drawing/2014/main" id="{A2DC52C0-D2D7-DE64-2C56-0319C958D421}"/>
              </a:ext>
            </a:extLst>
          </p:cNvPr>
          <p:cNvSpPr txBox="1">
            <a:spLocks/>
          </p:cNvSpPr>
          <p:nvPr/>
        </p:nvSpPr>
        <p:spPr>
          <a:xfrm>
            <a:off x="442912" y="800100"/>
            <a:ext cx="11306175" cy="1001983"/>
          </a:xfrm>
          <a:prstGeom prst="rect">
            <a:avLst/>
          </a:prstGeom>
        </p:spPr>
        <p:txBody>
          <a:bodyPr/>
          <a:lst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a:lstStyle>
          <a:p>
            <a:r>
              <a:rPr lang="en-GB" sz="2800" dirty="0">
                <a:solidFill>
                  <a:schemeClr val="bg2"/>
                </a:solidFill>
                <a:latin typeface="+mn-lt"/>
              </a:rPr>
              <a:t>How does HE teaching change?</a:t>
            </a:r>
          </a:p>
        </p:txBody>
      </p:sp>
      <p:sp>
        <p:nvSpPr>
          <p:cNvPr id="6" name="Text Placeholder 3">
            <a:extLst>
              <a:ext uri="{FF2B5EF4-FFF2-40B4-BE49-F238E27FC236}">
                <a16:creationId xmlns:a16="http://schemas.microsoft.com/office/drawing/2014/main" id="{7A4D26DA-A781-DACB-55D7-25B956C309CF}"/>
              </a:ext>
            </a:extLst>
          </p:cNvPr>
          <p:cNvSpPr txBox="1">
            <a:spLocks/>
          </p:cNvSpPr>
          <p:nvPr/>
        </p:nvSpPr>
        <p:spPr>
          <a:xfrm>
            <a:off x="323999" y="1889759"/>
            <a:ext cx="9636429" cy="4194239"/>
          </a:xfrm>
          <a:prstGeom prst="rect">
            <a:avLst/>
          </a:prstGeom>
        </p:spPr>
        <p:txBody>
          <a:bodyPr/>
          <a:lstStyle>
            <a:lvl1pPr marL="228600" indent="-228600" algn="l" defTabSz="914400" rtl="0" eaLnBrk="1" latinLnBrk="0" hangingPunct="1">
              <a:lnSpc>
                <a:spcPct val="100000"/>
              </a:lnSpc>
              <a:spcBef>
                <a:spcPts val="1000"/>
              </a:spcBef>
              <a:buClr>
                <a:srgbClr val="E6005B"/>
              </a:buClr>
              <a:buFont typeface="Wingdings" pitchFamily="2" charset="2"/>
              <a:buChar char="§"/>
              <a:defRPr sz="2500" b="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E6005B"/>
              </a:buClr>
              <a:buFont typeface="Wingdings" pitchFamily="2" charset="2"/>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E6005B"/>
              </a:buClr>
              <a:buFont typeface="Wingdings" pitchFamily="2" charset="2"/>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E6005B"/>
              </a:buClr>
              <a:buFont typeface="Wingdings"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E6005B"/>
              </a:buClr>
              <a:buFont typeface="Wingdings" pitchFamily="2" charset="2"/>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The status quo bias: “If it </a:t>
            </a:r>
            <a:r>
              <a:rPr lang="en-GB" dirty="0" err="1"/>
              <a:t>ain’t</a:t>
            </a:r>
            <a:r>
              <a:rPr lang="en-GB" dirty="0"/>
              <a:t> broke, don’t fix it” – our cognitive preference for keeping things the same.</a:t>
            </a:r>
          </a:p>
          <a:p>
            <a:r>
              <a:rPr lang="en-GB" dirty="0">
                <a:hlinkClick r:id="rId2"/>
              </a:rPr>
              <a:t>Fraser (2016)</a:t>
            </a:r>
            <a:r>
              <a:rPr lang="en-GB" dirty="0"/>
              <a:t>: </a:t>
            </a:r>
            <a:r>
              <a:rPr lang="en-GB" dirty="0">
                <a:solidFill>
                  <a:schemeClr val="accent6">
                    <a:lumMod val="50000"/>
                  </a:schemeClr>
                </a:solidFill>
              </a:rPr>
              <a:t>“It’s always been taught like this”.</a:t>
            </a:r>
          </a:p>
          <a:p>
            <a:r>
              <a:rPr lang="en-GB" sz="2400" dirty="0"/>
              <a:t>It doesn’t change very much…unless we decide to change it.</a:t>
            </a:r>
          </a:p>
        </p:txBody>
      </p:sp>
      <p:sp>
        <p:nvSpPr>
          <p:cNvPr id="4" name="Speech Bubble: Oval 3">
            <a:extLst>
              <a:ext uri="{FF2B5EF4-FFF2-40B4-BE49-F238E27FC236}">
                <a16:creationId xmlns:a16="http://schemas.microsoft.com/office/drawing/2014/main" id="{64B12E56-B900-76BD-E11E-CDC0F39E7746}"/>
              </a:ext>
            </a:extLst>
          </p:cNvPr>
          <p:cNvSpPr/>
          <p:nvPr/>
        </p:nvSpPr>
        <p:spPr>
          <a:xfrm>
            <a:off x="5721925" y="4042979"/>
            <a:ext cx="5680710" cy="2217420"/>
          </a:xfrm>
          <a:prstGeom prst="wedgeEllipseCallout">
            <a:avLst/>
          </a:prstGeom>
          <a:solidFill>
            <a:schemeClr val="accent6">
              <a:lumMod val="60000"/>
              <a:lumOff val="40000"/>
              <a:alpha val="7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5400" b="1" dirty="0">
                <a:solidFill>
                  <a:srgbClr val="002060"/>
                </a:solidFill>
                <a:latin typeface="+mj-lt"/>
              </a:rPr>
              <a:t>Is it broke?</a:t>
            </a:r>
          </a:p>
        </p:txBody>
      </p:sp>
    </p:spTree>
    <p:extLst>
      <p:ext uri="{BB962C8B-B14F-4D97-AF65-F5344CB8AC3E}">
        <p14:creationId xmlns:p14="http://schemas.microsoft.com/office/powerpoint/2010/main" val="20799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F20CE33-A79F-CAC7-3C48-47004DA9A512}"/>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3081FFD2-130A-2906-8503-C72C2CC9A919}"/>
              </a:ext>
            </a:extLst>
          </p:cNvPr>
          <p:cNvSpPr>
            <a:spLocks noGrp="1"/>
          </p:cNvSpPr>
          <p:nvPr>
            <p:ph type="sldNum" sz="quarter" idx="12"/>
          </p:nvPr>
        </p:nvSpPr>
        <p:spPr/>
        <p:txBody>
          <a:bodyPr/>
          <a:lstStyle/>
          <a:p>
            <a:fld id="{2987031C-9901-4EF0-9F2F-2A2E1AE069F5}" type="slidenum">
              <a:rPr lang="en-GB" smtClean="0"/>
              <a:t>11</a:t>
            </a:fld>
            <a:endParaRPr lang="en-GB"/>
          </a:p>
        </p:txBody>
      </p:sp>
      <p:sp>
        <p:nvSpPr>
          <p:cNvPr id="4" name="Text Placeholder 3">
            <a:extLst>
              <a:ext uri="{FF2B5EF4-FFF2-40B4-BE49-F238E27FC236}">
                <a16:creationId xmlns:a16="http://schemas.microsoft.com/office/drawing/2014/main" id="{3935ABCC-8BD0-E633-3F75-FF645A61F156}"/>
              </a:ext>
            </a:extLst>
          </p:cNvPr>
          <p:cNvSpPr>
            <a:spLocks noGrp="1"/>
          </p:cNvSpPr>
          <p:nvPr>
            <p:ph type="body" sz="quarter" idx="13"/>
          </p:nvPr>
        </p:nvSpPr>
        <p:spPr>
          <a:xfrm>
            <a:off x="324000" y="1223999"/>
            <a:ext cx="6189689" cy="4860000"/>
          </a:xfrm>
        </p:spPr>
        <p:txBody>
          <a:bodyPr/>
          <a:lstStyle/>
          <a:p>
            <a:pPr marL="0" indent="0">
              <a:buNone/>
            </a:pPr>
            <a:r>
              <a:rPr lang="en-GB" sz="2800" dirty="0">
                <a:solidFill>
                  <a:schemeClr val="bg2"/>
                </a:solidFill>
              </a:rPr>
              <a:t>Is it broke…?</a:t>
            </a:r>
          </a:p>
          <a:p>
            <a:r>
              <a:rPr lang="en-GB" sz="2800" dirty="0"/>
              <a:t>Awarding gaps, attendance and engagement, employability…</a:t>
            </a:r>
          </a:p>
          <a:p>
            <a:r>
              <a:rPr lang="en-GB" sz="2800" dirty="0"/>
              <a:t>Future proofing?</a:t>
            </a:r>
          </a:p>
          <a:p>
            <a:r>
              <a:rPr lang="en-GB" sz="2800" dirty="0">
                <a:solidFill>
                  <a:schemeClr val="bg2"/>
                </a:solidFill>
              </a:rPr>
              <a:t>If it’s broke (even a little bit), can we fix it?</a:t>
            </a:r>
          </a:p>
          <a:p>
            <a:endParaRPr lang="en-GB" dirty="0"/>
          </a:p>
        </p:txBody>
      </p:sp>
      <p:pic>
        <p:nvPicPr>
          <p:cNvPr id="5" name="Picture 2" descr="A tiered lecture theatre, with just a few students scattered around.">
            <a:extLst>
              <a:ext uri="{FF2B5EF4-FFF2-40B4-BE49-F238E27FC236}">
                <a16:creationId xmlns:a16="http://schemas.microsoft.com/office/drawing/2014/main" id="{6A2DE5C2-08D8-CC3D-CAB6-7E5F4B9A90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703" y="789850"/>
            <a:ext cx="3448497" cy="229298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Placeholder 6" descr="Screenshot of article by Stacey Lyons and Julie Hulme - why are so many students locked out of their education? (WonkHE). The image is also hyperlinked to take you to the article.">
            <a:hlinkClick r:id="rId3"/>
            <a:extLst>
              <a:ext uri="{FF2B5EF4-FFF2-40B4-BE49-F238E27FC236}">
                <a16:creationId xmlns:a16="http://schemas.microsoft.com/office/drawing/2014/main" id="{168716AF-6CBB-2981-F457-A1B6DA1281AE}"/>
              </a:ext>
            </a:extLst>
          </p:cNvPr>
          <p:cNvPicPr>
            <a:picLocks noChangeAspect="1"/>
          </p:cNvPicPr>
          <p:nvPr/>
        </p:nvPicPr>
        <p:blipFill rotWithShape="1">
          <a:blip r:embed="rId4"/>
          <a:srcRect t="9051" b="9051"/>
          <a:stretch/>
        </p:blipFill>
        <p:spPr>
          <a:xfrm>
            <a:off x="6956710" y="3658798"/>
            <a:ext cx="4462490" cy="2275077"/>
          </a:xfrm>
          <a:prstGeom prst="rect">
            <a:avLst/>
          </a:prstGeom>
        </p:spPr>
      </p:pic>
    </p:spTree>
    <p:extLst>
      <p:ext uri="{BB962C8B-B14F-4D97-AF65-F5344CB8AC3E}">
        <p14:creationId xmlns:p14="http://schemas.microsoft.com/office/powerpoint/2010/main" val="1437280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C5F158E-5419-AA18-6925-2CDF79167949}"/>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FC5DC8C9-4880-8272-0315-DD44216A64E0}"/>
              </a:ext>
            </a:extLst>
          </p:cNvPr>
          <p:cNvSpPr>
            <a:spLocks noGrp="1"/>
          </p:cNvSpPr>
          <p:nvPr>
            <p:ph type="sldNum" sz="quarter" idx="12"/>
          </p:nvPr>
        </p:nvSpPr>
        <p:spPr/>
        <p:txBody>
          <a:bodyPr/>
          <a:lstStyle/>
          <a:p>
            <a:fld id="{2987031C-9901-4EF0-9F2F-2A2E1AE069F5}" type="slidenum">
              <a:rPr lang="en-GB" smtClean="0"/>
              <a:t>12</a:t>
            </a:fld>
            <a:endParaRPr lang="en-GB"/>
          </a:p>
        </p:txBody>
      </p:sp>
      <p:sp>
        <p:nvSpPr>
          <p:cNvPr id="4" name="Text Placeholder 3">
            <a:extLst>
              <a:ext uri="{FF2B5EF4-FFF2-40B4-BE49-F238E27FC236}">
                <a16:creationId xmlns:a16="http://schemas.microsoft.com/office/drawing/2014/main" id="{CE1BCC13-0227-6368-051E-B70FEC1B513A}"/>
              </a:ext>
            </a:extLst>
          </p:cNvPr>
          <p:cNvSpPr>
            <a:spLocks noGrp="1"/>
          </p:cNvSpPr>
          <p:nvPr>
            <p:ph type="body" sz="quarter" idx="13"/>
          </p:nvPr>
        </p:nvSpPr>
        <p:spPr>
          <a:xfrm>
            <a:off x="382366" y="358237"/>
            <a:ext cx="5532051" cy="1616478"/>
          </a:xfrm>
        </p:spPr>
        <p:txBody>
          <a:bodyPr/>
          <a:lstStyle/>
          <a:p>
            <a:r>
              <a:rPr lang="en-GB" sz="2000" dirty="0">
                <a:hlinkClick r:id="rId2"/>
              </a:rPr>
              <a:t>Hulme &amp; </a:t>
            </a:r>
            <a:r>
              <a:rPr lang="en-GB" sz="2000" dirty="0" err="1">
                <a:hlinkClick r:id="rId2"/>
              </a:rPr>
              <a:t>Winstone</a:t>
            </a:r>
            <a:r>
              <a:rPr lang="en-GB" sz="2000" dirty="0">
                <a:hlinkClick r:id="rId2"/>
              </a:rPr>
              <a:t> (2017) </a:t>
            </a:r>
            <a:r>
              <a:rPr lang="en-GB" sz="2000" dirty="0"/>
              <a:t>– change is driven by needs to be inclusive, preparing graduates, changing world, student engagement. It can feel risky…but there are ways of managing risks.</a:t>
            </a:r>
            <a:endParaRPr lang="en-GB" dirty="0"/>
          </a:p>
          <a:p>
            <a:endParaRPr lang="en-GB" dirty="0"/>
          </a:p>
        </p:txBody>
      </p:sp>
      <p:sp>
        <p:nvSpPr>
          <p:cNvPr id="5" name="Speech Bubble: Rectangle with Corners Rounded 4">
            <a:extLst>
              <a:ext uri="{FF2B5EF4-FFF2-40B4-BE49-F238E27FC236}">
                <a16:creationId xmlns:a16="http://schemas.microsoft.com/office/drawing/2014/main" id="{BDB3A76F-E355-69F8-AD16-9667B2C86818}"/>
              </a:ext>
            </a:extLst>
          </p:cNvPr>
          <p:cNvSpPr/>
          <p:nvPr/>
        </p:nvSpPr>
        <p:spPr>
          <a:xfrm>
            <a:off x="6096000" y="311499"/>
            <a:ext cx="5640476" cy="5694013"/>
          </a:xfrm>
          <a:prstGeom prst="wedgeRoundRectCallou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115000"/>
              </a:lnSpc>
            </a:pPr>
            <a:r>
              <a:rPr lang="en-GB" sz="1600" dirty="0">
                <a:solidFill>
                  <a:schemeClr val="tx1"/>
                </a:solidFill>
                <a:effectLst/>
                <a:latin typeface="Calibri" panose="020F0502020204030204" pitchFamily="34" charset="0"/>
                <a:ea typeface="Arial" panose="020B0604020202020204" pitchFamily="34" charset="0"/>
                <a:cs typeface="Calibri" panose="020F0502020204030204" pitchFamily="34" charset="0"/>
              </a:rPr>
              <a:t>I think if you accept the risk that’s implicit in innovation, then it can’t be a negative experience because you have to accept that there may be cases when it doesn’t work when the students don’t benefit how you wanted them to, when the workload associated with your new efficient time saving technology doesn't pay off, you know all of those things (Eva, senior academic)</a:t>
            </a:r>
          </a:p>
          <a:p>
            <a:pPr>
              <a:lnSpc>
                <a:spcPct val="115000"/>
              </a:lnSpc>
            </a:pPr>
            <a:endParaRPr lang="en-GB" sz="1600" dirty="0">
              <a:solidFill>
                <a:schemeClr val="tx1"/>
              </a:solidFill>
              <a:latin typeface="Calibri" panose="020F0502020204030204" pitchFamily="34" charset="0"/>
              <a:ea typeface="Arial" panose="020B0604020202020204" pitchFamily="34" charset="0"/>
              <a:cs typeface="Calibri" panose="020F0502020204030204" pitchFamily="34" charset="0"/>
            </a:endParaRPr>
          </a:p>
          <a:p>
            <a:pPr>
              <a:lnSpc>
                <a:spcPct val="115000"/>
              </a:lnSpc>
            </a:pPr>
            <a:r>
              <a:rPr lang="en-GB" sz="1600" dirty="0">
                <a:solidFill>
                  <a:schemeClr val="tx1"/>
                </a:solidFill>
                <a:effectLst/>
                <a:latin typeface="Calibri" panose="020F0502020204030204" pitchFamily="34" charset="0"/>
                <a:ea typeface="Arial" panose="020B0604020202020204" pitchFamily="34" charset="0"/>
                <a:cs typeface="Calibri" panose="020F0502020204030204" pitchFamily="34" charset="0"/>
              </a:rPr>
              <a:t>People are saying well I don't want to take a risk with my teaching because the students might give me bad feedback or it might </a:t>
            </a:r>
            <a:r>
              <a:rPr lang="en-GB" sz="1600" dirty="0" err="1">
                <a:solidFill>
                  <a:schemeClr val="tx1"/>
                </a:solidFill>
                <a:effectLst/>
                <a:latin typeface="Calibri" panose="020F0502020204030204" pitchFamily="34" charset="0"/>
                <a:ea typeface="Arial" panose="020B0604020202020204" pitchFamily="34" charset="0"/>
                <a:cs typeface="Calibri" panose="020F0502020204030204" pitchFamily="34" charset="0"/>
              </a:rPr>
              <a:t>might</a:t>
            </a:r>
            <a:r>
              <a:rPr lang="en-GB" sz="1600" dirty="0">
                <a:solidFill>
                  <a:schemeClr val="tx1"/>
                </a:solidFill>
                <a:effectLst/>
                <a:latin typeface="Calibri" panose="020F0502020204030204" pitchFamily="34" charset="0"/>
                <a:ea typeface="Arial" panose="020B0604020202020204" pitchFamily="34" charset="0"/>
                <a:cs typeface="Calibri" panose="020F0502020204030204" pitchFamily="34" charset="0"/>
              </a:rPr>
              <a:t> change the NSS results…I was reading something, can't remember where now, that was saying actually sometimes it’s riskier not to change…and if you're doing something and getting bad feedback it’s probably </a:t>
            </a:r>
            <a:r>
              <a:rPr lang="en-GB" sz="1600" dirty="0" err="1">
                <a:solidFill>
                  <a:schemeClr val="tx1"/>
                </a:solidFill>
                <a:effectLst/>
                <a:latin typeface="Calibri" panose="020F0502020204030204" pitchFamily="34" charset="0"/>
                <a:ea typeface="Arial" panose="020B0604020202020204" pitchFamily="34" charset="0"/>
                <a:cs typeface="Calibri" panose="020F0502020204030204" pitchFamily="34" charset="0"/>
              </a:rPr>
              <a:t>probably</a:t>
            </a:r>
            <a:r>
              <a:rPr lang="en-GB" sz="1600" dirty="0">
                <a:solidFill>
                  <a:schemeClr val="tx1"/>
                </a:solidFill>
                <a:effectLst/>
                <a:latin typeface="Calibri" panose="020F0502020204030204" pitchFamily="34" charset="0"/>
                <a:ea typeface="Arial" panose="020B0604020202020204" pitchFamily="34" charset="0"/>
                <a:cs typeface="Calibri" panose="020F0502020204030204" pitchFamily="34" charset="0"/>
              </a:rPr>
              <a:t> if you do something different that’ll be a bit better than carrying on as you are  (Hannah, academic developer)</a:t>
            </a:r>
          </a:p>
          <a:p>
            <a:pPr>
              <a:lnSpc>
                <a:spcPct val="115000"/>
              </a:lnSpc>
            </a:pPr>
            <a:endParaRPr lang="en-GB" sz="1600"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431FB80-DE52-2323-823A-14D07D134B85}"/>
              </a:ext>
            </a:extLst>
          </p:cNvPr>
          <p:cNvSpPr txBox="1"/>
          <p:nvPr/>
        </p:nvSpPr>
        <p:spPr>
          <a:xfrm>
            <a:off x="590145" y="2178995"/>
            <a:ext cx="4591455" cy="3511685"/>
          </a:xfrm>
          <a:prstGeom prst="rect">
            <a:avLst/>
          </a:prstGeom>
          <a:noFill/>
        </p:spPr>
        <p:txBody>
          <a:bodyPr wrap="square" lIns="0" tIns="0" rIns="0" bIns="0" rtlCol="0">
            <a:noAutofit/>
          </a:bodyPr>
          <a:lstStyle/>
          <a:p>
            <a:pPr marR="0" lvl="0" algn="l" defTabSz="468000" rtl="0" eaLnBrk="1" fontAlgn="auto" latinLnBrk="0" hangingPunct="1">
              <a:lnSpc>
                <a:spcPct val="95000"/>
              </a:lnSpc>
              <a:spcBef>
                <a:spcPts val="500"/>
              </a:spcBef>
              <a:spcAft>
                <a:spcPts val="1000"/>
              </a:spcAft>
              <a:buClr>
                <a:srgbClr val="E5005B"/>
              </a:buClr>
              <a:buSzTx/>
              <a:tabLst>
                <a:tab pos="468000" algn="l"/>
              </a:tabLst>
              <a:defRPr/>
            </a:pPr>
            <a:r>
              <a:rPr lang="en-GB" sz="2400" dirty="0">
                <a:solidFill>
                  <a:schemeClr val="accent5"/>
                </a:solidFill>
              </a:rPr>
              <a:t>What are the risks?</a:t>
            </a:r>
            <a:endParaRPr kumimoji="0" lang="en-GB" altLang="en-US" sz="2400" b="0" i="0" u="none" strike="noStrike" kern="1200" cap="none" spc="0" normalizeH="0" baseline="0" noProof="0" dirty="0">
              <a:ln>
                <a:noFill/>
              </a:ln>
              <a:solidFill>
                <a:srgbClr val="002B4B"/>
              </a:solidFill>
              <a:effectLst/>
              <a:uLnTx/>
              <a:uFillTx/>
              <a:latin typeface="Arial"/>
              <a:ea typeface="+mn-ea"/>
              <a:cs typeface="+mn-cs"/>
            </a:endParaRPr>
          </a:p>
          <a:p>
            <a:pPr marL="180000" marR="0" lvl="0" indent="-180000" algn="l" defTabSz="468000" rtl="0" eaLnBrk="1" fontAlgn="auto" latinLnBrk="0" hangingPunct="1">
              <a:lnSpc>
                <a:spcPct val="95000"/>
              </a:lnSpc>
              <a:spcBef>
                <a:spcPts val="500"/>
              </a:spcBef>
              <a:spcAft>
                <a:spcPts val="1000"/>
              </a:spcAft>
              <a:buClr>
                <a:srgbClr val="E5005B"/>
              </a:buClr>
              <a:buSzTx/>
              <a:buFont typeface="Arial" panose="020B0604020202020204" pitchFamily="34" charset="0"/>
              <a:buChar char="•"/>
              <a:tabLst>
                <a:tab pos="468000" algn="l"/>
              </a:tabLst>
              <a:defRPr/>
            </a:pPr>
            <a:r>
              <a:rPr kumimoji="0" lang="en-GB" altLang="en-US" sz="2000" b="0" i="0" u="none" strike="noStrike" kern="1200" cap="none" spc="0" normalizeH="0" baseline="0" noProof="0" dirty="0">
                <a:ln>
                  <a:noFill/>
                </a:ln>
                <a:solidFill>
                  <a:srgbClr val="002B4B"/>
                </a:solidFill>
                <a:effectLst/>
                <a:uLnTx/>
                <a:uFillTx/>
                <a:latin typeface="Arial"/>
                <a:ea typeface="+mn-ea"/>
                <a:cs typeface="+mn-cs"/>
              </a:rPr>
              <a:t>Students may fail to learn – student attainment, progression</a:t>
            </a:r>
          </a:p>
          <a:p>
            <a:pPr marL="180000" marR="0" lvl="0" indent="-180000" algn="l" defTabSz="468000" rtl="0" eaLnBrk="1" fontAlgn="auto" latinLnBrk="0" hangingPunct="1">
              <a:lnSpc>
                <a:spcPct val="95000"/>
              </a:lnSpc>
              <a:spcBef>
                <a:spcPts val="500"/>
              </a:spcBef>
              <a:spcAft>
                <a:spcPts val="1000"/>
              </a:spcAft>
              <a:buClr>
                <a:srgbClr val="E5005B"/>
              </a:buClr>
              <a:buSzTx/>
              <a:buFont typeface="Arial" panose="020B0604020202020204" pitchFamily="34" charset="0"/>
              <a:buChar char="•"/>
              <a:tabLst>
                <a:tab pos="468000" algn="l"/>
              </a:tabLst>
              <a:defRPr/>
            </a:pPr>
            <a:r>
              <a:rPr kumimoji="0" lang="en-GB" altLang="en-US" sz="2000" b="0" i="0" u="none" strike="noStrike" kern="1200" cap="none" spc="0" normalizeH="0" baseline="0" noProof="0" dirty="0">
                <a:ln>
                  <a:noFill/>
                </a:ln>
                <a:solidFill>
                  <a:srgbClr val="002B4B"/>
                </a:solidFill>
                <a:effectLst/>
                <a:uLnTx/>
                <a:uFillTx/>
                <a:latin typeface="Arial"/>
                <a:ea typeface="+mn-ea"/>
                <a:cs typeface="+mn-cs"/>
              </a:rPr>
              <a:t> Risk for student evaluations and promotion prospects for the individual</a:t>
            </a:r>
          </a:p>
          <a:p>
            <a:pPr marL="180000" marR="0" lvl="0" indent="-180000" algn="l" defTabSz="468000" rtl="0" eaLnBrk="1" fontAlgn="auto" latinLnBrk="0" hangingPunct="1">
              <a:lnSpc>
                <a:spcPct val="95000"/>
              </a:lnSpc>
              <a:spcBef>
                <a:spcPts val="500"/>
              </a:spcBef>
              <a:spcAft>
                <a:spcPts val="1000"/>
              </a:spcAft>
              <a:buClr>
                <a:srgbClr val="E5005B"/>
              </a:buClr>
              <a:buSzTx/>
              <a:buFont typeface="Arial" panose="020B0604020202020204" pitchFamily="34" charset="0"/>
              <a:buChar char="•"/>
              <a:tabLst>
                <a:tab pos="468000" algn="l"/>
              </a:tabLst>
              <a:defRPr/>
            </a:pPr>
            <a:r>
              <a:rPr kumimoji="0" lang="en-GB" altLang="en-US" sz="2000" b="0" i="0" u="none" strike="noStrike" kern="1200" cap="none" spc="0" normalizeH="0" baseline="0" noProof="0" dirty="0">
                <a:ln>
                  <a:noFill/>
                </a:ln>
                <a:solidFill>
                  <a:srgbClr val="002B4B"/>
                </a:solidFill>
                <a:effectLst/>
                <a:uLnTx/>
                <a:uFillTx/>
                <a:latin typeface="Arial"/>
                <a:ea typeface="+mn-ea"/>
                <a:cs typeface="+mn-cs"/>
              </a:rPr>
              <a:t> Time and resource cost</a:t>
            </a:r>
          </a:p>
          <a:p>
            <a:pPr marL="180000" marR="0" lvl="0" indent="-180000" algn="l" defTabSz="468000" rtl="0" eaLnBrk="1" fontAlgn="auto" latinLnBrk="0" hangingPunct="1">
              <a:lnSpc>
                <a:spcPct val="95000"/>
              </a:lnSpc>
              <a:spcBef>
                <a:spcPts val="500"/>
              </a:spcBef>
              <a:spcAft>
                <a:spcPts val="1000"/>
              </a:spcAft>
              <a:buClr>
                <a:srgbClr val="E5005B"/>
              </a:buClr>
              <a:buSzTx/>
              <a:buFont typeface="Arial" panose="020B0604020202020204" pitchFamily="34" charset="0"/>
              <a:buChar char="•"/>
              <a:tabLst>
                <a:tab pos="468000" algn="l"/>
              </a:tabLst>
              <a:defRPr/>
            </a:pPr>
            <a:r>
              <a:rPr kumimoji="0" lang="en-GB" altLang="en-US" sz="2000" b="0" i="0" u="none" strike="noStrike" kern="1200" cap="none" spc="0" normalizeH="0" baseline="0" noProof="0" dirty="0">
                <a:ln>
                  <a:noFill/>
                </a:ln>
                <a:solidFill>
                  <a:srgbClr val="002B4B"/>
                </a:solidFill>
                <a:effectLst/>
                <a:uLnTx/>
                <a:uFillTx/>
                <a:latin typeface="Arial"/>
                <a:ea typeface="+mn-ea"/>
                <a:cs typeface="+mn-cs"/>
              </a:rPr>
              <a:t> BUT failure to innovate might also be risky – students who are not prepared for the modern world?</a:t>
            </a:r>
          </a:p>
        </p:txBody>
      </p:sp>
    </p:spTree>
    <p:extLst>
      <p:ext uri="{BB962C8B-B14F-4D97-AF65-F5344CB8AC3E}">
        <p14:creationId xmlns:p14="http://schemas.microsoft.com/office/powerpoint/2010/main" val="11745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341382-C807-0455-07FD-2B32742FB49C}"/>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1D9D59FB-696F-3730-2E5E-B6E16C91968F}"/>
              </a:ext>
            </a:extLst>
          </p:cNvPr>
          <p:cNvSpPr>
            <a:spLocks noGrp="1"/>
          </p:cNvSpPr>
          <p:nvPr>
            <p:ph type="sldNum" sz="quarter" idx="12"/>
          </p:nvPr>
        </p:nvSpPr>
        <p:spPr/>
        <p:txBody>
          <a:bodyPr/>
          <a:lstStyle/>
          <a:p>
            <a:fld id="{2987031C-9901-4EF0-9F2F-2A2E1AE069F5}" type="slidenum">
              <a:rPr lang="en-GB" smtClean="0"/>
              <a:t>13</a:t>
            </a:fld>
            <a:endParaRPr lang="en-GB"/>
          </a:p>
        </p:txBody>
      </p:sp>
      <p:sp>
        <p:nvSpPr>
          <p:cNvPr id="5" name="Text Placeholder 3">
            <a:extLst>
              <a:ext uri="{FF2B5EF4-FFF2-40B4-BE49-F238E27FC236}">
                <a16:creationId xmlns:a16="http://schemas.microsoft.com/office/drawing/2014/main" id="{A1C35DA9-A515-3E53-FC33-31EF47D3BE18}"/>
              </a:ext>
            </a:extLst>
          </p:cNvPr>
          <p:cNvSpPr txBox="1">
            <a:spLocks/>
          </p:cNvSpPr>
          <p:nvPr/>
        </p:nvSpPr>
        <p:spPr>
          <a:xfrm>
            <a:off x="324000" y="1223999"/>
            <a:ext cx="2801037" cy="4860000"/>
          </a:xfrm>
          <a:prstGeom prst="rect">
            <a:avLst/>
          </a:prstGeom>
        </p:spPr>
        <p:txBody>
          <a:bodyPr vert="horz" lIns="0" tIns="0" rIns="0" bIns="0" numCol="1" spcCol="288000" rtlCol="0">
            <a:noAutofit/>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r>
              <a:rPr lang="en-GB" sz="2400" dirty="0">
                <a:solidFill>
                  <a:schemeClr val="accent5"/>
                </a:solidFill>
              </a:rPr>
              <a:t>What are the barriers and enablers? (Hulme &amp; </a:t>
            </a:r>
            <a:r>
              <a:rPr lang="en-GB" sz="2400" dirty="0" err="1">
                <a:solidFill>
                  <a:schemeClr val="accent5"/>
                </a:solidFill>
              </a:rPr>
              <a:t>Winstone</a:t>
            </a:r>
            <a:r>
              <a:rPr lang="en-GB" sz="2400" dirty="0">
                <a:solidFill>
                  <a:schemeClr val="accent5"/>
                </a:solidFill>
              </a:rPr>
              <a:t>, 2017)</a:t>
            </a:r>
          </a:p>
          <a:p>
            <a:r>
              <a:rPr lang="en-GB" dirty="0"/>
              <a:t>Discipline drivers</a:t>
            </a:r>
          </a:p>
          <a:p>
            <a:r>
              <a:rPr lang="en-GB" dirty="0"/>
              <a:t>Institutional culture and context </a:t>
            </a:r>
          </a:p>
          <a:p>
            <a:r>
              <a:rPr lang="en-GB" dirty="0"/>
              <a:t>Reward and recognition</a:t>
            </a:r>
          </a:p>
          <a:p>
            <a:pPr marL="0" indent="0">
              <a:buNone/>
            </a:pPr>
            <a:endParaRPr lang="en-GB" dirty="0"/>
          </a:p>
          <a:p>
            <a:pPr marL="0" indent="0">
              <a:buNone/>
            </a:pPr>
            <a:endParaRPr lang="en-GB" dirty="0"/>
          </a:p>
          <a:p>
            <a:endParaRPr lang="en-GB" dirty="0"/>
          </a:p>
          <a:p>
            <a:endParaRPr lang="en-GB" dirty="0"/>
          </a:p>
        </p:txBody>
      </p:sp>
      <p:sp>
        <p:nvSpPr>
          <p:cNvPr id="7" name="Speech Bubble: Rectangle with Corners Rounded 6">
            <a:extLst>
              <a:ext uri="{FF2B5EF4-FFF2-40B4-BE49-F238E27FC236}">
                <a16:creationId xmlns:a16="http://schemas.microsoft.com/office/drawing/2014/main" id="{2FE1165E-570B-2A67-8135-A1CA3F4A88CD}"/>
              </a:ext>
            </a:extLst>
          </p:cNvPr>
          <p:cNvSpPr/>
          <p:nvPr/>
        </p:nvSpPr>
        <p:spPr>
          <a:xfrm>
            <a:off x="3386295" y="311500"/>
            <a:ext cx="8350181" cy="5596932"/>
          </a:xfrm>
          <a:prstGeom prst="wedgeRoundRectCallout">
            <a:avLst/>
          </a:prstGeom>
          <a:solidFill>
            <a:schemeClr val="accent4">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nSpc>
                <a:spcPct val="115000"/>
              </a:lnSpc>
            </a:pPr>
            <a:endParaRPr lang="en-GB" sz="1600"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p>
            <a:pPr>
              <a:lnSpc>
                <a:spcPct val="115000"/>
              </a:lnSpc>
            </a:pPr>
            <a:r>
              <a:rPr lang="en-GB" sz="1600" dirty="0">
                <a:solidFill>
                  <a:schemeClr val="tx1"/>
                </a:solidFill>
                <a:effectLst/>
                <a:latin typeface="Calibri" panose="020F0502020204030204" pitchFamily="34" charset="0"/>
                <a:ea typeface="Arial" panose="020B0604020202020204" pitchFamily="34" charset="0"/>
                <a:cs typeface="Calibri" panose="020F0502020204030204" pitchFamily="34" charset="0"/>
              </a:rPr>
              <a:t>the economics taught before the crisis couldn’t explain the crisis…what’s happened to economics teaching in university uh since, pretty much nothing with some exceptions, so I think if we do need innovation what we need what if there is to be widespread innovation what we really need is innovation in in what it is we’re teaching…uh making students aware that if you’re going to learn these theories learning what the down sides of the theories are, understand what the limitations are (Richard, senior academic)</a:t>
            </a:r>
          </a:p>
          <a:p>
            <a:pPr>
              <a:lnSpc>
                <a:spcPct val="115000"/>
              </a:lnSpc>
            </a:pPr>
            <a:endParaRPr lang="en-GB" sz="1600"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a:p>
            <a:pPr>
              <a:lnSpc>
                <a:spcPct val="115000"/>
              </a:lnSpc>
            </a:pPr>
            <a:r>
              <a:rPr lang="en-GB" sz="1600" dirty="0">
                <a:solidFill>
                  <a:schemeClr val="tx1"/>
                </a:solidFill>
                <a:effectLst/>
                <a:latin typeface="Calibri" panose="020F0502020204030204" pitchFamily="34" charset="0"/>
                <a:ea typeface="Arial" panose="020B0604020202020204" pitchFamily="34" charset="0"/>
                <a:cs typeface="Calibri" panose="020F0502020204030204" pitchFamily="34" charset="0"/>
              </a:rPr>
              <a:t>you have a, you may have the most wonderful innovation and it could already be implemented and bringing about positive outcomes for developing capacity across the whole organisation you get a change of leadership a new VC or PVC whatever comes in and says nah, don’t want it, it’s gone…so the politics and the academic arrogance and the egos in university are a hindrance (Mary, academic developer)</a:t>
            </a:r>
          </a:p>
          <a:p>
            <a:pPr>
              <a:lnSpc>
                <a:spcPct val="115000"/>
              </a:lnSpc>
            </a:pPr>
            <a:endParaRPr lang="en-GB" sz="1600" dirty="0">
              <a:solidFill>
                <a:schemeClr val="tx1"/>
              </a:solidFill>
              <a:latin typeface="Calibri" panose="020F0502020204030204" pitchFamily="34" charset="0"/>
              <a:ea typeface="Arial" panose="020B0604020202020204" pitchFamily="34" charset="0"/>
              <a:cs typeface="Calibri" panose="020F0502020204030204" pitchFamily="34" charset="0"/>
            </a:endParaRPr>
          </a:p>
          <a:p>
            <a:pPr>
              <a:lnSpc>
                <a:spcPct val="115000"/>
              </a:lnSpc>
            </a:pPr>
            <a:r>
              <a:rPr lang="en-GB" sz="1600" dirty="0">
                <a:solidFill>
                  <a:schemeClr val="tx1"/>
                </a:solidFill>
                <a:effectLst/>
                <a:latin typeface="Calibri" panose="020F0502020204030204" pitchFamily="34" charset="0"/>
                <a:ea typeface="Arial" panose="020B0604020202020204" pitchFamily="34" charset="0"/>
                <a:cs typeface="Calibri" panose="020F0502020204030204" pitchFamily="34" charset="0"/>
              </a:rPr>
              <a:t>it’s like a kind of again that kind of learning by trial and error kind of approach…you’re going to have a structure where people are in some sense rewarded or looked up to or encouraged to innovate, it’s important that as long as </a:t>
            </a:r>
            <a:r>
              <a:rPr lang="en-GB" sz="1600" dirty="0" err="1">
                <a:solidFill>
                  <a:schemeClr val="tx1"/>
                </a:solidFill>
                <a:effectLst/>
                <a:latin typeface="Calibri" panose="020F0502020204030204" pitchFamily="34" charset="0"/>
                <a:ea typeface="Arial" panose="020B0604020202020204" pitchFamily="34" charset="0"/>
                <a:cs typeface="Calibri" panose="020F0502020204030204" pitchFamily="34" charset="0"/>
              </a:rPr>
              <a:t>as</a:t>
            </a:r>
            <a:r>
              <a:rPr lang="en-GB" sz="1600" dirty="0">
                <a:solidFill>
                  <a:schemeClr val="tx1"/>
                </a:solidFill>
                <a:effectLst/>
                <a:latin typeface="Calibri" panose="020F0502020204030204" pitchFamily="34" charset="0"/>
                <a:ea typeface="Arial" panose="020B0604020202020204" pitchFamily="34" charset="0"/>
                <a:cs typeface="Calibri" panose="020F0502020204030204" pitchFamily="34" charset="0"/>
              </a:rPr>
              <a:t> long as they’re not just being ridiculous it’s important to allow failure…cause if you don’t allow failure you’ll never get significant innovation because most people will be too scared to do it (John, senior academic with leadership role)</a:t>
            </a:r>
          </a:p>
          <a:p>
            <a:pPr>
              <a:lnSpc>
                <a:spcPct val="115000"/>
              </a:lnSpc>
            </a:pPr>
            <a:endParaRPr lang="en-GB" sz="1600" dirty="0">
              <a:solidFill>
                <a:schemeClr val="tx1"/>
              </a:solidFill>
              <a:effectLst/>
              <a:latin typeface="Calibri" panose="020F0502020204030204" pitchFamily="34" charset="0"/>
              <a:ea typeface="Arial" panose="020B0604020202020204" pitchFamily="34" charset="0"/>
              <a:cs typeface="Calibri" panose="020F0502020204030204" pitchFamily="34" charset="0"/>
            </a:endParaRPr>
          </a:p>
        </p:txBody>
      </p:sp>
    </p:spTree>
    <p:extLst>
      <p:ext uri="{BB962C8B-B14F-4D97-AF65-F5344CB8AC3E}">
        <p14:creationId xmlns:p14="http://schemas.microsoft.com/office/powerpoint/2010/main" val="3652871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FAF046-9B4C-50DB-4E39-921297DF239B}"/>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B07FBDAB-3E76-8757-6063-72BAB185857E}"/>
              </a:ext>
            </a:extLst>
          </p:cNvPr>
          <p:cNvSpPr>
            <a:spLocks noGrp="1"/>
          </p:cNvSpPr>
          <p:nvPr>
            <p:ph type="sldNum" sz="quarter" idx="12"/>
          </p:nvPr>
        </p:nvSpPr>
        <p:spPr/>
        <p:txBody>
          <a:bodyPr/>
          <a:lstStyle/>
          <a:p>
            <a:fld id="{2987031C-9901-4EF0-9F2F-2A2E1AE069F5}" type="slidenum">
              <a:rPr lang="en-GB" smtClean="0"/>
              <a:t>14</a:t>
            </a:fld>
            <a:endParaRPr lang="en-GB"/>
          </a:p>
        </p:txBody>
      </p:sp>
      <p:sp>
        <p:nvSpPr>
          <p:cNvPr id="5" name="Text Placeholder 3">
            <a:extLst>
              <a:ext uri="{FF2B5EF4-FFF2-40B4-BE49-F238E27FC236}">
                <a16:creationId xmlns:a16="http://schemas.microsoft.com/office/drawing/2014/main" id="{B0E3F56F-A3B4-CDCD-622E-B01BA54373CA}"/>
              </a:ext>
            </a:extLst>
          </p:cNvPr>
          <p:cNvSpPr>
            <a:spLocks noGrp="1"/>
          </p:cNvSpPr>
          <p:nvPr>
            <p:ph type="body" sz="quarter" idx="13"/>
          </p:nvPr>
        </p:nvSpPr>
        <p:spPr>
          <a:xfrm>
            <a:off x="324000" y="1223999"/>
            <a:ext cx="6177284" cy="4860000"/>
          </a:xfrm>
        </p:spPr>
        <p:txBody>
          <a:bodyPr/>
          <a:lstStyle/>
          <a:p>
            <a:r>
              <a:rPr lang="en-GB" dirty="0">
                <a:solidFill>
                  <a:schemeClr val="accent5"/>
                </a:solidFill>
              </a:rPr>
              <a:t>Developing your own innovations (Hulme &amp; </a:t>
            </a:r>
            <a:r>
              <a:rPr lang="en-GB" dirty="0" err="1">
                <a:solidFill>
                  <a:schemeClr val="accent5"/>
                </a:solidFill>
              </a:rPr>
              <a:t>Winstone</a:t>
            </a:r>
            <a:r>
              <a:rPr lang="en-GB" dirty="0">
                <a:solidFill>
                  <a:schemeClr val="accent5"/>
                </a:solidFill>
              </a:rPr>
              <a:t>, 2017) – managing the risks</a:t>
            </a:r>
          </a:p>
          <a:p>
            <a:r>
              <a:rPr lang="en-GB" sz="2000" dirty="0"/>
              <a:t>Evidence-based approaches to innovation – pedagogic/SOTL literature, evaluation, networks </a:t>
            </a:r>
          </a:p>
          <a:p>
            <a:r>
              <a:rPr lang="en-GB" sz="2000" dirty="0"/>
              <a:t>Ethical and values-based innovation – students as co-creators, duty of care, contingency plans</a:t>
            </a:r>
          </a:p>
          <a:p>
            <a:r>
              <a:rPr lang="en-GB" sz="2000" dirty="0"/>
              <a:t>Professional competence – continuing professional development, scholarship, peer observation. Academics as professional learners! Delay innovation?</a:t>
            </a:r>
          </a:p>
          <a:p>
            <a:endParaRPr lang="en-GB" dirty="0"/>
          </a:p>
          <a:p>
            <a:r>
              <a:rPr lang="en-GB" sz="2000" dirty="0">
                <a:solidFill>
                  <a:srgbClr val="C00000"/>
                </a:solidFill>
              </a:rPr>
              <a:t>And from the recent research – the university needs to be systemically supportive…</a:t>
            </a:r>
          </a:p>
        </p:txBody>
      </p:sp>
      <p:pic>
        <p:nvPicPr>
          <p:cNvPr id="6" name="Picture 5" descr="Conceptual model showing how a disciplinary concept, psychological literacy, facilitates educators in acting ethically, developing their own professional competence, and building evidence-based practice. In turn, these factors help to protect against the concept of 'pedagogical frailty' - helping the educator to manage risks. ">
            <a:extLst>
              <a:ext uri="{FF2B5EF4-FFF2-40B4-BE49-F238E27FC236}">
                <a16:creationId xmlns:a16="http://schemas.microsoft.com/office/drawing/2014/main" id="{9E48C8A7-6E55-EA5F-45F7-3788C621D326}"/>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672105" y="1868842"/>
            <a:ext cx="5008352" cy="3120316"/>
          </a:xfrm>
          <a:prstGeom prst="rect">
            <a:avLst/>
          </a:prstGeom>
        </p:spPr>
      </p:pic>
    </p:spTree>
    <p:extLst>
      <p:ext uri="{BB962C8B-B14F-4D97-AF65-F5344CB8AC3E}">
        <p14:creationId xmlns:p14="http://schemas.microsoft.com/office/powerpoint/2010/main" val="2191910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9E75B3E-EA2D-C1D3-D90F-59EB7AED92A9}"/>
              </a:ext>
            </a:extLst>
          </p:cNvPr>
          <p:cNvSpPr>
            <a:spLocks noGrp="1"/>
          </p:cNvSpPr>
          <p:nvPr>
            <p:ph type="ftr" sz="quarter" idx="11"/>
          </p:nvPr>
        </p:nvSpPr>
        <p:spPr/>
        <p:txBody>
          <a:bodyPr/>
          <a:lstStyle/>
          <a:p>
            <a:r>
              <a:rPr lang="en-GB" dirty="0"/>
              <a:t>Daring to innovate</a:t>
            </a:r>
          </a:p>
          <a:p>
            <a:endParaRPr lang="en-GB" dirty="0"/>
          </a:p>
        </p:txBody>
      </p:sp>
      <p:sp>
        <p:nvSpPr>
          <p:cNvPr id="3" name="Slide Number Placeholder 2">
            <a:extLst>
              <a:ext uri="{FF2B5EF4-FFF2-40B4-BE49-F238E27FC236}">
                <a16:creationId xmlns:a16="http://schemas.microsoft.com/office/drawing/2014/main" id="{E6873746-9824-1E07-379A-5E3CE9C7C67E}"/>
              </a:ext>
            </a:extLst>
          </p:cNvPr>
          <p:cNvSpPr>
            <a:spLocks noGrp="1"/>
          </p:cNvSpPr>
          <p:nvPr>
            <p:ph type="sldNum" sz="quarter" idx="12"/>
          </p:nvPr>
        </p:nvSpPr>
        <p:spPr/>
        <p:txBody>
          <a:bodyPr/>
          <a:lstStyle/>
          <a:p>
            <a:fld id="{2987031C-9901-4EF0-9F2F-2A2E1AE069F5}" type="slidenum">
              <a:rPr lang="en-GB" smtClean="0"/>
              <a:t>15</a:t>
            </a:fld>
            <a:endParaRPr lang="en-GB"/>
          </a:p>
        </p:txBody>
      </p:sp>
      <p:sp>
        <p:nvSpPr>
          <p:cNvPr id="4" name="Text Placeholder 3">
            <a:extLst>
              <a:ext uri="{FF2B5EF4-FFF2-40B4-BE49-F238E27FC236}">
                <a16:creationId xmlns:a16="http://schemas.microsoft.com/office/drawing/2014/main" id="{DA41E71B-ADC3-25F6-C63A-A88293592C2C}"/>
              </a:ext>
            </a:extLst>
          </p:cNvPr>
          <p:cNvSpPr>
            <a:spLocks noGrp="1"/>
          </p:cNvSpPr>
          <p:nvPr>
            <p:ph type="body" sz="quarter" idx="13"/>
          </p:nvPr>
        </p:nvSpPr>
        <p:spPr>
          <a:xfrm>
            <a:off x="323999" y="1223999"/>
            <a:ext cx="10735887" cy="4860000"/>
          </a:xfrm>
        </p:spPr>
        <p:txBody>
          <a:bodyPr/>
          <a:lstStyle/>
          <a:p>
            <a:pPr marL="0" indent="0">
              <a:buNone/>
            </a:pPr>
            <a:r>
              <a:rPr lang="en-GB" sz="2800" dirty="0">
                <a:solidFill>
                  <a:schemeClr val="bg2"/>
                </a:solidFill>
              </a:rPr>
              <a:t>Inclusive learning and teaching</a:t>
            </a:r>
          </a:p>
          <a:p>
            <a:pPr marL="0" indent="0">
              <a:buNone/>
            </a:pPr>
            <a:r>
              <a:rPr lang="en-GB" sz="2800" dirty="0">
                <a:solidFill>
                  <a:prstClr val="black"/>
                </a:solidFill>
                <a:latin typeface="Calibri"/>
              </a:rPr>
              <a:t>Hockings (2010):‘the ways in which pedagogy, curricula and assessment are designed and delivered to engage students in learning that is </a:t>
            </a:r>
            <a:r>
              <a:rPr lang="en-GB" sz="2800" dirty="0">
                <a:solidFill>
                  <a:schemeClr val="bg2"/>
                </a:solidFill>
                <a:latin typeface="Calibri"/>
              </a:rPr>
              <a:t>meaningful, relevant and accessible to all</a:t>
            </a:r>
            <a:r>
              <a:rPr lang="en-GB" sz="2800" dirty="0">
                <a:solidFill>
                  <a:prstClr val="black"/>
                </a:solidFill>
                <a:latin typeface="Calibri"/>
              </a:rPr>
              <a:t>. It embraces a view of the individual and individual difference as the source of diversity that </a:t>
            </a:r>
            <a:r>
              <a:rPr lang="en-GB" sz="2800" dirty="0">
                <a:solidFill>
                  <a:schemeClr val="bg2"/>
                </a:solidFill>
                <a:latin typeface="Calibri"/>
              </a:rPr>
              <a:t>can enrich the lives and learning of others</a:t>
            </a:r>
            <a:r>
              <a:rPr lang="en-GB" sz="2800" dirty="0">
                <a:solidFill>
                  <a:prstClr val="black"/>
                </a:solidFill>
                <a:latin typeface="Calibri"/>
              </a:rPr>
              <a:t>’ (p.1).</a:t>
            </a:r>
          </a:p>
        </p:txBody>
      </p:sp>
    </p:spTree>
    <p:extLst>
      <p:ext uri="{BB962C8B-B14F-4D97-AF65-F5344CB8AC3E}">
        <p14:creationId xmlns:p14="http://schemas.microsoft.com/office/powerpoint/2010/main" val="3372324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4D7DA01-F438-1BF5-8FF5-01F799F94884}"/>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745C5D02-E462-6A9A-1550-A9DDA68CE4AF}"/>
              </a:ext>
            </a:extLst>
          </p:cNvPr>
          <p:cNvSpPr>
            <a:spLocks noGrp="1"/>
          </p:cNvSpPr>
          <p:nvPr>
            <p:ph type="sldNum" sz="quarter" idx="12"/>
          </p:nvPr>
        </p:nvSpPr>
        <p:spPr/>
        <p:txBody>
          <a:bodyPr/>
          <a:lstStyle/>
          <a:p>
            <a:fld id="{2987031C-9901-4EF0-9F2F-2A2E1AE069F5}" type="slidenum">
              <a:rPr lang="en-GB" smtClean="0"/>
              <a:t>16</a:t>
            </a:fld>
            <a:endParaRPr lang="en-GB"/>
          </a:p>
        </p:txBody>
      </p:sp>
      <p:sp>
        <p:nvSpPr>
          <p:cNvPr id="5" name="Text Placeholder 1">
            <a:extLst>
              <a:ext uri="{FF2B5EF4-FFF2-40B4-BE49-F238E27FC236}">
                <a16:creationId xmlns:a16="http://schemas.microsoft.com/office/drawing/2014/main" id="{2AECA299-C5A7-72D6-4119-5BAC94DDE044}"/>
              </a:ext>
            </a:extLst>
          </p:cNvPr>
          <p:cNvSpPr txBox="1">
            <a:spLocks/>
          </p:cNvSpPr>
          <p:nvPr/>
        </p:nvSpPr>
        <p:spPr>
          <a:xfrm>
            <a:off x="544743" y="483881"/>
            <a:ext cx="7968636" cy="532996"/>
          </a:xfrm>
          <a:prstGeom prst="rect">
            <a:avLst/>
          </a:prstGeom>
        </p:spPr>
        <p:txBody>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pPr marL="0" indent="0">
              <a:buNone/>
            </a:pPr>
            <a:r>
              <a:rPr lang="en-US" sz="3600" dirty="0">
                <a:solidFill>
                  <a:schemeClr val="bg2"/>
                </a:solidFill>
                <a:latin typeface="Arial" panose="020B0604020202020204" pitchFamily="34" charset="0"/>
                <a:cs typeface="Arial" panose="020B0604020202020204" pitchFamily="34" charset="0"/>
              </a:rPr>
              <a:t>The sector perspective</a:t>
            </a:r>
            <a:endParaRPr lang="en-GB" sz="3600" dirty="0">
              <a:solidFill>
                <a:schemeClr val="bg2"/>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9D453137-7F5E-4F5D-E907-A0E38EE20D63}"/>
              </a:ext>
            </a:extLst>
          </p:cNvPr>
          <p:cNvSpPr txBox="1">
            <a:spLocks/>
          </p:cNvSpPr>
          <p:nvPr/>
        </p:nvSpPr>
        <p:spPr>
          <a:xfrm>
            <a:off x="544743" y="1541467"/>
            <a:ext cx="6226171" cy="3988475"/>
          </a:xfrm>
          <a:prstGeom prst="rect">
            <a:avLst/>
          </a:prstGeom>
        </p:spPr>
        <p:txBody>
          <a:bodyPr>
            <a:normAutofit lnSpcReduction="10000"/>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r>
              <a:rPr lang="en-US" sz="2800" dirty="0"/>
              <a:t>Largely ignores intersectionality</a:t>
            </a:r>
          </a:p>
          <a:p>
            <a:r>
              <a:rPr lang="en-US" sz="2800" dirty="0"/>
              <a:t>Assumes homogeneity of demographic groups</a:t>
            </a:r>
          </a:p>
          <a:p>
            <a:r>
              <a:rPr lang="en-US" sz="2800" dirty="0" err="1"/>
              <a:t>Problematises</a:t>
            </a:r>
            <a:r>
              <a:rPr lang="en-US" sz="2800" dirty="0"/>
              <a:t> diversity – “attainment gaps” (awarding gaps)</a:t>
            </a:r>
          </a:p>
          <a:p>
            <a:r>
              <a:rPr lang="en-US" sz="2800" dirty="0"/>
              <a:t>Focuses on metrics – not belonging, inclusion, experience, community, learning</a:t>
            </a:r>
          </a:p>
          <a:p>
            <a:endParaRPr lang="en-GB" dirty="0"/>
          </a:p>
        </p:txBody>
      </p:sp>
      <p:pic>
        <p:nvPicPr>
          <p:cNvPr id="7" name="Content Placeholder 3" descr="A group of people standing with their backs to the camera. Some are tall, some are short. Some appear to be male while others appear to be female. THey have different hair colours, and appear to be from different ethnic groups. ">
            <a:extLst>
              <a:ext uri="{FF2B5EF4-FFF2-40B4-BE49-F238E27FC236}">
                <a16:creationId xmlns:a16="http://schemas.microsoft.com/office/drawing/2014/main" id="{A829B124-6780-718A-1A72-753AD9DC3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9033" y="2116268"/>
            <a:ext cx="3872366" cy="2625464"/>
          </a:xfrm>
          <a:prstGeom prst="rect">
            <a:avLst/>
          </a:prstGeom>
        </p:spPr>
      </p:pic>
    </p:spTree>
    <p:extLst>
      <p:ext uri="{BB962C8B-B14F-4D97-AF65-F5344CB8AC3E}">
        <p14:creationId xmlns:p14="http://schemas.microsoft.com/office/powerpoint/2010/main" val="12628712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34D1D21-25A9-609D-B1E3-5ACF03AB9D4C}"/>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9F7D0861-EF0B-8573-DA01-27CCA52CECA6}"/>
              </a:ext>
            </a:extLst>
          </p:cNvPr>
          <p:cNvSpPr>
            <a:spLocks noGrp="1"/>
          </p:cNvSpPr>
          <p:nvPr>
            <p:ph type="sldNum" sz="quarter" idx="12"/>
          </p:nvPr>
        </p:nvSpPr>
        <p:spPr/>
        <p:txBody>
          <a:bodyPr/>
          <a:lstStyle/>
          <a:p>
            <a:fld id="{2987031C-9901-4EF0-9F2F-2A2E1AE069F5}" type="slidenum">
              <a:rPr lang="en-GB" smtClean="0"/>
              <a:t>17</a:t>
            </a:fld>
            <a:endParaRPr lang="en-GB"/>
          </a:p>
        </p:txBody>
      </p:sp>
      <p:sp>
        <p:nvSpPr>
          <p:cNvPr id="5" name="Text Placeholder 1">
            <a:extLst>
              <a:ext uri="{FF2B5EF4-FFF2-40B4-BE49-F238E27FC236}">
                <a16:creationId xmlns:a16="http://schemas.microsoft.com/office/drawing/2014/main" id="{B7D64CC0-187D-F63A-AD81-BE12F2181694}"/>
              </a:ext>
            </a:extLst>
          </p:cNvPr>
          <p:cNvSpPr txBox="1">
            <a:spLocks/>
          </p:cNvSpPr>
          <p:nvPr/>
        </p:nvSpPr>
        <p:spPr>
          <a:xfrm>
            <a:off x="544743" y="483881"/>
            <a:ext cx="7968636" cy="532996"/>
          </a:xfrm>
          <a:prstGeom prst="rect">
            <a:avLst/>
          </a:prstGeom>
        </p:spPr>
        <p:txBody>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pPr marL="0" indent="0">
              <a:buNone/>
            </a:pPr>
            <a:r>
              <a:rPr lang="en-US" sz="2800" dirty="0">
                <a:solidFill>
                  <a:schemeClr val="bg2"/>
                </a:solidFill>
              </a:rPr>
              <a:t>What is the “problem”? (Thomas &amp; May, 2010)</a:t>
            </a:r>
            <a:endParaRPr lang="en-GB" sz="2800" dirty="0">
              <a:solidFill>
                <a:schemeClr val="bg2"/>
              </a:solidFill>
            </a:endParaRPr>
          </a:p>
        </p:txBody>
      </p:sp>
      <p:pic>
        <p:nvPicPr>
          <p:cNvPr id="6" name="Content Placeholder 3" descr="Dimensions of diversity - based on educational, dispositional, circumstantial, and cultural factors. ">
            <a:extLst>
              <a:ext uri="{FF2B5EF4-FFF2-40B4-BE49-F238E27FC236}">
                <a16:creationId xmlns:a16="http://schemas.microsoft.com/office/drawing/2014/main" id="{8359F390-A5D1-8DF2-7E18-CB4CEBCB5C1E}"/>
              </a:ext>
            </a:extLst>
          </p:cNvPr>
          <p:cNvPicPr>
            <a:picLocks noChangeAspect="1"/>
          </p:cNvPicPr>
          <p:nvPr/>
        </p:nvPicPr>
        <p:blipFill>
          <a:blip r:embed="rId2"/>
          <a:stretch>
            <a:fillRect/>
          </a:stretch>
        </p:blipFill>
        <p:spPr>
          <a:xfrm>
            <a:off x="2831317" y="1173469"/>
            <a:ext cx="7491845" cy="5200650"/>
          </a:xfrm>
          <a:prstGeom prst="rect">
            <a:avLst/>
          </a:prstGeom>
        </p:spPr>
      </p:pic>
    </p:spTree>
    <p:extLst>
      <p:ext uri="{BB962C8B-B14F-4D97-AF65-F5344CB8AC3E}">
        <p14:creationId xmlns:p14="http://schemas.microsoft.com/office/powerpoint/2010/main" val="4287117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B993E56-1855-6C4F-A283-BF455E160E0F}"/>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A50279D8-0A64-3AA8-EF00-C8818CE309CB}"/>
              </a:ext>
            </a:extLst>
          </p:cNvPr>
          <p:cNvSpPr>
            <a:spLocks noGrp="1"/>
          </p:cNvSpPr>
          <p:nvPr>
            <p:ph type="sldNum" sz="quarter" idx="12"/>
          </p:nvPr>
        </p:nvSpPr>
        <p:spPr/>
        <p:txBody>
          <a:bodyPr/>
          <a:lstStyle/>
          <a:p>
            <a:fld id="{2987031C-9901-4EF0-9F2F-2A2E1AE069F5}" type="slidenum">
              <a:rPr lang="en-GB" smtClean="0"/>
              <a:t>18</a:t>
            </a:fld>
            <a:endParaRPr lang="en-GB"/>
          </a:p>
        </p:txBody>
      </p:sp>
      <p:sp>
        <p:nvSpPr>
          <p:cNvPr id="5" name="Text Placeholder 1">
            <a:extLst>
              <a:ext uri="{FF2B5EF4-FFF2-40B4-BE49-F238E27FC236}">
                <a16:creationId xmlns:a16="http://schemas.microsoft.com/office/drawing/2014/main" id="{FB02A4AC-70CC-B97C-BB1E-1DCFD79F9EE4}"/>
              </a:ext>
            </a:extLst>
          </p:cNvPr>
          <p:cNvSpPr txBox="1">
            <a:spLocks/>
          </p:cNvSpPr>
          <p:nvPr/>
        </p:nvSpPr>
        <p:spPr>
          <a:xfrm>
            <a:off x="544743" y="483881"/>
            <a:ext cx="7968636" cy="532996"/>
          </a:xfrm>
          <a:prstGeom prst="rect">
            <a:avLst/>
          </a:prstGeom>
        </p:spPr>
        <p:txBody>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pPr marL="0" indent="0">
              <a:buNone/>
            </a:pPr>
            <a:r>
              <a:rPr lang="en-US" sz="4000" dirty="0">
                <a:solidFill>
                  <a:schemeClr val="bg2"/>
                </a:solidFill>
              </a:rPr>
              <a:t>The importance of student </a:t>
            </a:r>
            <a:r>
              <a:rPr lang="en-US" sz="4000" dirty="0" err="1">
                <a:solidFill>
                  <a:schemeClr val="bg2"/>
                </a:solidFill>
              </a:rPr>
              <a:t>voice</a:t>
            </a:r>
            <a:r>
              <a:rPr lang="en-US" sz="4000" dirty="0" err="1">
                <a:solidFill>
                  <a:schemeClr val="tx2"/>
                </a:solidFill>
              </a:rPr>
              <a:t>S</a:t>
            </a:r>
            <a:endParaRPr lang="en-GB" sz="4000" dirty="0">
              <a:solidFill>
                <a:schemeClr val="tx2"/>
              </a:solidFill>
            </a:endParaRPr>
          </a:p>
        </p:txBody>
      </p:sp>
      <p:sp>
        <p:nvSpPr>
          <p:cNvPr id="6" name="Content Placeholder 2">
            <a:extLst>
              <a:ext uri="{FF2B5EF4-FFF2-40B4-BE49-F238E27FC236}">
                <a16:creationId xmlns:a16="http://schemas.microsoft.com/office/drawing/2014/main" id="{2064525D-596F-D54B-A5ED-E20C2A465790}"/>
              </a:ext>
            </a:extLst>
          </p:cNvPr>
          <p:cNvSpPr txBox="1">
            <a:spLocks/>
          </p:cNvSpPr>
          <p:nvPr/>
        </p:nvSpPr>
        <p:spPr>
          <a:xfrm>
            <a:off x="539749" y="1225685"/>
            <a:ext cx="11037793" cy="5200680"/>
          </a:xfrm>
          <a:prstGeom prst="rect">
            <a:avLst/>
          </a:prstGeom>
        </p:spPr>
        <p:txBody>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r>
              <a:rPr lang="en-US" sz="2400" dirty="0"/>
              <a:t>Students do not have only one voice – we do not hear all of their voices through our student voice representatives.</a:t>
            </a:r>
          </a:p>
          <a:p>
            <a:r>
              <a:rPr lang="en-US" sz="2400" dirty="0"/>
              <a:t>A learning community (Lave and Wenger, 1991) with active learning enables all students to share ideas, resources, experiences – gives everyone a voice and we can all learn from each other (staff included!).</a:t>
            </a:r>
          </a:p>
          <a:p>
            <a:endParaRPr lang="en-US" sz="2400" dirty="0"/>
          </a:p>
          <a:p>
            <a:endParaRPr lang="en-US" dirty="0"/>
          </a:p>
          <a:p>
            <a:endParaRPr lang="en-GB" dirty="0"/>
          </a:p>
        </p:txBody>
      </p:sp>
      <p:pic>
        <p:nvPicPr>
          <p:cNvPr id="7" name="Picture 6" descr="A woman with long light brown hair is writing on a blackboard">
            <a:extLst>
              <a:ext uri="{FF2B5EF4-FFF2-40B4-BE49-F238E27FC236}">
                <a16:creationId xmlns:a16="http://schemas.microsoft.com/office/drawing/2014/main" id="{36B08951-C14C-2F43-3431-FC0BA9249A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2228" y="3659580"/>
            <a:ext cx="3320294" cy="2055420"/>
          </a:xfrm>
          <a:prstGeom prst="rect">
            <a:avLst/>
          </a:prstGeom>
        </p:spPr>
      </p:pic>
      <p:pic>
        <p:nvPicPr>
          <p:cNvPr id="8" name="Picture 7" descr="A group of young people is working on laptops, digital tablets, and phones. ">
            <a:extLst>
              <a:ext uri="{FF2B5EF4-FFF2-40B4-BE49-F238E27FC236}">
                <a16:creationId xmlns:a16="http://schemas.microsoft.com/office/drawing/2014/main" id="{C4224AE9-C958-5DA0-60E5-DAA52CC749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1230" y="3659580"/>
            <a:ext cx="3080050" cy="2055420"/>
          </a:xfrm>
          <a:prstGeom prst="rect">
            <a:avLst/>
          </a:prstGeom>
        </p:spPr>
      </p:pic>
      <p:sp>
        <p:nvSpPr>
          <p:cNvPr id="9" name="Right Arrow 5">
            <a:extLst>
              <a:ext uri="{FF2B5EF4-FFF2-40B4-BE49-F238E27FC236}">
                <a16:creationId xmlns:a16="http://schemas.microsoft.com/office/drawing/2014/main" id="{C20649F8-56E7-C11B-C95E-4CC56A158ACD}"/>
              </a:ext>
            </a:extLst>
          </p:cNvPr>
          <p:cNvSpPr/>
          <p:nvPr/>
        </p:nvSpPr>
        <p:spPr>
          <a:xfrm>
            <a:off x="6384013" y="4447804"/>
            <a:ext cx="635726" cy="4789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E6B8B7E2-5B8A-4D58-B1BB-849473493C1A}"/>
              </a:ext>
            </a:extLst>
          </p:cNvPr>
          <p:cNvSpPr txBox="1"/>
          <p:nvPr/>
        </p:nvSpPr>
        <p:spPr>
          <a:xfrm>
            <a:off x="6876383" y="6090306"/>
            <a:ext cx="4542817" cy="672118"/>
          </a:xfrm>
          <a:prstGeom prst="rect">
            <a:avLst/>
          </a:prstGeom>
          <a:noFill/>
        </p:spPr>
        <p:txBody>
          <a:bodyPr wrap="square" lIns="0" tIns="0" rIns="0" bIns="0" rtlCol="0">
            <a:noAutofit/>
          </a:bodyPr>
          <a:lstStyle/>
          <a:p>
            <a:pPr algn="l"/>
            <a:r>
              <a:rPr lang="en-GB" sz="2000" dirty="0">
                <a:solidFill>
                  <a:schemeClr val="tx1"/>
                </a:solidFill>
                <a:hlinkClick r:id="rId4"/>
              </a:rPr>
              <a:t>No such thing as the student voice…</a:t>
            </a:r>
            <a:endParaRPr lang="en-GB" sz="2000" dirty="0">
              <a:solidFill>
                <a:schemeClr val="tx1"/>
              </a:solidFill>
            </a:endParaRPr>
          </a:p>
        </p:txBody>
      </p:sp>
    </p:spTree>
    <p:extLst>
      <p:ext uri="{BB962C8B-B14F-4D97-AF65-F5344CB8AC3E}">
        <p14:creationId xmlns:p14="http://schemas.microsoft.com/office/powerpoint/2010/main" val="158738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1BF1388-9A16-4F4C-AED9-F78202F08CA7}"/>
              </a:ext>
            </a:extLst>
          </p:cNvPr>
          <p:cNvSpPr>
            <a:spLocks noGrp="1"/>
          </p:cNvSpPr>
          <p:nvPr>
            <p:ph type="body" sz="quarter" idx="15"/>
          </p:nvPr>
        </p:nvSpPr>
        <p:spPr>
          <a:xfrm>
            <a:off x="323849" y="1260475"/>
            <a:ext cx="4618265" cy="4949825"/>
          </a:xfrm>
        </p:spPr>
        <p:txBody>
          <a:bodyPr/>
          <a:lstStyle/>
          <a:p>
            <a:pPr lvl="1"/>
            <a:r>
              <a:rPr lang="en-GB" dirty="0"/>
              <a:t>Importance of belonging</a:t>
            </a:r>
          </a:p>
          <a:p>
            <a:pPr marL="342900" lvl="1" indent="-342900">
              <a:buFont typeface="Arial" panose="020B0604020202020204" pitchFamily="34" charset="0"/>
              <a:buChar char="•"/>
            </a:pPr>
            <a:r>
              <a:rPr lang="en-GB" sz="2400" b="0" dirty="0">
                <a:solidFill>
                  <a:schemeClr val="tx1"/>
                </a:solidFill>
                <a:latin typeface="+mn-lt"/>
              </a:rPr>
              <a:t>Sense of belonging is correlated with academic engagement, attainment, and course completion (e.g. Thomas, 2012; 2019) </a:t>
            </a:r>
          </a:p>
          <a:p>
            <a:pPr marL="342900" lvl="1" indent="-342900">
              <a:buFont typeface="Arial" panose="020B0604020202020204" pitchFamily="34" charset="0"/>
              <a:buChar char="•"/>
            </a:pPr>
            <a:r>
              <a:rPr lang="en-GB" sz="2400" b="0" dirty="0">
                <a:solidFill>
                  <a:schemeClr val="tx1"/>
                </a:solidFill>
                <a:latin typeface="+mn-lt"/>
              </a:rPr>
              <a:t>And with mental wellbeing (Meehan &amp; Howells, 2018).</a:t>
            </a:r>
          </a:p>
          <a:p>
            <a:pPr lvl="1"/>
            <a:endParaRPr lang="en-GB" dirty="0"/>
          </a:p>
        </p:txBody>
      </p:sp>
      <p:sp>
        <p:nvSpPr>
          <p:cNvPr id="14" name="Slide Number Placeholder 13">
            <a:extLst>
              <a:ext uri="{FF2B5EF4-FFF2-40B4-BE49-F238E27FC236}">
                <a16:creationId xmlns:a16="http://schemas.microsoft.com/office/drawing/2014/main" id="{048D5FD1-7005-3444-94BD-06ECD47BAE50}"/>
              </a:ext>
            </a:extLst>
          </p:cNvPr>
          <p:cNvSpPr>
            <a:spLocks noGrp="1"/>
          </p:cNvSpPr>
          <p:nvPr>
            <p:ph type="sldNum" sz="quarter" idx="12"/>
          </p:nvPr>
        </p:nvSpPr>
        <p:spPr/>
        <p:txBody>
          <a:bodyPr/>
          <a:lstStyle/>
          <a:p>
            <a:fld id="{2987031C-9901-4EF0-9F2F-2A2E1AE069F5}" type="slidenum">
              <a:rPr lang="en-GB" smtClean="0"/>
              <a:pPr/>
              <a:t>19</a:t>
            </a:fld>
            <a:endParaRPr lang="en-GB"/>
          </a:p>
        </p:txBody>
      </p:sp>
      <p:sp>
        <p:nvSpPr>
          <p:cNvPr id="15" name="Footer Placeholder 14">
            <a:extLst>
              <a:ext uri="{FF2B5EF4-FFF2-40B4-BE49-F238E27FC236}">
                <a16:creationId xmlns:a16="http://schemas.microsoft.com/office/drawing/2014/main" id="{5C366CFC-DEEF-8842-A08E-3281C9B77985}"/>
              </a:ext>
            </a:extLst>
          </p:cNvPr>
          <p:cNvSpPr>
            <a:spLocks noGrp="1"/>
          </p:cNvSpPr>
          <p:nvPr>
            <p:ph type="ftr" sz="quarter" idx="3"/>
          </p:nvPr>
        </p:nvSpPr>
        <p:spPr/>
        <p:txBody>
          <a:bodyPr/>
          <a:lstStyle/>
          <a:p>
            <a:r>
              <a:rPr lang="en-GB" dirty="0"/>
              <a:t>Daring to innovate</a:t>
            </a:r>
          </a:p>
        </p:txBody>
      </p:sp>
      <p:pic>
        <p:nvPicPr>
          <p:cNvPr id="8" name="Picture 2" descr="Figure shows a cycle, with three sections:&#10;1. Belonging - who do I fit in?&#10;2. Being - who am I?&#10;3. Becoming - who will I be?&#10;&#10;Taken from Meehan &amp; Howells, 2018 - hyperlink below. &#10;&#10;https://www.tandfonline.com/na101/home/literatum/publisher/tandf/journals/content/cjfh20/2019/cjfh20.v043.i10/0309877x.2018.1490702/20191014/images/medium/cjfh_a_1490702_f0001_oc.jpg">
            <a:extLst>
              <a:ext uri="{FF2B5EF4-FFF2-40B4-BE49-F238E27FC236}">
                <a16:creationId xmlns:a16="http://schemas.microsoft.com/office/drawing/2014/main" id="{9D1B0439-227C-42DA-8B05-77F5356B4C1B}"/>
              </a:ext>
            </a:extLst>
          </p:cNvPr>
          <p:cNvPicPr>
            <a:picLocks noGrp="1" noChangeAspect="1" noChangeArrowheads="1"/>
          </p:cNvPicPr>
          <p:nvPr>
            <p:ph sz="quarter" idx="18"/>
          </p:nvPr>
        </p:nvPicPr>
        <p:blipFill>
          <a:blip r:embed="rId3">
            <a:extLst>
              <a:ext uri="{28A0092B-C50C-407E-A947-70E740481C1C}">
                <a14:useLocalDpi xmlns:a14="http://schemas.microsoft.com/office/drawing/2010/main" val="0"/>
              </a:ext>
            </a:extLst>
          </a:blip>
          <a:srcRect/>
          <a:stretch>
            <a:fillRect/>
          </a:stretch>
        </p:blipFill>
        <p:spPr bwMode="auto">
          <a:xfrm>
            <a:off x="5721925" y="1034239"/>
            <a:ext cx="4467326" cy="4586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519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7377D0-3F64-8847-A00F-C4395C7E9F79}"/>
              </a:ext>
            </a:extLst>
          </p:cNvPr>
          <p:cNvSpPr>
            <a:spLocks noGrp="1"/>
          </p:cNvSpPr>
          <p:nvPr>
            <p:ph type="ctrTitle"/>
          </p:nvPr>
        </p:nvSpPr>
        <p:spPr>
          <a:xfrm>
            <a:off x="344393" y="656622"/>
            <a:ext cx="8865155" cy="3025422"/>
          </a:xfrm>
        </p:spPr>
        <p:txBody>
          <a:bodyPr/>
          <a:lstStyle/>
          <a:p>
            <a:r>
              <a:rPr lang="en-GB" dirty="0"/>
              <a:t>Daring to innovate: Inclusion, engagement, and active learning in the context of large </a:t>
            </a:r>
            <a:r>
              <a:rPr lang="en-GB"/>
              <a:t>diverse classes</a:t>
            </a:r>
            <a:endParaRPr lang="en-GB" dirty="0"/>
          </a:p>
        </p:txBody>
      </p:sp>
      <p:sp>
        <p:nvSpPr>
          <p:cNvPr id="2" name="Subtitle 1">
            <a:extLst>
              <a:ext uri="{FF2B5EF4-FFF2-40B4-BE49-F238E27FC236}">
                <a16:creationId xmlns:a16="http://schemas.microsoft.com/office/drawing/2014/main" id="{D8092BC2-C251-3D44-A7CB-04B094360472}"/>
              </a:ext>
            </a:extLst>
          </p:cNvPr>
          <p:cNvSpPr>
            <a:spLocks noGrp="1"/>
          </p:cNvSpPr>
          <p:nvPr>
            <p:ph type="subTitle" idx="1"/>
          </p:nvPr>
        </p:nvSpPr>
        <p:spPr>
          <a:xfrm>
            <a:off x="344393" y="4447644"/>
            <a:ext cx="8262397" cy="540000"/>
          </a:xfrm>
        </p:spPr>
        <p:txBody>
          <a:bodyPr/>
          <a:lstStyle/>
          <a:p>
            <a:r>
              <a:rPr lang="en-GB" dirty="0"/>
              <a:t>Professor Julie Hulme (she/her) </a:t>
            </a:r>
            <a:r>
              <a:rPr lang="en-GB" sz="1800" dirty="0"/>
              <a:t>NTF PFHEA </a:t>
            </a:r>
            <a:r>
              <a:rPr lang="en-GB" sz="1800" dirty="0" err="1"/>
              <a:t>CPsychol</a:t>
            </a:r>
            <a:r>
              <a:rPr lang="en-GB" sz="1800" dirty="0"/>
              <a:t> </a:t>
            </a:r>
            <a:r>
              <a:rPr lang="en-GB" sz="1800" dirty="0" err="1"/>
              <a:t>AFBPsS</a:t>
            </a:r>
            <a:endParaRPr lang="en-GB" sz="1800" dirty="0"/>
          </a:p>
          <a:p>
            <a:r>
              <a:rPr lang="en-GB" dirty="0">
                <a:hlinkClick r:id="rId3">
                  <a:extLst>
                    <a:ext uri="{A12FA001-AC4F-418D-AE19-62706E023703}">
                      <ahyp:hlinkClr xmlns:ahyp="http://schemas.microsoft.com/office/drawing/2018/hyperlinkcolor" val="tx"/>
                    </a:ext>
                  </a:extLst>
                </a:hlinkClick>
              </a:rPr>
              <a:t>Julie.Hulme@ntu.ac.uk</a:t>
            </a:r>
            <a:r>
              <a:rPr lang="en-GB" dirty="0"/>
              <a:t>; @JulieH_Psyc</a:t>
            </a:r>
          </a:p>
        </p:txBody>
      </p:sp>
    </p:spTree>
    <p:extLst>
      <p:ext uri="{BB962C8B-B14F-4D97-AF65-F5344CB8AC3E}">
        <p14:creationId xmlns:p14="http://schemas.microsoft.com/office/powerpoint/2010/main" val="3819292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7528525-AB31-59C5-F6BA-2D8FB233C329}"/>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D5CEBE76-ED4E-F727-D31E-D853806CB99B}"/>
              </a:ext>
            </a:extLst>
          </p:cNvPr>
          <p:cNvSpPr>
            <a:spLocks noGrp="1"/>
          </p:cNvSpPr>
          <p:nvPr>
            <p:ph type="sldNum" sz="quarter" idx="12"/>
          </p:nvPr>
        </p:nvSpPr>
        <p:spPr/>
        <p:txBody>
          <a:bodyPr/>
          <a:lstStyle/>
          <a:p>
            <a:fld id="{2987031C-9901-4EF0-9F2F-2A2E1AE069F5}" type="slidenum">
              <a:rPr lang="en-GB" smtClean="0"/>
              <a:t>20</a:t>
            </a:fld>
            <a:endParaRPr lang="en-GB"/>
          </a:p>
        </p:txBody>
      </p:sp>
      <p:sp>
        <p:nvSpPr>
          <p:cNvPr id="4" name="Text Placeholder 3">
            <a:extLst>
              <a:ext uri="{FF2B5EF4-FFF2-40B4-BE49-F238E27FC236}">
                <a16:creationId xmlns:a16="http://schemas.microsoft.com/office/drawing/2014/main" id="{D83913F7-D01B-CE64-193F-647C820CBA35}"/>
              </a:ext>
            </a:extLst>
          </p:cNvPr>
          <p:cNvSpPr>
            <a:spLocks noGrp="1"/>
          </p:cNvSpPr>
          <p:nvPr>
            <p:ph type="body" sz="quarter" idx="13"/>
          </p:nvPr>
        </p:nvSpPr>
        <p:spPr>
          <a:xfrm>
            <a:off x="324000" y="1223999"/>
            <a:ext cx="10028314" cy="4860000"/>
          </a:xfrm>
        </p:spPr>
        <p:txBody>
          <a:bodyPr/>
          <a:lstStyle/>
          <a:p>
            <a:pPr marL="457200" indent="-457200">
              <a:buAutoNum type="arabicPeriod"/>
            </a:pPr>
            <a:r>
              <a:rPr lang="en-GB" sz="2800" dirty="0"/>
              <a:t>Who are your students?</a:t>
            </a:r>
          </a:p>
          <a:p>
            <a:pPr marL="457200" indent="-457200">
              <a:buAutoNum type="arabicPeriod"/>
            </a:pPr>
            <a:r>
              <a:rPr lang="en-GB" sz="2800" dirty="0"/>
              <a:t>What are you teaching them?</a:t>
            </a:r>
          </a:p>
          <a:p>
            <a:pPr marL="457200" indent="-457200">
              <a:buAutoNum type="arabicPeriod"/>
            </a:pPr>
            <a:r>
              <a:rPr lang="en-GB" sz="2800" dirty="0"/>
              <a:t>How do you make your content meaningful and relevant to them?</a:t>
            </a:r>
          </a:p>
          <a:p>
            <a:pPr marL="457200" indent="-457200">
              <a:buAutoNum type="arabicPeriod"/>
            </a:pPr>
            <a:r>
              <a:rPr lang="en-GB" sz="2800" dirty="0"/>
              <a:t>How do you show that their (diverse) perspectives and contributions are valued?</a:t>
            </a:r>
          </a:p>
          <a:p>
            <a:pPr marL="457200" indent="-457200">
              <a:buAutoNum type="arabicPeriod"/>
            </a:pPr>
            <a:r>
              <a:rPr lang="en-GB" sz="2800" dirty="0"/>
              <a:t>Where do they see ‘people like them’? (including their future ‘possible selves’?)</a:t>
            </a:r>
            <a:endParaRPr lang="en-GB" dirty="0"/>
          </a:p>
        </p:txBody>
      </p:sp>
    </p:spTree>
    <p:extLst>
      <p:ext uri="{BB962C8B-B14F-4D97-AF65-F5344CB8AC3E}">
        <p14:creationId xmlns:p14="http://schemas.microsoft.com/office/powerpoint/2010/main" val="1303122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A53AA12-449F-9188-381B-B399709BB8D9}"/>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78F78B6D-733C-F938-9A42-C04BE26E4F11}"/>
              </a:ext>
            </a:extLst>
          </p:cNvPr>
          <p:cNvSpPr>
            <a:spLocks noGrp="1"/>
          </p:cNvSpPr>
          <p:nvPr>
            <p:ph type="sldNum" sz="quarter" idx="12"/>
          </p:nvPr>
        </p:nvSpPr>
        <p:spPr/>
        <p:txBody>
          <a:bodyPr/>
          <a:lstStyle/>
          <a:p>
            <a:fld id="{2987031C-9901-4EF0-9F2F-2A2E1AE069F5}" type="slidenum">
              <a:rPr lang="en-GB" smtClean="0"/>
              <a:t>21</a:t>
            </a:fld>
            <a:endParaRPr lang="en-GB"/>
          </a:p>
        </p:txBody>
      </p:sp>
      <p:sp>
        <p:nvSpPr>
          <p:cNvPr id="4" name="Text Placeholder 3">
            <a:extLst>
              <a:ext uri="{FF2B5EF4-FFF2-40B4-BE49-F238E27FC236}">
                <a16:creationId xmlns:a16="http://schemas.microsoft.com/office/drawing/2014/main" id="{F5BEC25C-45EA-6248-4157-6F2D9D7FD83E}"/>
              </a:ext>
            </a:extLst>
          </p:cNvPr>
          <p:cNvSpPr>
            <a:spLocks noGrp="1"/>
          </p:cNvSpPr>
          <p:nvPr>
            <p:ph type="body" sz="quarter" idx="13"/>
          </p:nvPr>
        </p:nvSpPr>
        <p:spPr/>
        <p:txBody>
          <a:bodyPr/>
          <a:lstStyle/>
          <a:p>
            <a:pPr marL="0" indent="0">
              <a:buNone/>
            </a:pPr>
            <a:r>
              <a:rPr lang="en-GB" sz="2800" dirty="0">
                <a:solidFill>
                  <a:schemeClr val="bg2"/>
                </a:solidFill>
              </a:rPr>
              <a:t>Example – attachment theory (psychology)</a:t>
            </a:r>
          </a:p>
          <a:p>
            <a:r>
              <a:rPr lang="en-GB" sz="2800" dirty="0">
                <a:solidFill>
                  <a:schemeClr val="bg2"/>
                </a:solidFill>
              </a:rPr>
              <a:t> </a:t>
            </a:r>
            <a:r>
              <a:rPr lang="en-GB" sz="2400" dirty="0"/>
              <a:t>What do students learn (hidden curriculum) when they study attachment theory?</a:t>
            </a:r>
          </a:p>
          <a:p>
            <a:r>
              <a:rPr lang="en-GB" sz="2400" dirty="0"/>
              <a:t>Mother as primary caregiver, usually White, heteronormative families, binary gender, fully abled.</a:t>
            </a:r>
            <a:endParaRPr lang="en-GB" sz="2800" dirty="0"/>
          </a:p>
        </p:txBody>
      </p:sp>
      <p:pic>
        <p:nvPicPr>
          <p:cNvPr id="3074" name="Picture 2" descr="A mother is sitting at a table, with her young child, holding a green pencil. The child is looking at what she is doing. In the background, we can see an oven, and on the table in the foreground there are some eggs and fruit, suggesting that they may be in a kitchen. ">
            <a:extLst>
              <a:ext uri="{FF2B5EF4-FFF2-40B4-BE49-F238E27FC236}">
                <a16:creationId xmlns:a16="http://schemas.microsoft.com/office/drawing/2014/main" id="{EFE9BA2E-A03F-D4C8-B1ED-CB5811DB7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8648" y="3996046"/>
            <a:ext cx="3013620" cy="2009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n and a woman, both white, are sitting with two small children, looking at the camera.">
            <a:extLst>
              <a:ext uri="{FF2B5EF4-FFF2-40B4-BE49-F238E27FC236}">
                <a16:creationId xmlns:a16="http://schemas.microsoft.com/office/drawing/2014/main" id="{2564F309-0FD6-91F4-51AA-F503C56F06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9910" y="469811"/>
            <a:ext cx="2059290" cy="3094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963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C132E03-AF40-ACE4-6BBC-774440344625}"/>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A03753E0-160B-DE8F-6EBB-BB68B014F5E3}"/>
              </a:ext>
            </a:extLst>
          </p:cNvPr>
          <p:cNvSpPr>
            <a:spLocks noGrp="1"/>
          </p:cNvSpPr>
          <p:nvPr>
            <p:ph type="sldNum" sz="quarter" idx="12"/>
          </p:nvPr>
        </p:nvSpPr>
        <p:spPr/>
        <p:txBody>
          <a:bodyPr/>
          <a:lstStyle/>
          <a:p>
            <a:fld id="{2987031C-9901-4EF0-9F2F-2A2E1AE069F5}" type="slidenum">
              <a:rPr lang="en-GB" smtClean="0"/>
              <a:t>22</a:t>
            </a:fld>
            <a:endParaRPr lang="en-GB"/>
          </a:p>
        </p:txBody>
      </p:sp>
      <p:sp>
        <p:nvSpPr>
          <p:cNvPr id="4" name="Text Placeholder 3">
            <a:extLst>
              <a:ext uri="{FF2B5EF4-FFF2-40B4-BE49-F238E27FC236}">
                <a16:creationId xmlns:a16="http://schemas.microsoft.com/office/drawing/2014/main" id="{8BBFE80B-11A9-022A-0586-82CCA6D070FF}"/>
              </a:ext>
            </a:extLst>
          </p:cNvPr>
          <p:cNvSpPr>
            <a:spLocks noGrp="1"/>
          </p:cNvSpPr>
          <p:nvPr>
            <p:ph type="body" sz="quarter" idx="13"/>
          </p:nvPr>
        </p:nvSpPr>
        <p:spPr/>
        <p:txBody>
          <a:bodyPr/>
          <a:lstStyle/>
          <a:p>
            <a:r>
              <a:rPr lang="en-GB" sz="2400" dirty="0"/>
              <a:t>Search for ‘family’ on Google Images – what do you see?</a:t>
            </a:r>
          </a:p>
          <a:p>
            <a:r>
              <a:rPr lang="en-GB" sz="2400" dirty="0"/>
              <a:t>Search for ‘non-traditional family’ on Google images – what do you see?</a:t>
            </a:r>
          </a:p>
          <a:p>
            <a:r>
              <a:rPr lang="en-GB" sz="2400" dirty="0"/>
              <a:t>Thinking back to who your students are – do they include care-experienced students, adopted students, parents, non-binary students?</a:t>
            </a:r>
          </a:p>
          <a:p>
            <a:r>
              <a:rPr lang="en-GB" sz="2400" dirty="0" err="1"/>
              <a:t>Golombok</a:t>
            </a:r>
            <a:r>
              <a:rPr lang="en-GB" sz="2400" dirty="0"/>
              <a:t> (2015) </a:t>
            </a:r>
            <a:r>
              <a:rPr lang="en-GB" sz="2400" i="1" dirty="0"/>
              <a:t>Modern Families. </a:t>
            </a:r>
            <a:r>
              <a:rPr lang="en-GB" sz="2400" dirty="0"/>
              <a:t>Cambridge University Press.</a:t>
            </a:r>
          </a:p>
        </p:txBody>
      </p:sp>
      <p:pic>
        <p:nvPicPr>
          <p:cNvPr id="4098" name="Picture 2" descr="Two female adoptive parents with their two children. The parents appear to be White, while their children appear to be East Asian. They are sat closely together, all are smiling, and they are holding a white fluffy dog. ">
            <a:extLst>
              <a:ext uri="{FF2B5EF4-FFF2-40B4-BE49-F238E27FC236}">
                <a16:creationId xmlns:a16="http://schemas.microsoft.com/office/drawing/2014/main" id="{7CF0DB8F-B51B-88A1-FC25-35594C9B9D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3754" y="4116012"/>
            <a:ext cx="3238014" cy="18923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 mature woman has a young child sat on her lap, and she is kissing him.">
            <a:extLst>
              <a:ext uri="{FF2B5EF4-FFF2-40B4-BE49-F238E27FC236}">
                <a16:creationId xmlns:a16="http://schemas.microsoft.com/office/drawing/2014/main" id="{5003DCB6-0997-0760-7CD5-368FD9F11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0111" y="849642"/>
            <a:ext cx="2433003" cy="26758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121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DEE0A36-916A-3D26-A407-94BA29FB2668}"/>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1498A4AE-0925-2EC2-2CAF-852815EAB834}"/>
              </a:ext>
            </a:extLst>
          </p:cNvPr>
          <p:cNvSpPr>
            <a:spLocks noGrp="1"/>
          </p:cNvSpPr>
          <p:nvPr>
            <p:ph type="sldNum" sz="quarter" idx="12"/>
          </p:nvPr>
        </p:nvSpPr>
        <p:spPr/>
        <p:txBody>
          <a:bodyPr/>
          <a:lstStyle/>
          <a:p>
            <a:fld id="{2987031C-9901-4EF0-9F2F-2A2E1AE069F5}" type="slidenum">
              <a:rPr lang="en-GB" smtClean="0"/>
              <a:t>23</a:t>
            </a:fld>
            <a:endParaRPr lang="en-GB"/>
          </a:p>
        </p:txBody>
      </p:sp>
      <p:sp>
        <p:nvSpPr>
          <p:cNvPr id="4" name="Text Placeholder 3">
            <a:extLst>
              <a:ext uri="{FF2B5EF4-FFF2-40B4-BE49-F238E27FC236}">
                <a16:creationId xmlns:a16="http://schemas.microsoft.com/office/drawing/2014/main" id="{881B8307-7ED0-3C02-2B87-238401C348C5}"/>
              </a:ext>
            </a:extLst>
          </p:cNvPr>
          <p:cNvSpPr>
            <a:spLocks noGrp="1"/>
          </p:cNvSpPr>
          <p:nvPr>
            <p:ph type="body" sz="quarter" idx="13"/>
          </p:nvPr>
        </p:nvSpPr>
        <p:spPr>
          <a:xfrm>
            <a:off x="324000" y="1223999"/>
            <a:ext cx="5118857" cy="4860000"/>
          </a:xfrm>
        </p:spPr>
        <p:txBody>
          <a:bodyPr/>
          <a:lstStyle/>
          <a:p>
            <a:pPr marL="0" indent="0">
              <a:buNone/>
            </a:pPr>
            <a:r>
              <a:rPr lang="en-GB" sz="2800" dirty="0">
                <a:solidFill>
                  <a:schemeClr val="bg2"/>
                </a:solidFill>
              </a:rPr>
              <a:t>Example – disability and mental ill health</a:t>
            </a:r>
          </a:p>
          <a:p>
            <a:pPr marL="0" indent="0">
              <a:buNone/>
            </a:pPr>
            <a:r>
              <a:rPr lang="en-GB" sz="2400" dirty="0"/>
              <a:t>From the psychology curriculum:</a:t>
            </a:r>
          </a:p>
          <a:p>
            <a:r>
              <a:rPr lang="en-GB" sz="2400" dirty="0"/>
              <a:t>Medical models prevail – broken, ‘abnormal’ or at least ‘atypical’</a:t>
            </a:r>
          </a:p>
          <a:p>
            <a:r>
              <a:rPr lang="en-GB" sz="2400" dirty="0"/>
              <a:t>Focus on ‘what I can’t do’</a:t>
            </a:r>
          </a:p>
          <a:p>
            <a:r>
              <a:rPr lang="en-GB" sz="2400" dirty="0"/>
              <a:t> ‘Fascinating’ case studies – exoticism, ‘other’</a:t>
            </a:r>
          </a:p>
          <a:p>
            <a:r>
              <a:rPr lang="en-GB" sz="2400" dirty="0"/>
              <a:t>In contrast to social models – society is excluding me, “I can”. </a:t>
            </a:r>
          </a:p>
          <a:p>
            <a:endParaRPr lang="en-GB" dirty="0"/>
          </a:p>
        </p:txBody>
      </p:sp>
      <p:pic>
        <p:nvPicPr>
          <p:cNvPr id="5" name="Picture 4" descr="Front page of a journal article. Hamilton, Hulme &amp; Harrison (2023) Experiences of higher education for students with chronic illnesses. Disability and Society, DOI 10.1080/-9687599.2021.1907549.">
            <a:extLst>
              <a:ext uri="{FF2B5EF4-FFF2-40B4-BE49-F238E27FC236}">
                <a16:creationId xmlns:a16="http://schemas.microsoft.com/office/drawing/2014/main" id="{9A584EE1-4334-0F21-8355-C3580E9AC18D}"/>
              </a:ext>
            </a:extLst>
          </p:cNvPr>
          <p:cNvPicPr>
            <a:picLocks noChangeAspect="1"/>
          </p:cNvPicPr>
          <p:nvPr/>
        </p:nvPicPr>
        <p:blipFill>
          <a:blip r:embed="rId2"/>
          <a:stretch>
            <a:fillRect/>
          </a:stretch>
        </p:blipFill>
        <p:spPr>
          <a:xfrm>
            <a:off x="5721925" y="582829"/>
            <a:ext cx="5919028" cy="5692341"/>
          </a:xfrm>
          <a:prstGeom prst="rect">
            <a:avLst/>
          </a:prstGeom>
        </p:spPr>
      </p:pic>
    </p:spTree>
    <p:extLst>
      <p:ext uri="{BB962C8B-B14F-4D97-AF65-F5344CB8AC3E}">
        <p14:creationId xmlns:p14="http://schemas.microsoft.com/office/powerpoint/2010/main" val="13040387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214153-E112-935A-A3CC-990744891236}"/>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5A8EF044-FAE5-8EB5-E860-E457DB4A5ADA}"/>
              </a:ext>
            </a:extLst>
          </p:cNvPr>
          <p:cNvSpPr>
            <a:spLocks noGrp="1"/>
          </p:cNvSpPr>
          <p:nvPr>
            <p:ph type="sldNum" sz="quarter" idx="12"/>
          </p:nvPr>
        </p:nvSpPr>
        <p:spPr/>
        <p:txBody>
          <a:bodyPr/>
          <a:lstStyle/>
          <a:p>
            <a:fld id="{2987031C-9901-4EF0-9F2F-2A2E1AE069F5}" type="slidenum">
              <a:rPr lang="en-GB" smtClean="0"/>
              <a:t>24</a:t>
            </a:fld>
            <a:endParaRPr lang="en-GB"/>
          </a:p>
        </p:txBody>
      </p:sp>
      <p:sp>
        <p:nvSpPr>
          <p:cNvPr id="4" name="Text Placeholder 3">
            <a:extLst>
              <a:ext uri="{FF2B5EF4-FFF2-40B4-BE49-F238E27FC236}">
                <a16:creationId xmlns:a16="http://schemas.microsoft.com/office/drawing/2014/main" id="{CE81B1A2-5228-D27D-DD51-9F3D739A2D74}"/>
              </a:ext>
            </a:extLst>
          </p:cNvPr>
          <p:cNvSpPr>
            <a:spLocks noGrp="1"/>
          </p:cNvSpPr>
          <p:nvPr>
            <p:ph type="body" sz="quarter" idx="13"/>
          </p:nvPr>
        </p:nvSpPr>
        <p:spPr>
          <a:xfrm>
            <a:off x="324000" y="631371"/>
            <a:ext cx="8253943" cy="5452628"/>
          </a:xfrm>
        </p:spPr>
        <p:txBody>
          <a:bodyPr/>
          <a:lstStyle/>
          <a:p>
            <a:pPr marL="0" indent="0">
              <a:buNone/>
            </a:pPr>
            <a:r>
              <a:rPr lang="en-GB" sz="2800" dirty="0">
                <a:solidFill>
                  <a:schemeClr val="bg2"/>
                </a:solidFill>
              </a:rPr>
              <a:t>Practical opportunities for inclusion and growing belonging – also promote psychological literacy</a:t>
            </a:r>
          </a:p>
          <a:p>
            <a:pPr marL="0" indent="0">
              <a:buNone/>
            </a:pPr>
            <a:r>
              <a:rPr lang="en-GB" dirty="0"/>
              <a:t>Group learning as a way to build student relationships and to enable diverse voices to be heard (</a:t>
            </a:r>
            <a:r>
              <a:rPr lang="en-GB" dirty="0" err="1"/>
              <a:t>eg</a:t>
            </a:r>
            <a:r>
              <a:rPr lang="en-GB" dirty="0"/>
              <a:t> Psychology in Education) (Hulme &amp; Cranney, 2021).</a:t>
            </a:r>
          </a:p>
          <a:p>
            <a:pPr marL="0" indent="0">
              <a:buNone/>
            </a:pPr>
            <a:r>
              <a:rPr lang="en-GB" dirty="0"/>
              <a:t>Flipped classrooms and interactive methods.</a:t>
            </a:r>
          </a:p>
          <a:p>
            <a:pPr marL="0" indent="0">
              <a:buNone/>
            </a:pPr>
            <a:r>
              <a:rPr lang="en-GB" dirty="0"/>
              <a:t>Students as researchers and students as co-creators.</a:t>
            </a:r>
          </a:p>
          <a:p>
            <a:pPr marL="0" indent="0">
              <a:buNone/>
            </a:pPr>
            <a:r>
              <a:rPr lang="en-GB" dirty="0"/>
              <a:t>Ensuring accessibility. Alt-Text? Recordings? Transcripts? Extra materials in different formats for independent study? Choice in assessment?</a:t>
            </a:r>
          </a:p>
          <a:p>
            <a:pPr marL="0" indent="0">
              <a:buNone/>
            </a:pPr>
            <a:r>
              <a:rPr lang="en-GB" dirty="0"/>
              <a:t>What examples can you share of ways in which you or others ensure you hear diverse student voices, and build inclusion and belonging?</a:t>
            </a:r>
          </a:p>
          <a:p>
            <a:pPr marL="0" indent="0">
              <a:buNone/>
            </a:pPr>
            <a:r>
              <a:rPr lang="en-GB" dirty="0"/>
              <a:t>What ‘others’ or excludes you and your students?</a:t>
            </a:r>
          </a:p>
          <a:p>
            <a:pPr marL="0" indent="0">
              <a:buNone/>
            </a:pPr>
            <a:endParaRPr lang="en-GB" sz="2400" dirty="0"/>
          </a:p>
        </p:txBody>
      </p:sp>
      <p:pic>
        <p:nvPicPr>
          <p:cNvPr id="5122" name="Picture 2" descr="A pink love heart that looks hand drawn. The text says: Accessibility is a love note. It says &quot;we want you here too.&quot;">
            <a:extLst>
              <a:ext uri="{FF2B5EF4-FFF2-40B4-BE49-F238E27FC236}">
                <a16:creationId xmlns:a16="http://schemas.microsoft.com/office/drawing/2014/main" id="{6A7214A1-3F46-F138-0B4A-D418742D29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8"/>
          <a:stretch/>
        </p:blipFill>
        <p:spPr bwMode="auto">
          <a:xfrm>
            <a:off x="8654143" y="631371"/>
            <a:ext cx="3213857" cy="34616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BC6CD97-B98C-7317-65DD-CCA8D0A30A91}"/>
              </a:ext>
            </a:extLst>
          </p:cNvPr>
          <p:cNvSpPr txBox="1"/>
          <p:nvPr/>
        </p:nvSpPr>
        <p:spPr>
          <a:xfrm>
            <a:off x="228600" y="5737860"/>
            <a:ext cx="11746230" cy="950940"/>
          </a:xfrm>
          <a:prstGeom prst="rect">
            <a:avLst/>
          </a:prstGeom>
          <a:solidFill>
            <a:schemeClr val="accent6">
              <a:lumMod val="40000"/>
              <a:lumOff val="60000"/>
            </a:schemeClr>
          </a:solidFill>
        </p:spPr>
        <p:txBody>
          <a:bodyPr wrap="square" lIns="0" tIns="0" rIns="0" bIns="0" rtlCol="0">
            <a:noAutofit/>
          </a:bodyPr>
          <a:lstStyle/>
          <a:p>
            <a:r>
              <a:rPr lang="en-GB" sz="1800" b="1" dirty="0">
                <a:effectLst/>
                <a:latin typeface="Calibri" panose="020F0502020204030204" pitchFamily="34" charset="0"/>
                <a:ea typeface="Times New Roman" panose="02020603050405020304" pitchFamily="18" charset="0"/>
              </a:rPr>
              <a:t>Hulme, J.A., *</a:t>
            </a:r>
            <a:r>
              <a:rPr lang="en-GB" sz="1800" dirty="0">
                <a:effectLst/>
                <a:latin typeface="Calibri" panose="020F0502020204030204" pitchFamily="34" charset="0"/>
                <a:ea typeface="Times New Roman" panose="02020603050405020304" pitchFamily="18" charset="0"/>
              </a:rPr>
              <a:t>Hamilton, P., *Lyons, S., *Crabb, E., *</a:t>
            </a:r>
            <a:r>
              <a:rPr lang="en-GB" sz="1800" dirty="0" err="1">
                <a:effectLst/>
                <a:latin typeface="Calibri" panose="020F0502020204030204" pitchFamily="34" charset="0"/>
                <a:ea typeface="Times New Roman" panose="02020603050405020304" pitchFamily="18" charset="0"/>
              </a:rPr>
              <a:t>Cascone</a:t>
            </a:r>
            <a:r>
              <a:rPr lang="en-GB" sz="1800" dirty="0">
                <a:effectLst/>
                <a:latin typeface="Calibri" panose="020F0502020204030204" pitchFamily="34" charset="0"/>
                <a:ea typeface="Times New Roman" panose="02020603050405020304" pitchFamily="18" charset="0"/>
              </a:rPr>
              <a:t>, C., *Davis, S., *Fahey, C., *Holland, B., *Hussain, M., and *Knight, E. (2023). Students as researchers: Amplifying disabled student voices. In: </a:t>
            </a:r>
            <a:r>
              <a:rPr lang="en-GB" sz="1800" i="1" dirty="0">
                <a:effectLst/>
                <a:latin typeface="Calibri" panose="020F0502020204030204" pitchFamily="34" charset="0"/>
                <a:ea typeface="Times New Roman" panose="02020603050405020304" pitchFamily="18" charset="0"/>
              </a:rPr>
              <a:t>Disability Evidence Review with TASO</a:t>
            </a:r>
            <a:r>
              <a:rPr lang="en-GB" sz="1800" dirty="0">
                <a:effectLst/>
                <a:latin typeface="Calibri" panose="020F0502020204030204" pitchFamily="34" charset="0"/>
                <a:ea typeface="Times New Roman" panose="02020603050405020304" pitchFamily="18" charset="0"/>
              </a:rPr>
              <a:t>. </a:t>
            </a:r>
            <a:r>
              <a:rPr lang="en-GB" sz="1800" u="sng" dirty="0">
                <a:solidFill>
                  <a:srgbClr val="0000FF"/>
                </a:solidFill>
                <a:effectLst/>
                <a:latin typeface="Calibri" panose="020F0502020204030204" pitchFamily="34" charset="0"/>
                <a:ea typeface="Times New Roman" panose="02020603050405020304" pitchFamily="18" charset="0"/>
                <a:hlinkClick r:id="rId3"/>
              </a:rPr>
              <a:t>https://taso.org.uk/wp-content/uploads/Uni-Lincoln-Disability-Evidence-Review-with-TASO.pdf</a:t>
            </a:r>
            <a:r>
              <a:rPr lang="en-GB" sz="1800" dirty="0">
                <a:effectLst/>
                <a:latin typeface="Calibri" panose="020F0502020204030204" pitchFamily="34"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pPr algn="l"/>
            <a:endParaRPr lang="en-GB" sz="2000" dirty="0">
              <a:solidFill>
                <a:schemeClr val="tx1"/>
              </a:solidFill>
            </a:endParaRPr>
          </a:p>
        </p:txBody>
      </p:sp>
    </p:spTree>
    <p:extLst>
      <p:ext uri="{BB962C8B-B14F-4D97-AF65-F5344CB8AC3E}">
        <p14:creationId xmlns:p14="http://schemas.microsoft.com/office/powerpoint/2010/main" val="23157519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F69FBB4-2E47-4605-F4FA-294DB6BDFCE7}"/>
              </a:ext>
            </a:extLst>
          </p:cNvPr>
          <p:cNvSpPr>
            <a:spLocks noGrp="1"/>
          </p:cNvSpPr>
          <p:nvPr>
            <p:ph type="ftr" sz="quarter" idx="11"/>
          </p:nvPr>
        </p:nvSpPr>
        <p:spPr>
          <a:xfrm>
            <a:off x="2193925" y="6436800"/>
            <a:ext cx="3528000" cy="216000"/>
          </a:xfrm>
        </p:spPr>
        <p:txBody>
          <a:bodyPr/>
          <a:lstStyle/>
          <a:p>
            <a:r>
              <a:rPr lang="en-GB" dirty="0"/>
              <a:t>Daring to innovate</a:t>
            </a:r>
          </a:p>
        </p:txBody>
      </p:sp>
      <p:sp>
        <p:nvSpPr>
          <p:cNvPr id="3" name="Slide Number Placeholder 2">
            <a:extLst>
              <a:ext uri="{FF2B5EF4-FFF2-40B4-BE49-F238E27FC236}">
                <a16:creationId xmlns:a16="http://schemas.microsoft.com/office/drawing/2014/main" id="{4BC539B1-3F85-5F79-72DA-C8840AE0FDA8}"/>
              </a:ext>
            </a:extLst>
          </p:cNvPr>
          <p:cNvSpPr>
            <a:spLocks noGrp="1"/>
          </p:cNvSpPr>
          <p:nvPr>
            <p:ph type="sldNum" sz="quarter" idx="12"/>
          </p:nvPr>
        </p:nvSpPr>
        <p:spPr/>
        <p:txBody>
          <a:bodyPr/>
          <a:lstStyle/>
          <a:p>
            <a:fld id="{2987031C-9901-4EF0-9F2F-2A2E1AE069F5}" type="slidenum">
              <a:rPr lang="en-GB" smtClean="0"/>
              <a:t>25</a:t>
            </a:fld>
            <a:endParaRPr lang="en-GB"/>
          </a:p>
        </p:txBody>
      </p:sp>
      <p:sp>
        <p:nvSpPr>
          <p:cNvPr id="4" name="Text Placeholder 3">
            <a:extLst>
              <a:ext uri="{FF2B5EF4-FFF2-40B4-BE49-F238E27FC236}">
                <a16:creationId xmlns:a16="http://schemas.microsoft.com/office/drawing/2014/main" id="{80FC7200-1307-2B32-0543-4CF32FDC9A2A}"/>
              </a:ext>
            </a:extLst>
          </p:cNvPr>
          <p:cNvSpPr>
            <a:spLocks noGrp="1"/>
          </p:cNvSpPr>
          <p:nvPr>
            <p:ph type="body" sz="quarter" idx="13"/>
          </p:nvPr>
        </p:nvSpPr>
        <p:spPr>
          <a:xfrm>
            <a:off x="324000" y="1223999"/>
            <a:ext cx="11148530" cy="4860000"/>
          </a:xfrm>
        </p:spPr>
        <p:txBody>
          <a:bodyPr/>
          <a:lstStyle/>
          <a:p>
            <a:pPr marL="0" indent="0">
              <a:buNone/>
            </a:pPr>
            <a:r>
              <a:rPr lang="en-GB" sz="2800" dirty="0">
                <a:solidFill>
                  <a:schemeClr val="bg2"/>
                </a:solidFill>
              </a:rPr>
              <a:t>Provocation: </a:t>
            </a:r>
          </a:p>
          <a:p>
            <a:endParaRPr lang="en-GB" dirty="0">
              <a:solidFill>
                <a:schemeClr val="bg2"/>
              </a:solidFill>
            </a:endParaRPr>
          </a:p>
          <a:p>
            <a:pPr marL="0" indent="0">
              <a:buNone/>
            </a:pPr>
            <a:r>
              <a:rPr lang="en-GB" sz="2400" dirty="0"/>
              <a:t>We must innovate to create university education that is truly inclusive, preparing students to thrive and make a difference in an uncertain future. We have a responsibility to empower our students.</a:t>
            </a:r>
          </a:p>
          <a:p>
            <a:endParaRPr lang="en-GB" dirty="0"/>
          </a:p>
        </p:txBody>
      </p:sp>
      <p:pic>
        <p:nvPicPr>
          <p:cNvPr id="3074" name="Picture 2" descr="A black background, with the text 'are you up for the challenge' printed in green and white. ">
            <a:extLst>
              <a:ext uri="{FF2B5EF4-FFF2-40B4-BE49-F238E27FC236}">
                <a16:creationId xmlns:a16="http://schemas.microsoft.com/office/drawing/2014/main" id="{C507FCE2-F927-0E19-8CCB-4BE91B99B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4111" y="3653999"/>
            <a:ext cx="3583778" cy="2389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3D2BCE-B6B2-D387-E864-0E8982622B6E}"/>
              </a:ext>
            </a:extLst>
          </p:cNvPr>
          <p:cNvSpPr txBox="1"/>
          <p:nvPr/>
        </p:nvSpPr>
        <p:spPr>
          <a:xfrm>
            <a:off x="9548037" y="5762847"/>
            <a:ext cx="2190307" cy="673953"/>
          </a:xfrm>
          <a:prstGeom prst="rect">
            <a:avLst/>
          </a:prstGeom>
          <a:noFill/>
        </p:spPr>
        <p:txBody>
          <a:bodyPr wrap="square" lIns="0" tIns="0" rIns="0" bIns="0" rtlCol="0">
            <a:noAutofit/>
          </a:bodyPr>
          <a:lstStyle/>
          <a:p>
            <a:pPr algn="l"/>
            <a:r>
              <a:rPr lang="en-GB" sz="2000" dirty="0">
                <a:solidFill>
                  <a:schemeClr val="tx1"/>
                </a:solidFill>
              </a:rPr>
              <a:t>See also: </a:t>
            </a:r>
            <a:r>
              <a:rPr lang="en-GB" sz="2000" dirty="0">
                <a:solidFill>
                  <a:schemeClr val="tx1"/>
                </a:solidFill>
                <a:hlinkClick r:id="rId3"/>
              </a:rPr>
              <a:t>Cranney et al. (2022)</a:t>
            </a:r>
            <a:endParaRPr lang="en-GB" sz="2000" dirty="0">
              <a:solidFill>
                <a:schemeClr val="tx1"/>
              </a:solidFill>
            </a:endParaRPr>
          </a:p>
        </p:txBody>
      </p:sp>
    </p:spTree>
    <p:extLst>
      <p:ext uri="{BB962C8B-B14F-4D97-AF65-F5344CB8AC3E}">
        <p14:creationId xmlns:p14="http://schemas.microsoft.com/office/powerpoint/2010/main" val="2789711245"/>
      </p:ext>
    </p:extLst>
  </p:cSld>
  <p:clrMapOvr>
    <a:masterClrMapping/>
  </p:clrMapOvr>
  <mc:AlternateContent xmlns:mc="http://schemas.openxmlformats.org/markup-compatibility/2006" xmlns:p14="http://schemas.microsoft.com/office/powerpoint/2010/main">
    <mc:Choice Requires="p14">
      <p:transition spd="slow" p14:dur="2000" advTm="28508"/>
    </mc:Choice>
    <mc:Fallback xmlns="">
      <p:transition spd="slow" advTm="28508"/>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9ABFB1-A226-9808-206D-BC8C0C9FFF9B}"/>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62B1BDCA-F415-0519-E884-24216706B858}"/>
              </a:ext>
            </a:extLst>
          </p:cNvPr>
          <p:cNvSpPr>
            <a:spLocks noGrp="1"/>
          </p:cNvSpPr>
          <p:nvPr>
            <p:ph type="sldNum" sz="quarter" idx="12"/>
          </p:nvPr>
        </p:nvSpPr>
        <p:spPr/>
        <p:txBody>
          <a:bodyPr/>
          <a:lstStyle/>
          <a:p>
            <a:fld id="{2987031C-9901-4EF0-9F2F-2A2E1AE069F5}" type="slidenum">
              <a:rPr lang="en-GB" smtClean="0"/>
              <a:t>26</a:t>
            </a:fld>
            <a:endParaRPr lang="en-GB"/>
          </a:p>
        </p:txBody>
      </p:sp>
      <p:sp>
        <p:nvSpPr>
          <p:cNvPr id="4" name="Text Placeholder 3">
            <a:extLst>
              <a:ext uri="{FF2B5EF4-FFF2-40B4-BE49-F238E27FC236}">
                <a16:creationId xmlns:a16="http://schemas.microsoft.com/office/drawing/2014/main" id="{AB239A2E-F1B2-2470-34A2-1EE790D8F1BA}"/>
              </a:ext>
            </a:extLst>
          </p:cNvPr>
          <p:cNvSpPr>
            <a:spLocks noGrp="1"/>
          </p:cNvSpPr>
          <p:nvPr>
            <p:ph type="body" sz="quarter" idx="13"/>
          </p:nvPr>
        </p:nvSpPr>
        <p:spPr>
          <a:xfrm>
            <a:off x="324001" y="544286"/>
            <a:ext cx="6819750" cy="5539713"/>
          </a:xfrm>
        </p:spPr>
        <p:txBody>
          <a:bodyPr/>
          <a:lstStyle/>
          <a:p>
            <a:pPr marL="0" indent="0">
              <a:buNone/>
            </a:pPr>
            <a:r>
              <a:rPr lang="en-GB" sz="2800" dirty="0">
                <a:solidFill>
                  <a:schemeClr val="bg2"/>
                </a:solidFill>
              </a:rPr>
              <a:t>Actions?</a:t>
            </a:r>
          </a:p>
          <a:p>
            <a:pPr marL="0" indent="0">
              <a:buNone/>
            </a:pPr>
            <a:r>
              <a:rPr lang="en-GB" sz="2400" dirty="0"/>
              <a:t>What will you take away with you from this talk?</a:t>
            </a:r>
          </a:p>
          <a:p>
            <a:pPr marL="0" indent="0">
              <a:buNone/>
            </a:pPr>
            <a:r>
              <a:rPr lang="en-GB" sz="2400" dirty="0"/>
              <a:t>What are the good practices you can see at Falmouth?</a:t>
            </a:r>
          </a:p>
          <a:p>
            <a:pPr marL="0" indent="0">
              <a:buNone/>
            </a:pPr>
            <a:r>
              <a:rPr lang="en-GB" sz="2400" dirty="0"/>
              <a:t>What needs to improve?</a:t>
            </a:r>
          </a:p>
          <a:p>
            <a:pPr marL="0" indent="0">
              <a:buNone/>
            </a:pPr>
            <a:r>
              <a:rPr lang="en-GB" sz="2400" dirty="0"/>
              <a:t>What are you going to do (individually and in your team or department) – and how?</a:t>
            </a:r>
          </a:p>
          <a:p>
            <a:pPr marL="0" indent="0">
              <a:buNone/>
            </a:pPr>
            <a:r>
              <a:rPr lang="en-GB" sz="2400" dirty="0"/>
              <a:t>What more do you need to know? (Who can help?)</a:t>
            </a:r>
          </a:p>
          <a:p>
            <a:pPr marL="0" indent="0">
              <a:buNone/>
            </a:pPr>
            <a:r>
              <a:rPr lang="en-GB" sz="2400" dirty="0"/>
              <a:t>Finally – you might want to help my learning – there’s no such thing as the audience voice…</a:t>
            </a:r>
          </a:p>
          <a:p>
            <a:pPr marL="0" indent="0">
              <a:buNone/>
            </a:pPr>
            <a:endParaRPr lang="en-GB" sz="2800" dirty="0"/>
          </a:p>
        </p:txBody>
      </p:sp>
      <p:sp>
        <p:nvSpPr>
          <p:cNvPr id="6" name="TextBox 5">
            <a:extLst>
              <a:ext uri="{FF2B5EF4-FFF2-40B4-BE49-F238E27FC236}">
                <a16:creationId xmlns:a16="http://schemas.microsoft.com/office/drawing/2014/main" id="{D5DE881A-AA6E-D43C-F7A2-FF5BC7313977}"/>
              </a:ext>
            </a:extLst>
          </p:cNvPr>
          <p:cNvSpPr txBox="1"/>
          <p:nvPr/>
        </p:nvSpPr>
        <p:spPr>
          <a:xfrm>
            <a:off x="8558040" y="834390"/>
            <a:ext cx="3309960" cy="1325880"/>
          </a:xfrm>
          <a:prstGeom prst="rect">
            <a:avLst/>
          </a:prstGeom>
          <a:noFill/>
        </p:spPr>
        <p:txBody>
          <a:bodyPr wrap="square" lIns="0" tIns="0" rIns="0" bIns="0" rtlCol="0">
            <a:noAutofit/>
          </a:bodyPr>
          <a:lstStyle/>
          <a:p>
            <a:pPr algn="l"/>
            <a:r>
              <a:rPr lang="en-GB" sz="2800" dirty="0">
                <a:solidFill>
                  <a:schemeClr val="tx1"/>
                </a:solidFill>
                <a:hlinkClick r:id="rId2"/>
              </a:rPr>
              <a:t>https://bit.ly/3X24CtJ</a:t>
            </a:r>
            <a:r>
              <a:rPr lang="en-GB" sz="2800" dirty="0">
                <a:solidFill>
                  <a:schemeClr val="tx1"/>
                </a:solidFill>
              </a:rPr>
              <a:t> </a:t>
            </a:r>
          </a:p>
        </p:txBody>
      </p:sp>
      <p:pic>
        <p:nvPicPr>
          <p:cNvPr id="1026" name="Picture 2" descr="QR code for this padlet">
            <a:extLst>
              <a:ext uri="{FF2B5EF4-FFF2-40B4-BE49-F238E27FC236}">
                <a16:creationId xmlns:a16="http://schemas.microsoft.com/office/drawing/2014/main" id="{2F010C79-6370-907E-0589-0E5DF43E25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5438" y="1588212"/>
            <a:ext cx="4042561" cy="4042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670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98176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709AC14-04E7-4B70-BA87-D307625C178F}"/>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03CC6871-5374-4B67-B63B-B6A3C0A7665F}"/>
              </a:ext>
            </a:extLst>
          </p:cNvPr>
          <p:cNvSpPr>
            <a:spLocks noGrp="1"/>
          </p:cNvSpPr>
          <p:nvPr>
            <p:ph type="sldNum" sz="quarter" idx="12"/>
          </p:nvPr>
        </p:nvSpPr>
        <p:spPr/>
        <p:txBody>
          <a:bodyPr/>
          <a:lstStyle/>
          <a:p>
            <a:fld id="{2987031C-9901-4EF0-9F2F-2A2E1AE069F5}" type="slidenum">
              <a:rPr lang="en-GB" smtClean="0"/>
              <a:t>3</a:t>
            </a:fld>
            <a:endParaRPr lang="en-GB"/>
          </a:p>
        </p:txBody>
      </p:sp>
      <p:sp>
        <p:nvSpPr>
          <p:cNvPr id="4" name="Text Placeholder 3">
            <a:extLst>
              <a:ext uri="{FF2B5EF4-FFF2-40B4-BE49-F238E27FC236}">
                <a16:creationId xmlns:a16="http://schemas.microsoft.com/office/drawing/2014/main" id="{D28625E6-2815-6FA5-A9BD-4C1D051F4663}"/>
              </a:ext>
            </a:extLst>
          </p:cNvPr>
          <p:cNvSpPr>
            <a:spLocks noGrp="1"/>
          </p:cNvSpPr>
          <p:nvPr>
            <p:ph type="body" sz="quarter" idx="13"/>
          </p:nvPr>
        </p:nvSpPr>
        <p:spPr>
          <a:xfrm>
            <a:off x="324000" y="1223999"/>
            <a:ext cx="8515200" cy="4860000"/>
          </a:xfrm>
        </p:spPr>
        <p:txBody>
          <a:bodyPr/>
          <a:lstStyle/>
          <a:p>
            <a:pPr marL="0" indent="0">
              <a:buNone/>
            </a:pPr>
            <a:r>
              <a:rPr lang="en-GB" sz="2800" dirty="0">
                <a:solidFill>
                  <a:srgbClr val="FF0000"/>
                </a:solidFill>
              </a:rPr>
              <a:t>Outline</a:t>
            </a:r>
          </a:p>
          <a:p>
            <a:pPr marL="457200" indent="-457200">
              <a:buAutoNum type="arabicPeriod"/>
            </a:pPr>
            <a:r>
              <a:rPr lang="en-GB" sz="2400" dirty="0"/>
              <a:t>Warm up</a:t>
            </a:r>
          </a:p>
          <a:p>
            <a:pPr marL="457200" indent="-457200">
              <a:buAutoNum type="arabicPeriod"/>
            </a:pPr>
            <a:r>
              <a:rPr lang="en-GB" sz="2400" dirty="0"/>
              <a:t>Innovative teaching </a:t>
            </a:r>
          </a:p>
          <a:p>
            <a:pPr marL="457200" indent="-457200">
              <a:buFont typeface="Arial" panose="020B0604020202020204" pitchFamily="34" charset="0"/>
              <a:buAutoNum type="arabicPeriod"/>
            </a:pPr>
            <a:r>
              <a:rPr lang="en-GB" sz="2400" dirty="0"/>
              <a:t>Inclusive education</a:t>
            </a:r>
          </a:p>
          <a:p>
            <a:pPr marL="457200" indent="-457200">
              <a:buAutoNum type="arabicPeriod"/>
            </a:pPr>
            <a:r>
              <a:rPr lang="en-GB" sz="2400" dirty="0"/>
              <a:t>Practical strategies</a:t>
            </a:r>
          </a:p>
          <a:p>
            <a:pPr marL="457200" indent="-457200">
              <a:buAutoNum type="arabicPeriod"/>
            </a:pPr>
            <a:r>
              <a:rPr lang="en-GB" sz="2400" dirty="0"/>
              <a:t>Putting ideas into action – what’s next?</a:t>
            </a:r>
          </a:p>
          <a:p>
            <a:pPr marL="457200" indent="-457200">
              <a:buAutoNum type="arabicPeriod"/>
            </a:pPr>
            <a:endParaRPr lang="en-GB" sz="2400" dirty="0"/>
          </a:p>
          <a:p>
            <a:pPr marL="457200" indent="-457200">
              <a:buAutoNum type="arabicPeriod"/>
            </a:pPr>
            <a:endParaRPr lang="en-GB" sz="2400" dirty="0"/>
          </a:p>
        </p:txBody>
      </p:sp>
    </p:spTree>
    <p:extLst>
      <p:ext uri="{BB962C8B-B14F-4D97-AF65-F5344CB8AC3E}">
        <p14:creationId xmlns:p14="http://schemas.microsoft.com/office/powerpoint/2010/main" val="1320574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60AF051-54B9-79E9-3E71-928DB7D462F4}"/>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9703E26A-D341-5186-53D3-401E3D8077C7}"/>
              </a:ext>
            </a:extLst>
          </p:cNvPr>
          <p:cNvSpPr>
            <a:spLocks noGrp="1"/>
          </p:cNvSpPr>
          <p:nvPr>
            <p:ph type="sldNum" sz="quarter" idx="12"/>
          </p:nvPr>
        </p:nvSpPr>
        <p:spPr/>
        <p:txBody>
          <a:bodyPr/>
          <a:lstStyle/>
          <a:p>
            <a:fld id="{2987031C-9901-4EF0-9F2F-2A2E1AE069F5}" type="slidenum">
              <a:rPr lang="en-GB" smtClean="0"/>
              <a:t>4</a:t>
            </a:fld>
            <a:endParaRPr lang="en-GB"/>
          </a:p>
        </p:txBody>
      </p:sp>
      <p:sp>
        <p:nvSpPr>
          <p:cNvPr id="4" name="Text Placeholder 3">
            <a:extLst>
              <a:ext uri="{FF2B5EF4-FFF2-40B4-BE49-F238E27FC236}">
                <a16:creationId xmlns:a16="http://schemas.microsoft.com/office/drawing/2014/main" id="{FD49A83F-0ABD-A88C-ED35-C08415DB0CA5}"/>
              </a:ext>
            </a:extLst>
          </p:cNvPr>
          <p:cNvSpPr>
            <a:spLocks noGrp="1"/>
          </p:cNvSpPr>
          <p:nvPr>
            <p:ph type="body" sz="quarter" idx="13"/>
          </p:nvPr>
        </p:nvSpPr>
        <p:spPr>
          <a:xfrm>
            <a:off x="324000" y="1223999"/>
            <a:ext cx="6884196" cy="4860000"/>
          </a:xfrm>
        </p:spPr>
        <p:txBody>
          <a:bodyPr/>
          <a:lstStyle/>
          <a:p>
            <a:pPr marL="0" indent="0">
              <a:buNone/>
            </a:pPr>
            <a:r>
              <a:rPr lang="en-GB" sz="2800" dirty="0">
                <a:solidFill>
                  <a:schemeClr val="bg2"/>
                </a:solidFill>
              </a:rPr>
              <a:t>Warming up the discussion…</a:t>
            </a:r>
          </a:p>
          <a:p>
            <a:r>
              <a:rPr lang="en-GB" sz="2400" dirty="0"/>
              <a:t>What is university education for?</a:t>
            </a:r>
          </a:p>
          <a:p>
            <a:r>
              <a:rPr lang="en-GB" sz="2400" dirty="0"/>
              <a:t>What’s changing about teaching your subject?</a:t>
            </a:r>
          </a:p>
          <a:p>
            <a:r>
              <a:rPr lang="en-GB" sz="2400" dirty="0"/>
              <a:t>Who are your students? In what ways are they diverse?</a:t>
            </a:r>
          </a:p>
        </p:txBody>
      </p:sp>
      <p:sp>
        <p:nvSpPr>
          <p:cNvPr id="5" name="TextBox 4">
            <a:extLst>
              <a:ext uri="{FF2B5EF4-FFF2-40B4-BE49-F238E27FC236}">
                <a16:creationId xmlns:a16="http://schemas.microsoft.com/office/drawing/2014/main" id="{953999FF-2A02-3DA6-9A4A-45E7CDBD3CB5}"/>
              </a:ext>
            </a:extLst>
          </p:cNvPr>
          <p:cNvSpPr txBox="1"/>
          <p:nvPr/>
        </p:nvSpPr>
        <p:spPr>
          <a:xfrm>
            <a:off x="7805057" y="871198"/>
            <a:ext cx="3810000" cy="827314"/>
          </a:xfrm>
          <a:prstGeom prst="rect">
            <a:avLst/>
          </a:prstGeom>
          <a:noFill/>
        </p:spPr>
        <p:txBody>
          <a:bodyPr wrap="square" lIns="0" tIns="0" rIns="0" bIns="0" rtlCol="0">
            <a:noAutofit/>
          </a:bodyPr>
          <a:lstStyle/>
          <a:p>
            <a:pPr algn="l"/>
            <a:r>
              <a:rPr lang="en-GB" sz="3200" dirty="0">
                <a:solidFill>
                  <a:schemeClr val="tx1"/>
                </a:solidFill>
                <a:hlinkClick r:id="rId2"/>
              </a:rPr>
              <a:t>https://bit.ly/45cjdF2</a:t>
            </a:r>
            <a:r>
              <a:rPr lang="en-GB" sz="3200" dirty="0">
                <a:solidFill>
                  <a:schemeClr val="tx1"/>
                </a:solidFill>
              </a:rPr>
              <a:t> </a:t>
            </a:r>
          </a:p>
        </p:txBody>
      </p:sp>
      <p:pic>
        <p:nvPicPr>
          <p:cNvPr id="6" name="Picture 2" descr="QR code for this padlet">
            <a:extLst>
              <a:ext uri="{FF2B5EF4-FFF2-40B4-BE49-F238E27FC236}">
                <a16:creationId xmlns:a16="http://schemas.microsoft.com/office/drawing/2014/main" id="{D633E0E5-74F2-4FB6-E012-2D3D37ABF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813" y="1756812"/>
            <a:ext cx="4327187" cy="4327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72264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D3F3AFD-3BDF-1A87-E68B-2661E7713374}"/>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0C0A4D07-3DBB-9706-6D71-A6FD47AA8DD9}"/>
              </a:ext>
            </a:extLst>
          </p:cNvPr>
          <p:cNvSpPr>
            <a:spLocks noGrp="1"/>
          </p:cNvSpPr>
          <p:nvPr>
            <p:ph type="sldNum" sz="quarter" idx="12"/>
          </p:nvPr>
        </p:nvSpPr>
        <p:spPr/>
        <p:txBody>
          <a:bodyPr/>
          <a:lstStyle/>
          <a:p>
            <a:fld id="{2987031C-9901-4EF0-9F2F-2A2E1AE069F5}" type="slidenum">
              <a:rPr lang="en-GB" smtClean="0"/>
              <a:t>5</a:t>
            </a:fld>
            <a:endParaRPr lang="en-GB"/>
          </a:p>
        </p:txBody>
      </p:sp>
      <p:sp>
        <p:nvSpPr>
          <p:cNvPr id="4" name="Text Placeholder 3">
            <a:extLst>
              <a:ext uri="{FF2B5EF4-FFF2-40B4-BE49-F238E27FC236}">
                <a16:creationId xmlns:a16="http://schemas.microsoft.com/office/drawing/2014/main" id="{1F6A72EF-4084-F200-1933-6B104B7ADFA2}"/>
              </a:ext>
            </a:extLst>
          </p:cNvPr>
          <p:cNvSpPr>
            <a:spLocks noGrp="1"/>
          </p:cNvSpPr>
          <p:nvPr>
            <p:ph type="body" sz="quarter" idx="13"/>
          </p:nvPr>
        </p:nvSpPr>
        <p:spPr>
          <a:xfrm>
            <a:off x="324000" y="768485"/>
            <a:ext cx="10645200" cy="5315514"/>
          </a:xfrm>
        </p:spPr>
        <p:txBody>
          <a:bodyPr/>
          <a:lstStyle/>
          <a:p>
            <a:pPr marL="0" indent="0">
              <a:buNone/>
            </a:pPr>
            <a:r>
              <a:rPr lang="en-GB" sz="2800" dirty="0">
                <a:solidFill>
                  <a:schemeClr val="bg2"/>
                </a:solidFill>
              </a:rPr>
              <a:t>Higher Education for a changing world – what is changing? (my thoughts)</a:t>
            </a:r>
          </a:p>
          <a:p>
            <a:pPr marL="0" indent="0">
              <a:buNone/>
            </a:pPr>
            <a:endParaRPr lang="en-GB" sz="2800" dirty="0">
              <a:solidFill>
                <a:schemeClr val="bg2"/>
              </a:solidFill>
            </a:endParaRPr>
          </a:p>
        </p:txBody>
      </p:sp>
      <p:sp>
        <p:nvSpPr>
          <p:cNvPr id="7" name="Content Placeholder 1">
            <a:extLst>
              <a:ext uri="{FF2B5EF4-FFF2-40B4-BE49-F238E27FC236}">
                <a16:creationId xmlns:a16="http://schemas.microsoft.com/office/drawing/2014/main" id="{BF4A8CBF-0774-DE9B-F15B-888E640D218B}"/>
              </a:ext>
            </a:extLst>
          </p:cNvPr>
          <p:cNvSpPr txBox="1">
            <a:spLocks/>
          </p:cNvSpPr>
          <p:nvPr/>
        </p:nvSpPr>
        <p:spPr>
          <a:xfrm>
            <a:off x="442913" y="1619486"/>
            <a:ext cx="11306174" cy="4204833"/>
          </a:xfrm>
          <a:prstGeom prst="rect">
            <a:avLst/>
          </a:prstGeom>
        </p:spPr>
        <p:txBody>
          <a:bodyPr>
            <a:normAutofit fontScale="70000" lnSpcReduction="20000"/>
          </a:bodyPr>
          <a:lstStyle>
            <a:lvl1pPr marL="180000" indent="-180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1pPr>
            <a:lvl2pPr marL="0" indent="0" algn="l" defTabSz="468000" rtl="0" eaLnBrk="1" latinLnBrk="0" hangingPunct="1">
              <a:lnSpc>
                <a:spcPct val="90000"/>
              </a:lnSpc>
              <a:spcBef>
                <a:spcPts val="500"/>
              </a:spcBef>
              <a:spcAft>
                <a:spcPts val="2000"/>
              </a:spcAft>
              <a:buFont typeface="Arial" panose="020B0604020202020204" pitchFamily="34" charset="0"/>
              <a:buNone/>
              <a:tabLst>
                <a:tab pos="468000" algn="l"/>
              </a:tabLst>
              <a:defRPr sz="2500" b="1" kern="1200">
                <a:solidFill>
                  <a:schemeClr val="bg2"/>
                </a:solidFill>
                <a:latin typeface="+mj-lt"/>
                <a:ea typeface="+mn-ea"/>
                <a:cs typeface="+mn-cs"/>
              </a:defRPr>
            </a:lvl2pPr>
            <a:lvl3pPr marL="0" indent="0" algn="l" defTabSz="468000" rtl="0" eaLnBrk="1" latinLnBrk="0" hangingPunct="1">
              <a:lnSpc>
                <a:spcPct val="95000"/>
              </a:lnSpc>
              <a:spcBef>
                <a:spcPts val="500"/>
              </a:spcBef>
              <a:spcAft>
                <a:spcPts val="1000"/>
              </a:spcAft>
              <a:buFont typeface="Arial" panose="020B0604020202020204" pitchFamily="34" charset="0"/>
              <a:buNone/>
              <a:tabLst>
                <a:tab pos="468000" algn="l"/>
              </a:tabLst>
              <a:defRPr sz="2000" b="1" kern="1200">
                <a:solidFill>
                  <a:schemeClr val="tx1"/>
                </a:solidFill>
                <a:latin typeface="+mn-lt"/>
                <a:ea typeface="+mn-ea"/>
                <a:cs typeface="+mn-cs"/>
              </a:defRPr>
            </a:lvl3pPr>
            <a:lvl4pPr marL="288000" indent="-288000" algn="l" defTabSz="468000" rtl="0" eaLnBrk="1" latinLnBrk="0" hangingPunct="1">
              <a:lnSpc>
                <a:spcPct val="95000"/>
              </a:lnSpc>
              <a:spcBef>
                <a:spcPts val="500"/>
              </a:spcBef>
              <a:spcAft>
                <a:spcPts val="1000"/>
              </a:spcAft>
              <a:buClr>
                <a:schemeClr val="bg2"/>
              </a:buClr>
              <a:buFont typeface="Arial" panose="020B0604020202020204" pitchFamily="34" charset="0"/>
              <a:buChar char="•"/>
              <a:tabLst>
                <a:tab pos="468000" algn="l"/>
              </a:tabLst>
              <a:defRPr sz="3000" kern="1200">
                <a:solidFill>
                  <a:schemeClr val="tx1"/>
                </a:solidFill>
                <a:latin typeface="+mn-lt"/>
                <a:ea typeface="+mn-ea"/>
                <a:cs typeface="+mn-cs"/>
              </a:defRPr>
            </a:lvl4pPr>
            <a:lvl5pPr marL="576000" indent="-288000" algn="l" defTabSz="468000" rtl="0" eaLnBrk="1" latinLnBrk="0" hangingPunct="1">
              <a:lnSpc>
                <a:spcPct val="95000"/>
              </a:lnSpc>
              <a:spcBef>
                <a:spcPts val="500"/>
              </a:spcBef>
              <a:spcAft>
                <a:spcPts val="1000"/>
              </a:spcAft>
              <a:buClr>
                <a:schemeClr val="bg2"/>
              </a:buClr>
              <a:buFont typeface="System Font Regular"/>
              <a:buChar char="–"/>
              <a:tabLst>
                <a:tab pos="468000" algn="l"/>
              </a:tabLst>
              <a:defRPr sz="2000" kern="1200">
                <a:solidFill>
                  <a:schemeClr val="tx1"/>
                </a:solidFill>
                <a:latin typeface="+mn-lt"/>
                <a:ea typeface="+mn-ea"/>
                <a:cs typeface="+mn-cs"/>
              </a:defRPr>
            </a:lvl5pPr>
            <a:lvl6pPr marL="720000" indent="-432000" algn="l" defTabSz="468000" rtl="0" eaLnBrk="1" latinLnBrk="0" hangingPunct="1">
              <a:lnSpc>
                <a:spcPct val="95000"/>
              </a:lnSpc>
              <a:spcBef>
                <a:spcPts val="0"/>
              </a:spcBef>
              <a:spcAft>
                <a:spcPts val="500"/>
              </a:spcAft>
              <a:buClr>
                <a:schemeClr val="bg2"/>
              </a:buClr>
              <a:buFont typeface="System Font Regular"/>
              <a:buChar char="–"/>
              <a:tabLst>
                <a:tab pos="468000" algn="l"/>
              </a:tabLst>
              <a:defRPr sz="3000" kern="1200">
                <a:solidFill>
                  <a:schemeClr val="tx1"/>
                </a:solidFill>
                <a:latin typeface="+mn-lt"/>
                <a:ea typeface="+mn-ea"/>
                <a:cs typeface="+mn-cs"/>
              </a:defRPr>
            </a:lvl6pPr>
            <a:lvl7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7pPr>
            <a:lvl8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8pPr>
            <a:lvl9pPr marL="180000" indent="-180000" algn="l" defTabSz="468000" rtl="0" eaLnBrk="1" latinLnBrk="0" hangingPunct="1">
              <a:lnSpc>
                <a:spcPct val="95000"/>
              </a:lnSpc>
              <a:spcBef>
                <a:spcPts val="0"/>
              </a:spcBef>
              <a:spcAft>
                <a:spcPts val="500"/>
              </a:spcAft>
              <a:buClr>
                <a:schemeClr val="bg2"/>
              </a:buClr>
              <a:buFont typeface="Arial" panose="020B0604020202020204" pitchFamily="34" charset="0"/>
              <a:buChar char="•"/>
              <a:tabLst>
                <a:tab pos="468000" algn="l"/>
              </a:tabLst>
              <a:defRPr sz="2000" kern="1200">
                <a:solidFill>
                  <a:schemeClr val="tx1"/>
                </a:solidFill>
                <a:latin typeface="+mn-lt"/>
                <a:ea typeface="+mn-ea"/>
                <a:cs typeface="+mn-cs"/>
              </a:defRPr>
            </a:lvl9pPr>
          </a:lstStyle>
          <a:p>
            <a:pPr marL="0" indent="0">
              <a:buNone/>
            </a:pPr>
            <a:endParaRPr lang="en-GB" dirty="0"/>
          </a:p>
          <a:p>
            <a:r>
              <a:rPr lang="en-GB" sz="2600" dirty="0"/>
              <a:t>Technology including AI</a:t>
            </a:r>
          </a:p>
          <a:p>
            <a:r>
              <a:rPr lang="en-GB" sz="2600" dirty="0"/>
              <a:t>Student expectations and preparation for HE</a:t>
            </a:r>
          </a:p>
          <a:p>
            <a:r>
              <a:rPr lang="en-GB" sz="2600" dirty="0"/>
              <a:t>Increased student diversity</a:t>
            </a:r>
          </a:p>
          <a:p>
            <a:r>
              <a:rPr lang="en-GB" sz="2600" dirty="0"/>
              <a:t>Employment landscape and nature of jobs</a:t>
            </a:r>
          </a:p>
          <a:p>
            <a:r>
              <a:rPr lang="en-GB" sz="2600" dirty="0"/>
              <a:t>Student numbers and graduate numbers</a:t>
            </a:r>
          </a:p>
          <a:p>
            <a:r>
              <a:rPr lang="en-GB" sz="2600" dirty="0"/>
              <a:t>Global issues – climate change, health inequalities, cost of living crisis, etc</a:t>
            </a:r>
          </a:p>
          <a:p>
            <a:r>
              <a:rPr lang="en-GB" sz="2600" dirty="0"/>
              <a:t>The QAA subject benchmark statements for many subjects now include sustainability, inclusion/diversity, employability/entrepreneurship, accessibility</a:t>
            </a:r>
          </a:p>
          <a:p>
            <a:r>
              <a:rPr lang="en-GB" sz="2600" dirty="0"/>
              <a:t>The area/region in which we live and work?</a:t>
            </a:r>
          </a:p>
          <a:p>
            <a:r>
              <a:rPr lang="en-GB" sz="2600" dirty="0"/>
              <a:t>…?</a:t>
            </a:r>
          </a:p>
        </p:txBody>
      </p:sp>
    </p:spTree>
    <p:extLst>
      <p:ext uri="{BB962C8B-B14F-4D97-AF65-F5344CB8AC3E}">
        <p14:creationId xmlns:p14="http://schemas.microsoft.com/office/powerpoint/2010/main" val="415144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766CE57-5516-4E52-903D-ABBDB2523923}"/>
              </a:ext>
            </a:extLst>
          </p:cNvPr>
          <p:cNvSpPr>
            <a:spLocks noGrp="1"/>
          </p:cNvSpPr>
          <p:nvPr>
            <p:ph type="sldNum" sz="quarter" idx="12"/>
          </p:nvPr>
        </p:nvSpPr>
        <p:spPr/>
        <p:txBody>
          <a:bodyPr/>
          <a:lstStyle/>
          <a:p>
            <a:fld id="{2987031C-9901-4EF0-9F2F-2A2E1AE069F5}" type="slidenum">
              <a:rPr lang="en-GB" smtClean="0"/>
              <a:t>6</a:t>
            </a:fld>
            <a:endParaRPr lang="en-GB"/>
          </a:p>
        </p:txBody>
      </p:sp>
      <p:sp>
        <p:nvSpPr>
          <p:cNvPr id="5" name="Title 4">
            <a:extLst>
              <a:ext uri="{FF2B5EF4-FFF2-40B4-BE49-F238E27FC236}">
                <a16:creationId xmlns:a16="http://schemas.microsoft.com/office/drawing/2014/main" id="{D84D5BCD-F108-4B63-8392-C96231768A47}"/>
              </a:ext>
            </a:extLst>
          </p:cNvPr>
          <p:cNvSpPr>
            <a:spLocks noGrp="1"/>
          </p:cNvSpPr>
          <p:nvPr>
            <p:ph type="ctrTitle"/>
          </p:nvPr>
        </p:nvSpPr>
        <p:spPr>
          <a:xfrm>
            <a:off x="1759642" y="286920"/>
            <a:ext cx="8672715" cy="945768"/>
          </a:xfrm>
        </p:spPr>
        <p:txBody>
          <a:bodyPr/>
          <a:lstStyle/>
          <a:p>
            <a:r>
              <a:rPr lang="en-GB" dirty="0"/>
              <a:t>What is higher education for?</a:t>
            </a:r>
          </a:p>
        </p:txBody>
      </p:sp>
      <p:sp>
        <p:nvSpPr>
          <p:cNvPr id="2" name="Footer Placeholder 1">
            <a:extLst>
              <a:ext uri="{FF2B5EF4-FFF2-40B4-BE49-F238E27FC236}">
                <a16:creationId xmlns:a16="http://schemas.microsoft.com/office/drawing/2014/main" id="{91750058-9735-44A3-86E5-E2DCD996702C}"/>
              </a:ext>
            </a:extLst>
          </p:cNvPr>
          <p:cNvSpPr>
            <a:spLocks noGrp="1"/>
          </p:cNvSpPr>
          <p:nvPr>
            <p:ph type="ftr" sz="quarter" idx="3"/>
          </p:nvPr>
        </p:nvSpPr>
        <p:spPr/>
        <p:txBody>
          <a:bodyPr/>
          <a:lstStyle/>
          <a:p>
            <a:r>
              <a:rPr lang="en-GB" dirty="0"/>
              <a:t>Julie Hulme | @JulieH_Psyc</a:t>
            </a:r>
          </a:p>
        </p:txBody>
      </p:sp>
      <p:sp>
        <p:nvSpPr>
          <p:cNvPr id="6" name="TextBox 5">
            <a:extLst>
              <a:ext uri="{FF2B5EF4-FFF2-40B4-BE49-F238E27FC236}">
                <a16:creationId xmlns:a16="http://schemas.microsoft.com/office/drawing/2014/main" id="{57ADE4AE-8506-4A56-9E82-E55A4F571424}"/>
              </a:ext>
            </a:extLst>
          </p:cNvPr>
          <p:cNvSpPr txBox="1"/>
          <p:nvPr/>
        </p:nvSpPr>
        <p:spPr>
          <a:xfrm>
            <a:off x="5452110" y="1543050"/>
            <a:ext cx="6583680" cy="4160520"/>
          </a:xfrm>
          <a:prstGeom prst="rect">
            <a:avLst/>
          </a:prstGeom>
          <a:noFill/>
        </p:spPr>
        <p:txBody>
          <a:bodyPr wrap="square" lIns="0" tIns="0" rIns="0" bIns="0" rtlCol="0">
            <a:noAutofit/>
          </a:bodyPr>
          <a:lstStyle/>
          <a:p>
            <a:pPr algn="l"/>
            <a:r>
              <a:rPr lang="en-US" sz="2800" dirty="0">
                <a:solidFill>
                  <a:schemeClr val="bg1"/>
                </a:solidFill>
              </a:rPr>
              <a:t>“The aim of education is not only to prepare students for productive careers, but also to enable them to live lives of dignity and purpose; not only to generate new knowledge, but to help shape a citizenry that can promote the public good. Thus, higher education’s vision must be widened if the nation is to be rescued from the problems that threaten to diminish permanently the quality of life.”</a:t>
            </a:r>
          </a:p>
          <a:p>
            <a:pPr algn="l"/>
            <a:r>
              <a:rPr lang="en-US" sz="2400" dirty="0">
                <a:solidFill>
                  <a:schemeClr val="bg1"/>
                </a:solidFill>
              </a:rPr>
              <a:t>(Boyer, 1990, p77-78).</a:t>
            </a:r>
            <a:endParaRPr lang="en-GB" sz="2400" dirty="0">
              <a:solidFill>
                <a:schemeClr val="bg1"/>
              </a:solidFill>
            </a:endParaRPr>
          </a:p>
        </p:txBody>
      </p:sp>
      <p:sp>
        <p:nvSpPr>
          <p:cNvPr id="7" name="TextBox 6">
            <a:extLst>
              <a:ext uri="{FF2B5EF4-FFF2-40B4-BE49-F238E27FC236}">
                <a16:creationId xmlns:a16="http://schemas.microsoft.com/office/drawing/2014/main" id="{7B833D37-DC06-4856-B06B-112830A2013A}"/>
              </a:ext>
            </a:extLst>
          </p:cNvPr>
          <p:cNvSpPr txBox="1"/>
          <p:nvPr/>
        </p:nvSpPr>
        <p:spPr>
          <a:xfrm>
            <a:off x="686325" y="1668780"/>
            <a:ext cx="3954255" cy="4768020"/>
          </a:xfrm>
          <a:prstGeom prst="rect">
            <a:avLst/>
          </a:prstGeom>
          <a:noFill/>
        </p:spPr>
        <p:txBody>
          <a:bodyPr wrap="square" lIns="0" tIns="0" rIns="0" bIns="0" rtlCol="0">
            <a:noAutofit/>
          </a:bodyPr>
          <a:lstStyle/>
          <a:p>
            <a:r>
              <a:rPr lang="en-AU" sz="2800" dirty="0">
                <a:solidFill>
                  <a:schemeClr val="bg1"/>
                </a:solidFill>
              </a:rPr>
              <a:t>“Formal education systems tend to emphasize the acquisition of knowledge to the detriment of other types of learning, but it is vital now to conceive education in a more encompassing fashion.” </a:t>
            </a:r>
            <a:r>
              <a:rPr lang="en-AU" sz="2400" dirty="0">
                <a:solidFill>
                  <a:schemeClr val="bg1"/>
                </a:solidFill>
              </a:rPr>
              <a:t>(</a:t>
            </a:r>
            <a:r>
              <a:rPr lang="en-AU" sz="2400" i="1" dirty="0">
                <a:solidFill>
                  <a:schemeClr val="bg1"/>
                </a:solidFill>
              </a:rPr>
              <a:t>Learning: The Treasure Within</a:t>
            </a:r>
            <a:r>
              <a:rPr lang="en-AU" sz="2400" dirty="0">
                <a:solidFill>
                  <a:schemeClr val="bg1"/>
                </a:solidFill>
              </a:rPr>
              <a:t>, UNESCO, 1996)</a:t>
            </a:r>
            <a:endParaRPr lang="en-GB" sz="2400" dirty="0">
              <a:solidFill>
                <a:schemeClr val="bg1"/>
              </a:solidFill>
            </a:endParaRPr>
          </a:p>
          <a:p>
            <a:pPr algn="l"/>
            <a:endParaRPr lang="en-GB" sz="2000" dirty="0">
              <a:solidFill>
                <a:schemeClr val="tx1"/>
              </a:solidFill>
            </a:endParaRPr>
          </a:p>
        </p:txBody>
      </p:sp>
    </p:spTree>
    <p:extLst>
      <p:ext uri="{BB962C8B-B14F-4D97-AF65-F5344CB8AC3E}">
        <p14:creationId xmlns:p14="http://schemas.microsoft.com/office/powerpoint/2010/main" val="19516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ECE3FD-5D96-4EBB-84E9-DA755621A400}"/>
              </a:ext>
            </a:extLst>
          </p:cNvPr>
          <p:cNvSpPr>
            <a:spLocks noGrp="1"/>
          </p:cNvSpPr>
          <p:nvPr>
            <p:ph sz="half" idx="1"/>
          </p:nvPr>
        </p:nvSpPr>
        <p:spPr>
          <a:xfrm>
            <a:off x="442912" y="1802083"/>
            <a:ext cx="11306174" cy="3708400"/>
          </a:xfrm>
        </p:spPr>
        <p:txBody>
          <a:bodyPr/>
          <a:lstStyle/>
          <a:p>
            <a:pPr marL="0" indent="0">
              <a:buNone/>
            </a:pPr>
            <a:r>
              <a:rPr lang="en-GB" sz="2800" dirty="0"/>
              <a:t>We need to:</a:t>
            </a:r>
          </a:p>
          <a:p>
            <a:r>
              <a:rPr lang="en-GB" sz="2800" dirty="0"/>
              <a:t>Teach applications alongside theory that enable students to meet their personal, professional, and societal goals</a:t>
            </a:r>
          </a:p>
          <a:p>
            <a:r>
              <a:rPr lang="en-GB" sz="2800" dirty="0"/>
              <a:t>Constructively align our teaching</a:t>
            </a:r>
          </a:p>
          <a:p>
            <a:r>
              <a:rPr lang="en-GB" sz="2800" dirty="0"/>
              <a:t>Model ways of thinking and working in our disciplines through our teaching</a:t>
            </a:r>
          </a:p>
          <a:p>
            <a:pPr marL="0" indent="0">
              <a:buNone/>
            </a:pPr>
            <a:endParaRPr lang="en-GB" sz="2400" dirty="0"/>
          </a:p>
          <a:p>
            <a:pPr marL="0" indent="0">
              <a:buNone/>
            </a:pPr>
            <a:r>
              <a:rPr lang="en-GB" dirty="0"/>
              <a:t>Hulme (2014). </a:t>
            </a:r>
            <a:r>
              <a:rPr lang="en-GB" dirty="0">
                <a:hlinkClick r:id="rId2"/>
              </a:rPr>
              <a:t>Psychological literacy – from classroom to real world.</a:t>
            </a:r>
            <a:r>
              <a:rPr lang="en-GB" dirty="0"/>
              <a:t> </a:t>
            </a:r>
            <a:r>
              <a:rPr lang="en-GB" i="1" dirty="0"/>
              <a:t>The Psychologist</a:t>
            </a:r>
            <a:r>
              <a:rPr lang="en-GB" dirty="0"/>
              <a:t>, 27 (12): 932-935.</a:t>
            </a:r>
          </a:p>
          <a:p>
            <a:pPr marL="0" indent="0">
              <a:buNone/>
            </a:pPr>
            <a:endParaRPr lang="en-GB" dirty="0"/>
          </a:p>
        </p:txBody>
      </p:sp>
      <p:sp>
        <p:nvSpPr>
          <p:cNvPr id="3" name="Title 2">
            <a:extLst>
              <a:ext uri="{FF2B5EF4-FFF2-40B4-BE49-F238E27FC236}">
                <a16:creationId xmlns:a16="http://schemas.microsoft.com/office/drawing/2014/main" id="{5FDBE5B4-8B77-414B-9B96-31137FD2A8E8}"/>
              </a:ext>
            </a:extLst>
          </p:cNvPr>
          <p:cNvSpPr>
            <a:spLocks noGrp="1"/>
          </p:cNvSpPr>
          <p:nvPr>
            <p:ph type="title"/>
          </p:nvPr>
        </p:nvSpPr>
        <p:spPr/>
        <p:txBody>
          <a:bodyPr/>
          <a:lstStyle/>
          <a:p>
            <a:r>
              <a:rPr lang="en-GB" sz="2800" dirty="0">
                <a:solidFill>
                  <a:schemeClr val="bg2"/>
                </a:solidFill>
                <a:latin typeface="+mn-lt"/>
              </a:rPr>
              <a:t>Implications</a:t>
            </a:r>
          </a:p>
        </p:txBody>
      </p:sp>
    </p:spTree>
    <p:extLst>
      <p:ext uri="{BB962C8B-B14F-4D97-AF65-F5344CB8AC3E}">
        <p14:creationId xmlns:p14="http://schemas.microsoft.com/office/powerpoint/2010/main" val="22025783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750383-0FB5-4217-9427-DF9523A1F4CE}"/>
              </a:ext>
            </a:extLst>
          </p:cNvPr>
          <p:cNvSpPr>
            <a:spLocks noGrp="1"/>
          </p:cNvSpPr>
          <p:nvPr>
            <p:ph type="title"/>
          </p:nvPr>
        </p:nvSpPr>
        <p:spPr>
          <a:xfrm>
            <a:off x="660041" y="2767106"/>
            <a:ext cx="2880828" cy="3071906"/>
          </a:xfrm>
        </p:spPr>
        <p:txBody>
          <a:bodyPr vert="horz" lIns="91440" tIns="45720" rIns="91440" bIns="45720" rtlCol="0" anchor="t">
            <a:normAutofit/>
          </a:bodyPr>
          <a:lstStyle/>
          <a:p>
            <a:pPr>
              <a:lnSpc>
                <a:spcPct val="90000"/>
              </a:lnSpc>
            </a:pPr>
            <a:r>
              <a:rPr lang="en-US" sz="3400" kern="1200">
                <a:solidFill>
                  <a:srgbClr val="FFFFFF"/>
                </a:solidFill>
                <a:latin typeface="+mj-lt"/>
                <a:ea typeface="+mj-ea"/>
                <a:cs typeface="+mj-cs"/>
              </a:rPr>
              <a:t>Constructive alignment</a:t>
            </a:r>
          </a:p>
        </p:txBody>
      </p:sp>
      <p:pic>
        <p:nvPicPr>
          <p:cNvPr id="5" name="Picture 2" descr="Constructive alignment - describing Intended Learning Outcomes (what  students can do at the end of the course); Learning Activities (which will help students to achieve these learning outcomes); and Assessment and Feedback (how we know if a student has achieved these outcomes)">
            <a:extLst>
              <a:ext uri="{FF2B5EF4-FFF2-40B4-BE49-F238E27FC236}">
                <a16:creationId xmlns:a16="http://schemas.microsoft.com/office/drawing/2014/main" id="{53662979-8791-4AFD-9115-501BE396AC0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363762" y="323987"/>
            <a:ext cx="7873361" cy="60034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67BE7F7-6808-41DB-8A4A-91E027BC41F8}"/>
              </a:ext>
            </a:extLst>
          </p:cNvPr>
          <p:cNvSpPr txBox="1"/>
          <p:nvPr/>
        </p:nvSpPr>
        <p:spPr>
          <a:xfrm>
            <a:off x="477696" y="6267446"/>
            <a:ext cx="1542058" cy="259256"/>
          </a:xfrm>
          <a:prstGeom prst="rect">
            <a:avLst/>
          </a:prstGeom>
          <a:solidFill>
            <a:schemeClr val="bg1"/>
          </a:solidFill>
        </p:spPr>
        <p:txBody>
          <a:bodyPr wrap="square" lIns="0" tIns="0" rIns="0" bIns="0" rtlCol="0" anchor="b" anchorCtr="0">
            <a:normAutofit lnSpcReduction="10000"/>
          </a:bodyPr>
          <a:lstStyle/>
          <a:p>
            <a:r>
              <a:rPr lang="en-GB" dirty="0">
                <a:hlinkClick r:id="rId3"/>
              </a:rPr>
              <a:t>Biggs, 1996</a:t>
            </a:r>
            <a:endParaRPr lang="en-GB" dirty="0"/>
          </a:p>
        </p:txBody>
      </p:sp>
      <p:sp>
        <p:nvSpPr>
          <p:cNvPr id="2" name="Speech Bubble: Rectangle 1">
            <a:extLst>
              <a:ext uri="{FF2B5EF4-FFF2-40B4-BE49-F238E27FC236}">
                <a16:creationId xmlns:a16="http://schemas.microsoft.com/office/drawing/2014/main" id="{C3301CF5-5345-E34F-0773-188F2EF2FCF9}"/>
              </a:ext>
            </a:extLst>
          </p:cNvPr>
          <p:cNvSpPr/>
          <p:nvPr/>
        </p:nvSpPr>
        <p:spPr>
          <a:xfrm>
            <a:off x="8237123" y="1605063"/>
            <a:ext cx="3591115" cy="2889115"/>
          </a:xfrm>
          <a:prstGeom prst="wedgeRectCallou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lang="en-GB" sz="2000" b="1" dirty="0">
                <a:solidFill>
                  <a:srgbClr val="002060"/>
                </a:solidFill>
                <a:latin typeface="+mj-lt"/>
              </a:rPr>
              <a:t>What do you intend your students to learn?</a:t>
            </a:r>
          </a:p>
          <a:p>
            <a:pPr algn="ctr"/>
            <a:r>
              <a:rPr lang="en-GB" sz="2000" b="1" dirty="0">
                <a:solidFill>
                  <a:srgbClr val="002060"/>
                </a:solidFill>
                <a:latin typeface="+mj-lt"/>
              </a:rPr>
              <a:t>What do they practice?</a:t>
            </a:r>
          </a:p>
          <a:p>
            <a:pPr algn="ctr"/>
            <a:r>
              <a:rPr lang="en-GB" sz="2000" b="1" dirty="0">
                <a:solidFill>
                  <a:srgbClr val="002060"/>
                </a:solidFill>
                <a:latin typeface="+mj-lt"/>
              </a:rPr>
              <a:t>What do you assess? (both the task and the criteria)</a:t>
            </a:r>
          </a:p>
        </p:txBody>
      </p:sp>
    </p:spTree>
    <p:extLst>
      <p:ext uri="{BB962C8B-B14F-4D97-AF65-F5344CB8AC3E}">
        <p14:creationId xmlns:p14="http://schemas.microsoft.com/office/powerpoint/2010/main" val="220398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5F5B21A-03B3-391D-7F0D-46A368D1110C}"/>
              </a:ext>
            </a:extLst>
          </p:cNvPr>
          <p:cNvSpPr>
            <a:spLocks noGrp="1"/>
          </p:cNvSpPr>
          <p:nvPr>
            <p:ph type="ftr" sz="quarter" idx="11"/>
          </p:nvPr>
        </p:nvSpPr>
        <p:spPr/>
        <p:txBody>
          <a:bodyPr/>
          <a:lstStyle/>
          <a:p>
            <a:r>
              <a:rPr lang="en-GB" dirty="0"/>
              <a:t>Daring to innovate</a:t>
            </a:r>
          </a:p>
        </p:txBody>
      </p:sp>
      <p:sp>
        <p:nvSpPr>
          <p:cNvPr id="3" name="Slide Number Placeholder 2">
            <a:extLst>
              <a:ext uri="{FF2B5EF4-FFF2-40B4-BE49-F238E27FC236}">
                <a16:creationId xmlns:a16="http://schemas.microsoft.com/office/drawing/2014/main" id="{B2F600F9-AA3B-B099-DFE3-C70E3AA1F74B}"/>
              </a:ext>
            </a:extLst>
          </p:cNvPr>
          <p:cNvSpPr>
            <a:spLocks noGrp="1"/>
          </p:cNvSpPr>
          <p:nvPr>
            <p:ph type="sldNum" sz="quarter" idx="12"/>
          </p:nvPr>
        </p:nvSpPr>
        <p:spPr/>
        <p:txBody>
          <a:bodyPr/>
          <a:lstStyle/>
          <a:p>
            <a:fld id="{2987031C-9901-4EF0-9F2F-2A2E1AE069F5}" type="slidenum">
              <a:rPr lang="en-GB" smtClean="0"/>
              <a:t>9</a:t>
            </a:fld>
            <a:endParaRPr lang="en-GB"/>
          </a:p>
        </p:txBody>
      </p:sp>
      <p:sp>
        <p:nvSpPr>
          <p:cNvPr id="4" name="Text Placeholder 3">
            <a:extLst>
              <a:ext uri="{FF2B5EF4-FFF2-40B4-BE49-F238E27FC236}">
                <a16:creationId xmlns:a16="http://schemas.microsoft.com/office/drawing/2014/main" id="{00D27AED-D860-FDA0-924C-0DA7104EB3ED}"/>
              </a:ext>
            </a:extLst>
          </p:cNvPr>
          <p:cNvSpPr>
            <a:spLocks noGrp="1"/>
          </p:cNvSpPr>
          <p:nvPr>
            <p:ph type="body" sz="quarter" idx="13"/>
          </p:nvPr>
        </p:nvSpPr>
        <p:spPr>
          <a:xfrm>
            <a:off x="323999" y="1223999"/>
            <a:ext cx="10289571" cy="4860000"/>
          </a:xfrm>
        </p:spPr>
        <p:txBody>
          <a:bodyPr/>
          <a:lstStyle/>
          <a:p>
            <a:pPr marL="0" indent="0">
              <a:buNone/>
            </a:pPr>
            <a:r>
              <a:rPr lang="en-GB" sz="2800" dirty="0">
                <a:solidFill>
                  <a:schemeClr val="bg2"/>
                </a:solidFill>
              </a:rPr>
              <a:t>Authentic assessment</a:t>
            </a:r>
          </a:p>
          <a:p>
            <a:pPr>
              <a:defRPr/>
            </a:pPr>
            <a:r>
              <a:rPr lang="en-GB" sz="2800" dirty="0"/>
              <a:t>“Authentic assessment means that: (a) tasks must appropriately reflect the competency that needs to be assessed, (b) the content of an assessment involves authentic tasks that represent real-life problems of the knowledge domain assessed, and (c) the thinking that experts use to solve the problem in real life are also required by the assessment task” </a:t>
            </a:r>
          </a:p>
          <a:p>
            <a:pPr marL="0" indent="0" algn="ctr">
              <a:buNone/>
              <a:defRPr/>
            </a:pPr>
            <a:r>
              <a:rPr lang="en-GB" sz="2400" dirty="0" err="1"/>
              <a:t>Gulikers</a:t>
            </a:r>
            <a:r>
              <a:rPr lang="en-GB" sz="2400" dirty="0"/>
              <a:t> et al. (2004). </a:t>
            </a:r>
          </a:p>
          <a:p>
            <a:pPr marL="0" indent="0">
              <a:buNone/>
            </a:pPr>
            <a:endParaRPr lang="en-GB" sz="2800" dirty="0">
              <a:solidFill>
                <a:schemeClr val="bg2"/>
              </a:solidFill>
            </a:endParaRPr>
          </a:p>
        </p:txBody>
      </p:sp>
      <p:sp>
        <p:nvSpPr>
          <p:cNvPr id="5" name="TextBox 4">
            <a:extLst>
              <a:ext uri="{FF2B5EF4-FFF2-40B4-BE49-F238E27FC236}">
                <a16:creationId xmlns:a16="http://schemas.microsoft.com/office/drawing/2014/main" id="{9640DA55-1584-CE5E-7658-75828CFE8C9F}"/>
              </a:ext>
            </a:extLst>
          </p:cNvPr>
          <p:cNvSpPr txBox="1"/>
          <p:nvPr/>
        </p:nvSpPr>
        <p:spPr>
          <a:xfrm>
            <a:off x="2808269" y="5264669"/>
            <a:ext cx="6575461" cy="369332"/>
          </a:xfrm>
          <a:prstGeom prst="rect">
            <a:avLst/>
          </a:prstGeom>
          <a:noFill/>
        </p:spPr>
        <p:txBody>
          <a:bodyPr wrap="square" rtlCol="0">
            <a:spAutoFit/>
          </a:bodyPr>
          <a:lstStyle/>
          <a:p>
            <a:pPr algn="ctr"/>
            <a:r>
              <a:rPr lang="en-US" dirty="0">
                <a:hlinkClick r:id="rId2"/>
              </a:rPr>
              <a:t>See also Sambell &amp; Brown (2021-) for case studies</a:t>
            </a:r>
            <a:endParaRPr lang="en-GB" dirty="0"/>
          </a:p>
        </p:txBody>
      </p:sp>
    </p:spTree>
    <p:extLst>
      <p:ext uri="{BB962C8B-B14F-4D97-AF65-F5344CB8AC3E}">
        <p14:creationId xmlns:p14="http://schemas.microsoft.com/office/powerpoint/2010/main" val="1029343999"/>
      </p:ext>
    </p:extLst>
  </p:cSld>
  <p:clrMapOvr>
    <a:masterClrMapping/>
  </p:clrMapOvr>
</p:sld>
</file>

<file path=ppt/theme/theme1.xml><?xml version="1.0" encoding="utf-8"?>
<a:theme xmlns:a="http://schemas.openxmlformats.org/drawingml/2006/main" name="Office Theme">
  <a:themeElements>
    <a:clrScheme name="NTU">
      <a:dk1>
        <a:srgbClr val="002B4B"/>
      </a:dk1>
      <a:lt1>
        <a:sysClr val="window" lastClr="FFFFFF"/>
      </a:lt1>
      <a:dk2>
        <a:srgbClr val="8D044E"/>
      </a:dk2>
      <a:lt2>
        <a:srgbClr val="E5005B"/>
      </a:lt2>
      <a:accent1>
        <a:srgbClr val="FFD500"/>
      </a:accent1>
      <a:accent2>
        <a:srgbClr val="6B8B9E"/>
      </a:accent2>
      <a:accent3>
        <a:srgbClr val="9DC41A"/>
      </a:accent3>
      <a:accent4>
        <a:srgbClr val="63C2CD"/>
      </a:accent4>
      <a:accent5>
        <a:srgbClr val="D7510C"/>
      </a:accent5>
      <a:accent6>
        <a:srgbClr val="AAC7D8"/>
      </a:accent6>
      <a:hlink>
        <a:srgbClr val="002B4B"/>
      </a:hlink>
      <a:folHlink>
        <a:srgbClr val="002B4B"/>
      </a:folHlink>
    </a:clrScheme>
    <a:fontScheme name="NTU">
      <a:majorFont>
        <a:latin typeface="Cambr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alpha val="75000"/>
          </a:schemeClr>
        </a:solidFill>
        <a:ln>
          <a:noFill/>
        </a:ln>
      </a:spPr>
      <a:bodyPr lIns="36000" tIns="36000" rIns="36000" bIns="36000" rtlCol="0" anchor="ctr"/>
      <a:lstStyle>
        <a:defPPr algn="ctr">
          <a:defRPr sz="2000" b="1" dirty="0" smtClean="0">
            <a:solidFill>
              <a:schemeClr val="bg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2000" dirty="0">
            <a:solidFill>
              <a:schemeClr val="tx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2286</Words>
  <Application>Microsoft Office PowerPoint</Application>
  <PresentationFormat>Widescreen</PresentationFormat>
  <Paragraphs>193</Paragraphs>
  <Slides>27</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inherit</vt:lpstr>
      <vt:lpstr>System Font Regular</vt:lpstr>
      <vt:lpstr>Arial</vt:lpstr>
      <vt:lpstr>Calibri</vt:lpstr>
      <vt:lpstr>Cambria</vt:lpstr>
      <vt:lpstr>Times New Roman</vt:lpstr>
      <vt:lpstr>Office Theme</vt:lpstr>
      <vt:lpstr>PowerPoint Presentation</vt:lpstr>
      <vt:lpstr>Daring to innovate: Inclusion, engagement, and active learning in the context of large diverse classes</vt:lpstr>
      <vt:lpstr>PowerPoint Presentation</vt:lpstr>
      <vt:lpstr>PowerPoint Presentation</vt:lpstr>
      <vt:lpstr>PowerPoint Presentation</vt:lpstr>
      <vt:lpstr>What is higher education for?</vt:lpstr>
      <vt:lpstr>Implications</vt:lpstr>
      <vt:lpstr>Constructive alignment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Klair Clarke</dc:creator>
  <cp:lastModifiedBy>Ward, Laura</cp:lastModifiedBy>
  <cp:revision>46</cp:revision>
  <dcterms:created xsi:type="dcterms:W3CDTF">2019-08-05T19:02:23Z</dcterms:created>
  <dcterms:modified xsi:type="dcterms:W3CDTF">2025-04-30T08:20:28Z</dcterms:modified>
</cp:coreProperties>
</file>