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0"/>
  </p:notesMasterIdLst>
  <p:sldIdLst>
    <p:sldId id="278" r:id="rId2"/>
    <p:sldId id="281" r:id="rId3"/>
    <p:sldId id="283" r:id="rId4"/>
    <p:sldId id="285" r:id="rId5"/>
    <p:sldId id="287" r:id="rId6"/>
    <p:sldId id="286" r:id="rId7"/>
    <p:sldId id="288" r:id="rId8"/>
    <p:sldId id="292" r:id="rId9"/>
    <p:sldId id="289" r:id="rId10"/>
    <p:sldId id="290" r:id="rId11"/>
    <p:sldId id="291" r:id="rId12"/>
    <p:sldId id="293" r:id="rId13"/>
    <p:sldId id="294" r:id="rId14"/>
    <p:sldId id="430" r:id="rId15"/>
    <p:sldId id="431" r:id="rId16"/>
    <p:sldId id="432" r:id="rId17"/>
    <p:sldId id="433" r:id="rId18"/>
    <p:sldId id="434" r:id="rId19"/>
    <p:sldId id="435" r:id="rId20"/>
    <p:sldId id="436" r:id="rId21"/>
    <p:sldId id="295" r:id="rId22"/>
    <p:sldId id="437" r:id="rId23"/>
    <p:sldId id="438" r:id="rId24"/>
    <p:sldId id="439" r:id="rId25"/>
    <p:sldId id="440" r:id="rId26"/>
    <p:sldId id="284" r:id="rId27"/>
    <p:sldId id="441" r:id="rId28"/>
    <p:sldId id="271" r:id="rId29"/>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6B1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C67E2AD0-707E-4109-AD89-69D735F9BCDA}" v="624" dt="2024-07-11T17:06:57.330"/>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5277" autoAdjust="0"/>
    <p:restoredTop sz="88799" autoAdjust="0"/>
  </p:normalViewPr>
  <p:slideViewPr>
    <p:cSldViewPr snapToGrid="0">
      <p:cViewPr varScale="1">
        <p:scale>
          <a:sx n="98" d="100"/>
          <a:sy n="98" d="100"/>
        </p:scale>
        <p:origin x="3450" y="84"/>
      </p:cViewPr>
      <p:guideLst/>
    </p:cSldViewPr>
  </p:slideViewPr>
  <p:outlineViewPr>
    <p:cViewPr>
      <p:scale>
        <a:sx n="33" d="100"/>
        <a:sy n="33" d="100"/>
      </p:scale>
      <p:origin x="0" y="0"/>
    </p:cViewPr>
  </p:outlin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microsoft.com/office/2015/10/relationships/revisionInfo" Target="revisionInfo.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BB0876A-0DDD-E847-A973-D2A459CBE5F4}" type="datetimeFigureOut">
              <a:rPr lang="en-GB" smtClean="0"/>
              <a:t>30/04/2025</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14A42A4-5C61-AF44-A7BD-628F26FD0418}" type="slidenum">
              <a:rPr lang="en-GB" smtClean="0"/>
              <a:t>‹#›</a:t>
            </a:fld>
            <a:endParaRPr lang="en-GB"/>
          </a:p>
        </p:txBody>
      </p:sp>
    </p:spTree>
    <p:extLst>
      <p:ext uri="{BB962C8B-B14F-4D97-AF65-F5344CB8AC3E}">
        <p14:creationId xmlns:p14="http://schemas.microsoft.com/office/powerpoint/2010/main" val="6704483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3" Type="http://schemas.openxmlformats.org/officeDocument/2006/relationships/hyperlink" Target="https://www.ntu.ac.uk/staff-profiles/social-sciences/julie-hulme" TargetMode="External"/><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fontAlgn="base"/>
            <a:r>
              <a:rPr lang="en-US" sz="1800" b="1" i="0" dirty="0">
                <a:solidFill>
                  <a:srgbClr val="000000"/>
                </a:solidFill>
                <a:effectLst/>
                <a:highlight>
                  <a:srgbClr val="FFFFFF"/>
                </a:highlight>
                <a:latin typeface="Calibri" panose="020F0502020204030204" pitchFamily="34" charset="0"/>
              </a:rPr>
              <a:t>Title: </a:t>
            </a:r>
            <a:r>
              <a:rPr lang="en-US" sz="1800" b="0" i="0" dirty="0">
                <a:solidFill>
                  <a:srgbClr val="000000"/>
                </a:solidFill>
                <a:effectLst/>
                <a:highlight>
                  <a:srgbClr val="FFFFFF"/>
                </a:highlight>
                <a:latin typeface="Calibri" panose="020F0502020204030204" pitchFamily="34" charset="0"/>
              </a:rPr>
              <a:t>Psychology? It's a Mickey Mouse subject...is it?</a:t>
            </a:r>
          </a:p>
          <a:p>
            <a:pPr algn="l" fontAlgn="base"/>
            <a:br>
              <a:rPr lang="en-US" sz="1800" b="0" i="0" dirty="0">
                <a:solidFill>
                  <a:srgbClr val="000000"/>
                </a:solidFill>
                <a:effectLst/>
                <a:highlight>
                  <a:srgbClr val="FFFFFF"/>
                </a:highlight>
                <a:latin typeface="Calibri" panose="020F0502020204030204" pitchFamily="34" charset="0"/>
              </a:rPr>
            </a:br>
            <a:endParaRPr lang="en-US" sz="1800" b="0" i="0" dirty="0">
              <a:solidFill>
                <a:srgbClr val="000000"/>
              </a:solidFill>
              <a:effectLst/>
              <a:highlight>
                <a:srgbClr val="FFFFFF"/>
              </a:highlight>
              <a:latin typeface="Calibri" panose="020F0502020204030204" pitchFamily="34" charset="0"/>
            </a:endParaRPr>
          </a:p>
          <a:p>
            <a:pPr algn="l" fontAlgn="base"/>
            <a:r>
              <a:rPr lang="en-US" sz="1800" b="1" i="0" dirty="0">
                <a:solidFill>
                  <a:srgbClr val="000000"/>
                </a:solidFill>
                <a:effectLst/>
                <a:highlight>
                  <a:srgbClr val="FFFFFF"/>
                </a:highlight>
                <a:latin typeface="Calibri" panose="020F0502020204030204" pitchFamily="34" charset="0"/>
              </a:rPr>
              <a:t>Abstract:</a:t>
            </a:r>
            <a:r>
              <a:rPr lang="en-US" sz="1800" b="0" i="0" dirty="0">
                <a:solidFill>
                  <a:srgbClr val="000000"/>
                </a:solidFill>
                <a:effectLst/>
                <a:highlight>
                  <a:srgbClr val="FFFFFF"/>
                </a:highlight>
                <a:latin typeface="Calibri" panose="020F0502020204030204" pitchFamily="34" charset="0"/>
              </a:rPr>
              <a:t> Growing numbers of students are taking psychology at A level or equivalent, and at university in the UK. At the same time, there has been a persistent political discourse about the lack of value of psychology as a subject (for example, in the </a:t>
            </a:r>
            <a:r>
              <a:rPr lang="en-US" sz="1800" b="0" i="0" dirty="0" err="1">
                <a:solidFill>
                  <a:srgbClr val="000000"/>
                </a:solidFill>
                <a:effectLst/>
                <a:highlight>
                  <a:srgbClr val="FFFFFF"/>
                </a:highlight>
                <a:latin typeface="Calibri" panose="020F0502020204030204" pitchFamily="34" charset="0"/>
              </a:rPr>
              <a:t>Augar</a:t>
            </a:r>
            <a:r>
              <a:rPr lang="en-US" sz="1800" b="0" i="0" dirty="0">
                <a:solidFill>
                  <a:srgbClr val="000000"/>
                </a:solidFill>
                <a:effectLst/>
                <a:highlight>
                  <a:srgbClr val="FFFFFF"/>
                </a:highlight>
                <a:latin typeface="Calibri" panose="020F0502020204030204" pitchFamily="34" charset="0"/>
              </a:rPr>
              <a:t> Report), partly based on employability metrics from universities. Julie will share with us why psychology is one of the most valuable subjects that students can learn, because it enables them to meet their personal, professional, and community goals through a concept known as psychological literacy.  Equip yourself with answers for questioning students, </a:t>
            </a:r>
            <a:r>
              <a:rPr lang="en-US" sz="1800" b="0" i="0" dirty="0" err="1">
                <a:solidFill>
                  <a:srgbClr val="000000"/>
                </a:solidFill>
                <a:effectLst/>
                <a:highlight>
                  <a:srgbClr val="FFFFFF"/>
                </a:highlight>
                <a:latin typeface="Calibri" panose="020F0502020204030204" pitchFamily="34" charset="0"/>
              </a:rPr>
              <a:t>sceptical</a:t>
            </a:r>
            <a:r>
              <a:rPr lang="en-US" sz="1800" b="0" i="0" dirty="0">
                <a:solidFill>
                  <a:srgbClr val="000000"/>
                </a:solidFill>
                <a:effectLst/>
                <a:highlight>
                  <a:srgbClr val="FFFFFF"/>
                </a:highlight>
                <a:latin typeface="Calibri" panose="020F0502020204030204" pitchFamily="34" charset="0"/>
              </a:rPr>
              <a:t> parents, and any politicians you happen to bump into - and find out more about the competences that you and your students can put to use to make a difference in the world around you.</a:t>
            </a:r>
          </a:p>
          <a:p>
            <a:pPr algn="l" fontAlgn="base"/>
            <a:br>
              <a:rPr lang="en-US" sz="1800" b="0" i="0" dirty="0">
                <a:solidFill>
                  <a:srgbClr val="000000"/>
                </a:solidFill>
                <a:effectLst/>
                <a:highlight>
                  <a:srgbClr val="FFFFFF"/>
                </a:highlight>
                <a:latin typeface="Calibri" panose="020F0502020204030204" pitchFamily="34" charset="0"/>
              </a:rPr>
            </a:br>
            <a:endParaRPr lang="en-US" sz="1800" b="0" i="0" dirty="0">
              <a:solidFill>
                <a:srgbClr val="000000"/>
              </a:solidFill>
              <a:effectLst/>
              <a:highlight>
                <a:srgbClr val="FFFFFF"/>
              </a:highlight>
              <a:latin typeface="Calibri" panose="020F0502020204030204" pitchFamily="34" charset="0"/>
            </a:endParaRPr>
          </a:p>
          <a:p>
            <a:pPr algn="l" fontAlgn="base"/>
            <a:r>
              <a:rPr lang="en-US" sz="1800" b="1" i="0" dirty="0">
                <a:solidFill>
                  <a:srgbClr val="000000"/>
                </a:solidFill>
                <a:effectLst/>
                <a:highlight>
                  <a:srgbClr val="FFFFFF"/>
                </a:highlight>
                <a:latin typeface="Calibri" panose="020F0502020204030204" pitchFamily="34" charset="0"/>
              </a:rPr>
              <a:t>Bio:</a:t>
            </a:r>
            <a:r>
              <a:rPr lang="en-US" sz="1800" b="0" i="0" dirty="0">
                <a:solidFill>
                  <a:srgbClr val="000000"/>
                </a:solidFill>
                <a:effectLst/>
                <a:highlight>
                  <a:srgbClr val="FFFFFF"/>
                </a:highlight>
                <a:latin typeface="Calibri" panose="020F0502020204030204" pitchFamily="34" charset="0"/>
              </a:rPr>
              <a:t> Julie Hulme is Professor of Psychology Education at Nottingham Trent University. A National Teaching Fellow and Chartered Psychologist, Julie has an international reputation for her work on psychological literacy, and enjoys applying her own psychological knowledge and skills to creating inclusive learning opportunities for students. A long-time friend of the ATP, Julie is a former Further Education teacher, and Past Chair of the BPS Division of Academics, Researchers, and Teachers in Psychology. She believes passionately that transformative education should be available to all. </a:t>
            </a:r>
          </a:p>
          <a:p>
            <a:pPr algn="l" fontAlgn="base"/>
            <a:r>
              <a:rPr lang="en-US" sz="1800" b="0" i="0" dirty="0">
                <a:solidFill>
                  <a:srgbClr val="000000"/>
                </a:solidFill>
                <a:effectLst/>
                <a:highlight>
                  <a:srgbClr val="FFFFFF"/>
                </a:highlight>
                <a:latin typeface="Calibri" panose="020F0502020204030204" pitchFamily="34" charset="0"/>
              </a:rPr>
              <a:t>Find out more at </a:t>
            </a:r>
            <a:r>
              <a:rPr lang="en-US" sz="1800" b="0" i="0" dirty="0">
                <a:solidFill>
                  <a:srgbClr val="000000"/>
                </a:solidFill>
                <a:effectLst/>
                <a:highlight>
                  <a:srgbClr val="FFFFFF"/>
                </a:highlight>
                <a:latin typeface="Calibri" panose="020F0502020204030204" pitchFamily="34" charset="0"/>
                <a:hlinkClick r:id="rId3"/>
              </a:rPr>
              <a:t>https://www.ntu.ac.uk/staff-profiles/social-sciences/julie-hulme</a:t>
            </a:r>
            <a:r>
              <a:rPr lang="en-US" sz="1800" b="0" i="0" dirty="0">
                <a:solidFill>
                  <a:srgbClr val="000000"/>
                </a:solidFill>
                <a:effectLst/>
                <a:highlight>
                  <a:srgbClr val="FFFFFF"/>
                </a:highlight>
                <a:latin typeface="Calibri" panose="020F0502020204030204" pitchFamily="34" charset="0"/>
              </a:rPr>
              <a:t>, and follow Julie on X @JulieH_Psyc. </a:t>
            </a:r>
            <a:endParaRPr lang="en-US" b="0" i="0" dirty="0">
              <a:solidFill>
                <a:srgbClr val="242424"/>
              </a:solidFill>
              <a:effectLst/>
              <a:highlight>
                <a:srgbClr val="FFFFFF"/>
              </a:highlight>
              <a:latin typeface="Segoe UI" panose="020B0502040204020203" pitchFamily="34" charset="0"/>
            </a:endParaRPr>
          </a:p>
          <a:p>
            <a:pPr algn="l" fontAlgn="base"/>
            <a:endParaRPr lang="en-GB" dirty="0"/>
          </a:p>
        </p:txBody>
      </p:sp>
      <p:sp>
        <p:nvSpPr>
          <p:cNvPr id="4" name="Slide Number Placeholder 3"/>
          <p:cNvSpPr>
            <a:spLocks noGrp="1"/>
          </p:cNvSpPr>
          <p:nvPr>
            <p:ph type="sldNum" sz="quarter" idx="5"/>
          </p:nvPr>
        </p:nvSpPr>
        <p:spPr/>
        <p:txBody>
          <a:bodyPr/>
          <a:lstStyle/>
          <a:p>
            <a:fld id="{914A42A4-5C61-AF44-A7BD-628F26FD0418}" type="slidenum">
              <a:rPr lang="en-GB" smtClean="0"/>
              <a:t>1</a:t>
            </a:fld>
            <a:endParaRPr lang="en-GB"/>
          </a:p>
        </p:txBody>
      </p:sp>
    </p:spTree>
    <p:extLst>
      <p:ext uri="{BB962C8B-B14F-4D97-AF65-F5344CB8AC3E}">
        <p14:creationId xmlns:p14="http://schemas.microsoft.com/office/powerpoint/2010/main" val="160435880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2"/>
        <p:cNvGrpSpPr/>
        <p:nvPr/>
      </p:nvGrpSpPr>
      <p:grpSpPr>
        <a:xfrm>
          <a:off x="0" y="0"/>
          <a:ext cx="0" cy="0"/>
          <a:chOff x="0" y="0"/>
          <a:chExt cx="0" cy="0"/>
        </a:xfrm>
      </p:grpSpPr>
      <p:sp>
        <p:nvSpPr>
          <p:cNvPr id="623" name="Google Shape;623;p101: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24" name="Google Shape;624;p101: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483306" lvl="0" indent="-241653" algn="l" rtl="0">
              <a:lnSpc>
                <a:spcPct val="100000"/>
              </a:lnSpc>
              <a:spcBef>
                <a:spcPts val="0"/>
              </a:spcBef>
              <a:spcAft>
                <a:spcPts val="0"/>
              </a:spcAft>
              <a:buSzPts val="1100"/>
              <a:buNone/>
            </a:pPr>
            <a:endParaRPr dirty="0"/>
          </a:p>
        </p:txBody>
      </p:sp>
      <p:sp>
        <p:nvSpPr>
          <p:cNvPr id="625" name="Google Shape;625;p101:notes"/>
          <p:cNvSpPr txBox="1">
            <a:spLocks noGrp="1"/>
          </p:cNvSpPr>
          <p:nvPr>
            <p:ph type="sldNum" idx="12"/>
          </p:nvPr>
        </p:nvSpPr>
        <p:spPr>
          <a:xfrm>
            <a:off x="0" y="0"/>
            <a:ext cx="3200000" cy="3150000"/>
          </a:xfrm>
          <a:prstGeom prst="rect">
            <a:avLst/>
          </a:prstGeom>
          <a:noFill/>
          <a:ln>
            <a:noFill/>
          </a:ln>
        </p:spPr>
        <p:txBody>
          <a:bodyPr spcFirstLastPara="1" wrap="square" lIns="96625" tIns="48300" rIns="96625" bIns="48300" anchor="t" anchorCtr="0">
            <a:noAutofit/>
          </a:bodyPr>
          <a:lstStyle/>
          <a:p>
            <a:pPr marL="0" marR="0" lvl="0" indent="0" algn="l" rtl="0">
              <a:lnSpc>
                <a:spcPct val="100000"/>
              </a:lnSpc>
              <a:spcBef>
                <a:spcPts val="0"/>
              </a:spcBef>
              <a:spcAft>
                <a:spcPts val="0"/>
              </a:spcAft>
              <a:buNone/>
            </a:pPr>
            <a:fld id="{00000000-1234-1234-1234-123412341234}" type="slidenum">
              <a:rPr lang="en-US" sz="1500" b="0" i="0" u="none" strike="noStrike" cap="none">
                <a:solidFill>
                  <a:srgbClr val="000000"/>
                </a:solidFill>
                <a:latin typeface="Arial"/>
                <a:ea typeface="Arial"/>
                <a:cs typeface="Arial"/>
                <a:sym typeface="Arial"/>
              </a:rPr>
              <a:t>14</a:t>
            </a:fld>
            <a:endParaRPr sz="15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91690772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9"/>
        <p:cNvGrpSpPr/>
        <p:nvPr/>
      </p:nvGrpSpPr>
      <p:grpSpPr>
        <a:xfrm>
          <a:off x="0" y="0"/>
          <a:ext cx="0" cy="0"/>
          <a:chOff x="0" y="0"/>
          <a:chExt cx="0" cy="0"/>
        </a:xfrm>
      </p:grpSpPr>
      <p:sp>
        <p:nvSpPr>
          <p:cNvPr id="630" name="Google Shape;630;p102: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1" name="Google Shape;631;p102: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483306" lvl="0" indent="-241653" algn="l" rtl="0">
              <a:lnSpc>
                <a:spcPct val="100000"/>
              </a:lnSpc>
              <a:spcBef>
                <a:spcPts val="0"/>
              </a:spcBef>
              <a:spcAft>
                <a:spcPts val="0"/>
              </a:spcAft>
              <a:buSzPts val="1100"/>
              <a:buNone/>
            </a:pPr>
            <a:endParaRPr dirty="0"/>
          </a:p>
        </p:txBody>
      </p:sp>
      <p:sp>
        <p:nvSpPr>
          <p:cNvPr id="632" name="Google Shape;632;p102:notes"/>
          <p:cNvSpPr txBox="1">
            <a:spLocks noGrp="1"/>
          </p:cNvSpPr>
          <p:nvPr>
            <p:ph type="sldNum" idx="12"/>
          </p:nvPr>
        </p:nvSpPr>
        <p:spPr>
          <a:xfrm>
            <a:off x="0" y="0"/>
            <a:ext cx="3200000" cy="3150000"/>
          </a:xfrm>
          <a:prstGeom prst="rect">
            <a:avLst/>
          </a:prstGeom>
          <a:noFill/>
          <a:ln>
            <a:noFill/>
          </a:ln>
        </p:spPr>
        <p:txBody>
          <a:bodyPr spcFirstLastPara="1" wrap="square" lIns="96625" tIns="48300" rIns="96625" bIns="48300" anchor="t" anchorCtr="0">
            <a:noAutofit/>
          </a:bodyPr>
          <a:lstStyle/>
          <a:p>
            <a:pPr marL="0" marR="0" lvl="0" indent="0" algn="l" rtl="0">
              <a:lnSpc>
                <a:spcPct val="100000"/>
              </a:lnSpc>
              <a:spcBef>
                <a:spcPts val="0"/>
              </a:spcBef>
              <a:spcAft>
                <a:spcPts val="0"/>
              </a:spcAft>
              <a:buClr>
                <a:srgbClr val="000000"/>
              </a:buClr>
              <a:buSzPts val="1500"/>
              <a:buFont typeface="Arial"/>
              <a:buNone/>
            </a:pPr>
            <a:fld id="{00000000-1234-1234-1234-123412341234}" type="slidenum">
              <a:rPr lang="en-US" sz="1500" b="0" i="0" u="none" strike="noStrike" cap="none">
                <a:solidFill>
                  <a:srgbClr val="000000"/>
                </a:solidFill>
                <a:latin typeface="Arial"/>
                <a:ea typeface="Arial"/>
                <a:cs typeface="Arial"/>
                <a:sym typeface="Arial"/>
              </a:rPr>
              <a:t>15</a:t>
            </a:fld>
            <a:endParaRPr sz="15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9334254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37"/>
        <p:cNvGrpSpPr/>
        <p:nvPr/>
      </p:nvGrpSpPr>
      <p:grpSpPr>
        <a:xfrm>
          <a:off x="0" y="0"/>
          <a:ext cx="0" cy="0"/>
          <a:chOff x="0" y="0"/>
          <a:chExt cx="0" cy="0"/>
        </a:xfrm>
      </p:grpSpPr>
      <p:sp>
        <p:nvSpPr>
          <p:cNvPr id="638" name="Google Shape;638;p103: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39" name="Google Shape;639;p103: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483306" marR="0" lvl="0" indent="-241653"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
        <p:nvSpPr>
          <p:cNvPr id="640" name="Google Shape;640;p103:notes"/>
          <p:cNvSpPr txBox="1">
            <a:spLocks noGrp="1"/>
          </p:cNvSpPr>
          <p:nvPr>
            <p:ph type="sldNum" idx="12"/>
          </p:nvPr>
        </p:nvSpPr>
        <p:spPr>
          <a:xfrm>
            <a:off x="0" y="0"/>
            <a:ext cx="3200000" cy="3150000"/>
          </a:xfrm>
          <a:prstGeom prst="rect">
            <a:avLst/>
          </a:prstGeom>
          <a:noFill/>
          <a:ln>
            <a:noFill/>
          </a:ln>
        </p:spPr>
        <p:txBody>
          <a:bodyPr spcFirstLastPara="1" wrap="square" lIns="96625" tIns="48300" rIns="96625" bIns="48300" anchor="t" anchorCtr="0">
            <a:noAutofit/>
          </a:bodyPr>
          <a:lstStyle/>
          <a:p>
            <a:pPr marL="0" marR="0" lvl="0" indent="0" algn="l" rtl="0">
              <a:lnSpc>
                <a:spcPct val="100000"/>
              </a:lnSpc>
              <a:spcBef>
                <a:spcPts val="0"/>
              </a:spcBef>
              <a:spcAft>
                <a:spcPts val="0"/>
              </a:spcAft>
              <a:buClr>
                <a:srgbClr val="000000"/>
              </a:buClr>
              <a:buSzPts val="1500"/>
              <a:buFont typeface="Arial"/>
              <a:buNone/>
            </a:pPr>
            <a:fld id="{00000000-1234-1234-1234-123412341234}" type="slidenum">
              <a:rPr lang="en-US" sz="1500" b="0" i="0" u="none" strike="noStrike" cap="none">
                <a:solidFill>
                  <a:srgbClr val="000000"/>
                </a:solidFill>
                <a:latin typeface="Arial"/>
                <a:ea typeface="Arial"/>
                <a:cs typeface="Arial"/>
                <a:sym typeface="Arial"/>
              </a:rPr>
              <a:t>16</a:t>
            </a:fld>
            <a:endParaRPr sz="15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929191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4"/>
        <p:cNvGrpSpPr/>
        <p:nvPr/>
      </p:nvGrpSpPr>
      <p:grpSpPr>
        <a:xfrm>
          <a:off x="0" y="0"/>
          <a:ext cx="0" cy="0"/>
          <a:chOff x="0" y="0"/>
          <a:chExt cx="0" cy="0"/>
        </a:xfrm>
      </p:grpSpPr>
      <p:sp>
        <p:nvSpPr>
          <p:cNvPr id="645" name="Google Shape;645;p104: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46" name="Google Shape;646;p104: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483306" marR="0" lvl="0" indent="-241653" algn="l" defTabSz="914400" rtl="0" eaLnBrk="1" fontAlgn="auto" latinLnBrk="0" hangingPunct="1">
              <a:lnSpc>
                <a:spcPct val="100000"/>
              </a:lnSpc>
              <a:spcBef>
                <a:spcPts val="0"/>
              </a:spcBef>
              <a:spcAft>
                <a:spcPts val="0"/>
              </a:spcAft>
              <a:buClr>
                <a:srgbClr val="000000"/>
              </a:buClr>
              <a:buSzPts val="1100"/>
              <a:buFont typeface="Arial"/>
              <a:buNone/>
              <a:tabLst/>
              <a:defRPr/>
            </a:pPr>
            <a:endParaRPr dirty="0"/>
          </a:p>
        </p:txBody>
      </p:sp>
      <p:sp>
        <p:nvSpPr>
          <p:cNvPr id="647" name="Google Shape;647;p104:notes"/>
          <p:cNvSpPr txBox="1">
            <a:spLocks noGrp="1"/>
          </p:cNvSpPr>
          <p:nvPr>
            <p:ph type="sldNum" idx="12"/>
          </p:nvPr>
        </p:nvSpPr>
        <p:spPr>
          <a:xfrm>
            <a:off x="0" y="0"/>
            <a:ext cx="3200000" cy="3150000"/>
          </a:xfrm>
          <a:prstGeom prst="rect">
            <a:avLst/>
          </a:prstGeom>
          <a:noFill/>
          <a:ln>
            <a:noFill/>
          </a:ln>
        </p:spPr>
        <p:txBody>
          <a:bodyPr spcFirstLastPara="1" wrap="square" lIns="96625" tIns="48300" rIns="96625" bIns="48300" anchor="t" anchorCtr="0">
            <a:noAutofit/>
          </a:bodyPr>
          <a:lstStyle/>
          <a:p>
            <a:pPr marL="0" marR="0" lvl="0" indent="0" algn="l" rtl="0">
              <a:lnSpc>
                <a:spcPct val="100000"/>
              </a:lnSpc>
              <a:spcBef>
                <a:spcPts val="0"/>
              </a:spcBef>
              <a:spcAft>
                <a:spcPts val="0"/>
              </a:spcAft>
              <a:buClr>
                <a:srgbClr val="000000"/>
              </a:buClr>
              <a:buSzPts val="1500"/>
              <a:buFont typeface="Arial"/>
              <a:buNone/>
            </a:pPr>
            <a:fld id="{00000000-1234-1234-1234-123412341234}" type="slidenum">
              <a:rPr lang="en-US" sz="1500" b="0" i="0" u="none" strike="noStrike" cap="none">
                <a:solidFill>
                  <a:srgbClr val="000000"/>
                </a:solidFill>
                <a:latin typeface="Arial"/>
                <a:ea typeface="Arial"/>
                <a:cs typeface="Arial"/>
                <a:sym typeface="Arial"/>
              </a:rPr>
              <a:t>17</a:t>
            </a:fld>
            <a:endParaRPr sz="15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63709389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2"/>
        <p:cNvGrpSpPr/>
        <p:nvPr/>
      </p:nvGrpSpPr>
      <p:grpSpPr>
        <a:xfrm>
          <a:off x="0" y="0"/>
          <a:ext cx="0" cy="0"/>
          <a:chOff x="0" y="0"/>
          <a:chExt cx="0" cy="0"/>
        </a:xfrm>
      </p:grpSpPr>
      <p:sp>
        <p:nvSpPr>
          <p:cNvPr id="653" name="Google Shape;653;p105: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54" name="Google Shape;654;p105: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483306" lvl="0" indent="-241653" algn="l" rtl="0">
              <a:lnSpc>
                <a:spcPct val="100000"/>
              </a:lnSpc>
              <a:spcBef>
                <a:spcPts val="0"/>
              </a:spcBef>
              <a:spcAft>
                <a:spcPts val="0"/>
              </a:spcAft>
              <a:buSzPts val="1100"/>
              <a:buNone/>
            </a:pPr>
            <a:endParaRPr dirty="0"/>
          </a:p>
        </p:txBody>
      </p:sp>
      <p:sp>
        <p:nvSpPr>
          <p:cNvPr id="655" name="Google Shape;655;p105:notes"/>
          <p:cNvSpPr txBox="1">
            <a:spLocks noGrp="1"/>
          </p:cNvSpPr>
          <p:nvPr>
            <p:ph type="sldNum" idx="12"/>
          </p:nvPr>
        </p:nvSpPr>
        <p:spPr>
          <a:xfrm>
            <a:off x="0" y="0"/>
            <a:ext cx="3200000" cy="3150000"/>
          </a:xfrm>
          <a:prstGeom prst="rect">
            <a:avLst/>
          </a:prstGeom>
          <a:noFill/>
          <a:ln>
            <a:noFill/>
          </a:ln>
        </p:spPr>
        <p:txBody>
          <a:bodyPr spcFirstLastPara="1" wrap="square" lIns="96625" tIns="48300" rIns="96625" bIns="48300" anchor="t" anchorCtr="0">
            <a:noAutofit/>
          </a:bodyPr>
          <a:lstStyle/>
          <a:p>
            <a:pPr marL="0" marR="0" lvl="0" indent="0" algn="l" rtl="0">
              <a:lnSpc>
                <a:spcPct val="100000"/>
              </a:lnSpc>
              <a:spcBef>
                <a:spcPts val="0"/>
              </a:spcBef>
              <a:spcAft>
                <a:spcPts val="0"/>
              </a:spcAft>
              <a:buClr>
                <a:srgbClr val="000000"/>
              </a:buClr>
              <a:buSzPts val="1500"/>
              <a:buFont typeface="Arial"/>
              <a:buNone/>
            </a:pPr>
            <a:fld id="{00000000-1234-1234-1234-123412341234}" type="slidenum">
              <a:rPr lang="en-US" sz="1500" b="0" i="0" u="none" strike="noStrike" cap="none">
                <a:solidFill>
                  <a:srgbClr val="000000"/>
                </a:solidFill>
                <a:latin typeface="Arial"/>
                <a:ea typeface="Arial"/>
                <a:cs typeface="Arial"/>
                <a:sym typeface="Arial"/>
              </a:rPr>
              <a:t>18</a:t>
            </a:fld>
            <a:endParaRPr sz="15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38321279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59"/>
        <p:cNvGrpSpPr/>
        <p:nvPr/>
      </p:nvGrpSpPr>
      <p:grpSpPr>
        <a:xfrm>
          <a:off x="0" y="0"/>
          <a:ext cx="0" cy="0"/>
          <a:chOff x="0" y="0"/>
          <a:chExt cx="0" cy="0"/>
        </a:xfrm>
      </p:grpSpPr>
      <p:sp>
        <p:nvSpPr>
          <p:cNvPr id="660" name="Google Shape;660;p106: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1" name="Google Shape;661;p106: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483306" lvl="0" indent="-241653" algn="l" rtl="0">
              <a:lnSpc>
                <a:spcPct val="100000"/>
              </a:lnSpc>
              <a:spcBef>
                <a:spcPts val="0"/>
              </a:spcBef>
              <a:spcAft>
                <a:spcPts val="0"/>
              </a:spcAft>
              <a:buSzPts val="1100"/>
              <a:buNone/>
            </a:pPr>
            <a:endParaRPr dirty="0"/>
          </a:p>
        </p:txBody>
      </p:sp>
      <p:sp>
        <p:nvSpPr>
          <p:cNvPr id="662" name="Google Shape;662;p106:notes"/>
          <p:cNvSpPr txBox="1">
            <a:spLocks noGrp="1"/>
          </p:cNvSpPr>
          <p:nvPr>
            <p:ph type="sldNum" idx="12"/>
          </p:nvPr>
        </p:nvSpPr>
        <p:spPr>
          <a:xfrm>
            <a:off x="0" y="0"/>
            <a:ext cx="3200000" cy="3150000"/>
          </a:xfrm>
          <a:prstGeom prst="rect">
            <a:avLst/>
          </a:prstGeom>
          <a:noFill/>
          <a:ln>
            <a:noFill/>
          </a:ln>
        </p:spPr>
        <p:txBody>
          <a:bodyPr spcFirstLastPara="1" wrap="square" lIns="96625" tIns="48300" rIns="96625" bIns="48300" anchor="t" anchorCtr="0">
            <a:noAutofit/>
          </a:bodyPr>
          <a:lstStyle/>
          <a:p>
            <a:pPr marL="0" marR="0" lvl="0" indent="0" algn="l" rtl="0">
              <a:lnSpc>
                <a:spcPct val="100000"/>
              </a:lnSpc>
              <a:spcBef>
                <a:spcPts val="0"/>
              </a:spcBef>
              <a:spcAft>
                <a:spcPts val="0"/>
              </a:spcAft>
              <a:buClr>
                <a:srgbClr val="000000"/>
              </a:buClr>
              <a:buSzPts val="1500"/>
              <a:buFont typeface="Arial"/>
              <a:buNone/>
            </a:pPr>
            <a:fld id="{00000000-1234-1234-1234-123412341234}" type="slidenum">
              <a:rPr lang="en-US" sz="1500" b="0" i="0" u="none" strike="noStrike" cap="none">
                <a:solidFill>
                  <a:srgbClr val="000000"/>
                </a:solidFill>
                <a:latin typeface="Arial"/>
                <a:ea typeface="Arial"/>
                <a:cs typeface="Arial"/>
                <a:sym typeface="Arial"/>
              </a:rPr>
              <a:t>19</a:t>
            </a:fld>
            <a:endParaRPr sz="15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35378103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67"/>
        <p:cNvGrpSpPr/>
        <p:nvPr/>
      </p:nvGrpSpPr>
      <p:grpSpPr>
        <a:xfrm>
          <a:off x="0" y="0"/>
          <a:ext cx="0" cy="0"/>
          <a:chOff x="0" y="0"/>
          <a:chExt cx="0" cy="0"/>
        </a:xfrm>
      </p:grpSpPr>
      <p:sp>
        <p:nvSpPr>
          <p:cNvPr id="668" name="Google Shape;668;p107:notes"/>
          <p:cNvSpPr>
            <a:spLocks noGrp="1" noRot="1" noChangeAspect="1"/>
          </p:cNvSpPr>
          <p:nvPr>
            <p:ph type="sldImg" idx="2"/>
          </p:nvPr>
        </p:nvSpPr>
        <p:spPr>
          <a:xfrm>
            <a:off x="457200" y="720725"/>
            <a:ext cx="6400800" cy="360045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669" name="Google Shape;669;p107:notes"/>
          <p:cNvSpPr txBox="1">
            <a:spLocks noGrp="1"/>
          </p:cNvSpPr>
          <p:nvPr>
            <p:ph type="body" idx="1"/>
          </p:nvPr>
        </p:nvSpPr>
        <p:spPr>
          <a:xfrm>
            <a:off x="731520" y="4560570"/>
            <a:ext cx="5852160" cy="4320540"/>
          </a:xfrm>
          <a:prstGeom prst="rect">
            <a:avLst/>
          </a:prstGeom>
          <a:noFill/>
          <a:ln>
            <a:noFill/>
          </a:ln>
        </p:spPr>
        <p:txBody>
          <a:bodyPr spcFirstLastPara="1" wrap="square" lIns="96625" tIns="96625" rIns="96625" bIns="96625" anchor="t" anchorCtr="0">
            <a:noAutofit/>
          </a:bodyPr>
          <a:lstStyle/>
          <a:p>
            <a:pPr marL="483306" lvl="0" indent="-241653" algn="l" rtl="0">
              <a:lnSpc>
                <a:spcPct val="100000"/>
              </a:lnSpc>
              <a:spcBef>
                <a:spcPts val="0"/>
              </a:spcBef>
              <a:spcAft>
                <a:spcPts val="0"/>
              </a:spcAft>
              <a:buSzPts val="1100"/>
              <a:buNone/>
            </a:pPr>
            <a:endParaRPr dirty="0"/>
          </a:p>
        </p:txBody>
      </p:sp>
      <p:sp>
        <p:nvSpPr>
          <p:cNvPr id="670" name="Google Shape;670;p107:notes"/>
          <p:cNvSpPr txBox="1">
            <a:spLocks noGrp="1"/>
          </p:cNvSpPr>
          <p:nvPr>
            <p:ph type="sldNum" idx="12"/>
          </p:nvPr>
        </p:nvSpPr>
        <p:spPr>
          <a:xfrm>
            <a:off x="0" y="0"/>
            <a:ext cx="3200000" cy="3150000"/>
          </a:xfrm>
          <a:prstGeom prst="rect">
            <a:avLst/>
          </a:prstGeom>
          <a:noFill/>
          <a:ln>
            <a:noFill/>
          </a:ln>
        </p:spPr>
        <p:txBody>
          <a:bodyPr spcFirstLastPara="1" wrap="square" lIns="96625" tIns="48300" rIns="96625" bIns="48300" anchor="t" anchorCtr="0">
            <a:noAutofit/>
          </a:bodyPr>
          <a:lstStyle/>
          <a:p>
            <a:pPr marL="0" marR="0" lvl="0" indent="0" algn="l" rtl="0">
              <a:lnSpc>
                <a:spcPct val="100000"/>
              </a:lnSpc>
              <a:spcBef>
                <a:spcPts val="0"/>
              </a:spcBef>
              <a:spcAft>
                <a:spcPts val="0"/>
              </a:spcAft>
              <a:buClr>
                <a:srgbClr val="000000"/>
              </a:buClr>
              <a:buSzPts val="1500"/>
              <a:buFont typeface="Arial"/>
              <a:buNone/>
            </a:pPr>
            <a:fld id="{00000000-1234-1234-1234-123412341234}" type="slidenum">
              <a:rPr lang="en-US" sz="1500" b="0" i="0" u="none" strike="noStrike" cap="none">
                <a:solidFill>
                  <a:srgbClr val="000000"/>
                </a:solidFill>
                <a:latin typeface="Arial"/>
                <a:ea typeface="Arial"/>
                <a:cs typeface="Arial"/>
                <a:sym typeface="Arial"/>
              </a:rPr>
              <a:t>20</a:t>
            </a:fld>
            <a:endParaRPr sz="1500" b="0" i="0" u="none" strike="noStrike" cap="none">
              <a:solidFill>
                <a:srgbClr val="000000"/>
              </a:solidFill>
              <a:latin typeface="Arial"/>
              <a:ea typeface="Arial"/>
              <a:cs typeface="Arial"/>
              <a:sym typeface="Arial"/>
            </a:endParaRPr>
          </a:p>
        </p:txBody>
      </p:sp>
    </p:spTree>
    <p:extLst>
      <p:ext uri="{BB962C8B-B14F-4D97-AF65-F5344CB8AC3E}">
        <p14:creationId xmlns:p14="http://schemas.microsoft.com/office/powerpoint/2010/main" val="245734805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Pink">
    <p:bg>
      <p:bgPr>
        <a:solidFill>
          <a:schemeClr val="bg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A95DA28-5082-4466-8610-52F8C0DC1E32}"/>
              </a:ext>
            </a:extLst>
          </p:cNvPr>
          <p:cNvSpPr>
            <a:spLocks noGrp="1"/>
          </p:cNvSpPr>
          <p:nvPr>
            <p:ph type="subTitle" idx="1" hasCustomPrompt="1"/>
          </p:nvPr>
        </p:nvSpPr>
        <p:spPr>
          <a:xfrm>
            <a:off x="344393" y="2664000"/>
            <a:ext cx="7503607" cy="540000"/>
          </a:xfrm>
        </p:spPr>
        <p:txBody>
          <a:bodyPr lIns="0" tIns="0" rIns="0" bIns="0">
            <a:noAutofit/>
          </a:bodyPr>
          <a:lstStyle>
            <a:lvl1pPr marL="0" indent="0" algn="l">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a:t>
            </a:r>
            <a:endParaRPr lang="en-GB" dirty="0"/>
          </a:p>
        </p:txBody>
      </p:sp>
      <p:pic>
        <p:nvPicPr>
          <p:cNvPr id="8" name="Picture 7">
            <a:extLst>
              <a:ext uri="{FF2B5EF4-FFF2-40B4-BE49-F238E27FC236}">
                <a16:creationId xmlns:a16="http://schemas.microsoft.com/office/drawing/2014/main" id="{EAD84A32-8CF7-0049-A245-A2495A258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
        <p:nvSpPr>
          <p:cNvPr id="14" name="Title 1">
            <a:extLst>
              <a:ext uri="{FF2B5EF4-FFF2-40B4-BE49-F238E27FC236}">
                <a16:creationId xmlns:a16="http://schemas.microsoft.com/office/drawing/2014/main" id="{125EDCB8-9E51-CA4D-8A4A-6A87534B0587}"/>
              </a:ext>
            </a:extLst>
          </p:cNvPr>
          <p:cNvSpPr>
            <a:spLocks noGrp="1"/>
          </p:cNvSpPr>
          <p:nvPr>
            <p:ph type="ctrTitle" hasCustomPrompt="1"/>
          </p:nvPr>
        </p:nvSpPr>
        <p:spPr>
          <a:xfrm>
            <a:off x="324001" y="1224000"/>
            <a:ext cx="7523999" cy="1243488"/>
          </a:xfrm>
        </p:spPr>
        <p:txBody>
          <a:bodyPr lIns="0" tIns="0" rIns="0" bIns="0" anchor="b">
            <a:noAutofit/>
          </a:bodyPr>
          <a:lstStyle>
            <a:lvl1pPr algn="l">
              <a:lnSpc>
                <a:spcPts val="4700"/>
              </a:lnSpc>
              <a:defRPr sz="4500" b="1">
                <a:solidFill>
                  <a:schemeClr val="bg1"/>
                </a:solidFill>
              </a:defRPr>
            </a:lvl1pPr>
          </a:lstStyle>
          <a:p>
            <a:r>
              <a:rPr lang="en-US" dirty="0"/>
              <a:t>Presentation Title maximum two lines</a:t>
            </a:r>
            <a:endParaRPr lang="en-GB" dirty="0"/>
          </a:p>
        </p:txBody>
      </p:sp>
    </p:spTree>
    <p:extLst>
      <p:ext uri="{BB962C8B-B14F-4D97-AF65-F5344CB8AC3E}">
        <p14:creationId xmlns:p14="http://schemas.microsoft.com/office/powerpoint/2010/main" val="37967572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Section Title – Wicket">
    <p:bg>
      <p:bgPr>
        <a:solidFill>
          <a:schemeClr val="accent3"/>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3E741239-9A37-4941-BA83-4069A20C590D}"/>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249611066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ection Title + image">
    <p:bg>
      <p:bgPr>
        <a:solidFill>
          <a:schemeClr val="bg2"/>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3" name="Picture Placeholder 2">
            <a:extLst>
              <a:ext uri="{FF2B5EF4-FFF2-40B4-BE49-F238E27FC236}">
                <a16:creationId xmlns:a16="http://schemas.microsoft.com/office/drawing/2014/main" id="{31DBAAFC-86C6-AD4A-A765-832C511BCBA1}"/>
              </a:ext>
            </a:extLst>
          </p:cNvPr>
          <p:cNvSpPr>
            <a:spLocks noGrp="1"/>
          </p:cNvSpPr>
          <p:nvPr>
            <p:ph type="pic" sz="quarter" idx="13"/>
          </p:nvPr>
        </p:nvSpPr>
        <p:spPr>
          <a:xfrm>
            <a:off x="6089999" y="2318400"/>
            <a:ext cx="5778000" cy="3906000"/>
          </a:xfrm>
          <a:solidFill>
            <a:schemeClr val="bg1">
              <a:lumMod val="95000"/>
            </a:schemeClr>
          </a:solidFill>
        </p:spPr>
        <p:txBody>
          <a:bodyPr/>
          <a:lstStyle>
            <a:lvl1pPr marL="0" indent="0">
              <a:buNone/>
              <a:defRPr/>
            </a:lvl1pPr>
          </a:lstStyle>
          <a:p>
            <a:endParaRPr lang="en-GB" dirty="0"/>
          </a:p>
        </p:txBody>
      </p:sp>
      <p:sp>
        <p:nvSpPr>
          <p:cNvPr id="8" name="TextBox 7">
            <a:extLst>
              <a:ext uri="{FF2B5EF4-FFF2-40B4-BE49-F238E27FC236}">
                <a16:creationId xmlns:a16="http://schemas.microsoft.com/office/drawing/2014/main" id="{EB9DF5D7-A65F-BB40-B682-1D4D8558ED33}"/>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346517276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ext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p>
            <a:fld id="{2987031C-9901-4EF0-9F2F-2A2E1AE069F5}" type="slidenum">
              <a:rPr lang="en-GB" smtClean="0"/>
              <a:t>‹#›</a:t>
            </a:fld>
            <a:endParaRPr lang="en-GB"/>
          </a:p>
        </p:txBody>
      </p:sp>
      <p:sp>
        <p:nvSpPr>
          <p:cNvPr id="8" name="Text Placeholder 7">
            <a:extLst>
              <a:ext uri="{FF2B5EF4-FFF2-40B4-BE49-F238E27FC236}">
                <a16:creationId xmlns:a16="http://schemas.microsoft.com/office/drawing/2014/main" id="{14E34C90-5B76-634C-9EA9-F3936B09497B}"/>
              </a:ext>
            </a:extLst>
          </p:cNvPr>
          <p:cNvSpPr>
            <a:spLocks noGrp="1"/>
          </p:cNvSpPr>
          <p:nvPr>
            <p:ph type="body" sz="quarter" idx="13"/>
          </p:nvPr>
        </p:nvSpPr>
        <p:spPr>
          <a:xfrm>
            <a:off x="324000" y="1223999"/>
            <a:ext cx="7596000" cy="4860000"/>
          </a:xfrm>
        </p:spPr>
        <p:txBody>
          <a:bodyPr numCol="1" spcCol="288000"/>
          <a:lstStyle>
            <a:lvl1pPr>
              <a:spcBef>
                <a:spcPts val="500"/>
              </a:spcBef>
              <a:spcAft>
                <a:spcPts val="1000"/>
              </a:spcAft>
              <a:defRPr/>
            </a:lvl1pPr>
            <a:lvl5pPr indent="-288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TextBox 8">
            <a:extLst>
              <a:ext uri="{FF2B5EF4-FFF2-40B4-BE49-F238E27FC236}">
                <a16:creationId xmlns:a16="http://schemas.microsoft.com/office/drawing/2014/main" id="{261AB5ED-D4D9-0C40-9A3D-4DE1F924FE12}"/>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Tree>
    <p:extLst>
      <p:ext uri="{BB962C8B-B14F-4D97-AF65-F5344CB8AC3E}">
        <p14:creationId xmlns:p14="http://schemas.microsoft.com/office/powerpoint/2010/main" val="468243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Large Text Slide">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p>
            <a:r>
              <a:rPr lang="en-GB"/>
              <a:t>Presentation title</a:t>
            </a:r>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p>
            <a:fld id="{2987031C-9901-4EF0-9F2F-2A2E1AE069F5}" type="slidenum">
              <a:rPr lang="en-GB" smtClean="0"/>
              <a:t>‹#›</a:t>
            </a:fld>
            <a:endParaRPr lang="en-GB"/>
          </a:p>
        </p:txBody>
      </p:sp>
      <p:sp>
        <p:nvSpPr>
          <p:cNvPr id="8" name="Text Placeholder 7">
            <a:extLst>
              <a:ext uri="{FF2B5EF4-FFF2-40B4-BE49-F238E27FC236}">
                <a16:creationId xmlns:a16="http://schemas.microsoft.com/office/drawing/2014/main" id="{14E34C90-5B76-634C-9EA9-F3936B09497B}"/>
              </a:ext>
            </a:extLst>
          </p:cNvPr>
          <p:cNvSpPr>
            <a:spLocks noGrp="1"/>
          </p:cNvSpPr>
          <p:nvPr>
            <p:ph type="body" sz="quarter" idx="13"/>
          </p:nvPr>
        </p:nvSpPr>
        <p:spPr>
          <a:xfrm>
            <a:off x="324000" y="1223999"/>
            <a:ext cx="7596000" cy="4860000"/>
          </a:xfrm>
        </p:spPr>
        <p:txBody>
          <a:bodyPr numCol="1" spcCol="288000"/>
          <a:lstStyle>
            <a:lvl1pPr marL="288000" indent="-288000">
              <a:spcBef>
                <a:spcPts val="500"/>
              </a:spcBef>
              <a:spcAft>
                <a:spcPts val="1000"/>
              </a:spcAft>
              <a:defRPr sz="3000"/>
            </a:lvl1pPr>
            <a:lvl4pPr marL="180000" indent="-180000">
              <a:spcBef>
                <a:spcPts val="0"/>
              </a:spcBef>
              <a:spcAft>
                <a:spcPts val="500"/>
              </a:spcAft>
              <a:defRPr sz="2000"/>
            </a:lvl4pPr>
            <a:lvl5pPr marL="576000" indent="-288000">
              <a:defRPr/>
            </a:lvl5p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7" name="TextBox 6">
            <a:extLst>
              <a:ext uri="{FF2B5EF4-FFF2-40B4-BE49-F238E27FC236}">
                <a16:creationId xmlns:a16="http://schemas.microsoft.com/office/drawing/2014/main" id="{4DD44D8D-8ECB-7A4C-A709-836F52699E2E}"/>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Tree>
    <p:extLst>
      <p:ext uri="{BB962C8B-B14F-4D97-AF65-F5344CB8AC3E}">
        <p14:creationId xmlns:p14="http://schemas.microsoft.com/office/powerpoint/2010/main" val="44723217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ullout or Statement">
    <p:bg>
      <p:bgPr>
        <a:solidFill>
          <a:schemeClr val="bg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bg1"/>
                </a:solidFill>
              </a:defRPr>
            </a:lvl1pPr>
          </a:lstStyle>
          <a:p>
            <a:fld id="{2987031C-9901-4EF0-9F2F-2A2E1AE069F5}" type="slidenum">
              <a:rPr lang="en-GB" smtClean="0"/>
              <a:pPr/>
              <a:t>‹#›</a:t>
            </a:fld>
            <a:endParaRPr lang="en-GB"/>
          </a:p>
        </p:txBody>
      </p:sp>
      <p:cxnSp>
        <p:nvCxnSpPr>
          <p:cNvPr id="7" name="Straight Connector 6">
            <a:extLst>
              <a:ext uri="{FF2B5EF4-FFF2-40B4-BE49-F238E27FC236}">
                <a16:creationId xmlns:a16="http://schemas.microsoft.com/office/drawing/2014/main" id="{55FA48F5-F95E-F449-A67A-4E87364237D5}"/>
              </a:ext>
            </a:extLst>
          </p:cNvPr>
          <p:cNvCxnSpPr/>
          <p:nvPr userDrawn="1"/>
        </p:nvCxnSpPr>
        <p:spPr>
          <a:xfrm>
            <a:off x="324000" y="1260000"/>
            <a:ext cx="7596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11" name="Text Placeholder 10">
            <a:extLst>
              <a:ext uri="{FF2B5EF4-FFF2-40B4-BE49-F238E27FC236}">
                <a16:creationId xmlns:a16="http://schemas.microsoft.com/office/drawing/2014/main" id="{27C6666F-B809-F34E-83C2-46549C97B90C}"/>
              </a:ext>
            </a:extLst>
          </p:cNvPr>
          <p:cNvSpPr>
            <a:spLocks noGrp="1"/>
          </p:cNvSpPr>
          <p:nvPr>
            <p:ph type="body" sz="quarter" idx="13" hasCustomPrompt="1"/>
          </p:nvPr>
        </p:nvSpPr>
        <p:spPr>
          <a:xfrm>
            <a:off x="323999" y="1296000"/>
            <a:ext cx="7596000" cy="4560888"/>
          </a:xfrm>
        </p:spPr>
        <p:txBody>
          <a:bodyPr/>
          <a:lstStyle>
            <a:lvl1pPr marL="0" indent="0">
              <a:spcAft>
                <a:spcPts val="1000"/>
              </a:spcAft>
              <a:buNone/>
              <a:tabLst>
                <a:tab pos="176213" algn="l"/>
              </a:tabLst>
              <a:defRPr lang="en-GB" sz="3000" b="1" dirty="0" smtClean="0">
                <a:solidFill>
                  <a:schemeClr val="bg1"/>
                </a:solidFill>
                <a:latin typeface="+mj-lt"/>
              </a:defRPr>
            </a:lvl1pPr>
            <a:lvl2pPr>
              <a:defRPr b="0">
                <a:solidFill>
                  <a:schemeClr val="bg1"/>
                </a:solidFill>
                <a:latin typeface="+mn-lt"/>
              </a:defRPr>
            </a:lvl2pPr>
          </a:lstStyle>
          <a:p>
            <a:pPr lvl="0"/>
            <a:r>
              <a:rPr lang="en-GB" dirty="0"/>
              <a:t>“	Add </a:t>
            </a:r>
            <a:r>
              <a:rPr lang="en-GB" dirty="0" err="1"/>
              <a:t>pullout</a:t>
            </a:r>
            <a:r>
              <a:rPr lang="en-GB" dirty="0"/>
              <a:t> quote or fact”</a:t>
            </a:r>
          </a:p>
          <a:p>
            <a:pPr lvl="1"/>
            <a:r>
              <a:rPr lang="en-GB" dirty="0"/>
              <a:t>Second level</a:t>
            </a:r>
          </a:p>
        </p:txBody>
      </p:sp>
      <p:sp>
        <p:nvSpPr>
          <p:cNvPr id="12" name="TextBox 11">
            <a:extLst>
              <a:ext uri="{FF2B5EF4-FFF2-40B4-BE49-F238E27FC236}">
                <a16:creationId xmlns:a16="http://schemas.microsoft.com/office/drawing/2014/main" id="{69330D62-B85E-4142-A75E-1E04D726549B}"/>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
        <p:nvSpPr>
          <p:cNvPr id="13" name="Footer Placeholder 4">
            <a:extLst>
              <a:ext uri="{FF2B5EF4-FFF2-40B4-BE49-F238E27FC236}">
                <a16:creationId xmlns:a16="http://schemas.microsoft.com/office/drawing/2014/main" id="{329C5556-DC37-A343-889A-534923949DD3}"/>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bg1"/>
                </a:solidFill>
              </a:defRPr>
            </a:lvl1pPr>
          </a:lstStyle>
          <a:p>
            <a:r>
              <a:rPr lang="en-GB"/>
              <a:t>Presentation title</a:t>
            </a:r>
            <a:endParaRPr lang="en-GB" dirty="0"/>
          </a:p>
        </p:txBody>
      </p:sp>
    </p:spTree>
    <p:extLst>
      <p:ext uri="{BB962C8B-B14F-4D97-AF65-F5344CB8AC3E}">
        <p14:creationId xmlns:p14="http://schemas.microsoft.com/office/powerpoint/2010/main" val="142425426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Image + Text Right">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tx1"/>
                </a:solidFill>
              </a:defRPr>
            </a:lvl1pPr>
          </a:lstStyle>
          <a:p>
            <a:fld id="{2987031C-9901-4EF0-9F2F-2A2E1AE069F5}" type="slidenum">
              <a:rPr lang="en-GB" smtClean="0"/>
              <a:pPr/>
              <a:t>‹#›</a:t>
            </a:fld>
            <a:endParaRPr lang="en-GB"/>
          </a:p>
        </p:txBody>
      </p:sp>
      <p:sp>
        <p:nvSpPr>
          <p:cNvPr id="8" name="Text Placeholder 7">
            <a:extLst>
              <a:ext uri="{FF2B5EF4-FFF2-40B4-BE49-F238E27FC236}">
                <a16:creationId xmlns:a16="http://schemas.microsoft.com/office/drawing/2014/main" id="{B19EC4DB-4465-564B-ABC6-584C8D982335}"/>
              </a:ext>
            </a:extLst>
          </p:cNvPr>
          <p:cNvSpPr>
            <a:spLocks noGrp="1"/>
          </p:cNvSpPr>
          <p:nvPr>
            <p:ph type="body" sz="quarter" idx="15"/>
          </p:nvPr>
        </p:nvSpPr>
        <p:spPr>
          <a:xfrm>
            <a:off x="8208000" y="1260475"/>
            <a:ext cx="3660151" cy="4949825"/>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13" name="Content Placeholder 11">
            <a:extLst>
              <a:ext uri="{FF2B5EF4-FFF2-40B4-BE49-F238E27FC236}">
                <a16:creationId xmlns:a16="http://schemas.microsoft.com/office/drawing/2014/main" id="{586B5653-247B-6F4C-B7A6-2510ADC6F0EC}"/>
              </a:ext>
            </a:extLst>
          </p:cNvPr>
          <p:cNvSpPr>
            <a:spLocks noGrp="1"/>
          </p:cNvSpPr>
          <p:nvPr>
            <p:ph sz="quarter" idx="17" hasCustomPrompt="1"/>
          </p:nvPr>
        </p:nvSpPr>
        <p:spPr>
          <a:xfrm>
            <a:off x="323850" y="1260300"/>
            <a:ext cx="7596188" cy="4950000"/>
          </a:xfrm>
        </p:spPr>
        <p:txBody>
          <a:bodyPr/>
          <a:lstStyle>
            <a:lvl1pPr marL="0" indent="0">
              <a:buNone/>
              <a:defRPr/>
            </a:lvl1pPr>
          </a:lstStyle>
          <a:p>
            <a:pPr lvl="0"/>
            <a:r>
              <a:rPr lang="en-GB" dirty="0"/>
              <a:t>Add content</a:t>
            </a:r>
          </a:p>
        </p:txBody>
      </p:sp>
      <p:sp>
        <p:nvSpPr>
          <p:cNvPr id="14" name="Content Placeholder 11">
            <a:extLst>
              <a:ext uri="{FF2B5EF4-FFF2-40B4-BE49-F238E27FC236}">
                <a16:creationId xmlns:a16="http://schemas.microsoft.com/office/drawing/2014/main" id="{BE4F0786-54FD-6D49-A748-C4FDB6C01E40}"/>
              </a:ext>
            </a:extLst>
          </p:cNvPr>
          <p:cNvSpPr>
            <a:spLocks noGrp="1"/>
          </p:cNvSpPr>
          <p:nvPr>
            <p:ph sz="quarter" idx="18" hasCustomPrompt="1"/>
          </p:nvPr>
        </p:nvSpPr>
        <p:spPr>
          <a:xfrm>
            <a:off x="4269000" y="1260300"/>
            <a:ext cx="3648075" cy="4950000"/>
          </a:xfrm>
        </p:spPr>
        <p:txBody>
          <a:bodyPr/>
          <a:lstStyle>
            <a:lvl1pPr marL="0" indent="0">
              <a:buNone/>
              <a:defRPr/>
            </a:lvl1pPr>
          </a:lstStyle>
          <a:p>
            <a:pPr lvl="0"/>
            <a:r>
              <a:rPr lang="en-GB" dirty="0"/>
              <a:t>Add content</a:t>
            </a:r>
          </a:p>
        </p:txBody>
      </p:sp>
      <p:sp>
        <p:nvSpPr>
          <p:cNvPr id="15" name="TextBox 14">
            <a:extLst>
              <a:ext uri="{FF2B5EF4-FFF2-40B4-BE49-F238E27FC236}">
                <a16:creationId xmlns:a16="http://schemas.microsoft.com/office/drawing/2014/main" id="{C615F6D4-A8E9-304C-88AD-E74B2AC9A89F}"/>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
        <p:nvSpPr>
          <p:cNvPr id="16" name="Footer Placeholder 4">
            <a:extLst>
              <a:ext uri="{FF2B5EF4-FFF2-40B4-BE49-F238E27FC236}">
                <a16:creationId xmlns:a16="http://schemas.microsoft.com/office/drawing/2014/main" id="{CA55B5E3-A309-EB43-8193-1C648D07DE79}"/>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Tree>
    <p:extLst>
      <p:ext uri="{BB962C8B-B14F-4D97-AF65-F5344CB8AC3E}">
        <p14:creationId xmlns:p14="http://schemas.microsoft.com/office/powerpoint/2010/main" val="99981427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Image + Text Left">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tx1"/>
                </a:solidFill>
              </a:defRPr>
            </a:lvl1pPr>
          </a:lstStyle>
          <a:p>
            <a:fld id="{2987031C-9901-4EF0-9F2F-2A2E1AE069F5}" type="slidenum">
              <a:rPr lang="en-GB" smtClean="0"/>
              <a:pPr/>
              <a:t>‹#›</a:t>
            </a:fld>
            <a:endParaRPr lang="en-GB"/>
          </a:p>
        </p:txBody>
      </p:sp>
      <p:sp>
        <p:nvSpPr>
          <p:cNvPr id="8" name="Text Placeholder 7">
            <a:extLst>
              <a:ext uri="{FF2B5EF4-FFF2-40B4-BE49-F238E27FC236}">
                <a16:creationId xmlns:a16="http://schemas.microsoft.com/office/drawing/2014/main" id="{B19EC4DB-4465-564B-ABC6-584C8D982335}"/>
              </a:ext>
            </a:extLst>
          </p:cNvPr>
          <p:cNvSpPr>
            <a:spLocks noGrp="1"/>
          </p:cNvSpPr>
          <p:nvPr>
            <p:ph type="body" sz="quarter" idx="15"/>
          </p:nvPr>
        </p:nvSpPr>
        <p:spPr>
          <a:xfrm>
            <a:off x="323849" y="1260475"/>
            <a:ext cx="3660151" cy="4949825"/>
          </a:xfrm>
        </p:spPr>
        <p:txBody>
          <a:bodyPr/>
          <a:lstStyle/>
          <a:p>
            <a:pPr lvl="0"/>
            <a:r>
              <a:rPr lang="en-GB" dirty="0"/>
              <a:t>Click to edit Master text styles</a:t>
            </a:r>
          </a:p>
          <a:p>
            <a:pPr lvl="1"/>
            <a:r>
              <a:rPr lang="en-GB" dirty="0"/>
              <a:t>Second level</a:t>
            </a:r>
          </a:p>
          <a:p>
            <a:pPr lvl="2"/>
            <a:r>
              <a:rPr lang="en-GB" dirty="0"/>
              <a:t>Third level</a:t>
            </a:r>
          </a:p>
          <a:p>
            <a:pPr lvl="3"/>
            <a:r>
              <a:rPr lang="en-GB" dirty="0"/>
              <a:t>Fourth level</a:t>
            </a:r>
          </a:p>
          <a:p>
            <a:pPr lvl="4"/>
            <a:r>
              <a:rPr lang="en-GB" dirty="0"/>
              <a:t>Fifth level</a:t>
            </a:r>
          </a:p>
        </p:txBody>
      </p:sp>
      <p:sp>
        <p:nvSpPr>
          <p:cNvPr id="9" name="Content Placeholder 11">
            <a:extLst>
              <a:ext uri="{FF2B5EF4-FFF2-40B4-BE49-F238E27FC236}">
                <a16:creationId xmlns:a16="http://schemas.microsoft.com/office/drawing/2014/main" id="{4FBF2011-D452-5546-8550-A1A4A7F62AEA}"/>
              </a:ext>
            </a:extLst>
          </p:cNvPr>
          <p:cNvSpPr>
            <a:spLocks noGrp="1"/>
          </p:cNvSpPr>
          <p:nvPr>
            <p:ph sz="quarter" idx="17" hasCustomPrompt="1"/>
          </p:nvPr>
        </p:nvSpPr>
        <p:spPr>
          <a:xfrm>
            <a:off x="4274926" y="1272918"/>
            <a:ext cx="7596188" cy="4950000"/>
          </a:xfrm>
        </p:spPr>
        <p:txBody>
          <a:bodyPr/>
          <a:lstStyle>
            <a:lvl1pPr marL="0" indent="0">
              <a:buNone/>
              <a:defRPr/>
            </a:lvl1pPr>
          </a:lstStyle>
          <a:p>
            <a:pPr lvl="0"/>
            <a:r>
              <a:rPr lang="en-GB" dirty="0"/>
              <a:t>Add content</a:t>
            </a:r>
          </a:p>
        </p:txBody>
      </p:sp>
      <p:sp>
        <p:nvSpPr>
          <p:cNvPr id="10" name="Content Placeholder 11">
            <a:extLst>
              <a:ext uri="{FF2B5EF4-FFF2-40B4-BE49-F238E27FC236}">
                <a16:creationId xmlns:a16="http://schemas.microsoft.com/office/drawing/2014/main" id="{78C93D45-DA0E-BF49-AE04-E6E405C922F5}"/>
              </a:ext>
            </a:extLst>
          </p:cNvPr>
          <p:cNvSpPr>
            <a:spLocks noGrp="1"/>
          </p:cNvSpPr>
          <p:nvPr>
            <p:ph sz="quarter" idx="18" hasCustomPrompt="1"/>
          </p:nvPr>
        </p:nvSpPr>
        <p:spPr>
          <a:xfrm>
            <a:off x="4265402" y="1272918"/>
            <a:ext cx="3648075" cy="4950000"/>
          </a:xfrm>
        </p:spPr>
        <p:txBody>
          <a:bodyPr/>
          <a:lstStyle>
            <a:lvl1pPr marL="0" indent="0">
              <a:buNone/>
              <a:defRPr/>
            </a:lvl1pPr>
          </a:lstStyle>
          <a:p>
            <a:pPr lvl="0"/>
            <a:r>
              <a:rPr lang="en-GB" dirty="0"/>
              <a:t>Add content</a:t>
            </a:r>
          </a:p>
        </p:txBody>
      </p:sp>
      <p:sp>
        <p:nvSpPr>
          <p:cNvPr id="11" name="TextBox 10">
            <a:extLst>
              <a:ext uri="{FF2B5EF4-FFF2-40B4-BE49-F238E27FC236}">
                <a16:creationId xmlns:a16="http://schemas.microsoft.com/office/drawing/2014/main" id="{A08B0208-82DF-FE48-8712-D2BF9D499DB6}"/>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
        <p:nvSpPr>
          <p:cNvPr id="12" name="Footer Placeholder 4">
            <a:extLst>
              <a:ext uri="{FF2B5EF4-FFF2-40B4-BE49-F238E27FC236}">
                <a16:creationId xmlns:a16="http://schemas.microsoft.com/office/drawing/2014/main" id="{B58F480A-4EB8-3D42-B4A4-ED9A574CF3BE}"/>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Tree>
    <p:extLst>
      <p:ext uri="{BB962C8B-B14F-4D97-AF65-F5344CB8AC3E}">
        <p14:creationId xmlns:p14="http://schemas.microsoft.com/office/powerpoint/2010/main" val="308781548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Image Only">
    <p:bg>
      <p:bgPr>
        <a:solidFill>
          <a:schemeClr val="bg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27C313F7-5A31-B24F-B042-99380DDDF9D5}"/>
              </a:ext>
            </a:extLst>
          </p:cNvPr>
          <p:cNvSpPr>
            <a:spLocks noGrp="1"/>
          </p:cNvSpPr>
          <p:nvPr>
            <p:ph type="sldNum" sz="quarter" idx="12"/>
          </p:nvPr>
        </p:nvSpPr>
        <p:spPr>
          <a:xfrm>
            <a:off x="10969200" y="6408000"/>
            <a:ext cx="900000" cy="252000"/>
          </a:xfrm>
        </p:spPr>
        <p:txBody>
          <a:bodyPr/>
          <a:lstStyle>
            <a:lvl1pPr>
              <a:defRPr>
                <a:solidFill>
                  <a:schemeClr val="tx1"/>
                </a:solidFill>
              </a:defRPr>
            </a:lvl1pPr>
          </a:lstStyle>
          <a:p>
            <a:fld id="{2987031C-9901-4EF0-9F2F-2A2E1AE069F5}" type="slidenum">
              <a:rPr lang="en-GB" smtClean="0"/>
              <a:pPr/>
              <a:t>‹#›</a:t>
            </a:fld>
            <a:endParaRPr lang="en-GB"/>
          </a:p>
        </p:txBody>
      </p:sp>
      <p:sp>
        <p:nvSpPr>
          <p:cNvPr id="3" name="Picture Placeholder 2">
            <a:extLst>
              <a:ext uri="{FF2B5EF4-FFF2-40B4-BE49-F238E27FC236}">
                <a16:creationId xmlns:a16="http://schemas.microsoft.com/office/drawing/2014/main" id="{3AE7A02D-4B67-2E46-824F-75F75A628A06}"/>
              </a:ext>
            </a:extLst>
          </p:cNvPr>
          <p:cNvSpPr>
            <a:spLocks noGrp="1"/>
          </p:cNvSpPr>
          <p:nvPr>
            <p:ph type="pic" sz="quarter" idx="14"/>
          </p:nvPr>
        </p:nvSpPr>
        <p:spPr>
          <a:xfrm>
            <a:off x="323999" y="324000"/>
            <a:ext cx="11545200" cy="5886000"/>
          </a:xfrm>
        </p:spPr>
        <p:txBody>
          <a:bodyPr/>
          <a:lstStyle>
            <a:lvl1pPr marL="0" indent="0">
              <a:buNone/>
              <a:defRPr/>
            </a:lvl1pPr>
          </a:lstStyle>
          <a:p>
            <a:endParaRPr lang="en-GB" dirty="0"/>
          </a:p>
        </p:txBody>
      </p:sp>
      <p:sp>
        <p:nvSpPr>
          <p:cNvPr id="7" name="TextBox 6">
            <a:extLst>
              <a:ext uri="{FF2B5EF4-FFF2-40B4-BE49-F238E27FC236}">
                <a16:creationId xmlns:a16="http://schemas.microsoft.com/office/drawing/2014/main" id="{A06938DA-B81E-194D-B946-FE34DDBA95E3}"/>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
        <p:nvSpPr>
          <p:cNvPr id="9" name="Footer Placeholder 4">
            <a:extLst>
              <a:ext uri="{FF2B5EF4-FFF2-40B4-BE49-F238E27FC236}">
                <a16:creationId xmlns:a16="http://schemas.microsoft.com/office/drawing/2014/main" id="{6B25E5C4-A64B-BC41-B4E9-728278108889}"/>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Tree>
    <p:extLst>
      <p:ext uri="{BB962C8B-B14F-4D97-AF65-F5344CB8AC3E}">
        <p14:creationId xmlns:p14="http://schemas.microsoft.com/office/powerpoint/2010/main" val="228872508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End Slide">
    <p:bg>
      <p:bgPr>
        <a:solidFill>
          <a:schemeClr val="bg2"/>
        </a:solid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F423D09D-8DB0-7649-9F5F-1604580C228C}"/>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
        <p:nvSpPr>
          <p:cNvPr id="8" name="TextBox 7">
            <a:extLst>
              <a:ext uri="{FF2B5EF4-FFF2-40B4-BE49-F238E27FC236}">
                <a16:creationId xmlns:a16="http://schemas.microsoft.com/office/drawing/2014/main" id="{E1ACF111-2B15-3941-9C86-55179E8F03A2}"/>
              </a:ext>
            </a:extLst>
          </p:cNvPr>
          <p:cNvSpPr txBox="1"/>
          <p:nvPr userDrawn="1"/>
        </p:nvSpPr>
        <p:spPr>
          <a:xfrm>
            <a:off x="347730" y="1184856"/>
            <a:ext cx="3636000" cy="720000"/>
          </a:xfrm>
          <a:prstGeom prst="rect">
            <a:avLst/>
          </a:prstGeom>
          <a:noFill/>
        </p:spPr>
        <p:txBody>
          <a:bodyPr wrap="square" lIns="0" tIns="0" rIns="0" bIns="0" rtlCol="0">
            <a:noAutofit/>
          </a:bodyPr>
          <a:lstStyle/>
          <a:p>
            <a:r>
              <a:rPr lang="en-GB" sz="4500" b="1" dirty="0">
                <a:solidFill>
                  <a:schemeClr val="bg1"/>
                </a:solidFill>
                <a:latin typeface="+mj-lt"/>
              </a:rPr>
              <a:t>Thank you!</a:t>
            </a:r>
          </a:p>
        </p:txBody>
      </p:sp>
      <p:sp>
        <p:nvSpPr>
          <p:cNvPr id="9" name="TextBox 8">
            <a:extLst>
              <a:ext uri="{FF2B5EF4-FFF2-40B4-BE49-F238E27FC236}">
                <a16:creationId xmlns:a16="http://schemas.microsoft.com/office/drawing/2014/main" id="{EC19BDC4-5E78-344A-B818-82367CCDED7C}"/>
              </a:ext>
            </a:extLst>
          </p:cNvPr>
          <p:cNvSpPr txBox="1"/>
          <p:nvPr userDrawn="1"/>
        </p:nvSpPr>
        <p:spPr>
          <a:xfrm>
            <a:off x="324001" y="1890000"/>
            <a:ext cx="3659730" cy="504000"/>
          </a:xfrm>
          <a:prstGeom prst="rect">
            <a:avLst/>
          </a:prstGeom>
          <a:noFill/>
        </p:spPr>
        <p:txBody>
          <a:bodyPr wrap="square" lIns="0" tIns="0" rIns="0" bIns="0" rtlCol="0">
            <a:noAutofit/>
          </a:bodyPr>
          <a:lstStyle/>
          <a:p>
            <a:r>
              <a:rPr lang="en-GB" sz="2500" b="1" dirty="0" err="1">
                <a:solidFill>
                  <a:schemeClr val="tx1"/>
                </a:solidFill>
                <a:latin typeface="+mn-lt"/>
              </a:rPr>
              <a:t>ntu.ac.uk</a:t>
            </a:r>
            <a:endParaRPr lang="en-GB" sz="2500" b="1" dirty="0">
              <a:solidFill>
                <a:schemeClr val="tx1"/>
              </a:solidFill>
              <a:latin typeface="+mn-lt"/>
            </a:endParaRPr>
          </a:p>
        </p:txBody>
      </p:sp>
    </p:spTree>
    <p:extLst>
      <p:ext uri="{BB962C8B-B14F-4D97-AF65-F5344CB8AC3E}">
        <p14:creationId xmlns:p14="http://schemas.microsoft.com/office/powerpoint/2010/main" val="302520520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matchingName="Title and body" type="tx">
  <p:cSld name="Title and body">
    <p:spTree>
      <p:nvGrpSpPr>
        <p:cNvPr id="1" name="Shape 94"/>
        <p:cNvGrpSpPr/>
        <p:nvPr/>
      </p:nvGrpSpPr>
      <p:grpSpPr>
        <a:xfrm>
          <a:off x="0" y="0"/>
          <a:ext cx="0" cy="0"/>
          <a:chOff x="0" y="0"/>
          <a:chExt cx="0" cy="0"/>
        </a:xfrm>
      </p:grpSpPr>
      <p:sp>
        <p:nvSpPr>
          <p:cNvPr id="95" name="Google Shape;95;p115"/>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800"/>
              <a:buFont typeface="Corbel"/>
              <a:buNone/>
              <a:defRPr/>
            </a:lvl1pPr>
            <a:lvl2pPr lvl="1" algn="l">
              <a:lnSpc>
                <a:spcPct val="100000"/>
              </a:lnSpc>
              <a:spcBef>
                <a:spcPts val="0"/>
              </a:spcBef>
              <a:spcAft>
                <a:spcPts val="0"/>
              </a:spcAft>
              <a:buClr>
                <a:schemeClr val="dk1"/>
              </a:buClr>
              <a:buSzPts val="2800"/>
              <a:buFont typeface="Corbel"/>
              <a:buNone/>
              <a:defRPr/>
            </a:lvl2pPr>
            <a:lvl3pPr lvl="2" algn="l">
              <a:lnSpc>
                <a:spcPct val="100000"/>
              </a:lnSpc>
              <a:spcBef>
                <a:spcPts val="0"/>
              </a:spcBef>
              <a:spcAft>
                <a:spcPts val="0"/>
              </a:spcAft>
              <a:buClr>
                <a:schemeClr val="dk1"/>
              </a:buClr>
              <a:buSzPts val="2800"/>
              <a:buFont typeface="Corbel"/>
              <a:buNone/>
              <a:defRPr/>
            </a:lvl3pPr>
            <a:lvl4pPr lvl="3" algn="l">
              <a:lnSpc>
                <a:spcPct val="100000"/>
              </a:lnSpc>
              <a:spcBef>
                <a:spcPts val="0"/>
              </a:spcBef>
              <a:spcAft>
                <a:spcPts val="0"/>
              </a:spcAft>
              <a:buClr>
                <a:schemeClr val="dk1"/>
              </a:buClr>
              <a:buSzPts val="2800"/>
              <a:buFont typeface="Corbel"/>
              <a:buNone/>
              <a:defRPr/>
            </a:lvl4pPr>
            <a:lvl5pPr lvl="4" algn="l">
              <a:lnSpc>
                <a:spcPct val="100000"/>
              </a:lnSpc>
              <a:spcBef>
                <a:spcPts val="0"/>
              </a:spcBef>
              <a:spcAft>
                <a:spcPts val="0"/>
              </a:spcAft>
              <a:buClr>
                <a:schemeClr val="dk1"/>
              </a:buClr>
              <a:buSzPts val="2800"/>
              <a:buFont typeface="Corbel"/>
              <a:buNone/>
              <a:defRPr/>
            </a:lvl5pPr>
            <a:lvl6pPr lvl="5" algn="l">
              <a:lnSpc>
                <a:spcPct val="100000"/>
              </a:lnSpc>
              <a:spcBef>
                <a:spcPts val="0"/>
              </a:spcBef>
              <a:spcAft>
                <a:spcPts val="0"/>
              </a:spcAft>
              <a:buClr>
                <a:schemeClr val="dk1"/>
              </a:buClr>
              <a:buSzPts val="2800"/>
              <a:buFont typeface="Corbel"/>
              <a:buNone/>
              <a:defRPr/>
            </a:lvl6pPr>
            <a:lvl7pPr lvl="6" algn="l">
              <a:lnSpc>
                <a:spcPct val="100000"/>
              </a:lnSpc>
              <a:spcBef>
                <a:spcPts val="0"/>
              </a:spcBef>
              <a:spcAft>
                <a:spcPts val="0"/>
              </a:spcAft>
              <a:buClr>
                <a:schemeClr val="dk1"/>
              </a:buClr>
              <a:buSzPts val="2800"/>
              <a:buFont typeface="Corbel"/>
              <a:buNone/>
              <a:defRPr/>
            </a:lvl7pPr>
            <a:lvl8pPr lvl="7" algn="l">
              <a:lnSpc>
                <a:spcPct val="100000"/>
              </a:lnSpc>
              <a:spcBef>
                <a:spcPts val="0"/>
              </a:spcBef>
              <a:spcAft>
                <a:spcPts val="0"/>
              </a:spcAft>
              <a:buClr>
                <a:schemeClr val="dk1"/>
              </a:buClr>
              <a:buSzPts val="2800"/>
              <a:buFont typeface="Corbel"/>
              <a:buNone/>
              <a:defRPr/>
            </a:lvl8pPr>
            <a:lvl9pPr lvl="8" algn="l">
              <a:lnSpc>
                <a:spcPct val="100000"/>
              </a:lnSpc>
              <a:spcBef>
                <a:spcPts val="0"/>
              </a:spcBef>
              <a:spcAft>
                <a:spcPts val="0"/>
              </a:spcAft>
              <a:buClr>
                <a:schemeClr val="dk1"/>
              </a:buClr>
              <a:buSzPts val="2800"/>
              <a:buFont typeface="Corbel"/>
              <a:buNone/>
              <a:defRPr/>
            </a:lvl9pPr>
          </a:lstStyle>
          <a:p>
            <a:endParaRPr/>
          </a:p>
        </p:txBody>
      </p:sp>
      <p:sp>
        <p:nvSpPr>
          <p:cNvPr id="96" name="Google Shape;96;p115"/>
          <p:cNvSpPr txBox="1">
            <a:spLocks noGrp="1"/>
          </p:cNvSpPr>
          <p:nvPr>
            <p:ph type="body" idx="1"/>
          </p:nvPr>
        </p:nvSpPr>
        <p:spPr>
          <a:xfrm>
            <a:off x="415600" y="1536633"/>
            <a:ext cx="11360800" cy="4555200"/>
          </a:xfrm>
          <a:prstGeom prst="rect">
            <a:avLst/>
          </a:prstGeom>
          <a:noFill/>
          <a:ln>
            <a:noFill/>
          </a:ln>
        </p:spPr>
        <p:txBody>
          <a:bodyPr spcFirstLastPara="1" wrap="square" lIns="91425" tIns="91425" rIns="91425" bIns="91425" anchor="t" anchorCtr="0">
            <a:normAutofit/>
          </a:bodyPr>
          <a:lstStyle>
            <a:lvl1pPr marL="609585" lvl="0" indent="-457189" algn="l">
              <a:lnSpc>
                <a:spcPct val="115000"/>
              </a:lnSpc>
              <a:spcBef>
                <a:spcPts val="0"/>
              </a:spcBef>
              <a:spcAft>
                <a:spcPts val="0"/>
              </a:spcAft>
              <a:buSzPts val="1800"/>
              <a:buChar char="●"/>
              <a:defRPr/>
            </a:lvl1pPr>
            <a:lvl2pPr marL="1219170" lvl="1" indent="-423323" algn="l">
              <a:lnSpc>
                <a:spcPct val="115000"/>
              </a:lnSpc>
              <a:spcBef>
                <a:spcPts val="0"/>
              </a:spcBef>
              <a:spcAft>
                <a:spcPts val="0"/>
              </a:spcAft>
              <a:buSzPts val="1400"/>
              <a:buChar char="○"/>
              <a:defRPr/>
            </a:lvl2pPr>
            <a:lvl3pPr marL="1828754" lvl="2" indent="-423323" algn="l">
              <a:lnSpc>
                <a:spcPct val="115000"/>
              </a:lnSpc>
              <a:spcBef>
                <a:spcPts val="0"/>
              </a:spcBef>
              <a:spcAft>
                <a:spcPts val="0"/>
              </a:spcAft>
              <a:buSzPts val="1400"/>
              <a:buChar char="■"/>
              <a:defRPr/>
            </a:lvl3pPr>
            <a:lvl4pPr marL="2438339" lvl="3" indent="-423323" algn="l">
              <a:lnSpc>
                <a:spcPct val="115000"/>
              </a:lnSpc>
              <a:spcBef>
                <a:spcPts val="0"/>
              </a:spcBef>
              <a:spcAft>
                <a:spcPts val="0"/>
              </a:spcAft>
              <a:buSzPts val="1400"/>
              <a:buFont typeface="Corbel"/>
              <a:buChar char="●"/>
              <a:defRPr/>
            </a:lvl4pPr>
            <a:lvl5pPr marL="3047924" lvl="4" indent="-423323" algn="l">
              <a:lnSpc>
                <a:spcPct val="115000"/>
              </a:lnSpc>
              <a:spcBef>
                <a:spcPts val="0"/>
              </a:spcBef>
              <a:spcAft>
                <a:spcPts val="0"/>
              </a:spcAft>
              <a:buSzPts val="1400"/>
              <a:buFont typeface="Corbel"/>
              <a:buChar char="○"/>
              <a:defRPr/>
            </a:lvl5pPr>
            <a:lvl6pPr marL="3657509" lvl="5" indent="-423323" algn="l">
              <a:lnSpc>
                <a:spcPct val="115000"/>
              </a:lnSpc>
              <a:spcBef>
                <a:spcPts val="0"/>
              </a:spcBef>
              <a:spcAft>
                <a:spcPts val="0"/>
              </a:spcAft>
              <a:buClr>
                <a:schemeClr val="dk1"/>
              </a:buClr>
              <a:buSzPts val="1400"/>
              <a:buChar char="■"/>
              <a:defRPr/>
            </a:lvl6pPr>
            <a:lvl7pPr marL="4267093" lvl="6" indent="-423323" algn="l">
              <a:lnSpc>
                <a:spcPct val="115000"/>
              </a:lnSpc>
              <a:spcBef>
                <a:spcPts val="0"/>
              </a:spcBef>
              <a:spcAft>
                <a:spcPts val="0"/>
              </a:spcAft>
              <a:buClr>
                <a:schemeClr val="dk1"/>
              </a:buClr>
              <a:buSzPts val="1400"/>
              <a:buChar char="●"/>
              <a:defRPr/>
            </a:lvl7pPr>
            <a:lvl8pPr marL="4876678" lvl="7" indent="-423323" algn="l">
              <a:lnSpc>
                <a:spcPct val="115000"/>
              </a:lnSpc>
              <a:spcBef>
                <a:spcPts val="0"/>
              </a:spcBef>
              <a:spcAft>
                <a:spcPts val="0"/>
              </a:spcAft>
              <a:buClr>
                <a:schemeClr val="dk1"/>
              </a:buClr>
              <a:buSzPts val="1400"/>
              <a:buChar char="○"/>
              <a:defRPr/>
            </a:lvl8pPr>
            <a:lvl9pPr marL="5486263" lvl="8" indent="-423323" algn="l">
              <a:lnSpc>
                <a:spcPct val="115000"/>
              </a:lnSpc>
              <a:spcBef>
                <a:spcPts val="0"/>
              </a:spcBef>
              <a:spcAft>
                <a:spcPts val="0"/>
              </a:spcAft>
              <a:buClr>
                <a:schemeClr val="dk1"/>
              </a:buClr>
              <a:buSzPts val="1400"/>
              <a:buChar char="■"/>
              <a:defRPr/>
            </a:lvl9pPr>
          </a:lstStyle>
          <a:p>
            <a:endParaRPr/>
          </a:p>
        </p:txBody>
      </p:sp>
      <p:sp>
        <p:nvSpPr>
          <p:cNvPr id="97" name="Google Shape;97;p115"/>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228302736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 School/Dept – Pink">
    <p:bg>
      <p:bgPr>
        <a:solidFill>
          <a:schemeClr val="bg2"/>
        </a:solidFill>
        <a:effectLst/>
      </p:bgPr>
    </p:bg>
    <p:spTree>
      <p:nvGrpSpPr>
        <p:cNvPr id="1" name=""/>
        <p:cNvGrpSpPr/>
        <p:nvPr/>
      </p:nvGrpSpPr>
      <p:grpSpPr>
        <a:xfrm>
          <a:off x="0" y="0"/>
          <a:ext cx="0" cy="0"/>
          <a:chOff x="0" y="0"/>
          <a:chExt cx="0" cy="0"/>
        </a:xfrm>
      </p:grpSpPr>
      <p:sp>
        <p:nvSpPr>
          <p:cNvPr id="3" name="Subtitle 2">
            <a:extLst>
              <a:ext uri="{FF2B5EF4-FFF2-40B4-BE49-F238E27FC236}">
                <a16:creationId xmlns:a16="http://schemas.microsoft.com/office/drawing/2014/main" id="{BA95DA28-5082-4466-8610-52F8C0DC1E32}"/>
              </a:ext>
            </a:extLst>
          </p:cNvPr>
          <p:cNvSpPr>
            <a:spLocks noGrp="1"/>
          </p:cNvSpPr>
          <p:nvPr>
            <p:ph type="subTitle" idx="1" hasCustomPrompt="1"/>
          </p:nvPr>
        </p:nvSpPr>
        <p:spPr>
          <a:xfrm>
            <a:off x="344393" y="2664000"/>
            <a:ext cx="7503607" cy="540000"/>
          </a:xfrm>
        </p:spPr>
        <p:txBody>
          <a:bodyPr lIns="0" tIns="0" rIns="0" bIns="0">
            <a:noAutofit/>
          </a:bodyPr>
          <a:lstStyle>
            <a:lvl1pPr marL="0" indent="0" algn="l">
              <a:buNone/>
              <a:defRPr sz="25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a:t>
            </a:r>
            <a:endParaRPr lang="en-GB" dirty="0"/>
          </a:p>
        </p:txBody>
      </p:sp>
      <p:pic>
        <p:nvPicPr>
          <p:cNvPr id="8" name="Picture 7">
            <a:extLst>
              <a:ext uri="{FF2B5EF4-FFF2-40B4-BE49-F238E27FC236}">
                <a16:creationId xmlns:a16="http://schemas.microsoft.com/office/drawing/2014/main" id="{EAD84A32-8CF7-0049-A245-A2495A258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
        <p:nvSpPr>
          <p:cNvPr id="11" name="Text Placeholder 10">
            <a:extLst>
              <a:ext uri="{FF2B5EF4-FFF2-40B4-BE49-F238E27FC236}">
                <a16:creationId xmlns:a16="http://schemas.microsoft.com/office/drawing/2014/main" id="{6D35024E-B893-6F4F-BC39-A12ABB859998}"/>
              </a:ext>
            </a:extLst>
          </p:cNvPr>
          <p:cNvSpPr>
            <a:spLocks noGrp="1"/>
          </p:cNvSpPr>
          <p:nvPr>
            <p:ph type="body" sz="quarter" idx="13" hasCustomPrompt="1"/>
          </p:nvPr>
        </p:nvSpPr>
        <p:spPr>
          <a:xfrm>
            <a:off x="324000" y="324000"/>
            <a:ext cx="3600000" cy="216000"/>
          </a:xfrm>
        </p:spPr>
        <p:txBody>
          <a:bodyPr lIns="0" tIns="0" rIns="0" bIns="0">
            <a:noAutofit/>
          </a:bodyPr>
          <a:lstStyle>
            <a:lvl1pPr marL="0" indent="0">
              <a:buNone/>
              <a:defRPr sz="1500">
                <a:solidFill>
                  <a:schemeClr val="bg1"/>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GB" dirty="0"/>
              <a:t>School/Department name</a:t>
            </a:r>
          </a:p>
        </p:txBody>
      </p:sp>
      <p:cxnSp>
        <p:nvCxnSpPr>
          <p:cNvPr id="13" name="Straight Connector 12">
            <a:extLst>
              <a:ext uri="{FF2B5EF4-FFF2-40B4-BE49-F238E27FC236}">
                <a16:creationId xmlns:a16="http://schemas.microsoft.com/office/drawing/2014/main" id="{00BB5783-DC9F-0347-A2E3-6B93EA160538}"/>
              </a:ext>
            </a:extLst>
          </p:cNvPr>
          <p:cNvCxnSpPr/>
          <p:nvPr userDrawn="1"/>
        </p:nvCxnSpPr>
        <p:spPr>
          <a:xfrm>
            <a:off x="324000" y="612000"/>
            <a:ext cx="2592000" cy="0"/>
          </a:xfrm>
          <a:prstGeom prst="line">
            <a:avLst/>
          </a:prstGeom>
          <a:ln w="12700">
            <a:solidFill>
              <a:schemeClr val="bg1"/>
            </a:solidFill>
          </a:ln>
        </p:spPr>
        <p:style>
          <a:lnRef idx="1">
            <a:schemeClr val="accent1"/>
          </a:lnRef>
          <a:fillRef idx="0">
            <a:schemeClr val="accent1"/>
          </a:fillRef>
          <a:effectRef idx="0">
            <a:schemeClr val="accent1"/>
          </a:effectRef>
          <a:fontRef idx="minor">
            <a:schemeClr val="tx1"/>
          </a:fontRef>
        </p:style>
      </p:cxnSp>
      <p:sp>
        <p:nvSpPr>
          <p:cNvPr id="7" name="Title 1">
            <a:extLst>
              <a:ext uri="{FF2B5EF4-FFF2-40B4-BE49-F238E27FC236}">
                <a16:creationId xmlns:a16="http://schemas.microsoft.com/office/drawing/2014/main" id="{D0B284BF-2AAD-0A47-9DF9-0F3F421F43D8}"/>
              </a:ext>
            </a:extLst>
          </p:cNvPr>
          <p:cNvSpPr>
            <a:spLocks noGrp="1"/>
          </p:cNvSpPr>
          <p:nvPr>
            <p:ph type="ctrTitle" hasCustomPrompt="1"/>
          </p:nvPr>
        </p:nvSpPr>
        <p:spPr>
          <a:xfrm>
            <a:off x="324001" y="1224000"/>
            <a:ext cx="7523999" cy="1243488"/>
          </a:xfrm>
        </p:spPr>
        <p:txBody>
          <a:bodyPr lIns="0" tIns="0" rIns="0" bIns="0" anchor="b">
            <a:noAutofit/>
          </a:bodyPr>
          <a:lstStyle>
            <a:lvl1pPr algn="l">
              <a:lnSpc>
                <a:spcPts val="4700"/>
              </a:lnSpc>
              <a:defRPr sz="4500" b="1">
                <a:solidFill>
                  <a:schemeClr val="bg1"/>
                </a:solidFill>
              </a:defRPr>
            </a:lvl1pPr>
          </a:lstStyle>
          <a:p>
            <a:r>
              <a:rPr lang="en-US" dirty="0"/>
              <a:t>Presentation Title maximum two lines</a:t>
            </a:r>
            <a:endParaRPr lang="en-GB" dirty="0"/>
          </a:p>
        </p:txBody>
      </p:sp>
    </p:spTree>
    <p:extLst>
      <p:ext uri="{BB962C8B-B14F-4D97-AF65-F5344CB8AC3E}">
        <p14:creationId xmlns:p14="http://schemas.microsoft.com/office/powerpoint/2010/main" val="420121583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matchingName="Title only" type="titleOnly">
  <p:cSld name="Title only">
    <p:spTree>
      <p:nvGrpSpPr>
        <p:cNvPr id="1" name="Shape 137"/>
        <p:cNvGrpSpPr/>
        <p:nvPr/>
      </p:nvGrpSpPr>
      <p:grpSpPr>
        <a:xfrm>
          <a:off x="0" y="0"/>
          <a:ext cx="0" cy="0"/>
          <a:chOff x="0" y="0"/>
          <a:chExt cx="0" cy="0"/>
        </a:xfrm>
      </p:grpSpPr>
      <p:sp>
        <p:nvSpPr>
          <p:cNvPr id="138" name="Google Shape;138;p131"/>
          <p:cNvSpPr txBox="1">
            <a:spLocks noGrp="1"/>
          </p:cNvSpPr>
          <p:nvPr>
            <p:ph type="title"/>
          </p:nvPr>
        </p:nvSpPr>
        <p:spPr>
          <a:xfrm>
            <a:off x="415600" y="593367"/>
            <a:ext cx="11360800" cy="7636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Clr>
                <a:schemeClr val="lt1"/>
              </a:buClr>
              <a:buSzPts val="2800"/>
              <a:buFont typeface="Corbel"/>
              <a:buNone/>
              <a:defRPr/>
            </a:lvl1pPr>
            <a:lvl2pPr lvl="1" algn="l">
              <a:lnSpc>
                <a:spcPct val="100000"/>
              </a:lnSpc>
              <a:spcBef>
                <a:spcPts val="0"/>
              </a:spcBef>
              <a:spcAft>
                <a:spcPts val="0"/>
              </a:spcAft>
              <a:buClr>
                <a:schemeClr val="dk1"/>
              </a:buClr>
              <a:buSzPts val="2800"/>
              <a:buFont typeface="Corbel"/>
              <a:buNone/>
              <a:defRPr/>
            </a:lvl2pPr>
            <a:lvl3pPr lvl="2" algn="l">
              <a:lnSpc>
                <a:spcPct val="100000"/>
              </a:lnSpc>
              <a:spcBef>
                <a:spcPts val="0"/>
              </a:spcBef>
              <a:spcAft>
                <a:spcPts val="0"/>
              </a:spcAft>
              <a:buClr>
                <a:schemeClr val="dk1"/>
              </a:buClr>
              <a:buSzPts val="2800"/>
              <a:buFont typeface="Corbel"/>
              <a:buNone/>
              <a:defRPr/>
            </a:lvl3pPr>
            <a:lvl4pPr lvl="3" algn="l">
              <a:lnSpc>
                <a:spcPct val="100000"/>
              </a:lnSpc>
              <a:spcBef>
                <a:spcPts val="0"/>
              </a:spcBef>
              <a:spcAft>
                <a:spcPts val="0"/>
              </a:spcAft>
              <a:buClr>
                <a:schemeClr val="dk1"/>
              </a:buClr>
              <a:buSzPts val="2800"/>
              <a:buFont typeface="Corbel"/>
              <a:buNone/>
              <a:defRPr/>
            </a:lvl4pPr>
            <a:lvl5pPr lvl="4" algn="l">
              <a:lnSpc>
                <a:spcPct val="100000"/>
              </a:lnSpc>
              <a:spcBef>
                <a:spcPts val="0"/>
              </a:spcBef>
              <a:spcAft>
                <a:spcPts val="0"/>
              </a:spcAft>
              <a:buClr>
                <a:schemeClr val="dk1"/>
              </a:buClr>
              <a:buSzPts val="2800"/>
              <a:buFont typeface="Corbel"/>
              <a:buNone/>
              <a:defRPr/>
            </a:lvl5pPr>
            <a:lvl6pPr lvl="5" algn="l">
              <a:lnSpc>
                <a:spcPct val="100000"/>
              </a:lnSpc>
              <a:spcBef>
                <a:spcPts val="0"/>
              </a:spcBef>
              <a:spcAft>
                <a:spcPts val="0"/>
              </a:spcAft>
              <a:buClr>
                <a:schemeClr val="dk1"/>
              </a:buClr>
              <a:buSzPts val="2800"/>
              <a:buFont typeface="Corbel"/>
              <a:buNone/>
              <a:defRPr/>
            </a:lvl6pPr>
            <a:lvl7pPr lvl="6" algn="l">
              <a:lnSpc>
                <a:spcPct val="100000"/>
              </a:lnSpc>
              <a:spcBef>
                <a:spcPts val="0"/>
              </a:spcBef>
              <a:spcAft>
                <a:spcPts val="0"/>
              </a:spcAft>
              <a:buClr>
                <a:schemeClr val="dk1"/>
              </a:buClr>
              <a:buSzPts val="2800"/>
              <a:buFont typeface="Corbel"/>
              <a:buNone/>
              <a:defRPr/>
            </a:lvl7pPr>
            <a:lvl8pPr lvl="7" algn="l">
              <a:lnSpc>
                <a:spcPct val="100000"/>
              </a:lnSpc>
              <a:spcBef>
                <a:spcPts val="0"/>
              </a:spcBef>
              <a:spcAft>
                <a:spcPts val="0"/>
              </a:spcAft>
              <a:buClr>
                <a:schemeClr val="dk1"/>
              </a:buClr>
              <a:buSzPts val="2800"/>
              <a:buFont typeface="Corbel"/>
              <a:buNone/>
              <a:defRPr/>
            </a:lvl8pPr>
            <a:lvl9pPr lvl="8" algn="l">
              <a:lnSpc>
                <a:spcPct val="100000"/>
              </a:lnSpc>
              <a:spcBef>
                <a:spcPts val="0"/>
              </a:spcBef>
              <a:spcAft>
                <a:spcPts val="0"/>
              </a:spcAft>
              <a:buClr>
                <a:schemeClr val="dk1"/>
              </a:buClr>
              <a:buSzPts val="2800"/>
              <a:buFont typeface="Corbel"/>
              <a:buNone/>
              <a:defRPr/>
            </a:lvl9pPr>
          </a:lstStyle>
          <a:p>
            <a:endParaRPr/>
          </a:p>
        </p:txBody>
      </p:sp>
      <p:sp>
        <p:nvSpPr>
          <p:cNvPr id="139" name="Google Shape;139;p131"/>
          <p:cNvSpPr txBox="1">
            <a:spLocks noGrp="1"/>
          </p:cNvSpPr>
          <p:nvPr>
            <p:ph type="sldNum" idx="12"/>
          </p:nvPr>
        </p:nvSpPr>
        <p:spPr>
          <a:xfrm>
            <a:off x="11296611" y="6217623"/>
            <a:ext cx="731600" cy="5248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1pPr>
            <a:lvl2pPr marL="0" marR="0" lvl="1"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2pPr>
            <a:lvl3pPr marL="0" marR="0" lvl="2"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3pPr>
            <a:lvl4pPr marL="0" marR="0" lvl="3"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4pPr>
            <a:lvl5pPr marL="0" marR="0" lvl="4"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5pPr>
            <a:lvl6pPr marL="0" marR="0" lvl="5"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6pPr>
            <a:lvl7pPr marL="0" marR="0" lvl="6"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7pPr>
            <a:lvl8pPr marL="0" marR="0" lvl="7"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8pPr>
            <a:lvl9pPr marL="0" marR="0" lvl="8" indent="0" algn="r">
              <a:lnSpc>
                <a:spcPct val="100000"/>
              </a:lnSpc>
              <a:spcBef>
                <a:spcPts val="0"/>
              </a:spcBef>
              <a:spcAft>
                <a:spcPts val="0"/>
              </a:spcAft>
              <a:buClr>
                <a:srgbClr val="000000"/>
              </a:buClr>
              <a:buSzPts val="1000"/>
              <a:buFont typeface="Arial"/>
              <a:buNone/>
              <a:defRPr sz="1333" b="0" i="0" u="none" strike="noStrike" cap="none">
                <a:solidFill>
                  <a:schemeClr val="dk2"/>
                </a:solidFill>
                <a:latin typeface="Arial"/>
                <a:ea typeface="Arial"/>
                <a:cs typeface="Arial"/>
                <a:sym typeface="Arial"/>
              </a:defRPr>
            </a:lvl9pPr>
          </a:lstStyle>
          <a:p>
            <a:fld id="{00000000-1234-1234-1234-123412341234}" type="slidenum">
              <a:rPr lang="en-US" smtClean="0"/>
              <a:pPr/>
              <a:t>‹#›</a:t>
            </a:fld>
            <a:endParaRPr lang="en-US"/>
          </a:p>
        </p:txBody>
      </p:sp>
    </p:spTree>
    <p:extLst>
      <p:ext uri="{BB962C8B-B14F-4D97-AF65-F5344CB8AC3E}">
        <p14:creationId xmlns:p14="http://schemas.microsoft.com/office/powerpoint/2010/main" val="12260767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Slide – Blu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5A997A-29B3-4A30-84B9-9B95E3A7A2E9}"/>
              </a:ext>
            </a:extLst>
          </p:cNvPr>
          <p:cNvSpPr>
            <a:spLocks noGrp="1"/>
          </p:cNvSpPr>
          <p:nvPr>
            <p:ph type="ctrTitle" hasCustomPrompt="1"/>
          </p:nvPr>
        </p:nvSpPr>
        <p:spPr>
          <a:xfrm>
            <a:off x="324001" y="1224000"/>
            <a:ext cx="7523999" cy="1243488"/>
          </a:xfrm>
        </p:spPr>
        <p:txBody>
          <a:bodyPr lIns="0" tIns="0" rIns="0" bIns="0" anchor="b">
            <a:noAutofit/>
          </a:bodyPr>
          <a:lstStyle>
            <a:lvl1pPr algn="l">
              <a:lnSpc>
                <a:spcPts val="4700"/>
              </a:lnSpc>
              <a:defRPr sz="4500" b="1">
                <a:solidFill>
                  <a:schemeClr val="bg1"/>
                </a:solidFill>
              </a:defRPr>
            </a:lvl1pPr>
          </a:lstStyle>
          <a:p>
            <a:r>
              <a:rPr lang="en-US" dirty="0"/>
              <a:t>Presentation Title maximum two lines</a:t>
            </a:r>
            <a:endParaRPr lang="en-GB" dirty="0"/>
          </a:p>
        </p:txBody>
      </p:sp>
      <p:sp>
        <p:nvSpPr>
          <p:cNvPr id="3" name="Subtitle 2">
            <a:extLst>
              <a:ext uri="{FF2B5EF4-FFF2-40B4-BE49-F238E27FC236}">
                <a16:creationId xmlns:a16="http://schemas.microsoft.com/office/drawing/2014/main" id="{BA95DA28-5082-4466-8610-52F8C0DC1E32}"/>
              </a:ext>
            </a:extLst>
          </p:cNvPr>
          <p:cNvSpPr>
            <a:spLocks noGrp="1"/>
          </p:cNvSpPr>
          <p:nvPr>
            <p:ph type="subTitle" idx="1" hasCustomPrompt="1"/>
          </p:nvPr>
        </p:nvSpPr>
        <p:spPr>
          <a:xfrm>
            <a:off x="344393" y="2664000"/>
            <a:ext cx="7503607" cy="540000"/>
          </a:xfrm>
        </p:spPr>
        <p:txBody>
          <a:bodyPr lIns="0" tIns="0" rIns="0" bIns="0">
            <a:noAutofit/>
          </a:bodyPr>
          <a:lstStyle>
            <a:lvl1pPr marL="0" indent="0" algn="l">
              <a:buNone/>
              <a:defRPr sz="2500">
                <a:solidFill>
                  <a:schemeClr val="bg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Secondary title</a:t>
            </a:r>
            <a:endParaRPr lang="en-GB" dirty="0"/>
          </a:p>
        </p:txBody>
      </p:sp>
      <p:pic>
        <p:nvPicPr>
          <p:cNvPr id="8" name="Picture 7">
            <a:extLst>
              <a:ext uri="{FF2B5EF4-FFF2-40B4-BE49-F238E27FC236}">
                <a16:creationId xmlns:a16="http://schemas.microsoft.com/office/drawing/2014/main" id="{EAD84A32-8CF7-0049-A245-A2495A2584B8}"/>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324000" y="5903912"/>
            <a:ext cx="2819400" cy="635000"/>
          </a:xfrm>
          <a:prstGeom prst="rect">
            <a:avLst/>
          </a:prstGeom>
        </p:spPr>
      </p:pic>
    </p:spTree>
    <p:extLst>
      <p:ext uri="{BB962C8B-B14F-4D97-AF65-F5344CB8AC3E}">
        <p14:creationId xmlns:p14="http://schemas.microsoft.com/office/powerpoint/2010/main" val="132507706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s – Blue">
    <p:bg>
      <p:bgPr>
        <a:solidFill>
          <a:schemeClr val="tx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lvl1pPr>
              <a:defRPr>
                <a:solidFill>
                  <a:schemeClr val="bg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dirty="0"/>
          </a:p>
        </p:txBody>
      </p:sp>
      <p:sp>
        <p:nvSpPr>
          <p:cNvPr id="9" name="TextBox 8">
            <a:extLst>
              <a:ext uri="{FF2B5EF4-FFF2-40B4-BE49-F238E27FC236}">
                <a16:creationId xmlns:a16="http://schemas.microsoft.com/office/drawing/2014/main" id="{06011D95-32D0-814C-9A48-F7B44C407708}"/>
              </a:ext>
            </a:extLst>
          </p:cNvPr>
          <p:cNvSpPr txBox="1"/>
          <p:nvPr userDrawn="1"/>
        </p:nvSpPr>
        <p:spPr>
          <a:xfrm>
            <a:off x="324000" y="1224000"/>
            <a:ext cx="3670479" cy="396000"/>
          </a:xfrm>
          <a:prstGeom prst="rect">
            <a:avLst/>
          </a:prstGeom>
          <a:noFill/>
        </p:spPr>
        <p:txBody>
          <a:bodyPr wrap="square" lIns="0" tIns="0" rIns="0" bIns="0" rtlCol="0">
            <a:noAutofit/>
          </a:bodyPr>
          <a:lstStyle/>
          <a:p>
            <a:r>
              <a:rPr lang="en-GB" sz="2500" b="1" dirty="0">
                <a:solidFill>
                  <a:schemeClr val="bg1"/>
                </a:solidFill>
                <a:latin typeface="+mj-lt"/>
              </a:rPr>
              <a:t>Contents</a:t>
            </a:r>
          </a:p>
        </p:txBody>
      </p:sp>
      <p:sp>
        <p:nvSpPr>
          <p:cNvPr id="11" name="Text Placeholder 10">
            <a:extLst>
              <a:ext uri="{FF2B5EF4-FFF2-40B4-BE49-F238E27FC236}">
                <a16:creationId xmlns:a16="http://schemas.microsoft.com/office/drawing/2014/main" id="{76E290D6-7C7C-2546-9617-67F3725528B9}"/>
              </a:ext>
            </a:extLst>
          </p:cNvPr>
          <p:cNvSpPr>
            <a:spLocks noGrp="1"/>
          </p:cNvSpPr>
          <p:nvPr>
            <p:ph type="body" sz="quarter" idx="13" hasCustomPrompt="1"/>
          </p:nvPr>
        </p:nvSpPr>
        <p:spPr>
          <a:xfrm>
            <a:off x="323850" y="1825625"/>
            <a:ext cx="11545350" cy="4351338"/>
          </a:xfrm>
        </p:spPr>
        <p:txBody>
          <a:bodyPr numCol="2" spcCol="180000"/>
          <a:lstStyle>
            <a:lvl1pPr marL="0" indent="0">
              <a:spcBef>
                <a:spcPts val="1500"/>
              </a:spcBef>
              <a:spcAft>
                <a:spcPts val="1000"/>
              </a:spcAft>
              <a:buFont typeface="+mj-lt"/>
              <a:buNone/>
              <a:defRPr b="1">
                <a:solidFill>
                  <a:schemeClr val="bg2"/>
                </a:solidFill>
                <a:latin typeface="+mj-lt"/>
              </a:defRPr>
            </a:lvl1pPr>
          </a:lstStyle>
          <a:p>
            <a:pPr lvl="0"/>
            <a:r>
              <a:rPr lang="en-GB" dirty="0"/>
              <a:t>1	Section title</a:t>
            </a:r>
          </a:p>
        </p:txBody>
      </p:sp>
      <p:sp>
        <p:nvSpPr>
          <p:cNvPr id="13" name="TextBox 12">
            <a:extLst>
              <a:ext uri="{FF2B5EF4-FFF2-40B4-BE49-F238E27FC236}">
                <a16:creationId xmlns:a16="http://schemas.microsoft.com/office/drawing/2014/main" id="{7546A7A3-BC67-F048-95F5-AFC6279852FA}"/>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168279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Contents – White">
    <p:bg>
      <p:bgPr>
        <a:solidFill>
          <a:schemeClr val="bg1"/>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CC37C626-95FC-4E18-9A6A-1F175BEF1635}"/>
              </a:ext>
            </a:extLst>
          </p:cNvPr>
          <p:cNvSpPr>
            <a:spLocks noGrp="1"/>
          </p:cNvSpPr>
          <p:nvPr>
            <p:ph type="ftr" sz="quarter" idx="11"/>
          </p:nvPr>
        </p:nvSpPr>
        <p:spPr/>
        <p:txBody>
          <a:bodyPr/>
          <a:lstStyle>
            <a:lvl1pPr>
              <a:defRPr>
                <a:solidFill>
                  <a:schemeClr val="tx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DBD98D44-00D1-4452-B4E2-F6A30C8B70B1}"/>
              </a:ext>
            </a:extLst>
          </p:cNvPr>
          <p:cNvSpPr>
            <a:spLocks noGrp="1"/>
          </p:cNvSpPr>
          <p:nvPr>
            <p:ph type="sldNum" sz="quarter" idx="12"/>
          </p:nvPr>
        </p:nvSpPr>
        <p:spPr/>
        <p:txBody>
          <a:bodyPr/>
          <a:lstStyle>
            <a:lvl1pPr>
              <a:defRPr>
                <a:solidFill>
                  <a:schemeClr val="tx1"/>
                </a:solidFill>
              </a:defRPr>
            </a:lvl1pPr>
          </a:lstStyle>
          <a:p>
            <a:fld id="{2987031C-9901-4EF0-9F2F-2A2E1AE069F5}" type="slidenum">
              <a:rPr lang="en-GB" smtClean="0"/>
              <a:pPr/>
              <a:t>‹#›</a:t>
            </a:fld>
            <a:endParaRPr lang="en-GB" dirty="0"/>
          </a:p>
        </p:txBody>
      </p:sp>
      <p:sp>
        <p:nvSpPr>
          <p:cNvPr id="9" name="TextBox 8">
            <a:extLst>
              <a:ext uri="{FF2B5EF4-FFF2-40B4-BE49-F238E27FC236}">
                <a16:creationId xmlns:a16="http://schemas.microsoft.com/office/drawing/2014/main" id="{06011D95-32D0-814C-9A48-F7B44C407708}"/>
              </a:ext>
            </a:extLst>
          </p:cNvPr>
          <p:cNvSpPr txBox="1"/>
          <p:nvPr userDrawn="1"/>
        </p:nvSpPr>
        <p:spPr>
          <a:xfrm>
            <a:off x="324000" y="1224000"/>
            <a:ext cx="3670479" cy="396000"/>
          </a:xfrm>
          <a:prstGeom prst="rect">
            <a:avLst/>
          </a:prstGeom>
          <a:noFill/>
        </p:spPr>
        <p:txBody>
          <a:bodyPr wrap="square" lIns="0" tIns="0" rIns="0" bIns="0" rtlCol="0">
            <a:noAutofit/>
          </a:bodyPr>
          <a:lstStyle/>
          <a:p>
            <a:r>
              <a:rPr lang="en-GB" sz="2500" b="1" dirty="0">
                <a:solidFill>
                  <a:schemeClr val="tx1"/>
                </a:solidFill>
                <a:latin typeface="+mj-lt"/>
              </a:rPr>
              <a:t>Contents</a:t>
            </a:r>
          </a:p>
        </p:txBody>
      </p:sp>
      <p:sp>
        <p:nvSpPr>
          <p:cNvPr id="11" name="Text Placeholder 10">
            <a:extLst>
              <a:ext uri="{FF2B5EF4-FFF2-40B4-BE49-F238E27FC236}">
                <a16:creationId xmlns:a16="http://schemas.microsoft.com/office/drawing/2014/main" id="{76E290D6-7C7C-2546-9617-67F3725528B9}"/>
              </a:ext>
            </a:extLst>
          </p:cNvPr>
          <p:cNvSpPr>
            <a:spLocks noGrp="1"/>
          </p:cNvSpPr>
          <p:nvPr>
            <p:ph type="body" sz="quarter" idx="13" hasCustomPrompt="1"/>
          </p:nvPr>
        </p:nvSpPr>
        <p:spPr>
          <a:xfrm>
            <a:off x="323850" y="1825625"/>
            <a:ext cx="11545350" cy="4351338"/>
          </a:xfrm>
        </p:spPr>
        <p:txBody>
          <a:bodyPr numCol="2" spcCol="180000"/>
          <a:lstStyle>
            <a:lvl1pPr marL="0" indent="0">
              <a:spcBef>
                <a:spcPts val="1500"/>
              </a:spcBef>
              <a:spcAft>
                <a:spcPts val="1000"/>
              </a:spcAft>
              <a:buFont typeface="+mj-lt"/>
              <a:buNone/>
              <a:defRPr b="1">
                <a:solidFill>
                  <a:schemeClr val="bg2"/>
                </a:solidFill>
                <a:latin typeface="+mj-lt"/>
              </a:defRPr>
            </a:lvl1pPr>
          </a:lstStyle>
          <a:p>
            <a:pPr lvl="0"/>
            <a:r>
              <a:rPr lang="en-GB" dirty="0"/>
              <a:t>1	Section title</a:t>
            </a:r>
          </a:p>
        </p:txBody>
      </p:sp>
      <p:sp>
        <p:nvSpPr>
          <p:cNvPr id="7" name="TextBox 6">
            <a:extLst>
              <a:ext uri="{FF2B5EF4-FFF2-40B4-BE49-F238E27FC236}">
                <a16:creationId xmlns:a16="http://schemas.microsoft.com/office/drawing/2014/main" id="{EF2BDF74-B5F5-7440-9AF9-FA6126BAF386}"/>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tx1"/>
                </a:solidFill>
              </a:rPr>
              <a:t>Nottingham Trent University </a:t>
            </a:r>
            <a:r>
              <a:rPr lang="en-GB" sz="1000" b="0" dirty="0">
                <a:solidFill>
                  <a:schemeClr val="tx1"/>
                </a:solidFill>
              </a:rPr>
              <a:t> |  </a:t>
            </a:r>
          </a:p>
        </p:txBody>
      </p:sp>
    </p:spTree>
    <p:extLst>
      <p:ext uri="{BB962C8B-B14F-4D97-AF65-F5344CB8AC3E}">
        <p14:creationId xmlns:p14="http://schemas.microsoft.com/office/powerpoint/2010/main" val="225793927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ection Title – Pink">
    <p:bg>
      <p:bgPr>
        <a:solidFill>
          <a:schemeClr val="bg2"/>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2D2607D2-D289-294A-ACDB-F03D11118D40}"/>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
        <p:nvSpPr>
          <p:cNvPr id="9" name="Footer Placeholder 4">
            <a:extLst>
              <a:ext uri="{FF2B5EF4-FFF2-40B4-BE49-F238E27FC236}">
                <a16:creationId xmlns:a16="http://schemas.microsoft.com/office/drawing/2014/main" id="{43F59733-EF0C-C743-A417-826D8B4375C4}"/>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bg1"/>
                </a:solidFill>
              </a:defRPr>
            </a:lvl1pPr>
          </a:lstStyle>
          <a:p>
            <a:r>
              <a:rPr lang="en-GB"/>
              <a:t>Presentation title</a:t>
            </a:r>
            <a:endParaRPr lang="en-GB" dirty="0"/>
          </a:p>
        </p:txBody>
      </p:sp>
    </p:spTree>
    <p:extLst>
      <p:ext uri="{BB962C8B-B14F-4D97-AF65-F5344CB8AC3E}">
        <p14:creationId xmlns:p14="http://schemas.microsoft.com/office/powerpoint/2010/main" val="3890765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Section Title – Blue">
    <p:bg>
      <p:bgPr>
        <a:solidFill>
          <a:schemeClr val="tx1"/>
        </a:solidFill>
        <a:effectLst/>
      </p:bgPr>
    </p:bg>
    <p:spTree>
      <p:nvGrpSpPr>
        <p:cNvPr id="1" name=""/>
        <p:cNvGrpSpPr/>
        <p:nvPr/>
      </p:nvGrpSpPr>
      <p:grpSpPr>
        <a:xfrm>
          <a:off x="0" y="0"/>
          <a:ext cx="0" cy="0"/>
          <a:chOff x="0" y="0"/>
          <a:chExt cx="0" cy="0"/>
        </a:xfrm>
      </p:grpSpPr>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B2D2E867-DA05-474B-A9C6-43D24D676CEF}"/>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
        <p:nvSpPr>
          <p:cNvPr id="9" name="Footer Placeholder 4">
            <a:extLst>
              <a:ext uri="{FF2B5EF4-FFF2-40B4-BE49-F238E27FC236}">
                <a16:creationId xmlns:a16="http://schemas.microsoft.com/office/drawing/2014/main" id="{2692BC60-4A4D-2743-8A0A-C1F74D0C6023}"/>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bg1"/>
                </a:solidFill>
              </a:defRPr>
            </a:lvl1pPr>
          </a:lstStyle>
          <a:p>
            <a:r>
              <a:rPr lang="en-GB"/>
              <a:t>Presentation title</a:t>
            </a:r>
            <a:endParaRPr lang="en-GB" dirty="0"/>
          </a:p>
        </p:txBody>
      </p:sp>
    </p:spTree>
    <p:extLst>
      <p:ext uri="{BB962C8B-B14F-4D97-AF65-F5344CB8AC3E}">
        <p14:creationId xmlns:p14="http://schemas.microsoft.com/office/powerpoint/2010/main" val="40395489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ection Title – Lioness">
    <p:bg>
      <p:bgPr>
        <a:solidFill>
          <a:srgbClr val="E6B100"/>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A96F7CA0-B041-6E4F-A8C6-AF5B4774BBCB}"/>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72369316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Section Title – Mod">
    <p:bg>
      <p:bgPr>
        <a:solidFill>
          <a:schemeClr val="accent4"/>
        </a:solidFill>
        <a:effectLst/>
      </p:bgPr>
    </p:bg>
    <p:spTree>
      <p:nvGrpSpPr>
        <p:cNvPr id="1" name=""/>
        <p:cNvGrpSpPr/>
        <p:nvPr/>
      </p:nvGrpSpPr>
      <p:grpSpPr>
        <a:xfrm>
          <a:off x="0" y="0"/>
          <a:ext cx="0" cy="0"/>
          <a:chOff x="0" y="0"/>
          <a:chExt cx="0" cy="0"/>
        </a:xfrm>
      </p:grpSpPr>
      <p:sp>
        <p:nvSpPr>
          <p:cNvPr id="5" name="Footer Placeholder 4">
            <a:extLst>
              <a:ext uri="{FF2B5EF4-FFF2-40B4-BE49-F238E27FC236}">
                <a16:creationId xmlns:a16="http://schemas.microsoft.com/office/drawing/2014/main" id="{F0F70930-8A98-453B-93F2-8B9B3B0B927D}"/>
              </a:ext>
            </a:extLst>
          </p:cNvPr>
          <p:cNvSpPr>
            <a:spLocks noGrp="1"/>
          </p:cNvSpPr>
          <p:nvPr>
            <p:ph type="ftr" sz="quarter" idx="11"/>
          </p:nvPr>
        </p:nvSpPr>
        <p:spPr/>
        <p:txBody>
          <a:bodyPr/>
          <a:lstStyle>
            <a:lvl1pPr>
              <a:defRPr>
                <a:solidFill>
                  <a:schemeClr val="bg1"/>
                </a:solidFill>
              </a:defRPr>
            </a:lvl1pPr>
          </a:lstStyle>
          <a:p>
            <a:r>
              <a:rPr lang="en-GB"/>
              <a:t>Presentation title</a:t>
            </a:r>
          </a:p>
        </p:txBody>
      </p:sp>
      <p:sp>
        <p:nvSpPr>
          <p:cNvPr id="6" name="Slide Number Placeholder 5">
            <a:extLst>
              <a:ext uri="{FF2B5EF4-FFF2-40B4-BE49-F238E27FC236}">
                <a16:creationId xmlns:a16="http://schemas.microsoft.com/office/drawing/2014/main" id="{632068D0-9694-4F16-8526-982C67C895CE}"/>
              </a:ext>
            </a:extLst>
          </p:cNvPr>
          <p:cNvSpPr>
            <a:spLocks noGrp="1"/>
          </p:cNvSpPr>
          <p:nvPr>
            <p:ph type="sldNum" sz="quarter" idx="12"/>
          </p:nvPr>
        </p:nvSpPr>
        <p:spPr/>
        <p:txBody>
          <a:bodyPr/>
          <a:lstStyle>
            <a:lvl1pPr>
              <a:defRPr>
                <a:solidFill>
                  <a:schemeClr val="bg1"/>
                </a:solidFill>
              </a:defRPr>
            </a:lvl1pPr>
          </a:lstStyle>
          <a:p>
            <a:fld id="{2987031C-9901-4EF0-9F2F-2A2E1AE069F5}" type="slidenum">
              <a:rPr lang="en-GB" smtClean="0"/>
              <a:pPr/>
              <a:t>‹#›</a:t>
            </a:fld>
            <a:endParaRPr lang="en-GB"/>
          </a:p>
        </p:txBody>
      </p:sp>
      <p:sp>
        <p:nvSpPr>
          <p:cNvPr id="7" name="Title 1">
            <a:extLst>
              <a:ext uri="{FF2B5EF4-FFF2-40B4-BE49-F238E27FC236}">
                <a16:creationId xmlns:a16="http://schemas.microsoft.com/office/drawing/2014/main" id="{5B168903-2300-4448-9062-4621187B3A09}"/>
              </a:ext>
            </a:extLst>
          </p:cNvPr>
          <p:cNvSpPr>
            <a:spLocks noGrp="1"/>
          </p:cNvSpPr>
          <p:nvPr>
            <p:ph type="ctrTitle" hasCustomPrompt="1"/>
          </p:nvPr>
        </p:nvSpPr>
        <p:spPr>
          <a:xfrm>
            <a:off x="324001" y="1224000"/>
            <a:ext cx="7523999" cy="1243488"/>
          </a:xfrm>
          <a:noFill/>
        </p:spPr>
        <p:txBody>
          <a:bodyPr lIns="0" tIns="0" rIns="0" bIns="0" anchor="b">
            <a:noAutofit/>
          </a:bodyPr>
          <a:lstStyle>
            <a:lvl1pPr algn="l">
              <a:lnSpc>
                <a:spcPts val="4700"/>
              </a:lnSpc>
              <a:defRPr sz="4500" b="1">
                <a:solidFill>
                  <a:schemeClr val="bg1"/>
                </a:solidFill>
              </a:defRPr>
            </a:lvl1pPr>
          </a:lstStyle>
          <a:p>
            <a:r>
              <a:rPr lang="en-US" dirty="0"/>
              <a:t>Section Title </a:t>
            </a:r>
            <a:br>
              <a:rPr lang="en-US" dirty="0"/>
            </a:br>
            <a:r>
              <a:rPr lang="en-US" dirty="0"/>
              <a:t>maximum two lines</a:t>
            </a:r>
            <a:endParaRPr lang="en-GB" dirty="0"/>
          </a:p>
        </p:txBody>
      </p:sp>
      <p:sp>
        <p:nvSpPr>
          <p:cNvPr id="8" name="TextBox 7">
            <a:extLst>
              <a:ext uri="{FF2B5EF4-FFF2-40B4-BE49-F238E27FC236}">
                <a16:creationId xmlns:a16="http://schemas.microsoft.com/office/drawing/2014/main" id="{DDCD95EF-BB28-5447-9EBE-A306C2F8957F}"/>
              </a:ext>
            </a:extLst>
          </p:cNvPr>
          <p:cNvSpPr txBox="1"/>
          <p:nvPr userDrawn="1"/>
        </p:nvSpPr>
        <p:spPr>
          <a:xfrm>
            <a:off x="322800" y="6436800"/>
            <a:ext cx="1836000" cy="216000"/>
          </a:xfrm>
          <a:prstGeom prst="rect">
            <a:avLst/>
          </a:prstGeom>
          <a:noFill/>
        </p:spPr>
        <p:txBody>
          <a:bodyPr wrap="square" lIns="0" tIns="0" rIns="0" bIns="0" rtlCol="0">
            <a:noAutofit/>
          </a:bodyPr>
          <a:lstStyle/>
          <a:p>
            <a:pPr algn="l"/>
            <a:r>
              <a:rPr lang="en-GB" sz="1000" b="1" dirty="0">
                <a:solidFill>
                  <a:schemeClr val="bg1"/>
                </a:solidFill>
              </a:rPr>
              <a:t>Nottingham Trent University </a:t>
            </a:r>
            <a:r>
              <a:rPr lang="en-GB" sz="1000" b="0" dirty="0">
                <a:solidFill>
                  <a:schemeClr val="bg1"/>
                </a:solidFill>
              </a:rPr>
              <a:t> |  </a:t>
            </a:r>
          </a:p>
        </p:txBody>
      </p:sp>
    </p:spTree>
    <p:extLst>
      <p:ext uri="{BB962C8B-B14F-4D97-AF65-F5344CB8AC3E}">
        <p14:creationId xmlns:p14="http://schemas.microsoft.com/office/powerpoint/2010/main" val="22219695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6FD54132-F77C-4460-A060-0C95D721D34F}"/>
              </a:ext>
            </a:extLst>
          </p:cNvPr>
          <p:cNvSpPr>
            <a:spLocks noGrp="1"/>
          </p:cNvSpPr>
          <p:nvPr>
            <p:ph type="title"/>
          </p:nvPr>
        </p:nvSpPr>
        <p:spPr>
          <a:xfrm>
            <a:off x="324000" y="365125"/>
            <a:ext cx="10515600" cy="1325563"/>
          </a:xfrm>
          <a:prstGeom prst="rect">
            <a:avLst/>
          </a:prstGeom>
        </p:spPr>
        <p:txBody>
          <a:bodyPr vert="horz" lIns="0" tIns="0" rIns="0" bIns="0" rtlCol="0" anchor="t" anchorCtr="0">
            <a:noAutofit/>
          </a:bodyPr>
          <a:lstStyle/>
          <a:p>
            <a:r>
              <a:rPr lang="en-US" dirty="0"/>
              <a:t>Click to edit Master title style</a:t>
            </a:r>
            <a:endParaRPr lang="en-GB" dirty="0"/>
          </a:p>
        </p:txBody>
      </p:sp>
      <p:sp>
        <p:nvSpPr>
          <p:cNvPr id="3" name="Text Placeholder 2">
            <a:extLst>
              <a:ext uri="{FF2B5EF4-FFF2-40B4-BE49-F238E27FC236}">
                <a16:creationId xmlns:a16="http://schemas.microsoft.com/office/drawing/2014/main" id="{2AEFBCE2-512F-4BAE-B355-37A017AF8A27}"/>
              </a:ext>
            </a:extLst>
          </p:cNvPr>
          <p:cNvSpPr>
            <a:spLocks noGrp="1"/>
          </p:cNvSpPr>
          <p:nvPr>
            <p:ph type="body" idx="1"/>
          </p:nvPr>
        </p:nvSpPr>
        <p:spPr>
          <a:xfrm>
            <a:off x="324000" y="1825625"/>
            <a:ext cx="10515600" cy="4351338"/>
          </a:xfrm>
          <a:prstGeom prst="rect">
            <a:avLst/>
          </a:prstGeom>
        </p:spPr>
        <p:txBody>
          <a:bodyPr vert="horz" lIns="0" tIns="0" rIns="0" bIns="0" rtlCol="0">
            <a:no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a:p>
            <a:pPr lvl="5"/>
            <a:r>
              <a:rPr lang="en-US" dirty="0"/>
              <a:t>6</a:t>
            </a:r>
          </a:p>
          <a:p>
            <a:pPr lvl="6"/>
            <a:r>
              <a:rPr lang="en-US" dirty="0"/>
              <a:t>7</a:t>
            </a:r>
          </a:p>
          <a:p>
            <a:pPr lvl="7"/>
            <a:r>
              <a:rPr lang="en-US" dirty="0"/>
              <a:t>8</a:t>
            </a:r>
          </a:p>
          <a:p>
            <a:pPr lvl="8"/>
            <a:r>
              <a:rPr lang="en-US" dirty="0"/>
              <a:t>9</a:t>
            </a:r>
            <a:endParaRPr lang="en-GB" dirty="0"/>
          </a:p>
        </p:txBody>
      </p:sp>
      <p:sp>
        <p:nvSpPr>
          <p:cNvPr id="5" name="Footer Placeholder 4">
            <a:extLst>
              <a:ext uri="{FF2B5EF4-FFF2-40B4-BE49-F238E27FC236}">
                <a16:creationId xmlns:a16="http://schemas.microsoft.com/office/drawing/2014/main" id="{30C13F1E-105A-454F-B830-C15EDA0E5047}"/>
              </a:ext>
            </a:extLst>
          </p:cNvPr>
          <p:cNvSpPr>
            <a:spLocks noGrp="1"/>
          </p:cNvSpPr>
          <p:nvPr>
            <p:ph type="ftr" sz="quarter" idx="3"/>
          </p:nvPr>
        </p:nvSpPr>
        <p:spPr>
          <a:xfrm>
            <a:off x="2193925" y="6436800"/>
            <a:ext cx="3528000" cy="216000"/>
          </a:xfrm>
          <a:prstGeom prst="rect">
            <a:avLst/>
          </a:prstGeom>
        </p:spPr>
        <p:txBody>
          <a:bodyPr vert="horz" lIns="0" tIns="0" rIns="0" bIns="0" rtlCol="0" anchor="t" anchorCtr="0"/>
          <a:lstStyle>
            <a:lvl1pPr algn="l">
              <a:defRPr sz="1000">
                <a:solidFill>
                  <a:schemeClr val="tx1"/>
                </a:solidFill>
              </a:defRPr>
            </a:lvl1pPr>
          </a:lstStyle>
          <a:p>
            <a:r>
              <a:rPr lang="en-GB"/>
              <a:t>Presentation title</a:t>
            </a:r>
            <a:endParaRPr lang="en-GB" dirty="0"/>
          </a:p>
        </p:txBody>
      </p:sp>
      <p:sp>
        <p:nvSpPr>
          <p:cNvPr id="6" name="Slide Number Placeholder 5">
            <a:extLst>
              <a:ext uri="{FF2B5EF4-FFF2-40B4-BE49-F238E27FC236}">
                <a16:creationId xmlns:a16="http://schemas.microsoft.com/office/drawing/2014/main" id="{865425A4-9E09-4BEE-9CB7-E3DB4D1C953D}"/>
              </a:ext>
            </a:extLst>
          </p:cNvPr>
          <p:cNvSpPr>
            <a:spLocks noGrp="1"/>
          </p:cNvSpPr>
          <p:nvPr>
            <p:ph type="sldNum" sz="quarter" idx="4"/>
          </p:nvPr>
        </p:nvSpPr>
        <p:spPr>
          <a:xfrm>
            <a:off x="10969200" y="6436800"/>
            <a:ext cx="900000" cy="252000"/>
          </a:xfrm>
          <a:prstGeom prst="rect">
            <a:avLst/>
          </a:prstGeom>
        </p:spPr>
        <p:txBody>
          <a:bodyPr vert="horz" lIns="0" tIns="0" rIns="0" bIns="0" rtlCol="0" anchor="t" anchorCtr="0"/>
          <a:lstStyle>
            <a:lvl1pPr algn="r">
              <a:defRPr sz="1000">
                <a:solidFill>
                  <a:schemeClr val="tx1"/>
                </a:solidFill>
              </a:defRPr>
            </a:lvl1pPr>
          </a:lstStyle>
          <a:p>
            <a:fld id="{2987031C-9901-4EF0-9F2F-2A2E1AE069F5}" type="slidenum">
              <a:rPr lang="en-GB" smtClean="0"/>
              <a:pPr/>
              <a:t>‹#›</a:t>
            </a:fld>
            <a:endParaRPr lang="en-GB"/>
          </a:p>
        </p:txBody>
      </p:sp>
    </p:spTree>
    <p:extLst>
      <p:ext uri="{BB962C8B-B14F-4D97-AF65-F5344CB8AC3E}">
        <p14:creationId xmlns:p14="http://schemas.microsoft.com/office/powerpoint/2010/main" val="703363428"/>
      </p:ext>
    </p:extLst>
  </p:cSld>
  <p:clrMap bg1="lt1" tx1="dk1" bg2="lt2" tx2="dk2" accent1="accent1" accent2="accent2" accent3="accent3" accent4="accent4" accent5="accent5" accent6="accent6" hlink="hlink" folHlink="folHlink"/>
  <p:sldLayoutIdLst>
    <p:sldLayoutId id="2147483660" r:id="rId1"/>
    <p:sldLayoutId id="2147483661" r:id="rId2"/>
    <p:sldLayoutId id="2147483662" r:id="rId3"/>
    <p:sldLayoutId id="2147483663" r:id="rId4"/>
    <p:sldLayoutId id="2147483664" r:id="rId5"/>
    <p:sldLayoutId id="2147483651" r:id="rId6"/>
    <p:sldLayoutId id="2147483670" r:id="rId7"/>
    <p:sldLayoutId id="2147483671" r:id="rId8"/>
    <p:sldLayoutId id="2147483672" r:id="rId9"/>
    <p:sldLayoutId id="2147483673" r:id="rId10"/>
    <p:sldLayoutId id="2147483669" r:id="rId11"/>
    <p:sldLayoutId id="2147483650" r:id="rId12"/>
    <p:sldLayoutId id="2147483674" r:id="rId13"/>
    <p:sldLayoutId id="2147483675" r:id="rId14"/>
    <p:sldLayoutId id="2147483676" r:id="rId15"/>
    <p:sldLayoutId id="2147483677" r:id="rId16"/>
    <p:sldLayoutId id="2147483678" r:id="rId17"/>
    <p:sldLayoutId id="2147483654" r:id="rId18"/>
    <p:sldLayoutId id="2147483679" r:id="rId19"/>
    <p:sldLayoutId id="2147483680" r:id="rId20"/>
  </p:sldLayoutIdLst>
  <p:hf hdr="0" dt="0"/>
  <p:txStyles>
    <p:titleStyle>
      <a:lvl1pPr algn="l" defTabSz="914400" rtl="0" eaLnBrk="1" latinLnBrk="0" hangingPunct="1">
        <a:lnSpc>
          <a:spcPct val="90000"/>
        </a:lnSpc>
        <a:spcBef>
          <a:spcPct val="0"/>
        </a:spcBef>
        <a:buNone/>
        <a:defRPr sz="2500" b="1" kern="1200">
          <a:solidFill>
            <a:schemeClr val="tx1"/>
          </a:solidFill>
          <a:latin typeface="+mj-lt"/>
          <a:ea typeface="+mj-ea"/>
          <a:cs typeface="+mj-cs"/>
        </a:defRPr>
      </a:lvl1pPr>
    </p:titleStyle>
    <p:bodyStyle>
      <a:lvl1pPr marL="180000" indent="-180000" algn="l" defTabSz="468000" rtl="0" eaLnBrk="1" latinLnBrk="0" hangingPunct="1">
        <a:lnSpc>
          <a:spcPct val="95000"/>
        </a:lnSpc>
        <a:spcBef>
          <a:spcPts val="500"/>
        </a:spcBef>
        <a:spcAft>
          <a:spcPts val="10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1pPr>
      <a:lvl2pPr marL="0" indent="0" algn="l" defTabSz="468000" rtl="0" eaLnBrk="1" latinLnBrk="0" hangingPunct="1">
        <a:lnSpc>
          <a:spcPct val="90000"/>
        </a:lnSpc>
        <a:spcBef>
          <a:spcPts val="500"/>
        </a:spcBef>
        <a:spcAft>
          <a:spcPts val="2000"/>
        </a:spcAft>
        <a:buFont typeface="Arial" panose="020B0604020202020204" pitchFamily="34" charset="0"/>
        <a:buNone/>
        <a:tabLst>
          <a:tab pos="468000" algn="l"/>
        </a:tabLst>
        <a:defRPr sz="2500" b="1" kern="1200">
          <a:solidFill>
            <a:schemeClr val="bg2"/>
          </a:solidFill>
          <a:latin typeface="+mj-lt"/>
          <a:ea typeface="+mn-ea"/>
          <a:cs typeface="+mn-cs"/>
        </a:defRPr>
      </a:lvl2pPr>
      <a:lvl3pPr marL="0" indent="0" algn="l" defTabSz="468000" rtl="0" eaLnBrk="1" latinLnBrk="0" hangingPunct="1">
        <a:lnSpc>
          <a:spcPct val="95000"/>
        </a:lnSpc>
        <a:spcBef>
          <a:spcPts val="500"/>
        </a:spcBef>
        <a:spcAft>
          <a:spcPts val="1000"/>
        </a:spcAft>
        <a:buFont typeface="Arial" panose="020B0604020202020204" pitchFamily="34" charset="0"/>
        <a:buNone/>
        <a:tabLst>
          <a:tab pos="468000" algn="l"/>
        </a:tabLst>
        <a:defRPr sz="2000" b="1" kern="1200">
          <a:solidFill>
            <a:schemeClr val="tx1"/>
          </a:solidFill>
          <a:latin typeface="+mn-lt"/>
          <a:ea typeface="+mn-ea"/>
          <a:cs typeface="+mn-cs"/>
        </a:defRPr>
      </a:lvl3pPr>
      <a:lvl4pPr marL="288000" indent="-288000" algn="l" defTabSz="468000" rtl="0" eaLnBrk="1" latinLnBrk="0" hangingPunct="1">
        <a:lnSpc>
          <a:spcPct val="95000"/>
        </a:lnSpc>
        <a:spcBef>
          <a:spcPts val="500"/>
        </a:spcBef>
        <a:spcAft>
          <a:spcPts val="1000"/>
        </a:spcAft>
        <a:buClr>
          <a:schemeClr val="bg2"/>
        </a:buClr>
        <a:buFont typeface="Arial" panose="020B0604020202020204" pitchFamily="34" charset="0"/>
        <a:buChar char="•"/>
        <a:tabLst>
          <a:tab pos="468000" algn="l"/>
        </a:tabLst>
        <a:defRPr sz="3000" kern="1200">
          <a:solidFill>
            <a:schemeClr val="tx1"/>
          </a:solidFill>
          <a:latin typeface="+mn-lt"/>
          <a:ea typeface="+mn-ea"/>
          <a:cs typeface="+mn-cs"/>
        </a:defRPr>
      </a:lvl4pPr>
      <a:lvl5pPr marL="576000" indent="-288000" algn="l" defTabSz="468000" rtl="0" eaLnBrk="1" latinLnBrk="0" hangingPunct="1">
        <a:lnSpc>
          <a:spcPct val="95000"/>
        </a:lnSpc>
        <a:spcBef>
          <a:spcPts val="500"/>
        </a:spcBef>
        <a:spcAft>
          <a:spcPts val="1000"/>
        </a:spcAft>
        <a:buClr>
          <a:schemeClr val="bg2"/>
        </a:buClr>
        <a:buFont typeface="System Font Regular"/>
        <a:buChar char="–"/>
        <a:tabLst>
          <a:tab pos="468000" algn="l"/>
        </a:tabLst>
        <a:defRPr sz="2000" kern="1200">
          <a:solidFill>
            <a:schemeClr val="tx1"/>
          </a:solidFill>
          <a:latin typeface="+mn-lt"/>
          <a:ea typeface="+mn-ea"/>
          <a:cs typeface="+mn-cs"/>
        </a:defRPr>
      </a:lvl5pPr>
      <a:lvl6pPr marL="720000" indent="-432000" algn="l" defTabSz="468000" rtl="0" eaLnBrk="1" latinLnBrk="0" hangingPunct="1">
        <a:lnSpc>
          <a:spcPct val="95000"/>
        </a:lnSpc>
        <a:spcBef>
          <a:spcPts val="0"/>
        </a:spcBef>
        <a:spcAft>
          <a:spcPts val="500"/>
        </a:spcAft>
        <a:buClr>
          <a:schemeClr val="bg2"/>
        </a:buClr>
        <a:buFont typeface="System Font Regular"/>
        <a:buChar char="–"/>
        <a:tabLst>
          <a:tab pos="468000" algn="l"/>
        </a:tabLst>
        <a:defRPr sz="3000" kern="1200">
          <a:solidFill>
            <a:schemeClr val="tx1"/>
          </a:solidFill>
          <a:latin typeface="+mn-lt"/>
          <a:ea typeface="+mn-ea"/>
          <a:cs typeface="+mn-cs"/>
        </a:defRPr>
      </a:lvl6pPr>
      <a:lvl7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7pPr>
      <a:lvl8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8pPr>
      <a:lvl9pPr marL="180000" indent="-180000" algn="l" defTabSz="468000" rtl="0" eaLnBrk="1" latinLnBrk="0" hangingPunct="1">
        <a:lnSpc>
          <a:spcPct val="95000"/>
        </a:lnSpc>
        <a:spcBef>
          <a:spcPts val="0"/>
        </a:spcBef>
        <a:spcAft>
          <a:spcPts val="500"/>
        </a:spcAft>
        <a:buClr>
          <a:schemeClr val="bg2"/>
        </a:buClr>
        <a:buFont typeface="Arial" panose="020B0604020202020204" pitchFamily="34" charset="0"/>
        <a:buChar char="•"/>
        <a:tabLst>
          <a:tab pos="468000" algn="l"/>
        </a:tabLst>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Julie.Hulme@ntu.ac.uk" TargetMode="External"/><Relationship Id="rId2" Type="http://schemas.openxmlformats.org/officeDocument/2006/relationships/notesSlide" Target="../notesSlides/notesSlide1.xml"/><Relationship Id="rId1" Type="http://schemas.openxmlformats.org/officeDocument/2006/relationships/slideLayout" Target="../slideLayouts/slideLayout3.xml"/><Relationship Id="rId4" Type="http://schemas.openxmlformats.org/officeDocument/2006/relationships/image" Target="../media/image2.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hyperlink" Target="https://journals.sagepub.com/doi/full/10.1177/14757257241253060" TargetMode="Externa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3" Type="http://schemas.openxmlformats.org/officeDocument/2006/relationships/hyperlink" Target="https://osf.io/w3qcb" TargetMode="External"/><Relationship Id="rId2" Type="http://schemas.openxmlformats.org/officeDocument/2006/relationships/hyperlink" Target="https://blogs.shu.edu/icupo/" TargetMode="External"/><Relationship Id="rId1" Type="http://schemas.openxmlformats.org/officeDocument/2006/relationships/slideLayout" Target="../slideLayouts/slideLayout12.xml"/><Relationship Id="rId5" Type="http://schemas.openxmlformats.org/officeDocument/2006/relationships/image" Target="../media/image11.jpeg"/><Relationship Id="rId4" Type="http://schemas.openxmlformats.org/officeDocument/2006/relationships/image" Target="../media/image10.png"/></Relationships>
</file>

<file path=ppt/slides/_rels/slide1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0.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9.xml"/></Relationships>
</file>

<file path=ppt/slides/_rels/slide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9.xml"/></Relationships>
</file>

<file path=ppt/slides/_rels/slide2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hyperlink" Target="http://www.psychliteracy.com/s/Hulme_Cranney_Submitted-PL-chapter-REVISED-18012020.pdf" TargetMode="External"/><Relationship Id="rId1" Type="http://schemas.openxmlformats.org/officeDocument/2006/relationships/slideLayout" Target="../slideLayouts/slideLayout12.xml"/><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jpe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hyperlink" Target="https://www.gov.uk/government/news/education-secretary-calls-for-an-end-to-low-value-degrees" TargetMode="Externa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hyperlink" Target="https://www.gov.uk/government/publications/post-18-review-of-education-and-funding-independent-panel-report" TargetMode="Externa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2.jpeg"/><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67377D0-3F64-8847-A00F-C4395C7E9F79}"/>
              </a:ext>
            </a:extLst>
          </p:cNvPr>
          <p:cNvSpPr>
            <a:spLocks noGrp="1"/>
          </p:cNvSpPr>
          <p:nvPr>
            <p:ph type="ctrTitle"/>
          </p:nvPr>
        </p:nvSpPr>
        <p:spPr>
          <a:xfrm>
            <a:off x="344393" y="656622"/>
            <a:ext cx="8865155" cy="3025422"/>
          </a:xfrm>
        </p:spPr>
        <p:txBody>
          <a:bodyPr/>
          <a:lstStyle/>
          <a:p>
            <a:r>
              <a:rPr lang="en-GB" dirty="0"/>
              <a:t>Psychology? It’s a Mickey Mouse™ subject…is it?</a:t>
            </a:r>
          </a:p>
        </p:txBody>
      </p:sp>
      <p:sp>
        <p:nvSpPr>
          <p:cNvPr id="2" name="Subtitle 1">
            <a:extLst>
              <a:ext uri="{FF2B5EF4-FFF2-40B4-BE49-F238E27FC236}">
                <a16:creationId xmlns:a16="http://schemas.microsoft.com/office/drawing/2014/main" id="{D8092BC2-C251-3D44-A7CB-04B094360472}"/>
              </a:ext>
            </a:extLst>
          </p:cNvPr>
          <p:cNvSpPr>
            <a:spLocks noGrp="1"/>
          </p:cNvSpPr>
          <p:nvPr>
            <p:ph type="subTitle" idx="1"/>
          </p:nvPr>
        </p:nvSpPr>
        <p:spPr>
          <a:xfrm>
            <a:off x="344393" y="4447644"/>
            <a:ext cx="7503607" cy="540000"/>
          </a:xfrm>
        </p:spPr>
        <p:txBody>
          <a:bodyPr/>
          <a:lstStyle/>
          <a:p>
            <a:r>
              <a:rPr lang="en-GB" dirty="0"/>
              <a:t>Prof Julie Hulme (she/her)</a:t>
            </a:r>
          </a:p>
          <a:p>
            <a:r>
              <a:rPr lang="en-GB" dirty="0">
                <a:hlinkClick r:id="rId3">
                  <a:extLst>
                    <a:ext uri="{A12FA001-AC4F-418D-AE19-62706E023703}">
                      <ahyp:hlinkClr xmlns:ahyp="http://schemas.microsoft.com/office/drawing/2018/hyperlinkcolor" val="tx"/>
                    </a:ext>
                  </a:extLst>
                </a:hlinkClick>
              </a:rPr>
              <a:t>Julie.Hulme@ntu.ac.uk</a:t>
            </a:r>
            <a:r>
              <a:rPr lang="en-GB" dirty="0"/>
              <a:t>; @JulieH_Psyc</a:t>
            </a:r>
          </a:p>
        </p:txBody>
      </p:sp>
      <p:pic>
        <p:nvPicPr>
          <p:cNvPr id="3" name="Picture 2" descr="Mickey Mouse - outline of head with minimal detail">
            <a:extLst>
              <a:ext uri="{FF2B5EF4-FFF2-40B4-BE49-F238E27FC236}">
                <a16:creationId xmlns:a16="http://schemas.microsoft.com/office/drawing/2014/main" id="{B5802921-27C8-7E7E-5E0D-8CA909441F30}"/>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9282" t="-388" r="23513" b="388"/>
          <a:stretch/>
        </p:blipFill>
        <p:spPr bwMode="auto">
          <a:xfrm>
            <a:off x="10163503" y="409901"/>
            <a:ext cx="1494956" cy="14700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1929218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F798EAF-700F-7CB7-71C6-C3D58E116C6C}"/>
              </a:ext>
            </a:extLst>
          </p:cNvPr>
          <p:cNvSpPr>
            <a:spLocks noGrp="1"/>
          </p:cNvSpPr>
          <p:nvPr>
            <p:ph type="ftr" sz="quarter" idx="11"/>
          </p:nvPr>
        </p:nvSpPr>
        <p:spPr/>
        <p:txBody>
          <a:bodyPr/>
          <a:lstStyle/>
          <a:p>
            <a:r>
              <a:rPr lang="en-GB" dirty="0"/>
              <a:t>ATP Mickey Mouse</a:t>
            </a:r>
          </a:p>
        </p:txBody>
      </p:sp>
      <p:sp>
        <p:nvSpPr>
          <p:cNvPr id="3" name="Slide Number Placeholder 2">
            <a:extLst>
              <a:ext uri="{FF2B5EF4-FFF2-40B4-BE49-F238E27FC236}">
                <a16:creationId xmlns:a16="http://schemas.microsoft.com/office/drawing/2014/main" id="{0E5A8F9F-DD55-7ECB-F46E-8D5FB5DCBA22}"/>
              </a:ext>
            </a:extLst>
          </p:cNvPr>
          <p:cNvSpPr>
            <a:spLocks noGrp="1"/>
          </p:cNvSpPr>
          <p:nvPr>
            <p:ph type="sldNum" sz="quarter" idx="12"/>
          </p:nvPr>
        </p:nvSpPr>
        <p:spPr/>
        <p:txBody>
          <a:bodyPr/>
          <a:lstStyle/>
          <a:p>
            <a:fld id="{2987031C-9901-4EF0-9F2F-2A2E1AE069F5}" type="slidenum">
              <a:rPr lang="en-GB" smtClean="0"/>
              <a:t>10</a:t>
            </a:fld>
            <a:endParaRPr lang="en-GB"/>
          </a:p>
        </p:txBody>
      </p:sp>
      <p:sp>
        <p:nvSpPr>
          <p:cNvPr id="5" name="Text Placeholder 3">
            <a:extLst>
              <a:ext uri="{FF2B5EF4-FFF2-40B4-BE49-F238E27FC236}">
                <a16:creationId xmlns:a16="http://schemas.microsoft.com/office/drawing/2014/main" id="{31E8A03F-0CB5-1D57-0434-3C5EF3033724}"/>
              </a:ext>
            </a:extLst>
          </p:cNvPr>
          <p:cNvSpPr>
            <a:spLocks noGrp="1"/>
          </p:cNvSpPr>
          <p:nvPr>
            <p:ph type="body" sz="quarter" idx="13"/>
          </p:nvPr>
        </p:nvSpPr>
        <p:spPr>
          <a:xfrm>
            <a:off x="323999" y="756745"/>
            <a:ext cx="8693541" cy="5327254"/>
          </a:xfrm>
        </p:spPr>
        <p:txBody>
          <a:bodyPr/>
          <a:lstStyle/>
          <a:p>
            <a:pPr marL="0" indent="0">
              <a:buNone/>
            </a:pPr>
            <a:r>
              <a:rPr lang="en-GB" sz="2800" dirty="0">
                <a:solidFill>
                  <a:schemeClr val="bg2"/>
                </a:solidFill>
              </a:rPr>
              <a:t>Why do students choose to study psychology?</a:t>
            </a:r>
          </a:p>
          <a:p>
            <a:pPr marL="0" indent="0">
              <a:buNone/>
            </a:pPr>
            <a:r>
              <a:rPr lang="en-GB" dirty="0"/>
              <a:t>Graduate Outcomes data – relatively low levels of ‘graduate employment’ compared to other subjects. </a:t>
            </a:r>
          </a:p>
          <a:p>
            <a:pPr marL="0" indent="0">
              <a:buNone/>
            </a:pPr>
            <a:r>
              <a:rPr lang="en-GB" dirty="0"/>
              <a:t>BPS graduate survey – psychology graduates ‘catch up’ on employability within 5 years.</a:t>
            </a:r>
          </a:p>
          <a:p>
            <a:pPr marL="0" indent="0">
              <a:buNone/>
            </a:pPr>
            <a:r>
              <a:rPr lang="en-GB" dirty="0"/>
              <a:t> Around 10-15% of students become psychologists – what about the rest? Health and social care, education, housing, human resources, charitable work…</a:t>
            </a:r>
          </a:p>
          <a:p>
            <a:pPr marL="0" indent="0">
              <a:buNone/>
            </a:pPr>
            <a:r>
              <a:rPr lang="en-GB" dirty="0"/>
              <a:t>Recent debates around “quality of work” not only income and status – e.g. how does work impact on wellbeing?</a:t>
            </a:r>
          </a:p>
          <a:p>
            <a:pPr marL="0" indent="0">
              <a:buNone/>
            </a:pPr>
            <a:r>
              <a:rPr lang="en-GB" dirty="0" err="1">
                <a:solidFill>
                  <a:schemeClr val="bg2"/>
                </a:solidFill>
              </a:rPr>
              <a:t>Bromnick</a:t>
            </a:r>
            <a:r>
              <a:rPr lang="en-GB" dirty="0">
                <a:solidFill>
                  <a:schemeClr val="bg2"/>
                </a:solidFill>
              </a:rPr>
              <a:t> &amp; Horowitz (2013) – to “make a difference” – it’s not about status or income, but about helping people.</a:t>
            </a:r>
          </a:p>
        </p:txBody>
      </p:sp>
    </p:spTree>
    <p:extLst>
      <p:ext uri="{BB962C8B-B14F-4D97-AF65-F5344CB8AC3E}">
        <p14:creationId xmlns:p14="http://schemas.microsoft.com/office/powerpoint/2010/main" val="308543690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FF70953-5E4B-7D25-8DB2-E24A47913E35}"/>
              </a:ext>
            </a:extLst>
          </p:cNvPr>
          <p:cNvSpPr>
            <a:spLocks noGrp="1"/>
          </p:cNvSpPr>
          <p:nvPr>
            <p:ph type="ftr" sz="quarter" idx="11"/>
          </p:nvPr>
        </p:nvSpPr>
        <p:spPr/>
        <p:txBody>
          <a:bodyPr/>
          <a:lstStyle/>
          <a:p>
            <a:r>
              <a:rPr lang="en-GB" dirty="0"/>
              <a:t>ATP Mickey Mouse</a:t>
            </a:r>
          </a:p>
        </p:txBody>
      </p:sp>
      <p:sp>
        <p:nvSpPr>
          <p:cNvPr id="3" name="Slide Number Placeholder 2">
            <a:extLst>
              <a:ext uri="{FF2B5EF4-FFF2-40B4-BE49-F238E27FC236}">
                <a16:creationId xmlns:a16="http://schemas.microsoft.com/office/drawing/2014/main" id="{197B4CD3-3859-FD5E-0B85-EC2B387B3061}"/>
              </a:ext>
            </a:extLst>
          </p:cNvPr>
          <p:cNvSpPr>
            <a:spLocks noGrp="1"/>
          </p:cNvSpPr>
          <p:nvPr>
            <p:ph type="sldNum" sz="quarter" idx="12"/>
          </p:nvPr>
        </p:nvSpPr>
        <p:spPr/>
        <p:txBody>
          <a:bodyPr/>
          <a:lstStyle/>
          <a:p>
            <a:fld id="{2987031C-9901-4EF0-9F2F-2A2E1AE069F5}" type="slidenum">
              <a:rPr lang="en-GB" smtClean="0"/>
              <a:t>11</a:t>
            </a:fld>
            <a:endParaRPr lang="en-GB"/>
          </a:p>
        </p:txBody>
      </p:sp>
      <p:sp>
        <p:nvSpPr>
          <p:cNvPr id="4" name="Text Placeholder 3">
            <a:extLst>
              <a:ext uri="{FF2B5EF4-FFF2-40B4-BE49-F238E27FC236}">
                <a16:creationId xmlns:a16="http://schemas.microsoft.com/office/drawing/2014/main" id="{644889C1-813E-8354-21A5-4AA0B8A8C65E}"/>
              </a:ext>
            </a:extLst>
          </p:cNvPr>
          <p:cNvSpPr>
            <a:spLocks noGrp="1"/>
          </p:cNvSpPr>
          <p:nvPr>
            <p:ph type="body" sz="quarter" idx="13"/>
          </p:nvPr>
        </p:nvSpPr>
        <p:spPr>
          <a:xfrm>
            <a:off x="324000" y="1223999"/>
            <a:ext cx="5055396" cy="4860000"/>
          </a:xfrm>
        </p:spPr>
        <p:txBody>
          <a:bodyPr/>
          <a:lstStyle/>
          <a:p>
            <a:pPr marL="0" indent="0">
              <a:buNone/>
            </a:pPr>
            <a:r>
              <a:rPr lang="en-GB" sz="2800" dirty="0">
                <a:solidFill>
                  <a:schemeClr val="bg2"/>
                </a:solidFill>
              </a:rPr>
              <a:t>So what do students actually get from studying psychology?</a:t>
            </a:r>
          </a:p>
          <a:p>
            <a:pPr marL="0" indent="0">
              <a:buNone/>
            </a:pPr>
            <a:r>
              <a:rPr lang="en-GB" dirty="0"/>
              <a:t>Psychological literacy: </a:t>
            </a:r>
          </a:p>
          <a:p>
            <a:pPr marL="0" indent="0">
              <a:buNone/>
            </a:pPr>
            <a:endParaRPr lang="en-GB" dirty="0"/>
          </a:p>
          <a:p>
            <a:pPr marL="0" indent="0">
              <a:buNone/>
            </a:pPr>
            <a:r>
              <a:rPr lang="en-GB" dirty="0"/>
              <a:t>“</a:t>
            </a:r>
            <a:r>
              <a:rPr lang="en-US" b="0" i="0" dirty="0">
                <a:solidFill>
                  <a:srgbClr val="333333"/>
                </a:solidFill>
                <a:effectLst/>
                <a:highlight>
                  <a:srgbClr val="FFFFFF"/>
                </a:highlight>
                <a:latin typeface="Open Sans" panose="020B0606030504020204" pitchFamily="34" charset="0"/>
              </a:rPr>
              <a:t>intentional values-driven application of psychology to achieve personal, professional, and community goals.</a:t>
            </a:r>
            <a:r>
              <a:rPr lang="en-GB" dirty="0"/>
              <a:t>” (</a:t>
            </a:r>
            <a:r>
              <a:rPr lang="en-GB" dirty="0">
                <a:hlinkClick r:id="rId2"/>
              </a:rPr>
              <a:t>Nolan et al., 2024</a:t>
            </a:r>
            <a:r>
              <a:rPr lang="en-GB" dirty="0"/>
              <a:t>).</a:t>
            </a:r>
          </a:p>
          <a:p>
            <a:pPr marL="0" indent="0">
              <a:buNone/>
            </a:pPr>
            <a:endParaRPr lang="en-GB" sz="1800" dirty="0"/>
          </a:p>
        </p:txBody>
      </p:sp>
      <p:pic>
        <p:nvPicPr>
          <p:cNvPr id="6" name="Picture 5">
            <a:extLst>
              <a:ext uri="{FF2B5EF4-FFF2-40B4-BE49-F238E27FC236}">
                <a16:creationId xmlns:a16="http://schemas.microsoft.com/office/drawing/2014/main" id="{865636D5-0293-1009-1258-BA3A5E95B1BF}"/>
              </a:ext>
            </a:extLst>
          </p:cNvPr>
          <p:cNvPicPr>
            <a:picLocks noChangeAspect="1"/>
          </p:cNvPicPr>
          <p:nvPr/>
        </p:nvPicPr>
        <p:blipFill>
          <a:blip r:embed="rId3"/>
          <a:stretch>
            <a:fillRect/>
          </a:stretch>
        </p:blipFill>
        <p:spPr>
          <a:xfrm>
            <a:off x="5838374" y="1078257"/>
            <a:ext cx="5823005" cy="5005742"/>
          </a:xfrm>
          <a:prstGeom prst="rect">
            <a:avLst/>
          </a:prstGeom>
        </p:spPr>
      </p:pic>
    </p:spTree>
    <p:extLst>
      <p:ext uri="{BB962C8B-B14F-4D97-AF65-F5344CB8AC3E}">
        <p14:creationId xmlns:p14="http://schemas.microsoft.com/office/powerpoint/2010/main" val="150690050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CD5A8F3-AEA1-86DD-E955-4E57303DFEC9}"/>
              </a:ext>
            </a:extLst>
          </p:cNvPr>
          <p:cNvSpPr>
            <a:spLocks noGrp="1"/>
          </p:cNvSpPr>
          <p:nvPr>
            <p:ph type="ftr" sz="quarter" idx="11"/>
          </p:nvPr>
        </p:nvSpPr>
        <p:spPr/>
        <p:txBody>
          <a:bodyPr/>
          <a:lstStyle/>
          <a:p>
            <a:r>
              <a:rPr lang="en-GB" dirty="0"/>
              <a:t>ATP Mickey Mouse</a:t>
            </a:r>
          </a:p>
        </p:txBody>
      </p:sp>
      <p:sp>
        <p:nvSpPr>
          <p:cNvPr id="3" name="Slide Number Placeholder 2">
            <a:extLst>
              <a:ext uri="{FF2B5EF4-FFF2-40B4-BE49-F238E27FC236}">
                <a16:creationId xmlns:a16="http://schemas.microsoft.com/office/drawing/2014/main" id="{52A8965E-87F1-F67D-3C55-2FE613A2A5D7}"/>
              </a:ext>
            </a:extLst>
          </p:cNvPr>
          <p:cNvSpPr>
            <a:spLocks noGrp="1"/>
          </p:cNvSpPr>
          <p:nvPr>
            <p:ph type="sldNum" sz="quarter" idx="12"/>
          </p:nvPr>
        </p:nvSpPr>
        <p:spPr/>
        <p:txBody>
          <a:bodyPr/>
          <a:lstStyle/>
          <a:p>
            <a:fld id="{2987031C-9901-4EF0-9F2F-2A2E1AE069F5}" type="slidenum">
              <a:rPr lang="en-GB" smtClean="0"/>
              <a:t>12</a:t>
            </a:fld>
            <a:endParaRPr lang="en-GB"/>
          </a:p>
        </p:txBody>
      </p:sp>
      <p:sp>
        <p:nvSpPr>
          <p:cNvPr id="4" name="Text Placeholder 3">
            <a:extLst>
              <a:ext uri="{FF2B5EF4-FFF2-40B4-BE49-F238E27FC236}">
                <a16:creationId xmlns:a16="http://schemas.microsoft.com/office/drawing/2014/main" id="{703EA096-2E90-DB03-C08C-088EE96A20EA}"/>
              </a:ext>
            </a:extLst>
          </p:cNvPr>
          <p:cNvSpPr>
            <a:spLocks noGrp="1"/>
          </p:cNvSpPr>
          <p:nvPr>
            <p:ph type="body" sz="quarter" idx="13"/>
          </p:nvPr>
        </p:nvSpPr>
        <p:spPr>
          <a:xfrm>
            <a:off x="518081" y="2384766"/>
            <a:ext cx="10451119" cy="3276731"/>
          </a:xfrm>
        </p:spPr>
        <p:txBody>
          <a:bodyPr/>
          <a:lstStyle/>
          <a:p>
            <a:pPr marL="0" indent="0">
              <a:buNone/>
            </a:pPr>
            <a:r>
              <a:rPr lang="en-GB" dirty="0">
                <a:solidFill>
                  <a:schemeClr val="bg2"/>
                </a:solidFill>
                <a:hlinkClick r:id="rId2"/>
              </a:rPr>
              <a:t>ICUPO</a:t>
            </a:r>
            <a:endParaRPr lang="en-GB" dirty="0">
              <a:solidFill>
                <a:schemeClr val="bg2"/>
              </a:solidFill>
            </a:endParaRPr>
          </a:p>
          <a:p>
            <a:r>
              <a:rPr lang="en-GB" dirty="0"/>
              <a:t>Overall, 118 people from 41 countries took part – including from global majority countries</a:t>
            </a:r>
          </a:p>
          <a:p>
            <a:r>
              <a:rPr lang="en-GB" dirty="0"/>
              <a:t>What competences do students gain from studying psychology at undergraduate level?</a:t>
            </a:r>
          </a:p>
          <a:p>
            <a:r>
              <a:rPr lang="en-GB" dirty="0"/>
              <a:t>27+ national frameworks – including UK </a:t>
            </a:r>
          </a:p>
          <a:p>
            <a:r>
              <a:rPr lang="en-GB" dirty="0"/>
              <a:t>Consensus seeking and iterative stakeholder consultation</a:t>
            </a:r>
          </a:p>
          <a:p>
            <a:r>
              <a:rPr lang="en-GB" dirty="0"/>
              <a:t>We’re nearly there…final consultation is happening at the International Congress of Psychology in Prague, 21-26 July 2024</a:t>
            </a:r>
          </a:p>
          <a:p>
            <a:r>
              <a:rPr lang="en-GB" dirty="0"/>
              <a:t>Meet the </a:t>
            </a:r>
            <a:r>
              <a:rPr lang="en-GB" dirty="0">
                <a:hlinkClick r:id="rId3"/>
              </a:rPr>
              <a:t>ICUP</a:t>
            </a:r>
            <a:r>
              <a:rPr lang="en-GB" dirty="0"/>
              <a:t> (international competences for undergraduate psychology) framework – offers guidance to people planning and designing curricula in psychology.</a:t>
            </a:r>
          </a:p>
          <a:p>
            <a:endParaRPr lang="en-GB" dirty="0"/>
          </a:p>
        </p:txBody>
      </p:sp>
      <p:pic>
        <p:nvPicPr>
          <p:cNvPr id="6" name="Picture 5">
            <a:extLst>
              <a:ext uri="{FF2B5EF4-FFF2-40B4-BE49-F238E27FC236}">
                <a16:creationId xmlns:a16="http://schemas.microsoft.com/office/drawing/2014/main" id="{EDED6582-B357-1B78-F6DA-C31AB52E645A}"/>
              </a:ext>
            </a:extLst>
          </p:cNvPr>
          <p:cNvPicPr>
            <a:picLocks noChangeAspect="1"/>
          </p:cNvPicPr>
          <p:nvPr/>
        </p:nvPicPr>
        <p:blipFill>
          <a:blip r:embed="rId4"/>
          <a:stretch>
            <a:fillRect/>
          </a:stretch>
        </p:blipFill>
        <p:spPr>
          <a:xfrm>
            <a:off x="352209" y="902896"/>
            <a:ext cx="7211431" cy="905001"/>
          </a:xfrm>
          <a:prstGeom prst="rect">
            <a:avLst/>
          </a:prstGeom>
        </p:spPr>
      </p:pic>
      <p:pic>
        <p:nvPicPr>
          <p:cNvPr id="11266" name="Picture 2" descr="Prague, Czech Republic from a boat trip ">
            <a:extLst>
              <a:ext uri="{FF2B5EF4-FFF2-40B4-BE49-F238E27FC236}">
                <a16:creationId xmlns:a16="http://schemas.microsoft.com/office/drawing/2014/main" id="{390AC035-22D3-402F-9AA6-E7D8FE4E99C1}"/>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808204" y="326027"/>
            <a:ext cx="2744986" cy="205874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5988941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7F5D05D-E1D0-280C-73AA-395E1A204628}"/>
              </a:ext>
            </a:extLst>
          </p:cNvPr>
          <p:cNvSpPr>
            <a:spLocks noGrp="1"/>
          </p:cNvSpPr>
          <p:nvPr>
            <p:ph type="ftr" sz="quarter" idx="11"/>
          </p:nvPr>
        </p:nvSpPr>
        <p:spPr/>
        <p:txBody>
          <a:bodyPr/>
          <a:lstStyle/>
          <a:p>
            <a:r>
              <a:rPr lang="en-GB" dirty="0"/>
              <a:t>ATP Mickey Mouse</a:t>
            </a:r>
          </a:p>
        </p:txBody>
      </p:sp>
      <p:sp>
        <p:nvSpPr>
          <p:cNvPr id="3" name="Slide Number Placeholder 2">
            <a:extLst>
              <a:ext uri="{FF2B5EF4-FFF2-40B4-BE49-F238E27FC236}">
                <a16:creationId xmlns:a16="http://schemas.microsoft.com/office/drawing/2014/main" id="{EDAF78BE-E351-152D-0D73-3D9F3080B96F}"/>
              </a:ext>
            </a:extLst>
          </p:cNvPr>
          <p:cNvSpPr>
            <a:spLocks noGrp="1"/>
          </p:cNvSpPr>
          <p:nvPr>
            <p:ph type="sldNum" sz="quarter" idx="12"/>
          </p:nvPr>
        </p:nvSpPr>
        <p:spPr/>
        <p:txBody>
          <a:bodyPr/>
          <a:lstStyle/>
          <a:p>
            <a:fld id="{2987031C-9901-4EF0-9F2F-2A2E1AE069F5}" type="slidenum">
              <a:rPr lang="en-GB" smtClean="0"/>
              <a:t>13</a:t>
            </a:fld>
            <a:endParaRPr lang="en-GB"/>
          </a:p>
        </p:txBody>
      </p:sp>
      <p:sp>
        <p:nvSpPr>
          <p:cNvPr id="5" name="Google Shape;611;p99">
            <a:extLst>
              <a:ext uri="{FF2B5EF4-FFF2-40B4-BE49-F238E27FC236}">
                <a16:creationId xmlns:a16="http://schemas.microsoft.com/office/drawing/2014/main" id="{55F0BB3C-E312-9E04-9FAA-4F9FB39FE9FC}"/>
              </a:ext>
            </a:extLst>
          </p:cNvPr>
          <p:cNvSpPr txBox="1">
            <a:spLocks noGrp="1"/>
          </p:cNvSpPr>
          <p:nvPr>
            <p:ph type="body" sz="quarter" idx="13"/>
          </p:nvPr>
        </p:nvSpPr>
        <p:spPr>
          <a:xfrm>
            <a:off x="314123" y="669487"/>
            <a:ext cx="6592516" cy="4859337"/>
          </a:xfrm>
          <a:prstGeom prst="rect">
            <a:avLst/>
          </a:prstGeom>
          <a:noFill/>
          <a:ln>
            <a:noFill/>
          </a:ln>
        </p:spPr>
        <p:txBody>
          <a:bodyPr spcFirstLastPara="1" wrap="square" lIns="92075" tIns="46025" rIns="92075" bIns="46025" anchor="t" anchorCtr="0">
            <a:noAutofit/>
          </a:bodyPr>
          <a:lstStyle/>
          <a:p>
            <a:pPr marL="265114" lvl="0" indent="0" algn="l" rtl="0">
              <a:spcBef>
                <a:spcPts val="0"/>
              </a:spcBef>
              <a:spcAft>
                <a:spcPts val="0"/>
              </a:spcAft>
              <a:buClr>
                <a:srgbClr val="002060"/>
              </a:buClr>
              <a:buSzPts val="1800"/>
              <a:buNone/>
            </a:pPr>
            <a:r>
              <a:rPr lang="en-US" sz="2800" b="0" dirty="0">
                <a:solidFill>
                  <a:schemeClr val="bg2"/>
                </a:solidFill>
                <a:latin typeface="Calibri" panose="020F0502020204030204" pitchFamily="34" charset="0"/>
                <a:ea typeface="Calibri" panose="020F0502020204030204" pitchFamily="34" charset="0"/>
                <a:cs typeface="Calibri" panose="020F0502020204030204" pitchFamily="34" charset="0"/>
              </a:rPr>
              <a:t>ICUP – what students gain from studying psychology</a:t>
            </a:r>
          </a:p>
          <a:p>
            <a:pPr marL="452438" lvl="0" indent="-187324" algn="l" rtl="0">
              <a:spcBef>
                <a:spcPts val="0"/>
              </a:spcBef>
              <a:spcAft>
                <a:spcPts val="0"/>
              </a:spcAft>
              <a:buClr>
                <a:srgbClr val="002060"/>
              </a:buClr>
              <a:buSzPts val="1800"/>
              <a:buChar char="▪"/>
            </a:pPr>
            <a:endParaRPr lang="en-US" sz="180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452438" lvl="0" indent="-187324" algn="l" rtl="0">
              <a:spcBef>
                <a:spcPts val="0"/>
              </a:spcBef>
              <a:spcAft>
                <a:spcPts val="0"/>
              </a:spcAft>
              <a:buClr>
                <a:srgbClr val="002060"/>
              </a:buClr>
              <a:buSzPts val="1800"/>
              <a:buChar char="▪"/>
            </a:pPr>
            <a:r>
              <a:rPr lang="en-US" sz="2400" b="0" dirty="0">
                <a:solidFill>
                  <a:srgbClr val="002060"/>
                </a:solidFill>
                <a:latin typeface="Calibri" panose="020F0502020204030204" pitchFamily="34" charset="0"/>
                <a:ea typeface="Calibri" panose="020F0502020204030204" pitchFamily="34" charset="0"/>
                <a:cs typeface="Calibri" panose="020F0502020204030204" pitchFamily="34" charset="0"/>
              </a:rPr>
              <a:t>Psychological Knowledge</a:t>
            </a:r>
            <a:endParaRPr sz="2800" dirty="0">
              <a:latin typeface="Calibri" panose="020F0502020204030204" pitchFamily="34" charset="0"/>
              <a:ea typeface="Calibri" panose="020F0502020204030204" pitchFamily="34" charset="0"/>
              <a:cs typeface="Calibri" panose="020F0502020204030204" pitchFamily="34" charset="0"/>
            </a:endParaRPr>
          </a:p>
          <a:p>
            <a:pPr marL="452438" lvl="0" indent="-187324" algn="l" rtl="0">
              <a:spcBef>
                <a:spcPts val="360"/>
              </a:spcBef>
              <a:spcAft>
                <a:spcPts val="0"/>
              </a:spcAft>
              <a:buClr>
                <a:srgbClr val="002060"/>
              </a:buClr>
              <a:buSzPts val="1800"/>
              <a:buChar char="▪"/>
            </a:pPr>
            <a:r>
              <a:rPr lang="en-US" sz="2400" b="0" dirty="0">
                <a:solidFill>
                  <a:srgbClr val="002060"/>
                </a:solidFill>
                <a:latin typeface="Calibri" panose="020F0502020204030204" pitchFamily="34" charset="0"/>
                <a:ea typeface="Calibri" panose="020F0502020204030204" pitchFamily="34" charset="0"/>
                <a:cs typeface="Calibri" panose="020F0502020204030204" pitchFamily="34" charset="0"/>
              </a:rPr>
              <a:t>Psychological Research Methods &amp; Methodologies</a:t>
            </a:r>
            <a:endParaRPr sz="2800" dirty="0">
              <a:latin typeface="Calibri" panose="020F0502020204030204" pitchFamily="34" charset="0"/>
              <a:ea typeface="Calibri" panose="020F0502020204030204" pitchFamily="34" charset="0"/>
              <a:cs typeface="Calibri" panose="020F0502020204030204" pitchFamily="34" charset="0"/>
            </a:endParaRPr>
          </a:p>
          <a:p>
            <a:pPr marL="461962" lvl="0" indent="-146050" algn="l" rtl="0">
              <a:spcBef>
                <a:spcPts val="360"/>
              </a:spcBef>
              <a:spcAft>
                <a:spcPts val="0"/>
              </a:spcAft>
              <a:buClr>
                <a:srgbClr val="000000"/>
              </a:buClr>
              <a:buSzPts val="2000"/>
              <a:buNone/>
            </a:pPr>
            <a:endParaRPr sz="2400" b="0" dirty="0">
              <a:solidFill>
                <a:srgbClr val="002060"/>
              </a:solidFill>
              <a:latin typeface="Calibri" panose="020F0502020204030204" pitchFamily="34" charset="0"/>
              <a:ea typeface="Calibri" panose="020F0502020204030204" pitchFamily="34" charset="0"/>
              <a:cs typeface="Calibri" panose="020F0502020204030204" pitchFamily="34" charset="0"/>
            </a:endParaRPr>
          </a:p>
          <a:p>
            <a:pPr marL="265113" lvl="0" indent="-176213" algn="l" rtl="0">
              <a:spcBef>
                <a:spcPts val="360"/>
              </a:spcBef>
              <a:spcAft>
                <a:spcPts val="0"/>
              </a:spcAft>
              <a:buClr>
                <a:srgbClr val="000000"/>
              </a:buClr>
              <a:buSzPts val="2000"/>
              <a:buChar char="▪"/>
            </a:pPr>
            <a:r>
              <a:rPr lang="en-US" sz="2400" b="0" i="1" dirty="0">
                <a:solidFill>
                  <a:srgbClr val="002060"/>
                </a:solidFill>
                <a:latin typeface="Calibri" panose="020F0502020204030204" pitchFamily="34" charset="0"/>
                <a:ea typeface="Calibri" panose="020F0502020204030204" pitchFamily="34" charset="0"/>
                <a:cs typeface="Calibri" panose="020F0502020204030204" pitchFamily="34" charset="0"/>
              </a:rPr>
              <a:t>Psychology-relevant</a:t>
            </a:r>
            <a:endParaRPr sz="2800" dirty="0">
              <a:latin typeface="Calibri" panose="020F0502020204030204" pitchFamily="34" charset="0"/>
              <a:ea typeface="Calibri" panose="020F0502020204030204" pitchFamily="34" charset="0"/>
              <a:cs typeface="Calibri" panose="020F0502020204030204" pitchFamily="34" charset="0"/>
            </a:endParaRPr>
          </a:p>
          <a:p>
            <a:pPr marL="452438" lvl="0" indent="-187324" algn="l" rtl="0">
              <a:lnSpc>
                <a:spcPct val="115000"/>
              </a:lnSpc>
              <a:spcBef>
                <a:spcPts val="0"/>
              </a:spcBef>
              <a:spcAft>
                <a:spcPts val="0"/>
              </a:spcAft>
              <a:buClr>
                <a:srgbClr val="002060"/>
              </a:buClr>
              <a:buSzPts val="1800"/>
              <a:buChar char="▪"/>
            </a:pPr>
            <a:r>
              <a:rPr lang="en-US" sz="2400" b="0" dirty="0">
                <a:solidFill>
                  <a:srgbClr val="002060"/>
                </a:solidFill>
                <a:latin typeface="Calibri" panose="020F0502020204030204" pitchFamily="34" charset="0"/>
                <a:ea typeface="Calibri" panose="020F0502020204030204" pitchFamily="34" charset="0"/>
                <a:cs typeface="Calibri" panose="020F0502020204030204" pitchFamily="34" charset="0"/>
              </a:rPr>
              <a:t>Values &amp; Ethics</a:t>
            </a:r>
            <a:endParaRPr sz="2800" dirty="0">
              <a:latin typeface="Calibri" panose="020F0502020204030204" pitchFamily="34" charset="0"/>
              <a:ea typeface="Calibri" panose="020F0502020204030204" pitchFamily="34" charset="0"/>
              <a:cs typeface="Calibri" panose="020F0502020204030204" pitchFamily="34" charset="0"/>
            </a:endParaRPr>
          </a:p>
          <a:p>
            <a:pPr marL="452438" lvl="0" indent="-187324" algn="l" rtl="0">
              <a:lnSpc>
                <a:spcPct val="115000"/>
              </a:lnSpc>
              <a:spcBef>
                <a:spcPts val="0"/>
              </a:spcBef>
              <a:spcAft>
                <a:spcPts val="0"/>
              </a:spcAft>
              <a:buClr>
                <a:srgbClr val="002060"/>
              </a:buClr>
              <a:buSzPts val="1800"/>
              <a:buChar char="▪"/>
            </a:pPr>
            <a:r>
              <a:rPr lang="en-US" sz="2400" b="0" dirty="0">
                <a:solidFill>
                  <a:srgbClr val="002060"/>
                </a:solidFill>
                <a:latin typeface="Calibri" panose="020F0502020204030204" pitchFamily="34" charset="0"/>
                <a:ea typeface="Calibri" panose="020F0502020204030204" pitchFamily="34" charset="0"/>
                <a:cs typeface="Calibri" panose="020F0502020204030204" pitchFamily="34" charset="0"/>
              </a:rPr>
              <a:t>Critical Thinking &amp; Problem Solving</a:t>
            </a:r>
            <a:endParaRPr sz="2800" dirty="0">
              <a:latin typeface="Calibri" panose="020F0502020204030204" pitchFamily="34" charset="0"/>
              <a:ea typeface="Calibri" panose="020F0502020204030204" pitchFamily="34" charset="0"/>
              <a:cs typeface="Calibri" panose="020F0502020204030204" pitchFamily="34" charset="0"/>
            </a:endParaRPr>
          </a:p>
          <a:p>
            <a:pPr marL="452438" lvl="0" indent="-187324" algn="l" rtl="0">
              <a:lnSpc>
                <a:spcPct val="115000"/>
              </a:lnSpc>
              <a:spcBef>
                <a:spcPts val="0"/>
              </a:spcBef>
              <a:spcAft>
                <a:spcPts val="0"/>
              </a:spcAft>
              <a:buClr>
                <a:srgbClr val="002060"/>
              </a:buClr>
              <a:buSzPts val="1800"/>
              <a:buChar char="▪"/>
            </a:pPr>
            <a:r>
              <a:rPr lang="en-US" sz="2400" b="0" dirty="0">
                <a:solidFill>
                  <a:srgbClr val="002060"/>
                </a:solidFill>
                <a:latin typeface="Calibri" panose="020F0502020204030204" pitchFamily="34" charset="0"/>
                <a:ea typeface="Calibri" panose="020F0502020204030204" pitchFamily="34" charset="0"/>
                <a:cs typeface="Calibri" panose="020F0502020204030204" pitchFamily="34" charset="0"/>
              </a:rPr>
              <a:t>Cultural responsiveness &amp; Diversity</a:t>
            </a:r>
            <a:endParaRPr sz="2800" dirty="0">
              <a:latin typeface="Calibri" panose="020F0502020204030204" pitchFamily="34" charset="0"/>
              <a:ea typeface="Calibri" panose="020F0502020204030204" pitchFamily="34" charset="0"/>
              <a:cs typeface="Calibri" panose="020F0502020204030204" pitchFamily="34" charset="0"/>
            </a:endParaRPr>
          </a:p>
          <a:p>
            <a:pPr marL="452438" lvl="0" indent="-187324" algn="l" rtl="0">
              <a:lnSpc>
                <a:spcPct val="115000"/>
              </a:lnSpc>
              <a:spcBef>
                <a:spcPts val="0"/>
              </a:spcBef>
              <a:spcAft>
                <a:spcPts val="0"/>
              </a:spcAft>
              <a:buClr>
                <a:srgbClr val="002060"/>
              </a:buClr>
              <a:buSzPts val="1800"/>
              <a:buChar char="▪"/>
            </a:pPr>
            <a:r>
              <a:rPr lang="en-US" sz="2400" b="0" dirty="0">
                <a:solidFill>
                  <a:srgbClr val="002060"/>
                </a:solidFill>
                <a:latin typeface="Calibri" panose="020F0502020204030204" pitchFamily="34" charset="0"/>
                <a:ea typeface="Calibri" panose="020F0502020204030204" pitchFamily="34" charset="0"/>
                <a:cs typeface="Calibri" panose="020F0502020204030204" pitchFamily="34" charset="0"/>
              </a:rPr>
              <a:t>Communication &amp; Interpersonal Skills</a:t>
            </a:r>
            <a:endParaRPr sz="2800" dirty="0">
              <a:latin typeface="Calibri" panose="020F0502020204030204" pitchFamily="34" charset="0"/>
              <a:ea typeface="Calibri" panose="020F0502020204030204" pitchFamily="34" charset="0"/>
              <a:cs typeface="Calibri" panose="020F0502020204030204" pitchFamily="34" charset="0"/>
            </a:endParaRPr>
          </a:p>
          <a:p>
            <a:pPr marL="452438" lvl="0" indent="-187324" algn="l" rtl="0">
              <a:lnSpc>
                <a:spcPct val="115000"/>
              </a:lnSpc>
              <a:spcBef>
                <a:spcPts val="0"/>
              </a:spcBef>
              <a:spcAft>
                <a:spcPts val="0"/>
              </a:spcAft>
              <a:buClr>
                <a:srgbClr val="002060"/>
              </a:buClr>
              <a:buSzPts val="1800"/>
              <a:buChar char="▪"/>
            </a:pPr>
            <a:r>
              <a:rPr lang="en-US" sz="2400" b="0" dirty="0">
                <a:solidFill>
                  <a:srgbClr val="002060"/>
                </a:solidFill>
                <a:latin typeface="Calibri" panose="020F0502020204030204" pitchFamily="34" charset="0"/>
                <a:ea typeface="Calibri" panose="020F0502020204030204" pitchFamily="34" charset="0"/>
                <a:cs typeface="Calibri" panose="020F0502020204030204" pitchFamily="34" charset="0"/>
              </a:rPr>
              <a:t>Personal &amp; Professional Development</a:t>
            </a:r>
            <a:endParaRPr lang="en-US" sz="1800" b="0" dirty="0">
              <a:solidFill>
                <a:srgbClr val="002060"/>
              </a:solidFill>
              <a:latin typeface="Calibri" panose="020F0502020204030204" pitchFamily="34" charset="0"/>
              <a:ea typeface="Calibri" panose="020F0502020204030204" pitchFamily="34" charset="0"/>
              <a:cs typeface="Calibri" panose="020F0502020204030204" pitchFamily="34" charset="0"/>
            </a:endParaRPr>
          </a:p>
        </p:txBody>
      </p:sp>
      <p:pic>
        <p:nvPicPr>
          <p:cNvPr id="6" name="image1.png" descr="Diagram showing the relationship of the psychology competences and the psychology relevant competences, and how these relate to the concept of psychological literacy">
            <a:extLst>
              <a:ext uri="{FF2B5EF4-FFF2-40B4-BE49-F238E27FC236}">
                <a16:creationId xmlns:a16="http://schemas.microsoft.com/office/drawing/2014/main" id="{EC93CEFB-3F7C-3BC0-E26E-F366942C0687}"/>
              </a:ext>
            </a:extLst>
          </p:cNvPr>
          <p:cNvPicPr/>
          <p:nvPr/>
        </p:nvPicPr>
        <p:blipFill>
          <a:blip r:embed="rId2"/>
          <a:srcRect/>
          <a:stretch>
            <a:fillRect/>
          </a:stretch>
        </p:blipFill>
        <p:spPr>
          <a:xfrm>
            <a:off x="6498076" y="1480157"/>
            <a:ext cx="5201080" cy="4708356"/>
          </a:xfrm>
          <a:prstGeom prst="rect">
            <a:avLst/>
          </a:prstGeom>
          <a:ln/>
        </p:spPr>
      </p:pic>
    </p:spTree>
    <p:extLst>
      <p:ext uri="{BB962C8B-B14F-4D97-AF65-F5344CB8AC3E}">
        <p14:creationId xmlns:p14="http://schemas.microsoft.com/office/powerpoint/2010/main" val="68001692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626"/>
        <p:cNvGrpSpPr/>
        <p:nvPr/>
      </p:nvGrpSpPr>
      <p:grpSpPr>
        <a:xfrm>
          <a:off x="0" y="0"/>
          <a:ext cx="0" cy="0"/>
          <a:chOff x="0" y="0"/>
          <a:chExt cx="0" cy="0"/>
        </a:xfrm>
      </p:grpSpPr>
      <p:sp>
        <p:nvSpPr>
          <p:cNvPr id="627" name="Google Shape;627;p101"/>
          <p:cNvSpPr txBox="1">
            <a:spLocks noGrp="1"/>
          </p:cNvSpPr>
          <p:nvPr>
            <p:ph type="title"/>
          </p:nvPr>
        </p:nvSpPr>
        <p:spPr>
          <a:xfrm>
            <a:off x="414867" y="773099"/>
            <a:ext cx="11360800" cy="763600"/>
          </a:xfrm>
          <a:prstGeom prst="rect">
            <a:avLst/>
          </a:prstGeom>
          <a:noFill/>
          <a:ln>
            <a:noFill/>
          </a:ln>
        </p:spPr>
        <p:txBody>
          <a:bodyPr spcFirstLastPara="1" vert="horz" wrap="square" lIns="121900" tIns="121900" rIns="121900" bIns="121900" rtlCol="0" anchor="t" anchorCtr="0">
            <a:noAutofit/>
          </a:bodyPr>
          <a:lstStyle/>
          <a:p>
            <a:r>
              <a:rPr lang="en-US" dirty="0">
                <a:solidFill>
                  <a:schemeClr val="bg2"/>
                </a:solidFill>
              </a:rPr>
              <a:t>Psychological Knowledge</a:t>
            </a:r>
            <a:endParaRPr dirty="0">
              <a:solidFill>
                <a:schemeClr val="bg2"/>
              </a:solidFill>
            </a:endParaRPr>
          </a:p>
        </p:txBody>
      </p:sp>
      <p:sp>
        <p:nvSpPr>
          <p:cNvPr id="628" name="Google Shape;628;p101"/>
          <p:cNvSpPr txBox="1">
            <a:spLocks noGrp="1"/>
          </p:cNvSpPr>
          <p:nvPr>
            <p:ph type="body" idx="1"/>
          </p:nvPr>
        </p:nvSpPr>
        <p:spPr>
          <a:xfrm>
            <a:off x="414868" y="1635052"/>
            <a:ext cx="7391793" cy="4793457"/>
          </a:xfrm>
          <a:prstGeom prst="rect">
            <a:avLst/>
          </a:prstGeom>
          <a:noFill/>
          <a:ln>
            <a:noFill/>
          </a:ln>
        </p:spPr>
        <p:txBody>
          <a:bodyPr spcFirstLastPara="1" vert="horz" wrap="square" lIns="121900" tIns="60933" rIns="121900" bIns="60933" rtlCol="0" anchor="t" anchorCtr="0">
            <a:normAutofit fontScale="92500" lnSpcReduction="20000"/>
          </a:bodyPr>
          <a:lstStyle/>
          <a:p>
            <a:pPr indent="-609585">
              <a:lnSpc>
                <a:spcPct val="107000"/>
              </a:lnSpc>
              <a:buFont typeface="Arial"/>
              <a:buAutoNum type="arabicPeriod"/>
            </a:pPr>
            <a:r>
              <a:rPr lang="en-US" sz="2533" dirty="0">
                <a:latin typeface="Arial"/>
                <a:ea typeface="Arial"/>
                <a:cs typeface="Arial"/>
                <a:sym typeface="Arial"/>
              </a:rPr>
              <a:t>Evaluate the fundamental concepts, theories, principles, methodologies and methods of psychology, including acknowledgement of multiple ways of knowing (e.g., Western, Non-Western, Indigenous).</a:t>
            </a:r>
            <a:endParaRPr b="0" dirty="0"/>
          </a:p>
          <a:p>
            <a:pPr indent="-609585">
              <a:lnSpc>
                <a:spcPct val="107000"/>
              </a:lnSpc>
              <a:spcBef>
                <a:spcPts val="1067"/>
              </a:spcBef>
              <a:buFont typeface="Arial"/>
              <a:buAutoNum type="arabicPeriod"/>
            </a:pPr>
            <a:r>
              <a:rPr lang="en-US" sz="2533" dirty="0">
                <a:latin typeface="Arial"/>
                <a:ea typeface="Arial"/>
                <a:cs typeface="Arial"/>
                <a:sym typeface="Arial"/>
              </a:rPr>
              <a:t>Critically reflect on the history and current context of the discipline of psychology and its philosophical, social-cultural, historical, and geopolitical influences.</a:t>
            </a:r>
            <a:endParaRPr b="0" dirty="0"/>
          </a:p>
          <a:p>
            <a:pPr indent="-609585">
              <a:lnSpc>
                <a:spcPct val="107000"/>
              </a:lnSpc>
              <a:spcBef>
                <a:spcPts val="1067"/>
              </a:spcBef>
              <a:buFont typeface="Arial"/>
              <a:buAutoNum type="arabicPeriod"/>
            </a:pPr>
            <a:r>
              <a:rPr lang="en-US" sz="2533" dirty="0">
                <a:latin typeface="Arial"/>
                <a:ea typeface="Arial"/>
                <a:cs typeface="Arial"/>
                <a:sym typeface="Arial"/>
              </a:rPr>
              <a:t>Identify the distinctive contribution of the discipline of psychology in relation to other disciplines to understanding the self, others, and contemporary contexts</a:t>
            </a:r>
            <a:r>
              <a:rPr lang="en-US" sz="2533" dirty="0"/>
              <a:t>.</a:t>
            </a:r>
            <a:endParaRPr b="0" dirty="0"/>
          </a:p>
        </p:txBody>
      </p:sp>
      <p:sp>
        <p:nvSpPr>
          <p:cNvPr id="2" name="TextBox 1">
            <a:extLst>
              <a:ext uri="{FF2B5EF4-FFF2-40B4-BE49-F238E27FC236}">
                <a16:creationId xmlns:a16="http://schemas.microsoft.com/office/drawing/2014/main" id="{44FD85B1-1249-A1BD-20A2-1BA2A532EE03}"/>
              </a:ext>
            </a:extLst>
          </p:cNvPr>
          <p:cNvSpPr txBox="1"/>
          <p:nvPr/>
        </p:nvSpPr>
        <p:spPr>
          <a:xfrm>
            <a:off x="8012250" y="1536699"/>
            <a:ext cx="4082473" cy="4093428"/>
          </a:xfrm>
          <a:prstGeom prst="rect">
            <a:avLst/>
          </a:prstGeom>
          <a:noFill/>
        </p:spPr>
        <p:txBody>
          <a:bodyPr wrap="square" rtlCol="0">
            <a:spAutoFit/>
          </a:bodyPr>
          <a:lstStyle/>
          <a:p>
            <a:r>
              <a:rPr lang="en-US" sz="2000" dirty="0">
                <a:highlight>
                  <a:srgbClr val="00FFFF"/>
                </a:highlight>
              </a:rPr>
              <a:t>QAA SBS 2.2</a:t>
            </a:r>
            <a:r>
              <a:rPr lang="en-US" sz="2000" dirty="0"/>
              <a:t>: Courses are designed to provide an understanding of both </a:t>
            </a:r>
            <a:r>
              <a:rPr lang="en-US" sz="2000" dirty="0">
                <a:highlight>
                  <a:srgbClr val="00FFFF"/>
                </a:highlight>
              </a:rPr>
              <a:t>historical and contemporary psychological theories and research</a:t>
            </a:r>
            <a:r>
              <a:rPr lang="en-US" sz="2000" dirty="0"/>
              <a:t>, and to prepare students for the application of </a:t>
            </a:r>
            <a:r>
              <a:rPr lang="en-US" sz="2000" dirty="0">
                <a:highlight>
                  <a:srgbClr val="00FFFF"/>
                </a:highlight>
              </a:rPr>
              <a:t>psychological knowledge </a:t>
            </a:r>
            <a:r>
              <a:rPr lang="en-US" sz="2000" dirty="0"/>
              <a:t>and skills to future issues. Historical and contemporary viewpoints will be integrated throughout the design of a course and </a:t>
            </a:r>
            <a:r>
              <a:rPr lang="en-US" sz="2000" dirty="0">
                <a:highlight>
                  <a:srgbClr val="00FFFF"/>
                </a:highlight>
              </a:rPr>
              <a:t>represent culturally diverse perspectives</a:t>
            </a:r>
            <a:r>
              <a:rPr lang="en-US" sz="2000" dirty="0"/>
              <a:t>. </a:t>
            </a:r>
            <a:endParaRPr lang="en-GB" sz="2000" dirty="0"/>
          </a:p>
        </p:txBody>
      </p:sp>
    </p:spTree>
    <p:extLst>
      <p:ext uri="{BB962C8B-B14F-4D97-AF65-F5344CB8AC3E}">
        <p14:creationId xmlns:p14="http://schemas.microsoft.com/office/powerpoint/2010/main" val="71696870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633"/>
        <p:cNvGrpSpPr/>
        <p:nvPr/>
      </p:nvGrpSpPr>
      <p:grpSpPr>
        <a:xfrm>
          <a:off x="0" y="0"/>
          <a:ext cx="0" cy="0"/>
          <a:chOff x="0" y="0"/>
          <a:chExt cx="0" cy="0"/>
        </a:xfrm>
      </p:grpSpPr>
      <p:sp>
        <p:nvSpPr>
          <p:cNvPr id="634" name="Google Shape;634;p102"/>
          <p:cNvSpPr txBox="1">
            <a:spLocks noGrp="1"/>
          </p:cNvSpPr>
          <p:nvPr>
            <p:ph type="title"/>
          </p:nvPr>
        </p:nvSpPr>
        <p:spPr>
          <a:xfrm>
            <a:off x="415600" y="773033"/>
            <a:ext cx="11360800" cy="763600"/>
          </a:xfrm>
          <a:prstGeom prst="rect">
            <a:avLst/>
          </a:prstGeom>
          <a:noFill/>
          <a:ln>
            <a:noFill/>
          </a:ln>
        </p:spPr>
        <p:txBody>
          <a:bodyPr spcFirstLastPara="1" vert="horz" wrap="square" lIns="121900" tIns="121900" rIns="121900" bIns="121900" rtlCol="0" anchor="t" anchorCtr="0">
            <a:noAutofit/>
          </a:bodyPr>
          <a:lstStyle/>
          <a:p>
            <a:r>
              <a:rPr lang="en-US" dirty="0">
                <a:solidFill>
                  <a:schemeClr val="bg2"/>
                </a:solidFill>
              </a:rPr>
              <a:t>Psychological Research Methodologies &amp; Methods</a:t>
            </a:r>
            <a:endParaRPr dirty="0">
              <a:solidFill>
                <a:schemeClr val="bg2"/>
              </a:solidFill>
            </a:endParaRPr>
          </a:p>
        </p:txBody>
      </p:sp>
      <p:sp>
        <p:nvSpPr>
          <p:cNvPr id="635" name="Google Shape;635;p102"/>
          <p:cNvSpPr txBox="1">
            <a:spLocks noGrp="1"/>
          </p:cNvSpPr>
          <p:nvPr>
            <p:ph type="body" idx="1"/>
          </p:nvPr>
        </p:nvSpPr>
        <p:spPr>
          <a:xfrm>
            <a:off x="415600" y="1536633"/>
            <a:ext cx="11360800" cy="4555200"/>
          </a:xfrm>
          <a:prstGeom prst="rect">
            <a:avLst/>
          </a:prstGeom>
          <a:noFill/>
          <a:ln>
            <a:noFill/>
          </a:ln>
        </p:spPr>
        <p:txBody>
          <a:bodyPr spcFirstLastPara="1" vert="horz" wrap="square" lIns="121900" tIns="60933" rIns="121900" bIns="60933" rtlCol="0" anchor="t" anchorCtr="0">
            <a:normAutofit/>
          </a:bodyPr>
          <a:lstStyle/>
          <a:p>
            <a:pPr indent="-304792">
              <a:buNone/>
            </a:pPr>
            <a:endParaRPr dirty="0"/>
          </a:p>
          <a:p>
            <a:pPr indent="-304792">
              <a:buNone/>
            </a:pPr>
            <a:endParaRPr dirty="0"/>
          </a:p>
          <a:p>
            <a:pPr indent="-304792">
              <a:buNone/>
            </a:pPr>
            <a:endParaRPr dirty="0"/>
          </a:p>
          <a:p>
            <a:pPr indent="-304792">
              <a:buNone/>
            </a:pPr>
            <a:endParaRPr dirty="0"/>
          </a:p>
          <a:p>
            <a:pPr indent="-304792">
              <a:buNone/>
            </a:pPr>
            <a:endParaRPr dirty="0"/>
          </a:p>
          <a:p>
            <a:pPr indent="-304792">
              <a:buNone/>
            </a:pPr>
            <a:endParaRPr dirty="0"/>
          </a:p>
          <a:p>
            <a:pPr indent="-304792">
              <a:buNone/>
            </a:pPr>
            <a:endParaRPr dirty="0"/>
          </a:p>
          <a:p>
            <a:pPr indent="-304792">
              <a:buNone/>
            </a:pPr>
            <a:endParaRPr dirty="0"/>
          </a:p>
          <a:p>
            <a:pPr indent="-304792">
              <a:buNone/>
            </a:pPr>
            <a:endParaRPr dirty="0"/>
          </a:p>
          <a:p>
            <a:pPr indent="-304792">
              <a:buNone/>
            </a:pPr>
            <a:endParaRPr dirty="0"/>
          </a:p>
        </p:txBody>
      </p:sp>
      <p:sp>
        <p:nvSpPr>
          <p:cNvPr id="636" name="Google Shape;636;p102"/>
          <p:cNvSpPr txBox="1"/>
          <p:nvPr/>
        </p:nvSpPr>
        <p:spPr>
          <a:xfrm>
            <a:off x="415602" y="1536633"/>
            <a:ext cx="8733125" cy="5147252"/>
          </a:xfrm>
          <a:prstGeom prst="rect">
            <a:avLst/>
          </a:prstGeom>
          <a:noFill/>
          <a:ln>
            <a:noFill/>
          </a:ln>
        </p:spPr>
        <p:txBody>
          <a:bodyPr spcFirstLastPara="1" wrap="square" lIns="121900" tIns="60933" rIns="121900" bIns="60933" anchor="t" anchorCtr="0">
            <a:spAutoFit/>
          </a:bodyPr>
          <a:lstStyle/>
          <a:p>
            <a:pPr marL="457189" indent="-457189">
              <a:lnSpc>
                <a:spcPct val="107000"/>
              </a:lnSpc>
              <a:buClr>
                <a:srgbClr val="000000"/>
              </a:buClr>
              <a:buSzPts val="2000"/>
              <a:buFont typeface="Arial"/>
              <a:buAutoNum type="arabicPeriod"/>
            </a:pPr>
            <a:r>
              <a:rPr lang="en-US" sz="2400" dirty="0"/>
              <a:t>E</a:t>
            </a:r>
            <a:r>
              <a:rPr lang="en-US" sz="2400" dirty="0">
                <a:latin typeface="Arial"/>
                <a:ea typeface="Arial"/>
                <a:cs typeface="Arial"/>
                <a:sym typeface="Arial"/>
              </a:rPr>
              <a:t>valuate the benefits and limitations of the different methodologies, paradigms and core methods  of psychological research.</a:t>
            </a:r>
            <a:endParaRPr sz="1600" dirty="0"/>
          </a:p>
          <a:p>
            <a:pPr marL="457189" indent="-457189">
              <a:lnSpc>
                <a:spcPct val="107000"/>
              </a:lnSpc>
              <a:spcBef>
                <a:spcPts val="1067"/>
              </a:spcBef>
              <a:buClr>
                <a:srgbClr val="000000"/>
              </a:buClr>
              <a:buSzPts val="2000"/>
              <a:buFont typeface="Arial"/>
              <a:buAutoNum type="arabicPeriod"/>
            </a:pPr>
            <a:r>
              <a:rPr lang="en-US" sz="2400" dirty="0">
                <a:latin typeface="Arial"/>
                <a:ea typeface="Arial"/>
                <a:cs typeface="Arial"/>
                <a:sym typeface="Arial"/>
              </a:rPr>
              <a:t>Identify and formulate research questions; select appropriate and rigorous methods; gather and </a:t>
            </a:r>
            <a:r>
              <a:rPr lang="en-US" sz="2400" dirty="0" err="1">
                <a:latin typeface="Arial"/>
                <a:ea typeface="Arial"/>
                <a:cs typeface="Arial"/>
                <a:sym typeface="Arial"/>
              </a:rPr>
              <a:t>analyse</a:t>
            </a:r>
            <a:r>
              <a:rPr lang="en-US" sz="2400" dirty="0">
                <a:latin typeface="Arial"/>
                <a:ea typeface="Arial"/>
                <a:cs typeface="Arial"/>
                <a:sym typeface="Arial"/>
              </a:rPr>
              <a:t> data; interpret and evaluate findings relevant to the methods used, and communicate all aspects of this research process.</a:t>
            </a:r>
            <a:endParaRPr sz="1600" dirty="0"/>
          </a:p>
          <a:p>
            <a:pPr marL="457189" indent="-457189">
              <a:lnSpc>
                <a:spcPct val="107000"/>
              </a:lnSpc>
              <a:spcBef>
                <a:spcPts val="1067"/>
              </a:spcBef>
              <a:buClr>
                <a:srgbClr val="000000"/>
              </a:buClr>
              <a:buSzPts val="2000"/>
              <a:buFont typeface="Arial"/>
              <a:buAutoNum type="arabicPeriod"/>
            </a:pPr>
            <a:r>
              <a:rPr lang="en-US" sz="2400" dirty="0">
                <a:latin typeface="Arial"/>
                <a:ea typeface="Arial"/>
                <a:cs typeface="Arial"/>
                <a:sym typeface="Arial"/>
              </a:rPr>
              <a:t>Evaluate the integrity  of psychological research in terms of ethical considerations, the influence of personal and social-cultural factors, and the cultural and social appropriateness and impact of the research.</a:t>
            </a:r>
            <a:endParaRPr sz="1600" dirty="0"/>
          </a:p>
        </p:txBody>
      </p:sp>
      <p:sp>
        <p:nvSpPr>
          <p:cNvPr id="2" name="TextBox 1">
            <a:extLst>
              <a:ext uri="{FF2B5EF4-FFF2-40B4-BE49-F238E27FC236}">
                <a16:creationId xmlns:a16="http://schemas.microsoft.com/office/drawing/2014/main" id="{E04146B2-CC5C-BD5B-AA8B-24AE0C23C612}"/>
              </a:ext>
            </a:extLst>
          </p:cNvPr>
          <p:cNvSpPr txBox="1"/>
          <p:nvPr/>
        </p:nvSpPr>
        <p:spPr>
          <a:xfrm>
            <a:off x="9375802" y="1997839"/>
            <a:ext cx="2400596" cy="2862322"/>
          </a:xfrm>
          <a:prstGeom prst="rect">
            <a:avLst/>
          </a:prstGeom>
          <a:noFill/>
        </p:spPr>
        <p:txBody>
          <a:bodyPr wrap="square" rtlCol="0">
            <a:spAutoFit/>
          </a:bodyPr>
          <a:lstStyle/>
          <a:p>
            <a:r>
              <a:rPr lang="en-GB" sz="2000" dirty="0">
                <a:highlight>
                  <a:srgbClr val="00FFFF"/>
                </a:highlight>
              </a:rPr>
              <a:t>QAA SBS 3.6, 3.7, 3.8, 3.9, 3.10, 3.11 </a:t>
            </a:r>
            <a:r>
              <a:rPr lang="en-GB" sz="2000" dirty="0"/>
              <a:t>– quantitative and qualitative research methods, data collection, ethics and social responsibility, reporting…</a:t>
            </a:r>
          </a:p>
        </p:txBody>
      </p:sp>
    </p:spTree>
    <p:extLst>
      <p:ext uri="{BB962C8B-B14F-4D97-AF65-F5344CB8AC3E}">
        <p14:creationId xmlns:p14="http://schemas.microsoft.com/office/powerpoint/2010/main" val="12380315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641"/>
        <p:cNvGrpSpPr/>
        <p:nvPr/>
      </p:nvGrpSpPr>
      <p:grpSpPr>
        <a:xfrm>
          <a:off x="0" y="0"/>
          <a:ext cx="0" cy="0"/>
          <a:chOff x="0" y="0"/>
          <a:chExt cx="0" cy="0"/>
        </a:xfrm>
      </p:grpSpPr>
      <p:sp>
        <p:nvSpPr>
          <p:cNvPr id="642" name="Google Shape;642;p103"/>
          <p:cNvSpPr txBox="1">
            <a:spLocks noGrp="1"/>
          </p:cNvSpPr>
          <p:nvPr>
            <p:ph type="title"/>
          </p:nvPr>
        </p:nvSpPr>
        <p:spPr>
          <a:xfrm>
            <a:off x="415600" y="778653"/>
            <a:ext cx="11360800" cy="763600"/>
          </a:xfrm>
          <a:prstGeom prst="rect">
            <a:avLst/>
          </a:prstGeom>
          <a:noFill/>
          <a:ln>
            <a:noFill/>
          </a:ln>
        </p:spPr>
        <p:txBody>
          <a:bodyPr spcFirstLastPara="1" vert="horz" wrap="square" lIns="121900" tIns="121900" rIns="121900" bIns="121900" rtlCol="0" anchor="t" anchorCtr="0">
            <a:noAutofit/>
          </a:bodyPr>
          <a:lstStyle/>
          <a:p>
            <a:r>
              <a:rPr lang="en-US" dirty="0">
                <a:solidFill>
                  <a:schemeClr val="bg2"/>
                </a:solidFill>
              </a:rPr>
              <a:t>Psychology-relevant Values &amp; Ethics</a:t>
            </a:r>
            <a:endParaRPr dirty="0">
              <a:solidFill>
                <a:schemeClr val="bg2"/>
              </a:solidFill>
            </a:endParaRPr>
          </a:p>
        </p:txBody>
      </p:sp>
      <p:sp>
        <p:nvSpPr>
          <p:cNvPr id="643" name="Google Shape;643;p103"/>
          <p:cNvSpPr txBox="1"/>
          <p:nvPr/>
        </p:nvSpPr>
        <p:spPr>
          <a:xfrm>
            <a:off x="415601" y="1402191"/>
            <a:ext cx="7797460" cy="4541573"/>
          </a:xfrm>
          <a:prstGeom prst="rect">
            <a:avLst/>
          </a:prstGeom>
          <a:noFill/>
          <a:ln>
            <a:noFill/>
          </a:ln>
        </p:spPr>
        <p:txBody>
          <a:bodyPr spcFirstLastPara="1" wrap="square" lIns="121900" tIns="60933" rIns="121900" bIns="60933" anchor="t" anchorCtr="0">
            <a:spAutoFit/>
          </a:bodyPr>
          <a:lstStyle/>
          <a:p>
            <a:pPr marL="135463">
              <a:lnSpc>
                <a:spcPct val="115000"/>
              </a:lnSpc>
              <a:buClr>
                <a:srgbClr val="000000"/>
              </a:buClr>
              <a:buSzPts val="2000"/>
            </a:pPr>
            <a:r>
              <a:rPr lang="en-US" sz="2533" b="1" dirty="0">
                <a:solidFill>
                  <a:srgbClr val="000000"/>
                </a:solidFill>
                <a:latin typeface="Arial"/>
                <a:ea typeface="Arial"/>
                <a:cs typeface="Arial"/>
                <a:sym typeface="Arial"/>
              </a:rPr>
              <a:t>                                                                     </a:t>
            </a:r>
            <a:endParaRPr sz="2533" b="1" dirty="0">
              <a:solidFill>
                <a:srgbClr val="000000"/>
              </a:solidFill>
              <a:latin typeface="Arial"/>
              <a:ea typeface="Arial"/>
              <a:cs typeface="Arial"/>
              <a:sym typeface="Arial"/>
            </a:endParaRPr>
          </a:p>
          <a:p>
            <a:pPr marL="609585" indent="-609585">
              <a:lnSpc>
                <a:spcPct val="107000"/>
              </a:lnSpc>
              <a:buClr>
                <a:srgbClr val="000000"/>
              </a:buClr>
              <a:buSzPts val="1900"/>
              <a:buFont typeface="Arial"/>
              <a:buAutoNum type="arabicPeriod"/>
            </a:pPr>
            <a:r>
              <a:rPr lang="en-US" sz="2400" dirty="0">
                <a:latin typeface="Arial"/>
                <a:ea typeface="Arial"/>
                <a:cs typeface="Arial"/>
                <a:sym typeface="Arial"/>
              </a:rPr>
              <a:t>Demonstrate ongoing reflexivity regarding personal values and biases and their developmental, social-cultural and contextual influences.</a:t>
            </a:r>
            <a:endParaRPr sz="2000" dirty="0"/>
          </a:p>
          <a:p>
            <a:pPr marL="609585" indent="-609585">
              <a:lnSpc>
                <a:spcPct val="107000"/>
              </a:lnSpc>
              <a:spcBef>
                <a:spcPts val="1067"/>
              </a:spcBef>
              <a:buClr>
                <a:srgbClr val="000000"/>
              </a:buClr>
              <a:buSzPts val="1900"/>
              <a:buFont typeface="Arial"/>
              <a:buAutoNum type="arabicPeriod"/>
            </a:pPr>
            <a:r>
              <a:rPr lang="en-US" sz="2400" dirty="0"/>
              <a:t>E</a:t>
            </a:r>
            <a:r>
              <a:rPr lang="en-US" sz="2400" dirty="0">
                <a:latin typeface="Arial"/>
                <a:ea typeface="Arial"/>
                <a:cs typeface="Arial"/>
                <a:sym typeface="Arial"/>
              </a:rPr>
              <a:t>valuate the ethical and legal principles and values of professional codes of conduct relevant to psychological research and practice.</a:t>
            </a:r>
            <a:endParaRPr sz="2000" dirty="0"/>
          </a:p>
          <a:p>
            <a:pPr marL="609585" indent="-609585">
              <a:lnSpc>
                <a:spcPct val="107000"/>
              </a:lnSpc>
              <a:spcBef>
                <a:spcPts val="1067"/>
              </a:spcBef>
              <a:buClr>
                <a:srgbClr val="000000"/>
              </a:buClr>
              <a:buSzPts val="1900"/>
              <a:buFont typeface="Arial"/>
              <a:buAutoNum type="arabicPeriod"/>
            </a:pPr>
            <a:r>
              <a:rPr lang="en-US" sz="2400" dirty="0"/>
              <a:t>E</a:t>
            </a:r>
            <a:r>
              <a:rPr lang="en-US" sz="2400" dirty="0">
                <a:latin typeface="Arial"/>
                <a:ea typeface="Arial"/>
                <a:cs typeface="Arial"/>
                <a:sym typeface="Arial"/>
              </a:rPr>
              <a:t>valuate complex moral and ethical dilemmas and apply psychology-informed ethical decision-making in diverse cultural contexts.</a:t>
            </a:r>
            <a:endParaRPr sz="2000" dirty="0"/>
          </a:p>
        </p:txBody>
      </p:sp>
      <p:sp>
        <p:nvSpPr>
          <p:cNvPr id="5" name="TextBox 4">
            <a:extLst>
              <a:ext uri="{FF2B5EF4-FFF2-40B4-BE49-F238E27FC236}">
                <a16:creationId xmlns:a16="http://schemas.microsoft.com/office/drawing/2014/main" id="{845FBF14-43FB-CD91-022E-86A97D525EF3}"/>
              </a:ext>
            </a:extLst>
          </p:cNvPr>
          <p:cNvSpPr txBox="1"/>
          <p:nvPr/>
        </p:nvSpPr>
        <p:spPr>
          <a:xfrm>
            <a:off x="8603299" y="582067"/>
            <a:ext cx="3359888" cy="5693866"/>
          </a:xfrm>
          <a:prstGeom prst="rect">
            <a:avLst/>
          </a:prstGeom>
          <a:noFill/>
        </p:spPr>
        <p:txBody>
          <a:bodyPr wrap="square">
            <a:spAutoFit/>
          </a:bodyPr>
          <a:lstStyle/>
          <a:p>
            <a:r>
              <a:rPr lang="en-US" sz="2000" dirty="0">
                <a:highlight>
                  <a:srgbClr val="00FFFF"/>
                </a:highlight>
              </a:rPr>
              <a:t>QAA SBS 2.5:</a:t>
            </a:r>
            <a:r>
              <a:rPr lang="en-US" sz="2000" dirty="0"/>
              <a:t> At the core of the discipline is </a:t>
            </a:r>
            <a:r>
              <a:rPr lang="en-US" sz="2000" dirty="0">
                <a:highlight>
                  <a:srgbClr val="00FFFF"/>
                </a:highlight>
              </a:rPr>
              <a:t>ethical understanding and ethical </a:t>
            </a:r>
            <a:r>
              <a:rPr lang="en-US" sz="2000" dirty="0" err="1">
                <a:highlight>
                  <a:srgbClr val="00FFFF"/>
                </a:highlight>
              </a:rPr>
              <a:t>behaviour</a:t>
            </a:r>
            <a:r>
              <a:rPr lang="en-US" sz="2000" dirty="0">
                <a:highlight>
                  <a:srgbClr val="00FFFF"/>
                </a:highlight>
              </a:rPr>
              <a:t> </a:t>
            </a:r>
            <a:r>
              <a:rPr lang="en-US" sz="2000" dirty="0"/>
              <a:t>and this</a:t>
            </a:r>
          </a:p>
          <a:p>
            <a:r>
              <a:rPr lang="en-US" sz="2000" dirty="0"/>
              <a:t>is often at the heart of course design. For example, there will be a range of activities that will facilitate the comprehensive application of ethics in </a:t>
            </a:r>
            <a:r>
              <a:rPr lang="en-US" sz="2000" dirty="0">
                <a:highlight>
                  <a:srgbClr val="00FFFF"/>
                </a:highlight>
              </a:rPr>
              <a:t>research, professional practice and</a:t>
            </a:r>
          </a:p>
          <a:p>
            <a:r>
              <a:rPr lang="en-US" sz="2000" dirty="0">
                <a:highlight>
                  <a:srgbClr val="00FFFF"/>
                </a:highlight>
              </a:rPr>
              <a:t>everyday conduct</a:t>
            </a:r>
            <a:r>
              <a:rPr lang="en-US" sz="2000" dirty="0"/>
              <a:t>. Students will be able to apply this to their own ethical </a:t>
            </a:r>
            <a:r>
              <a:rPr lang="en-US" sz="2000" dirty="0" err="1"/>
              <a:t>behaviour</a:t>
            </a:r>
            <a:r>
              <a:rPr lang="en-US" sz="2000" dirty="0"/>
              <a:t> as well as critically evaluating the ethical </a:t>
            </a:r>
            <a:r>
              <a:rPr lang="en-US" sz="2000" dirty="0" err="1"/>
              <a:t>behaviour</a:t>
            </a:r>
            <a:r>
              <a:rPr lang="en-US" sz="2000" dirty="0"/>
              <a:t> of others</a:t>
            </a:r>
            <a:r>
              <a:rPr lang="en-US" sz="2400" dirty="0"/>
              <a:t>. </a:t>
            </a:r>
          </a:p>
        </p:txBody>
      </p:sp>
    </p:spTree>
    <p:extLst>
      <p:ext uri="{BB962C8B-B14F-4D97-AF65-F5344CB8AC3E}">
        <p14:creationId xmlns:p14="http://schemas.microsoft.com/office/powerpoint/2010/main" val="326936164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648"/>
        <p:cNvGrpSpPr/>
        <p:nvPr/>
      </p:nvGrpSpPr>
      <p:grpSpPr>
        <a:xfrm>
          <a:off x="0" y="0"/>
          <a:ext cx="0" cy="0"/>
          <a:chOff x="0" y="0"/>
          <a:chExt cx="0" cy="0"/>
        </a:xfrm>
      </p:grpSpPr>
      <p:sp>
        <p:nvSpPr>
          <p:cNvPr id="649" name="Google Shape;649;p104"/>
          <p:cNvSpPr txBox="1">
            <a:spLocks noGrp="1"/>
          </p:cNvSpPr>
          <p:nvPr>
            <p:ph type="title"/>
          </p:nvPr>
        </p:nvSpPr>
        <p:spPr>
          <a:xfrm>
            <a:off x="415600" y="866636"/>
            <a:ext cx="11360800" cy="763600"/>
          </a:xfrm>
          <a:prstGeom prst="rect">
            <a:avLst/>
          </a:prstGeom>
          <a:noFill/>
          <a:ln>
            <a:noFill/>
          </a:ln>
        </p:spPr>
        <p:txBody>
          <a:bodyPr spcFirstLastPara="1" vert="horz" wrap="square" lIns="121900" tIns="121900" rIns="121900" bIns="121900" rtlCol="0" anchor="t" anchorCtr="0">
            <a:noAutofit/>
          </a:bodyPr>
          <a:lstStyle/>
          <a:p>
            <a:r>
              <a:rPr lang="en-US" dirty="0">
                <a:solidFill>
                  <a:schemeClr val="bg2"/>
                </a:solidFill>
              </a:rPr>
              <a:t>Psychology-relevant Cultural Responsiveness &amp; Diversity</a:t>
            </a:r>
            <a:endParaRPr dirty="0">
              <a:solidFill>
                <a:schemeClr val="bg2"/>
              </a:solidFill>
            </a:endParaRPr>
          </a:p>
        </p:txBody>
      </p:sp>
      <p:sp>
        <p:nvSpPr>
          <p:cNvPr id="650" name="Google Shape;650;p104"/>
          <p:cNvSpPr txBox="1">
            <a:spLocks noGrp="1"/>
          </p:cNvSpPr>
          <p:nvPr>
            <p:ph type="body" idx="1"/>
          </p:nvPr>
        </p:nvSpPr>
        <p:spPr>
          <a:xfrm>
            <a:off x="415601" y="1813983"/>
            <a:ext cx="7033527" cy="4765076"/>
          </a:xfrm>
          <a:prstGeom prst="rect">
            <a:avLst/>
          </a:prstGeom>
          <a:noFill/>
          <a:ln>
            <a:noFill/>
          </a:ln>
        </p:spPr>
        <p:txBody>
          <a:bodyPr spcFirstLastPara="1" vert="horz" wrap="square" lIns="121900" tIns="121900" rIns="121900" bIns="121900" rtlCol="0" anchor="t" anchorCtr="0">
            <a:noAutofit/>
          </a:bodyPr>
          <a:lstStyle/>
          <a:p>
            <a:pPr marL="457189">
              <a:lnSpc>
                <a:spcPct val="107000"/>
              </a:lnSpc>
              <a:buClr>
                <a:srgbClr val="000000"/>
              </a:buClr>
              <a:buSzPts val="2000"/>
              <a:buFont typeface="Arial"/>
              <a:buAutoNum type="arabicPeriod"/>
            </a:pPr>
            <a:r>
              <a:rPr lang="en-US" sz="1867" dirty="0">
                <a:latin typeface="Arial"/>
                <a:ea typeface="Arial"/>
                <a:cs typeface="Arial"/>
                <a:sym typeface="Arial"/>
              </a:rPr>
              <a:t>Demonstrate reflexivity regarding the impact of one’s own and others’ historical, social-cultural, and geopolitical contexts and roots in understanding self and others – on an ongoing basis.</a:t>
            </a:r>
            <a:endParaRPr sz="1867" dirty="0"/>
          </a:p>
          <a:p>
            <a:pPr marL="457189">
              <a:lnSpc>
                <a:spcPct val="107000"/>
              </a:lnSpc>
              <a:spcBef>
                <a:spcPts val="1067"/>
              </a:spcBef>
              <a:buClr>
                <a:srgbClr val="000000"/>
              </a:buClr>
              <a:buSzPts val="2000"/>
              <a:buFont typeface="Arial"/>
              <a:buAutoNum type="arabicPeriod"/>
            </a:pPr>
            <a:r>
              <a:rPr lang="en-US" sz="1867" dirty="0">
                <a:latin typeface="Arial"/>
                <a:ea typeface="Arial"/>
                <a:cs typeface="Arial"/>
                <a:sym typeface="Arial"/>
              </a:rPr>
              <a:t>Demonstrate cultural responsiveness and humility, that is, </a:t>
            </a:r>
            <a:r>
              <a:rPr lang="en-US" sz="1867" dirty="0" err="1">
                <a:latin typeface="Arial"/>
                <a:ea typeface="Arial"/>
                <a:cs typeface="Arial"/>
                <a:sym typeface="Arial"/>
              </a:rPr>
              <a:t>behaviour</a:t>
            </a:r>
            <a:r>
              <a:rPr lang="en-US" sz="1867" dirty="0">
                <a:latin typeface="Arial"/>
                <a:ea typeface="Arial"/>
                <a:cs typeface="Arial"/>
                <a:sym typeface="Arial"/>
              </a:rPr>
              <a:t> that is respectful, compassionate, culturally appropriate, and sensitive in relation to individuals, groups, and communities from diverse cultural and personal backgrounds.</a:t>
            </a:r>
            <a:endParaRPr sz="1867" dirty="0"/>
          </a:p>
          <a:p>
            <a:pPr marL="457189">
              <a:lnSpc>
                <a:spcPct val="107000"/>
              </a:lnSpc>
              <a:spcBef>
                <a:spcPts val="1067"/>
              </a:spcBef>
              <a:spcAft>
                <a:spcPts val="1067"/>
              </a:spcAft>
              <a:buClr>
                <a:srgbClr val="000000"/>
              </a:buClr>
              <a:buSzPts val="2000"/>
              <a:buFont typeface="Arial"/>
              <a:buAutoNum type="arabicPeriod"/>
            </a:pPr>
            <a:r>
              <a:rPr lang="en-US" sz="1867" dirty="0">
                <a:latin typeface="Arial"/>
                <a:ea typeface="Arial"/>
                <a:cs typeface="Arial"/>
                <a:sym typeface="Arial"/>
              </a:rPr>
              <a:t>Propose, implement and/or evaluate interventions based on psychological science  to meet the needs of diverse cultural groups including historically </a:t>
            </a:r>
            <a:r>
              <a:rPr lang="en-US" sz="1867" dirty="0" err="1">
                <a:latin typeface="Arial"/>
                <a:ea typeface="Arial"/>
                <a:cs typeface="Arial"/>
                <a:sym typeface="Arial"/>
              </a:rPr>
              <a:t>marginalised</a:t>
            </a:r>
            <a:r>
              <a:rPr lang="en-US" sz="1867" dirty="0">
                <a:latin typeface="Arial"/>
                <a:ea typeface="Arial"/>
                <a:cs typeface="Arial"/>
                <a:sym typeface="Arial"/>
              </a:rPr>
              <a:t> groups.</a:t>
            </a:r>
            <a:endParaRPr sz="1867" dirty="0"/>
          </a:p>
        </p:txBody>
      </p:sp>
      <p:sp>
        <p:nvSpPr>
          <p:cNvPr id="651" name="Google Shape;651;p104"/>
          <p:cNvSpPr txBox="1"/>
          <p:nvPr/>
        </p:nvSpPr>
        <p:spPr>
          <a:xfrm>
            <a:off x="5307162" y="682890"/>
            <a:ext cx="6738257" cy="787853"/>
          </a:xfrm>
          <a:prstGeom prst="rect">
            <a:avLst/>
          </a:prstGeom>
          <a:noFill/>
          <a:ln>
            <a:noFill/>
          </a:ln>
        </p:spPr>
        <p:txBody>
          <a:bodyPr spcFirstLastPara="1" wrap="square" lIns="121900" tIns="60933" rIns="121900" bIns="60933" anchor="t" anchorCtr="0">
            <a:spAutoFit/>
          </a:bodyPr>
          <a:lstStyle/>
          <a:p>
            <a:pPr marL="615934">
              <a:lnSpc>
                <a:spcPct val="115000"/>
              </a:lnSpc>
              <a:buClr>
                <a:srgbClr val="000000"/>
              </a:buClr>
              <a:buSzPts val="2000"/>
            </a:pPr>
            <a:endParaRPr sz="2133">
              <a:solidFill>
                <a:srgbClr val="0070C0"/>
              </a:solidFill>
              <a:latin typeface="Calibri"/>
              <a:ea typeface="Calibri"/>
              <a:cs typeface="Calibri"/>
              <a:sym typeface="Calibri"/>
            </a:endParaRPr>
          </a:p>
          <a:p>
            <a:pPr>
              <a:buClr>
                <a:srgbClr val="000000"/>
              </a:buClr>
              <a:buSzPts val="1400"/>
            </a:pPr>
            <a:endParaRPr sz="1867">
              <a:solidFill>
                <a:srgbClr val="000000"/>
              </a:solidFill>
              <a:latin typeface="Arial"/>
              <a:ea typeface="Arial"/>
              <a:cs typeface="Arial"/>
              <a:sym typeface="Arial"/>
            </a:endParaRPr>
          </a:p>
        </p:txBody>
      </p:sp>
      <p:sp>
        <p:nvSpPr>
          <p:cNvPr id="3" name="TextBox 2">
            <a:extLst>
              <a:ext uri="{FF2B5EF4-FFF2-40B4-BE49-F238E27FC236}">
                <a16:creationId xmlns:a16="http://schemas.microsoft.com/office/drawing/2014/main" id="{6D6AA336-13B8-C159-E05A-CD5B8B221F4A}"/>
              </a:ext>
            </a:extLst>
          </p:cNvPr>
          <p:cNvSpPr txBox="1"/>
          <p:nvPr/>
        </p:nvSpPr>
        <p:spPr>
          <a:xfrm>
            <a:off x="7449128" y="1900672"/>
            <a:ext cx="4387273" cy="3539430"/>
          </a:xfrm>
          <a:prstGeom prst="rect">
            <a:avLst/>
          </a:prstGeom>
          <a:noFill/>
        </p:spPr>
        <p:txBody>
          <a:bodyPr wrap="square">
            <a:spAutoFit/>
          </a:bodyPr>
          <a:lstStyle/>
          <a:p>
            <a:r>
              <a:rPr lang="en-US" sz="1600" dirty="0">
                <a:highlight>
                  <a:srgbClr val="00FFFF"/>
                </a:highlight>
              </a:rPr>
              <a:t>QAA SBS 1.20 (and EDI section generally): </a:t>
            </a:r>
            <a:r>
              <a:rPr lang="en-US" sz="1600" dirty="0"/>
              <a:t>Psychology degree </a:t>
            </a:r>
            <a:r>
              <a:rPr lang="en-US" sz="1600" dirty="0" err="1"/>
              <a:t>programmes</a:t>
            </a:r>
            <a:r>
              <a:rPr lang="en-US" sz="1600" dirty="0"/>
              <a:t> create an inclusive and supportive learning environment that </a:t>
            </a:r>
            <a:r>
              <a:rPr lang="en-US" sz="1600" dirty="0">
                <a:highlight>
                  <a:srgbClr val="00FFFF"/>
                </a:highlight>
              </a:rPr>
              <a:t>encourages openness and values diversity </a:t>
            </a:r>
            <a:r>
              <a:rPr lang="en-US" sz="1600" dirty="0"/>
              <a:t>- for example, regarding differing </a:t>
            </a:r>
            <a:r>
              <a:rPr lang="en-US" sz="1600" dirty="0">
                <a:highlight>
                  <a:srgbClr val="00FFFF"/>
                </a:highlight>
              </a:rPr>
              <a:t>cultural backgrounds</a:t>
            </a:r>
            <a:r>
              <a:rPr lang="en-US" sz="1600" dirty="0"/>
              <a:t>. Course content </a:t>
            </a:r>
            <a:r>
              <a:rPr lang="en-US" sz="1600" dirty="0" err="1"/>
              <a:t>emphasises</a:t>
            </a:r>
            <a:r>
              <a:rPr lang="en-US" sz="1600" dirty="0"/>
              <a:t> critical thinking, ethics, evidence-based decision making, and collaboration across interdisciplinary fields. </a:t>
            </a:r>
            <a:r>
              <a:rPr lang="en-US" sz="1600" dirty="0" err="1"/>
              <a:t>Programme</a:t>
            </a:r>
            <a:r>
              <a:rPr lang="en-US" sz="1600" dirty="0"/>
              <a:t> objectives foster </a:t>
            </a:r>
            <a:r>
              <a:rPr lang="en-US" sz="1600" dirty="0">
                <a:highlight>
                  <a:srgbClr val="00FFFF"/>
                </a:highlight>
              </a:rPr>
              <a:t>self-awareness, emotional intelligence, and communicative effectiveness, ultimately preparing individuals to become informed citizens who engage thoughtfully with society at large.</a:t>
            </a:r>
            <a:endParaRPr lang="en-GB" sz="1600" dirty="0">
              <a:highlight>
                <a:srgbClr val="00FFFF"/>
              </a:highlight>
            </a:endParaRPr>
          </a:p>
        </p:txBody>
      </p:sp>
    </p:spTree>
    <p:extLst>
      <p:ext uri="{BB962C8B-B14F-4D97-AF65-F5344CB8AC3E}">
        <p14:creationId xmlns:p14="http://schemas.microsoft.com/office/powerpoint/2010/main" val="8271055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656"/>
        <p:cNvGrpSpPr/>
        <p:nvPr/>
      </p:nvGrpSpPr>
      <p:grpSpPr>
        <a:xfrm>
          <a:off x="0" y="0"/>
          <a:ext cx="0" cy="0"/>
          <a:chOff x="0" y="0"/>
          <a:chExt cx="0" cy="0"/>
        </a:xfrm>
      </p:grpSpPr>
      <p:sp>
        <p:nvSpPr>
          <p:cNvPr id="657" name="Google Shape;657;p105"/>
          <p:cNvSpPr txBox="1">
            <a:spLocks noGrp="1"/>
          </p:cNvSpPr>
          <p:nvPr>
            <p:ph type="title"/>
          </p:nvPr>
        </p:nvSpPr>
        <p:spPr>
          <a:xfrm>
            <a:off x="415600" y="992760"/>
            <a:ext cx="11360800" cy="763600"/>
          </a:xfrm>
          <a:prstGeom prst="rect">
            <a:avLst/>
          </a:prstGeom>
          <a:noFill/>
          <a:ln>
            <a:noFill/>
          </a:ln>
        </p:spPr>
        <p:txBody>
          <a:bodyPr spcFirstLastPara="1" vert="horz" wrap="square" lIns="121900" tIns="121900" rIns="121900" bIns="121900" rtlCol="0" anchor="t" anchorCtr="0">
            <a:noAutofit/>
          </a:bodyPr>
          <a:lstStyle/>
          <a:p>
            <a:r>
              <a:rPr lang="en-US" dirty="0">
                <a:solidFill>
                  <a:schemeClr val="bg2"/>
                </a:solidFill>
              </a:rPr>
              <a:t>Psychology-relevant Critical Thinking &amp; Problem Solving</a:t>
            </a:r>
            <a:endParaRPr dirty="0">
              <a:solidFill>
                <a:schemeClr val="bg2"/>
              </a:solidFill>
            </a:endParaRPr>
          </a:p>
        </p:txBody>
      </p:sp>
      <p:sp>
        <p:nvSpPr>
          <p:cNvPr id="658" name="Google Shape;658;p105"/>
          <p:cNvSpPr txBox="1">
            <a:spLocks noGrp="1"/>
          </p:cNvSpPr>
          <p:nvPr>
            <p:ph type="body" idx="1"/>
          </p:nvPr>
        </p:nvSpPr>
        <p:spPr>
          <a:xfrm>
            <a:off x="415601" y="1993213"/>
            <a:ext cx="8543673" cy="3873567"/>
          </a:xfrm>
          <a:prstGeom prst="rect">
            <a:avLst/>
          </a:prstGeom>
          <a:noFill/>
          <a:ln>
            <a:noFill/>
          </a:ln>
        </p:spPr>
        <p:txBody>
          <a:bodyPr spcFirstLastPara="1" vert="horz" wrap="square" lIns="121900" tIns="60933" rIns="121900" bIns="60933" rtlCol="0" anchor="t" anchorCtr="0">
            <a:noAutofit/>
          </a:bodyPr>
          <a:lstStyle/>
          <a:p>
            <a:pPr marL="457189">
              <a:lnSpc>
                <a:spcPct val="107000"/>
              </a:lnSpc>
              <a:buFont typeface="Arial"/>
              <a:buAutoNum type="arabicPeriod"/>
            </a:pPr>
            <a:r>
              <a:rPr lang="en-US" dirty="0">
                <a:latin typeface="Arial"/>
                <a:ea typeface="Arial"/>
                <a:cs typeface="Arial"/>
                <a:sym typeface="Arial"/>
              </a:rPr>
              <a:t>Evaluate claims by considering source credibility and validity, the potential for bias, and evidence of multiple perspectives.</a:t>
            </a:r>
            <a:endParaRPr dirty="0"/>
          </a:p>
          <a:p>
            <a:pPr marL="457189">
              <a:lnSpc>
                <a:spcPct val="107000"/>
              </a:lnSpc>
              <a:spcBef>
                <a:spcPts val="1067"/>
              </a:spcBef>
              <a:buFont typeface="Arial"/>
              <a:buAutoNum type="arabicPeriod"/>
            </a:pPr>
            <a:r>
              <a:rPr lang="en-US" dirty="0">
                <a:latin typeface="Arial"/>
                <a:ea typeface="Arial"/>
                <a:cs typeface="Arial"/>
                <a:sym typeface="Arial"/>
              </a:rPr>
              <a:t>Apply problem-solving to generate ideas to address psychological challenges.</a:t>
            </a:r>
            <a:endParaRPr dirty="0"/>
          </a:p>
          <a:p>
            <a:pPr marL="457189">
              <a:lnSpc>
                <a:spcPct val="107000"/>
              </a:lnSpc>
              <a:spcBef>
                <a:spcPts val="1067"/>
              </a:spcBef>
              <a:buFont typeface="Arial"/>
              <a:buAutoNum type="arabicPeriod"/>
            </a:pPr>
            <a:r>
              <a:rPr lang="en-US" dirty="0">
                <a:latin typeface="Arial"/>
                <a:ea typeface="Arial"/>
                <a:cs typeface="Arial"/>
                <a:sym typeface="Arial"/>
              </a:rPr>
              <a:t>Form and justify judgements and decisions based on psychological knowledge, skills and values.</a:t>
            </a:r>
            <a:endParaRPr dirty="0"/>
          </a:p>
          <a:p>
            <a:pPr marL="457189">
              <a:lnSpc>
                <a:spcPct val="107000"/>
              </a:lnSpc>
              <a:spcBef>
                <a:spcPts val="1067"/>
              </a:spcBef>
              <a:spcAft>
                <a:spcPts val="1067"/>
              </a:spcAft>
              <a:buFont typeface="Arial"/>
              <a:buAutoNum type="arabicPeriod"/>
            </a:pPr>
            <a:r>
              <a:rPr lang="en-US" dirty="0">
                <a:latin typeface="Arial"/>
                <a:ea typeface="Arial"/>
                <a:cs typeface="Arial"/>
                <a:sym typeface="Arial"/>
              </a:rPr>
              <a:t>Propose, implement, and/or evaluate interventions  to promote critical thinking and creative problem-solving.</a:t>
            </a:r>
            <a:endParaRPr dirty="0"/>
          </a:p>
        </p:txBody>
      </p:sp>
      <p:sp>
        <p:nvSpPr>
          <p:cNvPr id="3" name="TextBox 2">
            <a:extLst>
              <a:ext uri="{FF2B5EF4-FFF2-40B4-BE49-F238E27FC236}">
                <a16:creationId xmlns:a16="http://schemas.microsoft.com/office/drawing/2014/main" id="{1BEC443A-583C-0ADF-F318-AD9EE8586631}"/>
              </a:ext>
            </a:extLst>
          </p:cNvPr>
          <p:cNvSpPr txBox="1"/>
          <p:nvPr/>
        </p:nvSpPr>
        <p:spPr>
          <a:xfrm>
            <a:off x="8784176" y="1756360"/>
            <a:ext cx="3232727" cy="4401205"/>
          </a:xfrm>
          <a:prstGeom prst="rect">
            <a:avLst/>
          </a:prstGeom>
          <a:noFill/>
        </p:spPr>
        <p:txBody>
          <a:bodyPr wrap="square">
            <a:spAutoFit/>
          </a:bodyPr>
          <a:lstStyle/>
          <a:p>
            <a:r>
              <a:rPr lang="en-US" sz="2000" dirty="0">
                <a:highlight>
                  <a:srgbClr val="00FFFF"/>
                </a:highlight>
              </a:rPr>
              <a:t>QAA SBS 3.16</a:t>
            </a:r>
            <a:r>
              <a:rPr lang="en-US" sz="2000" dirty="0"/>
              <a:t> (subject specific skills): integrate ideas and findings across multiple perspectives and approaches in psychology and </a:t>
            </a:r>
            <a:r>
              <a:rPr lang="en-US" sz="2000" dirty="0">
                <a:highlight>
                  <a:srgbClr val="00FFFF"/>
                </a:highlight>
              </a:rPr>
              <a:t>apply psychological knowledge </a:t>
            </a:r>
            <a:r>
              <a:rPr lang="en-US" sz="2000" dirty="0"/>
              <a:t>ethically, professionally and safely to real-world </a:t>
            </a:r>
            <a:r>
              <a:rPr lang="en-US" sz="2000" dirty="0">
                <a:highlight>
                  <a:srgbClr val="00FFFF"/>
                </a:highlight>
              </a:rPr>
              <a:t>problems</a:t>
            </a:r>
            <a:r>
              <a:rPr lang="en-US" sz="2000" dirty="0"/>
              <a:t>; apply </a:t>
            </a:r>
            <a:r>
              <a:rPr lang="en-US" sz="2000" dirty="0">
                <a:highlight>
                  <a:srgbClr val="00FFFF"/>
                </a:highlight>
              </a:rPr>
              <a:t>critical-thinking</a:t>
            </a:r>
            <a:r>
              <a:rPr lang="en-US" sz="2000" dirty="0"/>
              <a:t> skills to address </a:t>
            </a:r>
            <a:r>
              <a:rPr lang="en-US" sz="2000" dirty="0">
                <a:highlight>
                  <a:srgbClr val="00FFFF"/>
                </a:highlight>
              </a:rPr>
              <a:t>complex problems </a:t>
            </a:r>
            <a:r>
              <a:rPr lang="en-US" sz="2000" dirty="0"/>
              <a:t>to identifying </a:t>
            </a:r>
            <a:r>
              <a:rPr lang="en-US" sz="2000" dirty="0">
                <a:highlight>
                  <a:srgbClr val="00FFFF"/>
                </a:highlight>
              </a:rPr>
              <a:t>creative</a:t>
            </a:r>
            <a:r>
              <a:rPr lang="en-US" sz="2000" dirty="0"/>
              <a:t> and innovative solutions</a:t>
            </a:r>
            <a:endParaRPr lang="en-GB" sz="2000" dirty="0"/>
          </a:p>
        </p:txBody>
      </p:sp>
    </p:spTree>
    <p:extLst>
      <p:ext uri="{BB962C8B-B14F-4D97-AF65-F5344CB8AC3E}">
        <p14:creationId xmlns:p14="http://schemas.microsoft.com/office/powerpoint/2010/main" val="147747506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663"/>
        <p:cNvGrpSpPr/>
        <p:nvPr/>
      </p:nvGrpSpPr>
      <p:grpSpPr>
        <a:xfrm>
          <a:off x="0" y="0"/>
          <a:ext cx="0" cy="0"/>
          <a:chOff x="0" y="0"/>
          <a:chExt cx="0" cy="0"/>
        </a:xfrm>
      </p:grpSpPr>
      <p:sp>
        <p:nvSpPr>
          <p:cNvPr id="664" name="Google Shape;664;p106"/>
          <p:cNvSpPr txBox="1">
            <a:spLocks noGrp="1"/>
          </p:cNvSpPr>
          <p:nvPr>
            <p:ph type="title"/>
          </p:nvPr>
        </p:nvSpPr>
        <p:spPr>
          <a:xfrm>
            <a:off x="415600" y="882815"/>
            <a:ext cx="11360800" cy="763600"/>
          </a:xfrm>
          <a:prstGeom prst="rect">
            <a:avLst/>
          </a:prstGeom>
          <a:noFill/>
          <a:ln>
            <a:noFill/>
          </a:ln>
        </p:spPr>
        <p:txBody>
          <a:bodyPr spcFirstLastPara="1" vert="horz" wrap="square" lIns="121900" tIns="121900" rIns="121900" bIns="121900" rtlCol="0" anchor="t" anchorCtr="0">
            <a:noAutofit/>
          </a:bodyPr>
          <a:lstStyle/>
          <a:p>
            <a:r>
              <a:rPr lang="en-US" dirty="0">
                <a:solidFill>
                  <a:schemeClr val="bg2"/>
                </a:solidFill>
              </a:rPr>
              <a:t>Psychology-relevant Communication &amp; Interpersonal Skills</a:t>
            </a:r>
            <a:endParaRPr dirty="0">
              <a:solidFill>
                <a:schemeClr val="bg2"/>
              </a:solidFill>
            </a:endParaRPr>
          </a:p>
        </p:txBody>
      </p:sp>
      <p:sp>
        <p:nvSpPr>
          <p:cNvPr id="665" name="Google Shape;665;p106"/>
          <p:cNvSpPr txBox="1">
            <a:spLocks noGrp="1"/>
          </p:cNvSpPr>
          <p:nvPr>
            <p:ph type="body" idx="1"/>
          </p:nvPr>
        </p:nvSpPr>
        <p:spPr>
          <a:xfrm>
            <a:off x="415600" y="1536633"/>
            <a:ext cx="11360800" cy="4555200"/>
          </a:xfrm>
          <a:prstGeom prst="rect">
            <a:avLst/>
          </a:prstGeom>
          <a:noFill/>
          <a:ln>
            <a:noFill/>
          </a:ln>
        </p:spPr>
        <p:txBody>
          <a:bodyPr spcFirstLastPara="1" vert="horz" wrap="square" lIns="121900" tIns="60933" rIns="121900" bIns="60933" rtlCol="0" anchor="t" anchorCtr="0">
            <a:normAutofit/>
          </a:bodyPr>
          <a:lstStyle/>
          <a:p>
            <a:pPr indent="-304792">
              <a:buNone/>
            </a:pPr>
            <a:endParaRPr dirty="0"/>
          </a:p>
          <a:p>
            <a:pPr indent="-304792">
              <a:buNone/>
            </a:pPr>
            <a:endParaRPr dirty="0"/>
          </a:p>
          <a:p>
            <a:pPr indent="-304792">
              <a:buNone/>
            </a:pPr>
            <a:endParaRPr dirty="0"/>
          </a:p>
          <a:p>
            <a:pPr indent="-304792">
              <a:buNone/>
            </a:pPr>
            <a:endParaRPr dirty="0"/>
          </a:p>
          <a:p>
            <a:pPr indent="-304792">
              <a:buNone/>
            </a:pPr>
            <a:endParaRPr dirty="0"/>
          </a:p>
          <a:p>
            <a:pPr indent="-304792">
              <a:buNone/>
            </a:pPr>
            <a:endParaRPr dirty="0"/>
          </a:p>
          <a:p>
            <a:pPr indent="-304792">
              <a:buNone/>
            </a:pPr>
            <a:endParaRPr dirty="0"/>
          </a:p>
          <a:p>
            <a:pPr indent="-304792">
              <a:buNone/>
            </a:pPr>
            <a:endParaRPr dirty="0"/>
          </a:p>
          <a:p>
            <a:pPr indent="-304792">
              <a:buNone/>
            </a:pPr>
            <a:endParaRPr dirty="0"/>
          </a:p>
          <a:p>
            <a:pPr indent="-304792">
              <a:buNone/>
            </a:pPr>
            <a:endParaRPr dirty="0"/>
          </a:p>
        </p:txBody>
      </p:sp>
      <p:sp>
        <p:nvSpPr>
          <p:cNvPr id="666" name="Google Shape;666;p106"/>
          <p:cNvSpPr txBox="1"/>
          <p:nvPr/>
        </p:nvSpPr>
        <p:spPr>
          <a:xfrm>
            <a:off x="415600" y="1767636"/>
            <a:ext cx="8155744" cy="4356907"/>
          </a:xfrm>
          <a:prstGeom prst="rect">
            <a:avLst/>
          </a:prstGeom>
          <a:noFill/>
          <a:ln>
            <a:noFill/>
          </a:ln>
        </p:spPr>
        <p:txBody>
          <a:bodyPr spcFirstLastPara="1" wrap="square" lIns="121900" tIns="60933" rIns="121900" bIns="60933" anchor="t" anchorCtr="0">
            <a:spAutoFit/>
          </a:bodyPr>
          <a:lstStyle/>
          <a:p>
            <a:pPr marL="457189" indent="-457189">
              <a:lnSpc>
                <a:spcPct val="107000"/>
              </a:lnSpc>
              <a:buClr>
                <a:srgbClr val="000000"/>
              </a:buClr>
              <a:buSzPts val="1900"/>
              <a:buFont typeface="Arial"/>
              <a:buAutoNum type="arabicPeriod"/>
            </a:pPr>
            <a:r>
              <a:rPr lang="en-US" sz="2400" dirty="0">
                <a:latin typeface="Arial"/>
                <a:ea typeface="Arial"/>
                <a:cs typeface="Arial"/>
                <a:sym typeface="Arial"/>
              </a:rPr>
              <a:t>Demonstrate foundational communication and collaboration skills using a variety of formats  to communicate psychological principles and research findings to diverse audiences.</a:t>
            </a:r>
            <a:endParaRPr sz="1600" dirty="0"/>
          </a:p>
          <a:p>
            <a:pPr marL="457189" indent="-457189">
              <a:lnSpc>
                <a:spcPct val="107000"/>
              </a:lnSpc>
              <a:spcBef>
                <a:spcPts val="1067"/>
              </a:spcBef>
              <a:buSzPts val="1900"/>
              <a:buFont typeface="Arial"/>
              <a:buAutoNum type="arabicPeriod"/>
            </a:pPr>
            <a:r>
              <a:rPr lang="en-US" sz="2400" dirty="0"/>
              <a:t>Demonstrate teamwork skills that promote understanding, inclusivity, and cooperation among team members. </a:t>
            </a:r>
          </a:p>
          <a:p>
            <a:pPr marL="457189" indent="-457189">
              <a:lnSpc>
                <a:spcPct val="107000"/>
              </a:lnSpc>
              <a:spcBef>
                <a:spcPts val="1067"/>
              </a:spcBef>
              <a:buClr>
                <a:srgbClr val="000000"/>
              </a:buClr>
              <a:buSzPts val="1900"/>
              <a:buFont typeface="Arial"/>
              <a:buAutoNum type="arabicPeriod"/>
            </a:pPr>
            <a:r>
              <a:rPr lang="en-US" sz="2400" dirty="0">
                <a:latin typeface="Arial"/>
                <a:ea typeface="Arial"/>
                <a:cs typeface="Arial"/>
                <a:sym typeface="Arial"/>
              </a:rPr>
              <a:t>Demonstrate appropriate and ethical use of digital technology to facilitate communication and collaboration using a variety of communicative formats.</a:t>
            </a:r>
            <a:endParaRPr sz="1600" dirty="0"/>
          </a:p>
        </p:txBody>
      </p:sp>
      <p:sp>
        <p:nvSpPr>
          <p:cNvPr id="3" name="TextBox 2">
            <a:extLst>
              <a:ext uri="{FF2B5EF4-FFF2-40B4-BE49-F238E27FC236}">
                <a16:creationId xmlns:a16="http://schemas.microsoft.com/office/drawing/2014/main" id="{A68A559B-4551-DA76-D439-97CC3D88D315}"/>
              </a:ext>
            </a:extLst>
          </p:cNvPr>
          <p:cNvSpPr txBox="1"/>
          <p:nvPr/>
        </p:nvSpPr>
        <p:spPr>
          <a:xfrm>
            <a:off x="8866966" y="1884598"/>
            <a:ext cx="2807853" cy="4031873"/>
          </a:xfrm>
          <a:prstGeom prst="rect">
            <a:avLst/>
          </a:prstGeom>
          <a:noFill/>
        </p:spPr>
        <p:txBody>
          <a:bodyPr wrap="square">
            <a:spAutoFit/>
          </a:bodyPr>
          <a:lstStyle/>
          <a:p>
            <a:r>
              <a:rPr lang="en-US" sz="1600" dirty="0">
                <a:highlight>
                  <a:srgbClr val="00FFFF"/>
                </a:highlight>
              </a:rPr>
              <a:t>QAA SBS 3.17 </a:t>
            </a:r>
            <a:r>
              <a:rPr lang="en-US" sz="1600" dirty="0"/>
              <a:t>(transferable skills): </a:t>
            </a:r>
            <a:r>
              <a:rPr lang="en-US" sz="1600" dirty="0">
                <a:highlight>
                  <a:srgbClr val="00FFFF"/>
                </a:highlight>
              </a:rPr>
              <a:t>communicate</a:t>
            </a:r>
            <a:r>
              <a:rPr lang="en-US" sz="1600" dirty="0"/>
              <a:t> effectively using a range of verbal and/or non-verbal methods; </a:t>
            </a:r>
            <a:r>
              <a:rPr lang="en-US" sz="1600" dirty="0">
                <a:highlight>
                  <a:srgbClr val="00FFFF"/>
                </a:highlight>
              </a:rPr>
              <a:t>interact </a:t>
            </a:r>
            <a:r>
              <a:rPr lang="en-US" sz="1600" dirty="0"/>
              <a:t>professionally with others, respond </a:t>
            </a:r>
            <a:r>
              <a:rPr lang="en-US" sz="1600" dirty="0">
                <a:highlight>
                  <a:srgbClr val="00FFFF"/>
                </a:highlight>
              </a:rPr>
              <a:t>inclusively</a:t>
            </a:r>
            <a:r>
              <a:rPr lang="en-US" sz="1600" dirty="0"/>
              <a:t> in a manner sensitive to the needs and expectations of a </a:t>
            </a:r>
            <a:r>
              <a:rPr lang="en-US" sz="1600" dirty="0">
                <a:highlight>
                  <a:srgbClr val="00FFFF"/>
                </a:highlight>
              </a:rPr>
              <a:t>diverse range of audiences; </a:t>
            </a:r>
            <a:r>
              <a:rPr lang="en-US" sz="1600" dirty="0"/>
              <a:t>demonstrate </a:t>
            </a:r>
            <a:r>
              <a:rPr lang="en-US" sz="1600" dirty="0">
                <a:highlight>
                  <a:srgbClr val="00FFFF"/>
                </a:highlight>
              </a:rPr>
              <a:t>digital literacy </a:t>
            </a:r>
            <a:r>
              <a:rPr lang="en-US" sz="1600" dirty="0"/>
              <a:t>through the use of online databases and analytic software, and digital approaches to personal and professional development</a:t>
            </a:r>
            <a:endParaRPr lang="en-GB" sz="1600" dirty="0">
              <a:highlight>
                <a:srgbClr val="00FFFF"/>
              </a:highlight>
            </a:endParaRPr>
          </a:p>
        </p:txBody>
      </p:sp>
    </p:spTree>
    <p:extLst>
      <p:ext uri="{BB962C8B-B14F-4D97-AF65-F5344CB8AC3E}">
        <p14:creationId xmlns:p14="http://schemas.microsoft.com/office/powerpoint/2010/main" val="329790660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55" name="Rectangle 2054">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7" name="Rectangle 2056">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03CC6871-5374-4B67-B63B-B6A3C0A7665F}"/>
              </a:ext>
            </a:extLst>
          </p:cNvPr>
          <p:cNvSpPr>
            <a:spLocks/>
          </p:cNvSpPr>
          <p:nvPr/>
        </p:nvSpPr>
        <p:spPr>
          <a:xfrm>
            <a:off x="10698434" y="5771872"/>
            <a:ext cx="850099" cy="238028"/>
          </a:xfrm>
          <a:prstGeom prst="rect">
            <a:avLst/>
          </a:prstGeom>
        </p:spPr>
        <p:txBody>
          <a:bodyPr/>
          <a:lstStyle/>
          <a:p>
            <a:pPr defTabSz="859536"/>
            <a:fld id="{2987031C-9901-4EF0-9F2F-2A2E1AE069F5}" type="slidenum">
              <a:rPr lang="en-GB" sz="1692" kern="1200">
                <a:solidFill>
                  <a:schemeClr val="tx1"/>
                </a:solidFill>
                <a:latin typeface="+mn-lt"/>
                <a:ea typeface="+mn-ea"/>
                <a:cs typeface="+mn-cs"/>
              </a:rPr>
              <a:pPr defTabSz="859536"/>
              <a:t>2</a:t>
            </a:fld>
            <a:endParaRPr lang="en-GB"/>
          </a:p>
        </p:txBody>
      </p:sp>
      <p:sp>
        <p:nvSpPr>
          <p:cNvPr id="4" name="Text Placeholder 3">
            <a:extLst>
              <a:ext uri="{FF2B5EF4-FFF2-40B4-BE49-F238E27FC236}">
                <a16:creationId xmlns:a16="http://schemas.microsoft.com/office/drawing/2014/main" id="{D28625E6-2815-6FA5-A9BD-4C1D051F4663}"/>
              </a:ext>
            </a:extLst>
          </p:cNvPr>
          <p:cNvSpPr>
            <a:spLocks/>
          </p:cNvSpPr>
          <p:nvPr/>
        </p:nvSpPr>
        <p:spPr>
          <a:xfrm>
            <a:off x="643467" y="848100"/>
            <a:ext cx="8689719" cy="4590533"/>
          </a:xfrm>
          <a:prstGeom prst="rect">
            <a:avLst/>
          </a:prstGeom>
        </p:spPr>
        <p:txBody>
          <a:bodyPr/>
          <a:lstStyle/>
          <a:p>
            <a:pPr defTabSz="859536"/>
            <a:r>
              <a:rPr lang="en-GB" sz="4000" kern="1200" dirty="0">
                <a:solidFill>
                  <a:srgbClr val="FF0000"/>
                </a:solidFill>
                <a:latin typeface="+mn-lt"/>
                <a:ea typeface="+mn-ea"/>
                <a:cs typeface="+mn-cs"/>
              </a:rPr>
              <a:t>Outline</a:t>
            </a:r>
          </a:p>
          <a:p>
            <a:pPr defTabSz="859536"/>
            <a:endParaRPr lang="en-GB" sz="4000" kern="1200" dirty="0">
              <a:solidFill>
                <a:srgbClr val="FF0000"/>
              </a:solidFill>
              <a:latin typeface="+mn-lt"/>
              <a:ea typeface="+mn-ea"/>
              <a:cs typeface="+mn-cs"/>
            </a:endParaRPr>
          </a:p>
          <a:p>
            <a:pPr marL="571500" indent="-571500" defTabSz="859536">
              <a:buFont typeface="Arial" panose="020B0604020202020204" pitchFamily="34" charset="0"/>
              <a:buChar char="•"/>
            </a:pPr>
            <a:r>
              <a:rPr lang="en-GB" sz="3600" kern="1200" dirty="0">
                <a:solidFill>
                  <a:schemeClr val="tx1"/>
                </a:solidFill>
                <a:latin typeface="+mn-lt"/>
                <a:ea typeface="+mn-ea"/>
                <a:cs typeface="+mn-cs"/>
              </a:rPr>
              <a:t>Why did YOU choose psychology?</a:t>
            </a:r>
          </a:p>
          <a:p>
            <a:pPr marL="571500" indent="-571500" defTabSz="859536">
              <a:buFont typeface="Arial" panose="020B0604020202020204" pitchFamily="34" charset="0"/>
              <a:buChar char="•"/>
            </a:pPr>
            <a:r>
              <a:rPr lang="en-GB" sz="3600" kern="1200" dirty="0">
                <a:solidFill>
                  <a:schemeClr val="tx1"/>
                </a:solidFill>
                <a:latin typeface="+mn-lt"/>
                <a:ea typeface="+mn-ea"/>
                <a:cs typeface="+mn-cs"/>
              </a:rPr>
              <a:t>The political discourse</a:t>
            </a:r>
          </a:p>
          <a:p>
            <a:pPr marL="571500" indent="-571500" defTabSz="859536">
              <a:buFont typeface="Arial" panose="020B0604020202020204" pitchFamily="34" charset="0"/>
              <a:buChar char="•"/>
            </a:pPr>
            <a:r>
              <a:rPr lang="en-GB" sz="3600" kern="1200" dirty="0">
                <a:solidFill>
                  <a:schemeClr val="tx1"/>
                </a:solidFill>
                <a:latin typeface="+mn-lt"/>
                <a:ea typeface="+mn-ea"/>
                <a:cs typeface="+mn-cs"/>
              </a:rPr>
              <a:t>A Mickey Mouse subject?</a:t>
            </a:r>
          </a:p>
          <a:p>
            <a:pPr marL="571500" indent="-571500" defTabSz="859536">
              <a:buFont typeface="Arial" panose="020B0604020202020204" pitchFamily="34" charset="0"/>
              <a:buChar char="•"/>
            </a:pPr>
            <a:r>
              <a:rPr lang="en-GB" sz="3600" kern="1200" dirty="0">
                <a:solidFill>
                  <a:schemeClr val="tx1"/>
                </a:solidFill>
                <a:latin typeface="+mn-lt"/>
                <a:ea typeface="+mn-ea"/>
                <a:cs typeface="+mn-cs"/>
              </a:rPr>
              <a:t>Well…that depends!</a:t>
            </a:r>
          </a:p>
          <a:p>
            <a:pPr marL="571500" indent="-571500" defTabSz="859536">
              <a:buFont typeface="Arial" panose="020B0604020202020204" pitchFamily="34" charset="0"/>
              <a:buChar char="•"/>
            </a:pPr>
            <a:r>
              <a:rPr lang="en-GB" sz="3600" dirty="0"/>
              <a:t>Plenary discussion/questions</a:t>
            </a:r>
            <a:endParaRPr lang="en-GB" sz="3600" kern="1200" dirty="0">
              <a:solidFill>
                <a:schemeClr val="tx1"/>
              </a:solidFill>
              <a:latin typeface="+mn-lt"/>
              <a:ea typeface="+mn-ea"/>
              <a:cs typeface="+mn-cs"/>
            </a:endParaRPr>
          </a:p>
          <a:p>
            <a:pPr marL="457200" indent="-457200">
              <a:buAutoNum type="arabicPeriod"/>
            </a:pPr>
            <a:endParaRPr lang="en-GB" sz="2400" dirty="0"/>
          </a:p>
        </p:txBody>
      </p:sp>
      <p:pic>
        <p:nvPicPr>
          <p:cNvPr id="2050" name="Picture 2" descr="Mickey Mouse - outline of head with minimal detail">
            <a:extLst>
              <a:ext uri="{FF2B5EF4-FFF2-40B4-BE49-F238E27FC236}">
                <a16:creationId xmlns:a16="http://schemas.microsoft.com/office/drawing/2014/main" id="{079AD674-3115-D096-828D-1BDB26E42996}"/>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282" t="-388" r="23513" b="388"/>
          <a:stretch/>
        </p:blipFill>
        <p:spPr bwMode="auto">
          <a:xfrm>
            <a:off x="8713075" y="1975942"/>
            <a:ext cx="2753711" cy="27077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05743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671"/>
        <p:cNvGrpSpPr/>
        <p:nvPr/>
      </p:nvGrpSpPr>
      <p:grpSpPr>
        <a:xfrm>
          <a:off x="0" y="0"/>
          <a:ext cx="0" cy="0"/>
          <a:chOff x="0" y="0"/>
          <a:chExt cx="0" cy="0"/>
        </a:xfrm>
      </p:grpSpPr>
      <p:sp>
        <p:nvSpPr>
          <p:cNvPr id="672" name="Google Shape;672;p107"/>
          <p:cNvSpPr txBox="1">
            <a:spLocks noGrp="1"/>
          </p:cNvSpPr>
          <p:nvPr>
            <p:ph type="title"/>
          </p:nvPr>
        </p:nvSpPr>
        <p:spPr>
          <a:xfrm>
            <a:off x="437800" y="500189"/>
            <a:ext cx="11360800" cy="763600"/>
          </a:xfrm>
          <a:prstGeom prst="rect">
            <a:avLst/>
          </a:prstGeom>
          <a:noFill/>
          <a:ln>
            <a:noFill/>
          </a:ln>
        </p:spPr>
        <p:txBody>
          <a:bodyPr spcFirstLastPara="1" vert="horz" wrap="square" lIns="121900" tIns="121900" rIns="121900" bIns="121900" rtlCol="0" anchor="t" anchorCtr="0">
            <a:noAutofit/>
          </a:bodyPr>
          <a:lstStyle/>
          <a:p>
            <a:r>
              <a:rPr lang="en-US" dirty="0">
                <a:solidFill>
                  <a:schemeClr val="bg2"/>
                </a:solidFill>
              </a:rPr>
              <a:t>Psychology-relevant Personal &amp; Professional Development</a:t>
            </a:r>
            <a:endParaRPr dirty="0">
              <a:solidFill>
                <a:schemeClr val="bg2"/>
              </a:solidFill>
            </a:endParaRPr>
          </a:p>
        </p:txBody>
      </p:sp>
      <p:sp>
        <p:nvSpPr>
          <p:cNvPr id="673" name="Google Shape;673;p107"/>
          <p:cNvSpPr txBox="1">
            <a:spLocks noGrp="1"/>
          </p:cNvSpPr>
          <p:nvPr>
            <p:ph type="body" idx="1"/>
          </p:nvPr>
        </p:nvSpPr>
        <p:spPr>
          <a:xfrm>
            <a:off x="415600" y="1536633"/>
            <a:ext cx="11360800" cy="4555200"/>
          </a:xfrm>
          <a:prstGeom prst="rect">
            <a:avLst/>
          </a:prstGeom>
          <a:noFill/>
          <a:ln>
            <a:noFill/>
          </a:ln>
        </p:spPr>
        <p:txBody>
          <a:bodyPr spcFirstLastPara="1" vert="horz" wrap="square" lIns="121900" tIns="60933" rIns="121900" bIns="60933" rtlCol="0" anchor="t" anchorCtr="0">
            <a:normAutofit/>
          </a:bodyPr>
          <a:lstStyle/>
          <a:p>
            <a:pPr indent="-304792">
              <a:buNone/>
            </a:pPr>
            <a:endParaRPr dirty="0"/>
          </a:p>
          <a:p>
            <a:pPr indent="-304792">
              <a:buNone/>
            </a:pPr>
            <a:endParaRPr dirty="0"/>
          </a:p>
          <a:p>
            <a:pPr indent="-304792">
              <a:buNone/>
            </a:pPr>
            <a:endParaRPr dirty="0"/>
          </a:p>
          <a:p>
            <a:pPr indent="-304792">
              <a:buNone/>
            </a:pPr>
            <a:endParaRPr dirty="0"/>
          </a:p>
          <a:p>
            <a:pPr indent="-304792">
              <a:buNone/>
            </a:pPr>
            <a:endParaRPr dirty="0"/>
          </a:p>
          <a:p>
            <a:pPr indent="-304792">
              <a:buNone/>
            </a:pPr>
            <a:endParaRPr dirty="0"/>
          </a:p>
          <a:p>
            <a:pPr indent="-304792">
              <a:buNone/>
            </a:pPr>
            <a:endParaRPr dirty="0"/>
          </a:p>
          <a:p>
            <a:pPr indent="-304792">
              <a:buNone/>
            </a:pPr>
            <a:endParaRPr dirty="0"/>
          </a:p>
          <a:p>
            <a:pPr indent="-304792">
              <a:buNone/>
            </a:pPr>
            <a:endParaRPr dirty="0"/>
          </a:p>
          <a:p>
            <a:pPr indent="-304792">
              <a:buNone/>
            </a:pPr>
            <a:endParaRPr dirty="0"/>
          </a:p>
          <a:p>
            <a:pPr indent="-304792">
              <a:buNone/>
            </a:pPr>
            <a:endParaRPr dirty="0"/>
          </a:p>
        </p:txBody>
      </p:sp>
      <p:sp>
        <p:nvSpPr>
          <p:cNvPr id="674" name="Google Shape;674;p107"/>
          <p:cNvSpPr txBox="1"/>
          <p:nvPr/>
        </p:nvSpPr>
        <p:spPr>
          <a:xfrm>
            <a:off x="393400" y="1263789"/>
            <a:ext cx="8543675" cy="5128657"/>
          </a:xfrm>
          <a:prstGeom prst="rect">
            <a:avLst/>
          </a:prstGeom>
          <a:noFill/>
          <a:ln>
            <a:noFill/>
          </a:ln>
        </p:spPr>
        <p:txBody>
          <a:bodyPr spcFirstLastPara="1" wrap="square" lIns="121900" tIns="60933" rIns="121900" bIns="60933" anchor="t" anchorCtr="0">
            <a:spAutoFit/>
          </a:bodyPr>
          <a:lstStyle/>
          <a:p>
            <a:pPr marL="457189" indent="-457189">
              <a:buClr>
                <a:srgbClr val="000000"/>
              </a:buClr>
              <a:buSzPts val="1600"/>
              <a:buFont typeface="Arial"/>
              <a:buAutoNum type="arabicPeriod"/>
            </a:pPr>
            <a:r>
              <a:rPr lang="en-US" sz="2133" dirty="0">
                <a:latin typeface="Arial"/>
                <a:ea typeface="Arial"/>
                <a:cs typeface="Arial"/>
                <a:sym typeface="Arial"/>
              </a:rPr>
              <a:t>Demonstrate ongoing reflexivity regarding one’s competences, values, and interactions with others to enhance self-care and the self-regulation of thoughts, feelings, and </a:t>
            </a:r>
            <a:r>
              <a:rPr lang="en-US" sz="2133" dirty="0" err="1">
                <a:latin typeface="Arial"/>
                <a:ea typeface="Arial"/>
                <a:cs typeface="Arial"/>
                <a:sym typeface="Arial"/>
              </a:rPr>
              <a:t>behaviours</a:t>
            </a:r>
            <a:r>
              <a:rPr lang="en-US" sz="2133" dirty="0">
                <a:latin typeface="Arial"/>
                <a:ea typeface="Arial"/>
                <a:cs typeface="Arial"/>
                <a:sym typeface="Arial"/>
              </a:rPr>
              <a:t>.</a:t>
            </a:r>
            <a:endParaRPr sz="2400" dirty="0"/>
          </a:p>
          <a:p>
            <a:pPr marL="457189" indent="-457189">
              <a:spcBef>
                <a:spcPts val="800"/>
              </a:spcBef>
              <a:buClr>
                <a:srgbClr val="000000"/>
              </a:buClr>
              <a:buSzPts val="1600"/>
              <a:buFont typeface="Arial"/>
              <a:buAutoNum type="arabicPeriod"/>
            </a:pPr>
            <a:r>
              <a:rPr lang="en-US" sz="2133" dirty="0">
                <a:latin typeface="Arial"/>
                <a:ea typeface="Arial"/>
                <a:cs typeface="Arial"/>
                <a:sym typeface="Arial"/>
              </a:rPr>
              <a:t>Seeks advice appropriately from experts/mentors/supervisors when experiencing limitations in judgment or competence. </a:t>
            </a:r>
            <a:endParaRPr sz="2400" dirty="0"/>
          </a:p>
          <a:p>
            <a:pPr marL="457189" indent="-457189">
              <a:spcBef>
                <a:spcPts val="800"/>
              </a:spcBef>
              <a:buClr>
                <a:srgbClr val="000000"/>
              </a:buClr>
              <a:buSzPts val="1600"/>
              <a:buFont typeface="Arial"/>
              <a:buAutoNum type="arabicPeriod"/>
            </a:pPr>
            <a:r>
              <a:rPr lang="en-US" sz="2133" dirty="0">
                <a:latin typeface="Arial"/>
                <a:ea typeface="Arial"/>
                <a:cs typeface="Arial"/>
                <a:sym typeface="Arial"/>
              </a:rPr>
              <a:t>Identify one’s career aspirations and requirements and implement a career development plan.</a:t>
            </a:r>
            <a:endParaRPr sz="2400" dirty="0"/>
          </a:p>
          <a:p>
            <a:pPr marL="457189" indent="-457189">
              <a:spcBef>
                <a:spcPts val="800"/>
              </a:spcBef>
              <a:buClr>
                <a:srgbClr val="000000"/>
              </a:buClr>
              <a:buSzPts val="1600"/>
              <a:buFont typeface="Arial"/>
              <a:buAutoNum type="arabicPeriod"/>
            </a:pPr>
            <a:r>
              <a:rPr lang="en-US" sz="2133" dirty="0">
                <a:latin typeface="Arial"/>
                <a:ea typeface="Arial"/>
                <a:cs typeface="Arial"/>
                <a:sym typeface="Arial"/>
              </a:rPr>
              <a:t>Propose, implement and/or evaluate interventions to address psychological challenges in workplace contexts. </a:t>
            </a:r>
            <a:endParaRPr sz="2400" dirty="0"/>
          </a:p>
          <a:p>
            <a:pPr marL="457189" indent="-457189">
              <a:spcBef>
                <a:spcPts val="800"/>
              </a:spcBef>
              <a:buClr>
                <a:srgbClr val="000000"/>
              </a:buClr>
              <a:buSzPts val="1600"/>
              <a:buFont typeface="Arial"/>
              <a:buAutoNum type="arabicPeriod"/>
            </a:pPr>
            <a:r>
              <a:rPr lang="en-US" sz="2133" dirty="0">
                <a:latin typeface="Arial"/>
                <a:ea typeface="Arial"/>
                <a:cs typeface="Arial"/>
                <a:sym typeface="Arial"/>
              </a:rPr>
              <a:t>Propose, implement, and/or evaluate interventions to meet the psychological needs of communities (local to global), with reference to the United Nations (UN) Sustainable Development Goals (SDGs), such as eliminating racism and human habitat destruction.</a:t>
            </a:r>
            <a:endParaRPr sz="2400" dirty="0"/>
          </a:p>
        </p:txBody>
      </p:sp>
      <p:sp>
        <p:nvSpPr>
          <p:cNvPr id="2" name="TextBox 1">
            <a:extLst>
              <a:ext uri="{FF2B5EF4-FFF2-40B4-BE49-F238E27FC236}">
                <a16:creationId xmlns:a16="http://schemas.microsoft.com/office/drawing/2014/main" id="{E0017005-29DE-D157-ED98-AE746B1D5FAF}"/>
              </a:ext>
            </a:extLst>
          </p:cNvPr>
          <p:cNvSpPr txBox="1"/>
          <p:nvPr/>
        </p:nvSpPr>
        <p:spPr>
          <a:xfrm>
            <a:off x="9411891" y="2528235"/>
            <a:ext cx="2364509" cy="1938992"/>
          </a:xfrm>
          <a:prstGeom prst="rect">
            <a:avLst/>
          </a:prstGeom>
          <a:noFill/>
        </p:spPr>
        <p:txBody>
          <a:bodyPr wrap="square" rtlCol="0">
            <a:spAutoFit/>
          </a:bodyPr>
          <a:lstStyle/>
          <a:p>
            <a:r>
              <a:rPr lang="en-GB" sz="2000" dirty="0">
                <a:highlight>
                  <a:srgbClr val="00FFFF"/>
                </a:highlight>
              </a:rPr>
              <a:t>QAA SBS Sections 1.28-1.32 (sustainability); sections 1.33-1.35 (enterprise and entrepreneurship),</a:t>
            </a:r>
          </a:p>
        </p:txBody>
      </p:sp>
    </p:spTree>
    <p:extLst>
      <p:ext uri="{BB962C8B-B14F-4D97-AF65-F5344CB8AC3E}">
        <p14:creationId xmlns:p14="http://schemas.microsoft.com/office/powerpoint/2010/main" val="334541469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DC05025A-3E6B-092C-5F1B-4BD983E6FDDA}"/>
              </a:ext>
            </a:extLst>
          </p:cNvPr>
          <p:cNvSpPr>
            <a:spLocks noGrp="1"/>
          </p:cNvSpPr>
          <p:nvPr>
            <p:ph type="ftr" sz="quarter" idx="11"/>
          </p:nvPr>
        </p:nvSpPr>
        <p:spPr/>
        <p:txBody>
          <a:bodyPr/>
          <a:lstStyle/>
          <a:p>
            <a:r>
              <a:rPr lang="en-GB" dirty="0"/>
              <a:t>ATP Mickey Mouse</a:t>
            </a:r>
          </a:p>
        </p:txBody>
      </p:sp>
      <p:sp>
        <p:nvSpPr>
          <p:cNvPr id="3" name="Slide Number Placeholder 2">
            <a:extLst>
              <a:ext uri="{FF2B5EF4-FFF2-40B4-BE49-F238E27FC236}">
                <a16:creationId xmlns:a16="http://schemas.microsoft.com/office/drawing/2014/main" id="{8F8FEF67-66B7-AE1E-E871-BB2B338B3FBA}"/>
              </a:ext>
            </a:extLst>
          </p:cNvPr>
          <p:cNvSpPr>
            <a:spLocks noGrp="1"/>
          </p:cNvSpPr>
          <p:nvPr>
            <p:ph type="sldNum" sz="quarter" idx="12"/>
          </p:nvPr>
        </p:nvSpPr>
        <p:spPr/>
        <p:txBody>
          <a:bodyPr/>
          <a:lstStyle/>
          <a:p>
            <a:fld id="{2987031C-9901-4EF0-9F2F-2A2E1AE069F5}" type="slidenum">
              <a:rPr lang="en-GB" smtClean="0"/>
              <a:t>21</a:t>
            </a:fld>
            <a:endParaRPr lang="en-GB"/>
          </a:p>
        </p:txBody>
      </p:sp>
      <p:sp>
        <p:nvSpPr>
          <p:cNvPr id="4" name="Text Placeholder 3">
            <a:extLst>
              <a:ext uri="{FF2B5EF4-FFF2-40B4-BE49-F238E27FC236}">
                <a16:creationId xmlns:a16="http://schemas.microsoft.com/office/drawing/2014/main" id="{477C7F3D-35F0-EFC4-961B-84E7CB4E342E}"/>
              </a:ext>
            </a:extLst>
          </p:cNvPr>
          <p:cNvSpPr>
            <a:spLocks noGrp="1"/>
          </p:cNvSpPr>
          <p:nvPr>
            <p:ph type="body" sz="quarter" idx="13"/>
          </p:nvPr>
        </p:nvSpPr>
        <p:spPr>
          <a:xfrm>
            <a:off x="324000" y="1223999"/>
            <a:ext cx="6660460" cy="4860000"/>
          </a:xfrm>
        </p:spPr>
        <p:txBody>
          <a:bodyPr/>
          <a:lstStyle/>
          <a:p>
            <a:r>
              <a:rPr lang="en-GB" dirty="0"/>
              <a:t>Psychology in schools and colleges isn’t the same as undergraduate psychology – but </a:t>
            </a:r>
            <a:r>
              <a:rPr lang="en-GB" dirty="0">
                <a:solidFill>
                  <a:schemeClr val="tx2"/>
                </a:solidFill>
              </a:rPr>
              <a:t>students are gaining the same skills and knowledge at an entry level.</a:t>
            </a:r>
          </a:p>
          <a:p>
            <a:pPr>
              <a:defRPr/>
            </a:pPr>
            <a:r>
              <a:rPr lang="en-AU" sz="2000" dirty="0"/>
              <a:t>“We must both (a) recognise the relevance of psychology to students’ personal lives, and (b) facilitate their self-awareness of the ways in which this personal meaning can impact on their ability to evaluate evidence and to make informed decisions.” </a:t>
            </a:r>
            <a:r>
              <a:rPr lang="en-AU" sz="1400" dirty="0"/>
              <a:t> </a:t>
            </a:r>
            <a:r>
              <a:rPr lang="en-AU" sz="1400" dirty="0">
                <a:hlinkClick r:id="rId2"/>
              </a:rPr>
              <a:t>Hulme &amp; Cranney (2022) </a:t>
            </a:r>
            <a:endParaRPr lang="en-GB" sz="1400" dirty="0"/>
          </a:p>
          <a:p>
            <a:r>
              <a:rPr lang="en-GB" dirty="0"/>
              <a:t>This also means recognising the diversity in our classrooms and looking for ways for all of our students to “feel seen”…</a:t>
            </a:r>
          </a:p>
        </p:txBody>
      </p:sp>
      <p:pic>
        <p:nvPicPr>
          <p:cNvPr id="5" name="Picture Placeholder 6" descr="Screenshot of article by Stacey Lyons and Julie Hulme - why are so many students locked out of their education? (WonkHE)">
            <a:extLst>
              <a:ext uri="{FF2B5EF4-FFF2-40B4-BE49-F238E27FC236}">
                <a16:creationId xmlns:a16="http://schemas.microsoft.com/office/drawing/2014/main" id="{290CF1B1-2B80-AE36-C79E-BD0C5CA9ACC5}"/>
              </a:ext>
            </a:extLst>
          </p:cNvPr>
          <p:cNvPicPr>
            <a:picLocks noChangeAspect="1"/>
          </p:cNvPicPr>
          <p:nvPr/>
        </p:nvPicPr>
        <p:blipFill rotWithShape="1">
          <a:blip r:embed="rId3"/>
          <a:srcRect t="9051" b="9051"/>
          <a:stretch/>
        </p:blipFill>
        <p:spPr>
          <a:xfrm>
            <a:off x="7209629" y="1008012"/>
            <a:ext cx="4748690" cy="2420988"/>
          </a:xfrm>
          <a:prstGeom prst="rect">
            <a:avLst/>
          </a:prstGeom>
        </p:spPr>
      </p:pic>
      <p:pic>
        <p:nvPicPr>
          <p:cNvPr id="6" name="Content Placeholder 3" descr="A group of people standing with their backs to the camera. Some are tall, some are short. Some appear to be male while others appear to be female. THey have different hair colours, and appear to be from different ethnic groups. ">
            <a:extLst>
              <a:ext uri="{FF2B5EF4-FFF2-40B4-BE49-F238E27FC236}">
                <a16:creationId xmlns:a16="http://schemas.microsoft.com/office/drawing/2014/main" id="{158A8854-44D0-3A9D-1ED6-72D15A96949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654933" y="3733352"/>
            <a:ext cx="3688613" cy="2500879"/>
          </a:xfrm>
          <a:prstGeom prst="rect">
            <a:avLst/>
          </a:prstGeom>
        </p:spPr>
      </p:pic>
    </p:spTree>
    <p:extLst>
      <p:ext uri="{BB962C8B-B14F-4D97-AF65-F5344CB8AC3E}">
        <p14:creationId xmlns:p14="http://schemas.microsoft.com/office/powerpoint/2010/main" val="168393226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416D8D1-81A8-2F7F-56FD-192AB35C947B}"/>
              </a:ext>
            </a:extLst>
          </p:cNvPr>
          <p:cNvSpPr>
            <a:spLocks noGrp="1"/>
          </p:cNvSpPr>
          <p:nvPr>
            <p:ph type="ftr" sz="quarter" idx="11"/>
          </p:nvPr>
        </p:nvSpPr>
        <p:spPr/>
        <p:txBody>
          <a:bodyPr/>
          <a:lstStyle/>
          <a:p>
            <a:r>
              <a:rPr lang="en-GB" dirty="0"/>
              <a:t>ATP Mickey Mouse</a:t>
            </a:r>
          </a:p>
        </p:txBody>
      </p:sp>
      <p:sp>
        <p:nvSpPr>
          <p:cNvPr id="3" name="Slide Number Placeholder 2">
            <a:extLst>
              <a:ext uri="{FF2B5EF4-FFF2-40B4-BE49-F238E27FC236}">
                <a16:creationId xmlns:a16="http://schemas.microsoft.com/office/drawing/2014/main" id="{1B172182-1A17-2A9C-9989-AC383CBB6CAA}"/>
              </a:ext>
            </a:extLst>
          </p:cNvPr>
          <p:cNvSpPr>
            <a:spLocks noGrp="1"/>
          </p:cNvSpPr>
          <p:nvPr>
            <p:ph type="sldNum" sz="quarter" idx="12"/>
          </p:nvPr>
        </p:nvSpPr>
        <p:spPr/>
        <p:txBody>
          <a:bodyPr/>
          <a:lstStyle/>
          <a:p>
            <a:fld id="{2987031C-9901-4EF0-9F2F-2A2E1AE069F5}" type="slidenum">
              <a:rPr lang="en-GB" smtClean="0"/>
              <a:t>22</a:t>
            </a:fld>
            <a:endParaRPr lang="en-GB"/>
          </a:p>
        </p:txBody>
      </p:sp>
      <p:sp>
        <p:nvSpPr>
          <p:cNvPr id="4" name="Text Placeholder 3">
            <a:extLst>
              <a:ext uri="{FF2B5EF4-FFF2-40B4-BE49-F238E27FC236}">
                <a16:creationId xmlns:a16="http://schemas.microsoft.com/office/drawing/2014/main" id="{EEF4929B-DBF4-4141-A5EC-0077845084D9}"/>
              </a:ext>
            </a:extLst>
          </p:cNvPr>
          <p:cNvSpPr>
            <a:spLocks noGrp="1"/>
          </p:cNvSpPr>
          <p:nvPr>
            <p:ph type="body" sz="quarter" idx="13"/>
          </p:nvPr>
        </p:nvSpPr>
        <p:spPr/>
        <p:txBody>
          <a:bodyPr/>
          <a:lstStyle/>
          <a:p>
            <a:pPr marL="0" indent="0">
              <a:buNone/>
            </a:pPr>
            <a:r>
              <a:rPr lang="en-GB" sz="2400" dirty="0">
                <a:solidFill>
                  <a:schemeClr val="bg2"/>
                </a:solidFill>
              </a:rPr>
              <a:t>Example – attachment theory</a:t>
            </a:r>
          </a:p>
          <a:p>
            <a:r>
              <a:rPr lang="en-GB" sz="2400" dirty="0"/>
              <a:t>Do a Google search – “family” – what comes up?</a:t>
            </a:r>
          </a:p>
          <a:p>
            <a:r>
              <a:rPr lang="en-GB" sz="2000" dirty="0"/>
              <a:t>What do students learn (hidden curriculum) when they study attachment theory?</a:t>
            </a:r>
          </a:p>
          <a:p>
            <a:r>
              <a:rPr lang="en-GB" sz="2000" dirty="0"/>
              <a:t>Mother as primary caregiver, heteronormative families, binary gender, fully abled.</a:t>
            </a:r>
            <a:endParaRPr lang="en-GB" sz="2400" dirty="0"/>
          </a:p>
        </p:txBody>
      </p:sp>
      <p:pic>
        <p:nvPicPr>
          <p:cNvPr id="5" name="Picture 2" descr="A mother is sitting at a table, with her young child, holding a green pencil. The child is looking at what she is doing. In the background, we can see an oven, and on the table in the foreground there are some eggs and fruit, suggesting that they may be in a kitchen. ">
            <a:extLst>
              <a:ext uri="{FF2B5EF4-FFF2-40B4-BE49-F238E27FC236}">
                <a16:creationId xmlns:a16="http://schemas.microsoft.com/office/drawing/2014/main" id="{A301E2FF-B5D3-6DF6-A89A-D989597DF17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828648" y="3996046"/>
            <a:ext cx="3013620" cy="2009080"/>
          </a:xfrm>
          <a:prstGeom prst="rect">
            <a:avLst/>
          </a:prstGeom>
          <a:noFill/>
          <a:extLst>
            <a:ext uri="{909E8E84-426E-40DD-AFC4-6F175D3DCCD1}">
              <a14:hiddenFill xmlns:a14="http://schemas.microsoft.com/office/drawing/2010/main">
                <a:solidFill>
                  <a:srgbClr val="FFFFFF"/>
                </a:solidFill>
              </a14:hiddenFill>
            </a:ext>
          </a:extLst>
        </p:spPr>
      </p:pic>
      <p:pic>
        <p:nvPicPr>
          <p:cNvPr id="6" name="Picture 5" descr="A man and a woman, both white, are sitting with two small children, looking at the camera.">
            <a:extLst>
              <a:ext uri="{FF2B5EF4-FFF2-40B4-BE49-F238E27FC236}">
                <a16:creationId xmlns:a16="http://schemas.microsoft.com/office/drawing/2014/main" id="{EB16B189-34F9-307A-304D-14E69B0663D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59910" y="469811"/>
            <a:ext cx="2059290" cy="3094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38529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6"/>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FAA3D08-DB4F-D744-EEE2-364A06E68C8A}"/>
              </a:ext>
            </a:extLst>
          </p:cNvPr>
          <p:cNvSpPr>
            <a:spLocks noGrp="1"/>
          </p:cNvSpPr>
          <p:nvPr>
            <p:ph type="ftr" sz="quarter" idx="11"/>
          </p:nvPr>
        </p:nvSpPr>
        <p:spPr/>
        <p:txBody>
          <a:bodyPr/>
          <a:lstStyle/>
          <a:p>
            <a:r>
              <a:rPr lang="en-GB" dirty="0"/>
              <a:t>ATP Mickey Mouse</a:t>
            </a:r>
          </a:p>
        </p:txBody>
      </p:sp>
      <p:sp>
        <p:nvSpPr>
          <p:cNvPr id="3" name="Slide Number Placeholder 2">
            <a:extLst>
              <a:ext uri="{FF2B5EF4-FFF2-40B4-BE49-F238E27FC236}">
                <a16:creationId xmlns:a16="http://schemas.microsoft.com/office/drawing/2014/main" id="{08BE632C-9751-D7AB-11CE-BD81723B931E}"/>
              </a:ext>
            </a:extLst>
          </p:cNvPr>
          <p:cNvSpPr>
            <a:spLocks noGrp="1"/>
          </p:cNvSpPr>
          <p:nvPr>
            <p:ph type="sldNum" sz="quarter" idx="12"/>
          </p:nvPr>
        </p:nvSpPr>
        <p:spPr/>
        <p:txBody>
          <a:bodyPr/>
          <a:lstStyle/>
          <a:p>
            <a:fld id="{2987031C-9901-4EF0-9F2F-2A2E1AE069F5}" type="slidenum">
              <a:rPr lang="en-GB" smtClean="0"/>
              <a:t>23</a:t>
            </a:fld>
            <a:endParaRPr lang="en-GB"/>
          </a:p>
        </p:txBody>
      </p:sp>
      <p:sp>
        <p:nvSpPr>
          <p:cNvPr id="4" name="Text Placeholder 3">
            <a:extLst>
              <a:ext uri="{FF2B5EF4-FFF2-40B4-BE49-F238E27FC236}">
                <a16:creationId xmlns:a16="http://schemas.microsoft.com/office/drawing/2014/main" id="{46421401-C8EC-A045-6A70-AC1BDC1C1FFE}"/>
              </a:ext>
            </a:extLst>
          </p:cNvPr>
          <p:cNvSpPr>
            <a:spLocks noGrp="1"/>
          </p:cNvSpPr>
          <p:nvPr>
            <p:ph type="body" sz="quarter" idx="13"/>
          </p:nvPr>
        </p:nvSpPr>
        <p:spPr/>
        <p:txBody>
          <a:bodyPr/>
          <a:lstStyle/>
          <a:p>
            <a:r>
              <a:rPr lang="en-GB" sz="2400" dirty="0"/>
              <a:t>Now search for ‘non-traditional family’ on Google images – what do you see?</a:t>
            </a:r>
          </a:p>
          <a:p>
            <a:r>
              <a:rPr lang="en-GB" dirty="0"/>
              <a:t>What message are we sending if you have to search for ‘non-traditional’ to find yourself?</a:t>
            </a:r>
            <a:endParaRPr lang="en-GB" sz="2000" dirty="0"/>
          </a:p>
          <a:p>
            <a:r>
              <a:rPr lang="en-GB" sz="2000" dirty="0"/>
              <a:t>Thinking back to who your students are – do they include care-experienced students, adopted students, parents, non-binary students?</a:t>
            </a:r>
          </a:p>
          <a:p>
            <a:r>
              <a:rPr lang="en-GB" sz="2000" dirty="0" err="1"/>
              <a:t>Golombok</a:t>
            </a:r>
            <a:r>
              <a:rPr lang="en-GB" sz="2000" dirty="0"/>
              <a:t> (2015) </a:t>
            </a:r>
            <a:r>
              <a:rPr lang="en-GB" sz="2000" i="1" dirty="0"/>
              <a:t>Modern Families. </a:t>
            </a:r>
            <a:r>
              <a:rPr lang="en-GB" sz="2000" dirty="0"/>
              <a:t>Cambridge University Press.</a:t>
            </a:r>
          </a:p>
          <a:p>
            <a:endParaRPr lang="en-GB" dirty="0"/>
          </a:p>
        </p:txBody>
      </p:sp>
      <p:pic>
        <p:nvPicPr>
          <p:cNvPr id="6" name="Picture 2" descr="Two female adoptive parents with their two children. The parents appear to be White, while their children appear to be East Asian. They are sat closely together, all are smiling, and they are holding a white fluffy dog. ">
            <a:extLst>
              <a:ext uri="{FF2B5EF4-FFF2-40B4-BE49-F238E27FC236}">
                <a16:creationId xmlns:a16="http://schemas.microsoft.com/office/drawing/2014/main" id="{38AD771E-8586-DDCE-CF1F-394E4C13BEA7}"/>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313754" y="4116012"/>
            <a:ext cx="3238014" cy="1892346"/>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descr="A mature woman has a young child sat on her lap, and she is kissing him.">
            <a:extLst>
              <a:ext uri="{FF2B5EF4-FFF2-40B4-BE49-F238E27FC236}">
                <a16:creationId xmlns:a16="http://schemas.microsoft.com/office/drawing/2014/main" id="{84158787-A86A-18E9-45D4-3D0FE2399CC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830111" y="849642"/>
            <a:ext cx="2433003" cy="267580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9163222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6"/>
                                        </p:tgtEl>
                                        <p:attrNameLst>
                                          <p:attrName>style.visibility</p:attrName>
                                        </p:attrNameLst>
                                      </p:cBhvr>
                                      <p:to>
                                        <p:strVal val="visible"/>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4">
                                            <p:txEl>
                                              <p:pRg st="1" end="1"/>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4D317FCF-1780-EB59-CAD6-C17A34865D84}"/>
              </a:ext>
            </a:extLst>
          </p:cNvPr>
          <p:cNvSpPr>
            <a:spLocks noGrp="1"/>
          </p:cNvSpPr>
          <p:nvPr>
            <p:ph type="ftr" sz="quarter" idx="11"/>
          </p:nvPr>
        </p:nvSpPr>
        <p:spPr/>
        <p:txBody>
          <a:bodyPr/>
          <a:lstStyle/>
          <a:p>
            <a:r>
              <a:rPr lang="en-GB" dirty="0"/>
              <a:t>ATP Mickey Mouse</a:t>
            </a:r>
          </a:p>
        </p:txBody>
      </p:sp>
      <p:sp>
        <p:nvSpPr>
          <p:cNvPr id="3" name="Slide Number Placeholder 2">
            <a:extLst>
              <a:ext uri="{FF2B5EF4-FFF2-40B4-BE49-F238E27FC236}">
                <a16:creationId xmlns:a16="http://schemas.microsoft.com/office/drawing/2014/main" id="{DA91E1A8-EBF7-A76E-C936-2BED5996AA03}"/>
              </a:ext>
            </a:extLst>
          </p:cNvPr>
          <p:cNvSpPr>
            <a:spLocks noGrp="1"/>
          </p:cNvSpPr>
          <p:nvPr>
            <p:ph type="sldNum" sz="quarter" idx="12"/>
          </p:nvPr>
        </p:nvSpPr>
        <p:spPr/>
        <p:txBody>
          <a:bodyPr/>
          <a:lstStyle/>
          <a:p>
            <a:fld id="{2987031C-9901-4EF0-9F2F-2A2E1AE069F5}" type="slidenum">
              <a:rPr lang="en-GB" smtClean="0"/>
              <a:t>24</a:t>
            </a:fld>
            <a:endParaRPr lang="en-GB"/>
          </a:p>
        </p:txBody>
      </p:sp>
      <p:sp>
        <p:nvSpPr>
          <p:cNvPr id="4" name="Text Placeholder 3">
            <a:extLst>
              <a:ext uri="{FF2B5EF4-FFF2-40B4-BE49-F238E27FC236}">
                <a16:creationId xmlns:a16="http://schemas.microsoft.com/office/drawing/2014/main" id="{1280A03B-B135-4A05-C610-921635AB7D4C}"/>
              </a:ext>
            </a:extLst>
          </p:cNvPr>
          <p:cNvSpPr>
            <a:spLocks noGrp="1"/>
          </p:cNvSpPr>
          <p:nvPr>
            <p:ph type="body" sz="quarter" idx="13"/>
          </p:nvPr>
        </p:nvSpPr>
        <p:spPr>
          <a:xfrm>
            <a:off x="450714" y="1507787"/>
            <a:ext cx="3654612" cy="3842426"/>
          </a:xfrm>
        </p:spPr>
        <p:txBody>
          <a:bodyPr/>
          <a:lstStyle/>
          <a:p>
            <a:pPr marL="0" indent="0">
              <a:buNone/>
            </a:pPr>
            <a:r>
              <a:rPr lang="en-GB" sz="2400" dirty="0">
                <a:solidFill>
                  <a:schemeClr val="bg2"/>
                </a:solidFill>
              </a:rPr>
              <a:t>Can students really do all this? (Can I?!!)</a:t>
            </a:r>
          </a:p>
          <a:p>
            <a:pPr marL="0" indent="0">
              <a:buNone/>
            </a:pPr>
            <a:r>
              <a:rPr lang="en-GB" dirty="0"/>
              <a:t>Yes!</a:t>
            </a:r>
          </a:p>
          <a:p>
            <a:pPr marL="0" indent="0">
              <a:buNone/>
            </a:pPr>
            <a:r>
              <a:rPr lang="en-GB" dirty="0"/>
              <a:t>Like all skills, it takes practice to be psychologically literate. But here’s an example of a </a:t>
            </a:r>
            <a:r>
              <a:rPr lang="en-GB" i="1" dirty="0"/>
              <a:t>Psychology Applied Work Scenario</a:t>
            </a:r>
            <a:r>
              <a:rPr lang="en-GB" dirty="0"/>
              <a:t> that our NTU psychology students solve for an employer, charity, or community organisation.</a:t>
            </a:r>
            <a:endParaRPr lang="en-GB" sz="1800" dirty="0"/>
          </a:p>
        </p:txBody>
      </p:sp>
      <p:sp>
        <p:nvSpPr>
          <p:cNvPr id="5" name="TextBox 4">
            <a:extLst>
              <a:ext uri="{FF2B5EF4-FFF2-40B4-BE49-F238E27FC236}">
                <a16:creationId xmlns:a16="http://schemas.microsoft.com/office/drawing/2014/main" id="{9E960BB2-FED6-95E0-A373-33BF649D6593}"/>
              </a:ext>
            </a:extLst>
          </p:cNvPr>
          <p:cNvSpPr txBox="1"/>
          <p:nvPr/>
        </p:nvSpPr>
        <p:spPr>
          <a:xfrm>
            <a:off x="4533090" y="405956"/>
            <a:ext cx="7208196" cy="5678043"/>
          </a:xfrm>
          <a:prstGeom prst="rect">
            <a:avLst/>
          </a:prstGeom>
          <a:noFill/>
        </p:spPr>
        <p:txBody>
          <a:bodyPr wrap="square" lIns="0" tIns="0" rIns="0" bIns="0" rtlCol="0">
            <a:noAutofit/>
          </a:bodyPr>
          <a:lstStyle/>
          <a:p>
            <a:pPr>
              <a:lnSpc>
                <a:spcPct val="107000"/>
              </a:lnSpc>
              <a:spcAft>
                <a:spcPts val="800"/>
              </a:spcAft>
            </a:pPr>
            <a:r>
              <a:rPr lang="en-GB" sz="1600" b="1" dirty="0">
                <a:effectLst/>
                <a:latin typeface="Arial" panose="020B0604020202020204" pitchFamily="34" charset="0"/>
                <a:ea typeface="Calibri" panose="020F0502020204030204" pitchFamily="34" charset="0"/>
                <a:cs typeface="Arial" panose="020B0604020202020204" pitchFamily="34" charset="0"/>
              </a:rPr>
              <a:t>The impact of global anxiety and the climate emergency in therapeutic relationships with specific reference to the fire- fighting community</a:t>
            </a:r>
            <a:endParaRPr lang="en-GB" sz="1600" dirty="0">
              <a:effectLst/>
              <a:latin typeface="Calibri" panose="020F0502020204030204" pitchFamily="34" charset="0"/>
              <a:ea typeface="DengXian" panose="02010600030101010101" pitchFamily="2" charset="-122"/>
              <a:cs typeface="Arial" panose="020B0604020202020204" pitchFamily="34" charset="0"/>
            </a:endParaRPr>
          </a:p>
          <a:p>
            <a:pPr>
              <a:lnSpc>
                <a:spcPct val="107000"/>
              </a:lnSpc>
              <a:spcAft>
                <a:spcPts val="800"/>
              </a:spcAft>
            </a:pPr>
            <a:r>
              <a:rPr lang="en-GB" sz="1600" dirty="0">
                <a:effectLst/>
                <a:latin typeface="Arial" panose="020B0604020202020204" pitchFamily="34" charset="0"/>
                <a:ea typeface="Calibri" panose="020F0502020204030204" pitchFamily="34" charset="0"/>
                <a:cs typeface="Arial" panose="020B0604020202020204" pitchFamily="34" charset="0"/>
              </a:rPr>
              <a:t>Our Beneficiaries are usually the first to arrive on a scene to rescue people from catastrophic climate events such as flooding, wildfires and storm damage caused by high winds.  Last summer the UK burned with many wildfires putting strain on already stretched resources and physical strain on firefighters wearing breathing apparatus for protracted periods of time.  We are aware that neither the trauma of the events themselves nor the impact of the climatic events are being brought into the therapy room.  This absence is surprising.  Reviewing the psychological literature, consider:</a:t>
            </a:r>
            <a:endParaRPr lang="en-GB" sz="1600"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cs typeface="Arial" panose="020B0604020202020204" pitchFamily="34" charset="0"/>
              </a:rPr>
              <a:t>Identifying why the climate emergency is absent from the therapy room with specific reference to the fire- fighting community.</a:t>
            </a:r>
            <a:endParaRPr lang="en-GB" sz="1600"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cs typeface="Arial" panose="020B0604020202020204" pitchFamily="34" charset="0"/>
              </a:rPr>
              <a:t>Consider how the Charity can promote engagement with our community and seek their views on climate change and its impact.  </a:t>
            </a:r>
            <a:endParaRPr lang="en-GB" sz="1600"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cs typeface="Arial" panose="020B0604020202020204" pitchFamily="34" charset="0"/>
              </a:rPr>
              <a:t>Consider the influence of compassion fatigue on the fire-fighting community and identify how this impacts their engagement with the climate emergency and global anxiety.</a:t>
            </a:r>
            <a:endParaRPr lang="en-GB" sz="1600" dirty="0">
              <a:effectLst/>
              <a:latin typeface="Calibri" panose="020F0502020204030204" pitchFamily="34" charset="0"/>
              <a:ea typeface="DengXian" panose="02010600030101010101" pitchFamily="2" charset="-122"/>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n-GB" sz="1600" dirty="0">
                <a:effectLst/>
                <a:latin typeface="Arial" panose="020B0604020202020204" pitchFamily="34" charset="0"/>
                <a:ea typeface="Times New Roman" panose="02020603050405020304" pitchFamily="18" charset="0"/>
                <a:cs typeface="Arial" panose="020B0604020202020204" pitchFamily="34" charset="0"/>
              </a:rPr>
              <a:t>Suggest how our service provision could develop to better support groups of Beneficiaries  and individuals to manage their feelings around climate change and its impact on their operational roles. </a:t>
            </a:r>
            <a:endParaRPr lang="en-GB" sz="1800" dirty="0">
              <a:effectLst/>
              <a:latin typeface="Calibri" panose="020F0502020204030204" pitchFamily="34" charset="0"/>
              <a:ea typeface="DengXian" panose="02010600030101010101" pitchFamily="2" charset="-122"/>
              <a:cs typeface="Arial" panose="020B0604020202020204" pitchFamily="34" charset="0"/>
            </a:endParaRPr>
          </a:p>
        </p:txBody>
      </p:sp>
    </p:spTree>
    <p:extLst>
      <p:ext uri="{BB962C8B-B14F-4D97-AF65-F5344CB8AC3E}">
        <p14:creationId xmlns:p14="http://schemas.microsoft.com/office/powerpoint/2010/main" val="187632390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EE333FB9-B5A1-E77C-AF74-8EB0800D6E99}"/>
              </a:ext>
            </a:extLst>
          </p:cNvPr>
          <p:cNvSpPr>
            <a:spLocks noGrp="1"/>
          </p:cNvSpPr>
          <p:nvPr>
            <p:ph type="ftr" sz="quarter" idx="11"/>
          </p:nvPr>
        </p:nvSpPr>
        <p:spPr/>
        <p:txBody>
          <a:bodyPr/>
          <a:lstStyle/>
          <a:p>
            <a:r>
              <a:rPr lang="en-GB" dirty="0"/>
              <a:t>ATP Mickey Mouse</a:t>
            </a:r>
          </a:p>
        </p:txBody>
      </p:sp>
      <p:sp>
        <p:nvSpPr>
          <p:cNvPr id="3" name="Slide Number Placeholder 2">
            <a:extLst>
              <a:ext uri="{FF2B5EF4-FFF2-40B4-BE49-F238E27FC236}">
                <a16:creationId xmlns:a16="http://schemas.microsoft.com/office/drawing/2014/main" id="{DC230B95-980F-1F80-54AE-7100FCABFED1}"/>
              </a:ext>
            </a:extLst>
          </p:cNvPr>
          <p:cNvSpPr>
            <a:spLocks noGrp="1"/>
          </p:cNvSpPr>
          <p:nvPr>
            <p:ph type="sldNum" sz="quarter" idx="12"/>
          </p:nvPr>
        </p:nvSpPr>
        <p:spPr/>
        <p:txBody>
          <a:bodyPr/>
          <a:lstStyle/>
          <a:p>
            <a:fld id="{2987031C-9901-4EF0-9F2F-2A2E1AE069F5}" type="slidenum">
              <a:rPr lang="en-GB" smtClean="0"/>
              <a:t>25</a:t>
            </a:fld>
            <a:endParaRPr lang="en-GB"/>
          </a:p>
        </p:txBody>
      </p:sp>
      <p:sp>
        <p:nvSpPr>
          <p:cNvPr id="4" name="Text Placeholder 3">
            <a:extLst>
              <a:ext uri="{FF2B5EF4-FFF2-40B4-BE49-F238E27FC236}">
                <a16:creationId xmlns:a16="http://schemas.microsoft.com/office/drawing/2014/main" id="{2C87D11B-DC18-D8B9-2A92-CB88E3D66F40}"/>
              </a:ext>
            </a:extLst>
          </p:cNvPr>
          <p:cNvSpPr>
            <a:spLocks noGrp="1"/>
          </p:cNvSpPr>
          <p:nvPr>
            <p:ph type="body" sz="quarter" idx="13"/>
          </p:nvPr>
        </p:nvSpPr>
        <p:spPr>
          <a:xfrm>
            <a:off x="324000" y="564204"/>
            <a:ext cx="8284979" cy="5519795"/>
          </a:xfrm>
        </p:spPr>
        <p:txBody>
          <a:bodyPr/>
          <a:lstStyle/>
          <a:p>
            <a:r>
              <a:rPr lang="en-GB" sz="1800" dirty="0">
                <a:solidFill>
                  <a:schemeClr val="accent6">
                    <a:lumMod val="50000"/>
                  </a:schemeClr>
                </a:solidFill>
                <a:latin typeface="Arial" panose="020B0604020202020204" pitchFamily="34" charset="0"/>
                <a:ea typeface="MS Mincho" panose="02020609040205080304" pitchFamily="49" charset="-128"/>
                <a:cs typeface="Times New Roman" panose="02020603050405020304" pitchFamily="18" charset="0"/>
              </a:rPr>
              <a:t>“</a:t>
            </a:r>
            <a:r>
              <a:rPr lang="en-GB" sz="1800" dirty="0">
                <a:solidFill>
                  <a:schemeClr val="accent6">
                    <a:lumMod val="50000"/>
                  </a:schemeClr>
                </a:solidFill>
                <a:effectLst/>
                <a:latin typeface="Arial" panose="020B0604020202020204" pitchFamily="34" charset="0"/>
                <a:ea typeface="MS Mincho" panose="02020609040205080304" pitchFamily="49" charset="-128"/>
                <a:cs typeface="Times New Roman" panose="02020603050405020304" pitchFamily="18" charset="0"/>
              </a:rPr>
              <a:t>I can imagine nothing that we could do that would be more relevant to human welfare, and nothing that could pose a greater challenge to the next generation of psychologists than to discover how best to give psychology away” (Miller, 1969).</a:t>
            </a:r>
          </a:p>
          <a:p>
            <a:r>
              <a:rPr lang="en-GB" sz="1800" dirty="0"/>
              <a:t>“</a:t>
            </a:r>
            <a:r>
              <a:rPr lang="en-GB" sz="1800" dirty="0">
                <a:effectLst/>
                <a:latin typeface="Arial" panose="020B0604020202020204" pitchFamily="34" charset="0"/>
                <a:ea typeface="MS Mincho" panose="02020609040205080304" pitchFamily="49" charset="-128"/>
                <a:cs typeface="Times New Roman" panose="02020603050405020304" pitchFamily="18" charset="0"/>
              </a:rPr>
              <a:t>Today’s students must prepare themselves for a world in which knowledge is accumulating at a rapidly accelerating rate and in which old problems such as poverty, racism and pollution join new problems such as global terrorism, a health crisis…, and the growing gap between the poor and the very rich. All of these problems require psychological skills, knowledge and values for their solution (Halpern, 2010: 162).</a:t>
            </a:r>
          </a:p>
          <a:p>
            <a:r>
              <a:rPr lang="en-GB" sz="1800" dirty="0">
                <a:solidFill>
                  <a:schemeClr val="accent6">
                    <a:lumMod val="50000"/>
                  </a:schemeClr>
                </a:solidFill>
                <a:latin typeface="Arial" panose="020B0604020202020204" pitchFamily="34" charset="0"/>
                <a:ea typeface="MS Mincho" panose="02020609040205080304" pitchFamily="49" charset="-128"/>
                <a:cs typeface="Times New Roman" panose="02020603050405020304" pitchFamily="18" charset="0"/>
              </a:rPr>
              <a:t>“</a:t>
            </a:r>
            <a:r>
              <a:rPr lang="en-GB" sz="1800" dirty="0">
                <a:solidFill>
                  <a:schemeClr val="accent6">
                    <a:lumMod val="50000"/>
                  </a:schemeClr>
                </a:solidFill>
                <a:effectLst/>
                <a:latin typeface="Arial" panose="020B0604020202020204" pitchFamily="34" charset="0"/>
                <a:ea typeface="MS Mincho" panose="02020609040205080304" pitchFamily="49" charset="-128"/>
                <a:cs typeface="Times New Roman" panose="02020603050405020304" pitchFamily="18" charset="0"/>
              </a:rPr>
              <a:t>If psychology chooses to follow Miller’s vision and seek to give psychology away then we can enhance public understandings of the subject and challenge the misconceptions that take hold. Psychology may not have developed transformational theories or products but it still has the potential to be revolutionary and change our perceptions of who we are and who we can be. One way to further this is through promoting and supporting psychological literacy. Our impact then will not be measured by academic output and conference presentations but by our effect on public perceptions of what is humanly possible.” (Banyard &amp; Hulme, 2015)</a:t>
            </a:r>
          </a:p>
          <a:p>
            <a:endParaRPr lang="en-GB" dirty="0"/>
          </a:p>
        </p:txBody>
      </p:sp>
      <p:pic>
        <p:nvPicPr>
          <p:cNvPr id="10242" name="Picture 2" descr="My shelfie… Phil Banyard | BPS">
            <a:extLst>
              <a:ext uri="{FF2B5EF4-FFF2-40B4-BE49-F238E27FC236}">
                <a16:creationId xmlns:a16="http://schemas.microsoft.com/office/drawing/2014/main" id="{5A876B9C-497E-F748-922E-DA8103E90F67}"/>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42562"/>
          <a:stretch/>
        </p:blipFill>
        <p:spPr bwMode="auto">
          <a:xfrm>
            <a:off x="9066179" y="2543456"/>
            <a:ext cx="2472445" cy="29349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9AF312B2-AA34-4B92-AD62-C51C88714612}"/>
              </a:ext>
            </a:extLst>
          </p:cNvPr>
          <p:cNvSpPr txBox="1"/>
          <p:nvPr/>
        </p:nvSpPr>
        <p:spPr>
          <a:xfrm>
            <a:off x="8824352" y="853148"/>
            <a:ext cx="2714272" cy="1108953"/>
          </a:xfrm>
          <a:prstGeom prst="rect">
            <a:avLst/>
          </a:prstGeom>
          <a:noFill/>
        </p:spPr>
        <p:txBody>
          <a:bodyPr wrap="square" lIns="0" tIns="0" rIns="0" bIns="0" rtlCol="0">
            <a:noAutofit/>
          </a:bodyPr>
          <a:lstStyle/>
          <a:p>
            <a:pPr algn="ctr"/>
            <a:r>
              <a:rPr lang="en-GB" sz="2800" dirty="0">
                <a:solidFill>
                  <a:schemeClr val="bg2"/>
                </a:solidFill>
              </a:rPr>
              <a:t>“Giving psychology away”</a:t>
            </a:r>
          </a:p>
        </p:txBody>
      </p:sp>
    </p:spTree>
    <p:extLst>
      <p:ext uri="{BB962C8B-B14F-4D97-AF65-F5344CB8AC3E}">
        <p14:creationId xmlns:p14="http://schemas.microsoft.com/office/powerpoint/2010/main" val="19732681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02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38008ACF-5160-713F-D15B-15C1497D7D61}"/>
              </a:ext>
            </a:extLst>
          </p:cNvPr>
          <p:cNvSpPr>
            <a:spLocks noGrp="1"/>
          </p:cNvSpPr>
          <p:nvPr>
            <p:ph type="ftr" sz="quarter" idx="11"/>
          </p:nvPr>
        </p:nvSpPr>
        <p:spPr/>
        <p:txBody>
          <a:bodyPr/>
          <a:lstStyle/>
          <a:p>
            <a:r>
              <a:rPr lang="en-GB" dirty="0"/>
              <a:t>ATP Mickey Mouse</a:t>
            </a:r>
          </a:p>
        </p:txBody>
      </p:sp>
      <p:sp>
        <p:nvSpPr>
          <p:cNvPr id="3" name="Slide Number Placeholder 2">
            <a:extLst>
              <a:ext uri="{FF2B5EF4-FFF2-40B4-BE49-F238E27FC236}">
                <a16:creationId xmlns:a16="http://schemas.microsoft.com/office/drawing/2014/main" id="{5BDF8EDE-5FED-7655-BCA5-28B1070CDEE1}"/>
              </a:ext>
            </a:extLst>
          </p:cNvPr>
          <p:cNvSpPr>
            <a:spLocks noGrp="1"/>
          </p:cNvSpPr>
          <p:nvPr>
            <p:ph type="sldNum" sz="quarter" idx="12"/>
          </p:nvPr>
        </p:nvSpPr>
        <p:spPr/>
        <p:txBody>
          <a:bodyPr/>
          <a:lstStyle/>
          <a:p>
            <a:fld id="{2987031C-9901-4EF0-9F2F-2A2E1AE069F5}" type="slidenum">
              <a:rPr lang="en-GB" smtClean="0"/>
              <a:t>26</a:t>
            </a:fld>
            <a:endParaRPr lang="en-GB"/>
          </a:p>
        </p:txBody>
      </p:sp>
      <p:pic>
        <p:nvPicPr>
          <p:cNvPr id="1026" name="Picture 2" descr="+2.5D Model Download+ Mickey Mouse">
            <a:extLst>
              <a:ext uri="{FF2B5EF4-FFF2-40B4-BE49-F238E27FC236}">
                <a16:creationId xmlns:a16="http://schemas.microsoft.com/office/drawing/2014/main" id="{65A8FADD-07BF-B2B9-3B40-8DFE64BDD8D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6111" y="642330"/>
            <a:ext cx="7081736" cy="3203379"/>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undefined">
            <a:extLst>
              <a:ext uri="{FF2B5EF4-FFF2-40B4-BE49-F238E27FC236}">
                <a16:creationId xmlns:a16="http://schemas.microsoft.com/office/drawing/2014/main" id="{9793FFA6-C9DA-2396-438B-7F8FD75A895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32438" y="3315485"/>
            <a:ext cx="3786762" cy="3121315"/>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5E8A88C-61AD-5E32-CD5D-90A317008F23}"/>
              </a:ext>
            </a:extLst>
          </p:cNvPr>
          <p:cNvSpPr txBox="1"/>
          <p:nvPr/>
        </p:nvSpPr>
        <p:spPr>
          <a:xfrm>
            <a:off x="632297" y="3959157"/>
            <a:ext cx="6468894" cy="1566153"/>
          </a:xfrm>
          <a:prstGeom prst="rect">
            <a:avLst/>
          </a:prstGeom>
          <a:noFill/>
        </p:spPr>
        <p:txBody>
          <a:bodyPr wrap="square" lIns="0" tIns="0" rIns="0" bIns="0" rtlCol="0">
            <a:noAutofit/>
          </a:bodyPr>
          <a:lstStyle/>
          <a:p>
            <a:pPr marL="342900" indent="-342900" algn="l">
              <a:buFont typeface="Arial" panose="020B0604020202020204" pitchFamily="34" charset="0"/>
              <a:buChar char="•"/>
            </a:pPr>
            <a:r>
              <a:rPr lang="en-GB" sz="2000" dirty="0">
                <a:solidFill>
                  <a:schemeClr val="tx1"/>
                </a:solidFill>
              </a:rPr>
              <a:t>1928 – present time</a:t>
            </a:r>
          </a:p>
          <a:p>
            <a:pPr marL="342900" indent="-342900" algn="l">
              <a:buFont typeface="Arial" panose="020B0604020202020204" pitchFamily="34" charset="0"/>
              <a:buChar char="•"/>
            </a:pPr>
            <a:endParaRPr lang="en-GB" sz="2000" dirty="0">
              <a:solidFill>
                <a:schemeClr val="tx1"/>
              </a:solidFill>
            </a:endParaRPr>
          </a:p>
          <a:p>
            <a:pPr marL="342900" indent="-342900" algn="l">
              <a:buFont typeface="Arial" panose="020B0604020202020204" pitchFamily="34" charset="0"/>
              <a:buChar char="•"/>
            </a:pPr>
            <a:r>
              <a:rPr lang="en-GB" sz="2000" dirty="0"/>
              <a:t>Revenue of more than $52 billion (hard to calculate)</a:t>
            </a:r>
          </a:p>
          <a:p>
            <a:pPr marL="342900" indent="-342900" algn="l">
              <a:buFont typeface="Arial" panose="020B0604020202020204" pitchFamily="34" charset="0"/>
              <a:buChar char="•"/>
            </a:pPr>
            <a:endParaRPr lang="en-GB" sz="2000" dirty="0"/>
          </a:p>
          <a:p>
            <a:pPr marL="342900" indent="-342900" algn="l">
              <a:buFont typeface="Arial" panose="020B0604020202020204" pitchFamily="34" charset="0"/>
              <a:buChar char="•"/>
            </a:pPr>
            <a:r>
              <a:rPr lang="en-GB" sz="2000" dirty="0">
                <a:solidFill>
                  <a:schemeClr val="tx1"/>
                </a:solidFill>
              </a:rPr>
              <a:t>But more importantly has put a smile on uncountable numbers of children’s and adults’ faces…including those who are very ill and/or traumatised…</a:t>
            </a:r>
          </a:p>
          <a:p>
            <a:pPr algn="l"/>
            <a:endParaRPr lang="en-GB" sz="2000" dirty="0">
              <a:solidFill>
                <a:schemeClr val="tx1"/>
              </a:solidFill>
            </a:endParaRPr>
          </a:p>
        </p:txBody>
      </p:sp>
      <p:sp>
        <p:nvSpPr>
          <p:cNvPr id="6" name="TextBox 5">
            <a:extLst>
              <a:ext uri="{FF2B5EF4-FFF2-40B4-BE49-F238E27FC236}">
                <a16:creationId xmlns:a16="http://schemas.microsoft.com/office/drawing/2014/main" id="{41C62D6B-1E77-0C4E-0165-AF91C2C6D8A3}"/>
              </a:ext>
            </a:extLst>
          </p:cNvPr>
          <p:cNvSpPr txBox="1"/>
          <p:nvPr/>
        </p:nvSpPr>
        <p:spPr>
          <a:xfrm>
            <a:off x="7670809" y="1429407"/>
            <a:ext cx="3748391" cy="651449"/>
          </a:xfrm>
          <a:prstGeom prst="rect">
            <a:avLst/>
          </a:prstGeom>
          <a:noFill/>
        </p:spPr>
        <p:txBody>
          <a:bodyPr wrap="square" lIns="0" tIns="0" rIns="0" bIns="0" rtlCol="0">
            <a:noAutofit/>
          </a:bodyPr>
          <a:lstStyle/>
          <a:p>
            <a:pPr algn="ctr"/>
            <a:r>
              <a:rPr lang="en-GB" sz="2800" dirty="0">
                <a:solidFill>
                  <a:schemeClr val="bg2"/>
                </a:solidFill>
              </a:rPr>
              <a:t>Introducing the Mouse himself…</a:t>
            </a:r>
          </a:p>
        </p:txBody>
      </p:sp>
    </p:spTree>
    <p:extLst>
      <p:ext uri="{BB962C8B-B14F-4D97-AF65-F5344CB8AC3E}">
        <p14:creationId xmlns:p14="http://schemas.microsoft.com/office/powerpoint/2010/main" val="28145844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28"/>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026"/>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01D0AF59-99C3-4251-AB9A-C966C6AD440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1855405F-37A2-4869-9154-F8BE3BECE6C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7012" y="480060"/>
            <a:ext cx="11237976" cy="5897880"/>
          </a:xfrm>
          <a:prstGeom prst="rect">
            <a:avLst/>
          </a:prstGeom>
          <a:solidFill>
            <a:srgbClr val="FFFFFF"/>
          </a:solidFill>
          <a:ln w="9525">
            <a:noFill/>
          </a:ln>
          <a:effectLst>
            <a:outerShdw blurRad="63500" dist="17780" dir="5400000" algn="t" rotWithShape="0">
              <a:prstClr val="black">
                <a:alpha val="43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lide Number Placeholder 2">
            <a:extLst>
              <a:ext uri="{FF2B5EF4-FFF2-40B4-BE49-F238E27FC236}">
                <a16:creationId xmlns:a16="http://schemas.microsoft.com/office/drawing/2014/main" id="{DB64AFDA-2071-79B0-9F04-8123DB4C7F02}"/>
              </a:ext>
            </a:extLst>
          </p:cNvPr>
          <p:cNvSpPr>
            <a:spLocks/>
          </p:cNvSpPr>
          <p:nvPr/>
        </p:nvSpPr>
        <p:spPr>
          <a:xfrm>
            <a:off x="10698434" y="5771872"/>
            <a:ext cx="850099" cy="238028"/>
          </a:xfrm>
          <a:prstGeom prst="rect">
            <a:avLst/>
          </a:prstGeom>
        </p:spPr>
        <p:txBody>
          <a:bodyPr/>
          <a:lstStyle/>
          <a:p>
            <a:pPr defTabSz="859536"/>
            <a:fld id="{2987031C-9901-4EF0-9F2F-2A2E1AE069F5}" type="slidenum">
              <a:rPr lang="en-GB" sz="1692" kern="1200">
                <a:solidFill>
                  <a:schemeClr val="tx1"/>
                </a:solidFill>
                <a:latin typeface="+mn-lt"/>
                <a:ea typeface="+mn-ea"/>
                <a:cs typeface="+mn-cs"/>
              </a:rPr>
              <a:pPr defTabSz="859536"/>
              <a:t>27</a:t>
            </a:fld>
            <a:endParaRPr lang="en-GB"/>
          </a:p>
        </p:txBody>
      </p:sp>
      <p:sp>
        <p:nvSpPr>
          <p:cNvPr id="4" name="Text Placeholder 3">
            <a:extLst>
              <a:ext uri="{FF2B5EF4-FFF2-40B4-BE49-F238E27FC236}">
                <a16:creationId xmlns:a16="http://schemas.microsoft.com/office/drawing/2014/main" id="{BC0730DC-65A1-C590-BFE0-22B2108D5C07}"/>
              </a:ext>
            </a:extLst>
          </p:cNvPr>
          <p:cNvSpPr>
            <a:spLocks/>
          </p:cNvSpPr>
          <p:nvPr/>
        </p:nvSpPr>
        <p:spPr>
          <a:xfrm>
            <a:off x="643467" y="848100"/>
            <a:ext cx="7174833" cy="4590533"/>
          </a:xfrm>
          <a:prstGeom prst="rect">
            <a:avLst/>
          </a:prstGeom>
        </p:spPr>
        <p:txBody>
          <a:bodyPr/>
          <a:lstStyle/>
          <a:p>
            <a:pPr defTabSz="859536"/>
            <a:r>
              <a:rPr lang="en-GB" sz="3008" kern="1200" dirty="0">
                <a:solidFill>
                  <a:schemeClr val="tx1"/>
                </a:solidFill>
                <a:latin typeface="+mn-lt"/>
                <a:ea typeface="+mn-ea"/>
                <a:cs typeface="+mn-cs"/>
              </a:rPr>
              <a:t>So what do you think? Is psychology a Mickey Mouse subject?</a:t>
            </a:r>
          </a:p>
          <a:p>
            <a:pPr defTabSz="859536"/>
            <a:endParaRPr lang="en-GB" sz="3008" dirty="0"/>
          </a:p>
          <a:p>
            <a:pPr defTabSz="859536"/>
            <a:r>
              <a:rPr lang="en-GB" sz="3008" kern="1200" dirty="0">
                <a:solidFill>
                  <a:schemeClr val="tx1"/>
                </a:solidFill>
                <a:latin typeface="+mn-lt"/>
                <a:ea typeface="+mn-ea"/>
                <a:cs typeface="+mn-cs"/>
              </a:rPr>
              <a:t>Are you up for the challenge of making sure it is?</a:t>
            </a:r>
          </a:p>
          <a:p>
            <a:pPr defTabSz="859536"/>
            <a:endParaRPr lang="en-GB" sz="3008" dirty="0"/>
          </a:p>
          <a:p>
            <a:pPr defTabSz="859536"/>
            <a:r>
              <a:rPr lang="en-GB" sz="3008" dirty="0"/>
              <a:t>Over to you…</a:t>
            </a:r>
            <a:endParaRPr lang="en-GB" sz="3200" dirty="0"/>
          </a:p>
        </p:txBody>
      </p:sp>
      <p:pic>
        <p:nvPicPr>
          <p:cNvPr id="5" name="Picture 4" descr="Mickey Mouse - outline of head with minimal detail">
            <a:extLst>
              <a:ext uri="{FF2B5EF4-FFF2-40B4-BE49-F238E27FC236}">
                <a16:creationId xmlns:a16="http://schemas.microsoft.com/office/drawing/2014/main" id="{AB8C3F36-4468-4CB1-AF16-BCD87DEDB398}"/>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282" t="-388" r="23513" b="388"/>
          <a:stretch/>
        </p:blipFill>
        <p:spPr bwMode="auto">
          <a:xfrm>
            <a:off x="7534867" y="2351846"/>
            <a:ext cx="2804227" cy="2757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59488030"/>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21981765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AA2894AD-E85C-E2D7-1C49-B389D8CC6BC1}"/>
              </a:ext>
            </a:extLst>
          </p:cNvPr>
          <p:cNvSpPr>
            <a:spLocks noGrp="1"/>
          </p:cNvSpPr>
          <p:nvPr>
            <p:ph type="ftr" sz="quarter" idx="11"/>
          </p:nvPr>
        </p:nvSpPr>
        <p:spPr/>
        <p:txBody>
          <a:bodyPr/>
          <a:lstStyle/>
          <a:p>
            <a:r>
              <a:rPr lang="en-GB" dirty="0"/>
              <a:t>ATP Mickey Mouse</a:t>
            </a:r>
          </a:p>
        </p:txBody>
      </p:sp>
      <p:sp>
        <p:nvSpPr>
          <p:cNvPr id="3" name="Slide Number Placeholder 2">
            <a:extLst>
              <a:ext uri="{FF2B5EF4-FFF2-40B4-BE49-F238E27FC236}">
                <a16:creationId xmlns:a16="http://schemas.microsoft.com/office/drawing/2014/main" id="{18E04DF7-6171-8F00-459E-E6E722AB377C}"/>
              </a:ext>
            </a:extLst>
          </p:cNvPr>
          <p:cNvSpPr>
            <a:spLocks noGrp="1"/>
          </p:cNvSpPr>
          <p:nvPr>
            <p:ph type="sldNum" sz="quarter" idx="12"/>
          </p:nvPr>
        </p:nvSpPr>
        <p:spPr/>
        <p:txBody>
          <a:bodyPr/>
          <a:lstStyle/>
          <a:p>
            <a:fld id="{2987031C-9901-4EF0-9F2F-2A2E1AE069F5}" type="slidenum">
              <a:rPr lang="en-GB" smtClean="0"/>
              <a:t>3</a:t>
            </a:fld>
            <a:endParaRPr lang="en-GB"/>
          </a:p>
        </p:txBody>
      </p:sp>
      <p:sp>
        <p:nvSpPr>
          <p:cNvPr id="4" name="Text Placeholder 3">
            <a:extLst>
              <a:ext uri="{FF2B5EF4-FFF2-40B4-BE49-F238E27FC236}">
                <a16:creationId xmlns:a16="http://schemas.microsoft.com/office/drawing/2014/main" id="{D1EACC46-9321-7524-1791-242310C1BCC9}"/>
              </a:ext>
            </a:extLst>
          </p:cNvPr>
          <p:cNvSpPr>
            <a:spLocks noGrp="1"/>
          </p:cNvSpPr>
          <p:nvPr>
            <p:ph type="body" sz="quarter" idx="13"/>
          </p:nvPr>
        </p:nvSpPr>
        <p:spPr>
          <a:xfrm>
            <a:off x="323999" y="1223999"/>
            <a:ext cx="10859008" cy="4860000"/>
          </a:xfrm>
        </p:spPr>
        <p:txBody>
          <a:bodyPr/>
          <a:lstStyle/>
          <a:p>
            <a:pPr marL="0" indent="0">
              <a:buNone/>
            </a:pPr>
            <a:r>
              <a:rPr lang="en-GB" sz="4000" dirty="0">
                <a:solidFill>
                  <a:schemeClr val="bg2"/>
                </a:solidFill>
              </a:rPr>
              <a:t>Warm up</a:t>
            </a:r>
          </a:p>
          <a:p>
            <a:pPr marL="0" indent="0">
              <a:buNone/>
            </a:pPr>
            <a:r>
              <a:rPr lang="en-GB" sz="3600" dirty="0"/>
              <a:t>Why did you choose to study psychology? (if you did)</a:t>
            </a:r>
          </a:p>
          <a:p>
            <a:pPr marL="0" indent="0">
              <a:buNone/>
            </a:pPr>
            <a:r>
              <a:rPr lang="en-GB" sz="3600" dirty="0"/>
              <a:t>Why do you choose to teach psychology?</a:t>
            </a:r>
          </a:p>
          <a:p>
            <a:pPr marL="0" indent="0">
              <a:buNone/>
            </a:pPr>
            <a:r>
              <a:rPr lang="en-GB" sz="3600" dirty="0">
                <a:solidFill>
                  <a:schemeClr val="bg2"/>
                </a:solidFill>
              </a:rPr>
              <a:t>Share your thoughts…</a:t>
            </a:r>
          </a:p>
        </p:txBody>
      </p:sp>
    </p:spTree>
    <p:extLst>
      <p:ext uri="{BB962C8B-B14F-4D97-AF65-F5344CB8AC3E}">
        <p14:creationId xmlns:p14="http://schemas.microsoft.com/office/powerpoint/2010/main" val="408042987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88CF2FF-59C4-CABC-C4E5-9D103F739B78}"/>
              </a:ext>
            </a:extLst>
          </p:cNvPr>
          <p:cNvSpPr>
            <a:spLocks noGrp="1"/>
          </p:cNvSpPr>
          <p:nvPr>
            <p:ph type="ftr" sz="quarter" idx="11"/>
          </p:nvPr>
        </p:nvSpPr>
        <p:spPr/>
        <p:txBody>
          <a:bodyPr/>
          <a:lstStyle/>
          <a:p>
            <a:r>
              <a:rPr lang="en-GB" dirty="0"/>
              <a:t>ATP Mickey Mouse</a:t>
            </a:r>
          </a:p>
        </p:txBody>
      </p:sp>
      <p:sp>
        <p:nvSpPr>
          <p:cNvPr id="3" name="Slide Number Placeholder 2">
            <a:extLst>
              <a:ext uri="{FF2B5EF4-FFF2-40B4-BE49-F238E27FC236}">
                <a16:creationId xmlns:a16="http://schemas.microsoft.com/office/drawing/2014/main" id="{CD2B58DC-E7A2-AA1D-7964-928E64040903}"/>
              </a:ext>
            </a:extLst>
          </p:cNvPr>
          <p:cNvSpPr>
            <a:spLocks noGrp="1"/>
          </p:cNvSpPr>
          <p:nvPr>
            <p:ph type="sldNum" sz="quarter" idx="12"/>
          </p:nvPr>
        </p:nvSpPr>
        <p:spPr/>
        <p:txBody>
          <a:bodyPr/>
          <a:lstStyle/>
          <a:p>
            <a:fld id="{2987031C-9901-4EF0-9F2F-2A2E1AE069F5}" type="slidenum">
              <a:rPr lang="en-GB" smtClean="0"/>
              <a:t>4</a:t>
            </a:fld>
            <a:endParaRPr lang="en-GB"/>
          </a:p>
        </p:txBody>
      </p:sp>
      <p:sp>
        <p:nvSpPr>
          <p:cNvPr id="4" name="Text Placeholder 3">
            <a:extLst>
              <a:ext uri="{FF2B5EF4-FFF2-40B4-BE49-F238E27FC236}">
                <a16:creationId xmlns:a16="http://schemas.microsoft.com/office/drawing/2014/main" id="{61C160D0-E75B-EE6B-3C5B-D4490DFB5A7F}"/>
              </a:ext>
            </a:extLst>
          </p:cNvPr>
          <p:cNvSpPr>
            <a:spLocks noGrp="1"/>
          </p:cNvSpPr>
          <p:nvPr>
            <p:ph type="body" sz="quarter" idx="13"/>
          </p:nvPr>
        </p:nvSpPr>
        <p:spPr>
          <a:xfrm>
            <a:off x="334510" y="446232"/>
            <a:ext cx="6644359" cy="5990567"/>
          </a:xfrm>
        </p:spPr>
        <p:txBody>
          <a:bodyPr/>
          <a:lstStyle/>
          <a:p>
            <a:pPr marL="0" indent="0">
              <a:buNone/>
            </a:pPr>
            <a:r>
              <a:rPr lang="en-GB" sz="3600" dirty="0">
                <a:solidFill>
                  <a:schemeClr val="bg2"/>
                </a:solidFill>
              </a:rPr>
              <a:t>Political discourse</a:t>
            </a:r>
          </a:p>
          <a:p>
            <a:pPr marL="0" indent="0">
              <a:buNone/>
            </a:pPr>
            <a:endParaRPr lang="en-GB" sz="3600" dirty="0">
              <a:solidFill>
                <a:schemeClr val="bg2"/>
              </a:solidFill>
            </a:endParaRPr>
          </a:p>
          <a:p>
            <a:r>
              <a:rPr lang="en-US" b="0" i="0" dirty="0">
                <a:solidFill>
                  <a:srgbClr val="444340"/>
                </a:solidFill>
                <a:effectLst/>
                <a:highlight>
                  <a:srgbClr val="FFFFFF"/>
                </a:highlight>
                <a:latin typeface="Source Sans Pro" panose="020B0503030403020204" pitchFamily="34" charset="0"/>
              </a:rPr>
              <a:t> </a:t>
            </a:r>
            <a:r>
              <a:rPr lang="en-US" sz="2800" b="0" i="0" dirty="0">
                <a:solidFill>
                  <a:srgbClr val="444340"/>
                </a:solidFill>
                <a:effectLst/>
                <a:highlight>
                  <a:srgbClr val="FFFFFF"/>
                </a:highlight>
              </a:rPr>
              <a:t>If a student did not repay their student loan within five years of graduation, the degree they studied was </a:t>
            </a:r>
            <a:r>
              <a:rPr lang="en-US" sz="2800" b="0" i="0" u="sng" dirty="0">
                <a:solidFill>
                  <a:srgbClr val="15B6B8"/>
                </a:solidFill>
                <a:effectLst/>
                <a:highlight>
                  <a:srgbClr val="FFFFFF"/>
                </a:highlight>
                <a:hlinkClick r:id="rId2"/>
              </a:rPr>
              <a:t>economically without value</a:t>
            </a:r>
            <a:r>
              <a:rPr lang="en-US" sz="2800" b="0" i="0" dirty="0">
                <a:solidFill>
                  <a:srgbClr val="444340"/>
                </a:solidFill>
                <a:effectLst/>
                <a:highlight>
                  <a:srgbClr val="FFFFFF"/>
                </a:highlight>
              </a:rPr>
              <a:t>, and higher education providers should “drop or revamp” such courses (2019)</a:t>
            </a:r>
            <a:endParaRPr lang="en-US" b="0" i="0" dirty="0">
              <a:solidFill>
                <a:srgbClr val="444340"/>
              </a:solidFill>
              <a:effectLst/>
              <a:highlight>
                <a:srgbClr val="FFFFFF"/>
              </a:highlight>
            </a:endParaRPr>
          </a:p>
        </p:txBody>
      </p:sp>
      <p:pic>
        <p:nvPicPr>
          <p:cNvPr id="6" name="Picture 5" descr="Damian Hinds - Education Secretary in the 2019 Conservative government; Shadow Education Secretary in 2024 at the time of writing.">
            <a:extLst>
              <a:ext uri="{FF2B5EF4-FFF2-40B4-BE49-F238E27FC236}">
                <a16:creationId xmlns:a16="http://schemas.microsoft.com/office/drawing/2014/main" id="{CC6C44C8-C6D0-3E33-4EDE-D727FA0E888E}"/>
              </a:ext>
            </a:extLst>
          </p:cNvPr>
          <p:cNvPicPr>
            <a:picLocks noChangeAspect="1"/>
          </p:cNvPicPr>
          <p:nvPr/>
        </p:nvPicPr>
        <p:blipFill>
          <a:blip r:embed="rId3"/>
          <a:stretch>
            <a:fillRect/>
          </a:stretch>
        </p:blipFill>
        <p:spPr>
          <a:xfrm>
            <a:off x="7049770" y="1638045"/>
            <a:ext cx="4819430" cy="3144161"/>
          </a:xfrm>
          <a:prstGeom prst="rect">
            <a:avLst/>
          </a:prstGeom>
        </p:spPr>
      </p:pic>
    </p:spTree>
    <p:extLst>
      <p:ext uri="{BB962C8B-B14F-4D97-AF65-F5344CB8AC3E}">
        <p14:creationId xmlns:p14="http://schemas.microsoft.com/office/powerpoint/2010/main" val="33573030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184320A5-F035-4A2B-721F-557606D0098C}"/>
              </a:ext>
            </a:extLst>
          </p:cNvPr>
          <p:cNvSpPr>
            <a:spLocks noGrp="1"/>
          </p:cNvSpPr>
          <p:nvPr>
            <p:ph type="ftr" sz="quarter" idx="11"/>
          </p:nvPr>
        </p:nvSpPr>
        <p:spPr/>
        <p:txBody>
          <a:bodyPr/>
          <a:lstStyle/>
          <a:p>
            <a:r>
              <a:rPr lang="en-GB" dirty="0"/>
              <a:t>ATP Mickey Mouse</a:t>
            </a:r>
          </a:p>
        </p:txBody>
      </p:sp>
      <p:sp>
        <p:nvSpPr>
          <p:cNvPr id="3" name="Slide Number Placeholder 2">
            <a:extLst>
              <a:ext uri="{FF2B5EF4-FFF2-40B4-BE49-F238E27FC236}">
                <a16:creationId xmlns:a16="http://schemas.microsoft.com/office/drawing/2014/main" id="{98CB8CAC-4F27-DA8F-4F34-37BD03E5570A}"/>
              </a:ext>
            </a:extLst>
          </p:cNvPr>
          <p:cNvSpPr>
            <a:spLocks noGrp="1"/>
          </p:cNvSpPr>
          <p:nvPr>
            <p:ph type="sldNum" sz="quarter" idx="12"/>
          </p:nvPr>
        </p:nvSpPr>
        <p:spPr/>
        <p:txBody>
          <a:bodyPr/>
          <a:lstStyle/>
          <a:p>
            <a:fld id="{2987031C-9901-4EF0-9F2F-2A2E1AE069F5}" type="slidenum">
              <a:rPr lang="en-GB" smtClean="0"/>
              <a:t>5</a:t>
            </a:fld>
            <a:endParaRPr lang="en-GB"/>
          </a:p>
        </p:txBody>
      </p:sp>
      <p:sp>
        <p:nvSpPr>
          <p:cNvPr id="4" name="Text Placeholder 3">
            <a:extLst>
              <a:ext uri="{FF2B5EF4-FFF2-40B4-BE49-F238E27FC236}">
                <a16:creationId xmlns:a16="http://schemas.microsoft.com/office/drawing/2014/main" id="{7F016A9E-F67B-C615-1695-FEF56A8F95A7}"/>
              </a:ext>
            </a:extLst>
          </p:cNvPr>
          <p:cNvSpPr>
            <a:spLocks noGrp="1"/>
          </p:cNvSpPr>
          <p:nvPr>
            <p:ph type="body" sz="quarter" idx="13"/>
          </p:nvPr>
        </p:nvSpPr>
        <p:spPr>
          <a:xfrm>
            <a:off x="324000" y="1223999"/>
            <a:ext cx="6486703" cy="4860000"/>
          </a:xfrm>
        </p:spPr>
        <p:txBody>
          <a:bodyPr/>
          <a:lstStyle/>
          <a:p>
            <a:r>
              <a:rPr lang="en-GB" sz="3200" dirty="0"/>
              <a:t>“It’s not history…”</a:t>
            </a:r>
          </a:p>
          <a:p>
            <a:endParaRPr lang="en-GB" sz="3200" dirty="0"/>
          </a:p>
          <a:p>
            <a:r>
              <a:rPr lang="en-GB" sz="3200" dirty="0">
                <a:solidFill>
                  <a:schemeClr val="bg1">
                    <a:lumMod val="50000"/>
                  </a:schemeClr>
                </a:solidFill>
              </a:rPr>
              <a:t>(Well ok, he didn’t say this, or at least not in public…but I knew some of you would be disappointed if he didn’t feature somewhere in this talk)</a:t>
            </a:r>
          </a:p>
        </p:txBody>
      </p:sp>
      <p:pic>
        <p:nvPicPr>
          <p:cNvPr id="4098" name="Picture 2" descr="Michael Gove">
            <a:extLst>
              <a:ext uri="{FF2B5EF4-FFF2-40B4-BE49-F238E27FC236}">
                <a16:creationId xmlns:a16="http://schemas.microsoft.com/office/drawing/2014/main" id="{6D5629C9-045B-1A9F-4186-0C0C9ED02BE6}"/>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0000" y="999621"/>
            <a:ext cx="3467560" cy="462341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5241117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C950CCEF-82FE-E948-1802-8301D67F2D03}"/>
              </a:ext>
            </a:extLst>
          </p:cNvPr>
          <p:cNvSpPr>
            <a:spLocks noGrp="1"/>
          </p:cNvSpPr>
          <p:nvPr>
            <p:ph type="ftr" sz="quarter" idx="11"/>
          </p:nvPr>
        </p:nvSpPr>
        <p:spPr/>
        <p:txBody>
          <a:bodyPr/>
          <a:lstStyle/>
          <a:p>
            <a:r>
              <a:rPr lang="en-GB" dirty="0"/>
              <a:t>ATP Mickey Mouse</a:t>
            </a:r>
          </a:p>
        </p:txBody>
      </p:sp>
      <p:sp>
        <p:nvSpPr>
          <p:cNvPr id="3" name="Slide Number Placeholder 2">
            <a:extLst>
              <a:ext uri="{FF2B5EF4-FFF2-40B4-BE49-F238E27FC236}">
                <a16:creationId xmlns:a16="http://schemas.microsoft.com/office/drawing/2014/main" id="{71DCAE70-2C4C-A81A-04E6-EC9CAA43E755}"/>
              </a:ext>
            </a:extLst>
          </p:cNvPr>
          <p:cNvSpPr>
            <a:spLocks noGrp="1"/>
          </p:cNvSpPr>
          <p:nvPr>
            <p:ph type="sldNum" sz="quarter" idx="12"/>
          </p:nvPr>
        </p:nvSpPr>
        <p:spPr/>
        <p:txBody>
          <a:bodyPr/>
          <a:lstStyle/>
          <a:p>
            <a:fld id="{2987031C-9901-4EF0-9F2F-2A2E1AE069F5}" type="slidenum">
              <a:rPr lang="en-GB" smtClean="0"/>
              <a:t>6</a:t>
            </a:fld>
            <a:endParaRPr lang="en-GB"/>
          </a:p>
        </p:txBody>
      </p:sp>
      <p:sp>
        <p:nvSpPr>
          <p:cNvPr id="4" name="Text Placeholder 3">
            <a:extLst>
              <a:ext uri="{FF2B5EF4-FFF2-40B4-BE49-F238E27FC236}">
                <a16:creationId xmlns:a16="http://schemas.microsoft.com/office/drawing/2014/main" id="{CACF54AB-6AD1-7AB0-AED0-9909C6171B79}"/>
              </a:ext>
            </a:extLst>
          </p:cNvPr>
          <p:cNvSpPr>
            <a:spLocks noGrp="1"/>
          </p:cNvSpPr>
          <p:nvPr>
            <p:ph type="body" sz="quarter" idx="13"/>
          </p:nvPr>
        </p:nvSpPr>
        <p:spPr>
          <a:xfrm>
            <a:off x="324000" y="714703"/>
            <a:ext cx="7596000" cy="5369296"/>
          </a:xfrm>
        </p:spPr>
        <p:txBody>
          <a:bodyPr/>
          <a:lstStyle/>
          <a:p>
            <a:r>
              <a:rPr lang="en-US" sz="2400" dirty="0">
                <a:solidFill>
                  <a:srgbClr val="444340"/>
                </a:solidFill>
                <a:highlight>
                  <a:srgbClr val="FFFFFF"/>
                </a:highlight>
              </a:rPr>
              <a:t>Psychology offers a </a:t>
            </a:r>
            <a:r>
              <a:rPr lang="en-US" sz="2400" dirty="0">
                <a:solidFill>
                  <a:srgbClr val="444340"/>
                </a:solidFill>
                <a:highlight>
                  <a:srgbClr val="FFFFFF"/>
                </a:highlight>
                <a:hlinkClick r:id="rId2"/>
              </a:rPr>
              <a:t>poor lifetime economic return </a:t>
            </a:r>
            <a:r>
              <a:rPr lang="en-US" sz="2400" dirty="0">
                <a:solidFill>
                  <a:srgbClr val="444340"/>
                </a:solidFill>
                <a:highlight>
                  <a:srgbClr val="FFFFFF"/>
                </a:highlight>
              </a:rPr>
              <a:t>for its students, BUT acknowledgement that (2019): </a:t>
            </a:r>
          </a:p>
          <a:p>
            <a:r>
              <a:rPr lang="en-US" sz="2400" b="0" dirty="0">
                <a:solidFill>
                  <a:schemeClr val="bg2"/>
                </a:solidFill>
                <a:effectLst/>
                <a:highlight>
                  <a:srgbClr val="FFFFFF"/>
                </a:highlight>
              </a:rPr>
              <a:t>“…successful outcomes for both students and society are about more than pay. </a:t>
            </a:r>
            <a:r>
              <a:rPr lang="en-US" sz="2400" b="0" dirty="0">
                <a:solidFill>
                  <a:srgbClr val="444340"/>
                </a:solidFill>
                <a:effectLst/>
                <a:highlight>
                  <a:srgbClr val="FFFFFF"/>
                </a:highlight>
              </a:rPr>
              <a:t>Higher levels of education are associated with wider participation in politics and civic affairs, and better physical and mental health. We also understand the social value of some lower-earning professions such as nursing and social care, and the cultural value of studying the Arts and Humanities. The earnings data enable us to make economically defined value calculations, not value judgements. Assessing this wider value is very difficult, but government should continue to work to ensure that wider considerations are taken into account in its policy and funding decisions”</a:t>
            </a:r>
            <a:endParaRPr lang="en-GB" sz="2400" dirty="0"/>
          </a:p>
        </p:txBody>
      </p:sp>
      <p:pic>
        <p:nvPicPr>
          <p:cNvPr id="8" name="Picture 7" descr="Phillip Augar, author of the Augar Review in 2019 - post-18 education and funding review">
            <a:extLst>
              <a:ext uri="{FF2B5EF4-FFF2-40B4-BE49-F238E27FC236}">
                <a16:creationId xmlns:a16="http://schemas.microsoft.com/office/drawing/2014/main" id="{3DEB32C1-BD04-F9B8-8B96-E56AC1A2BD9E}"/>
              </a:ext>
            </a:extLst>
          </p:cNvPr>
          <p:cNvPicPr>
            <a:picLocks noChangeAspect="1"/>
          </p:cNvPicPr>
          <p:nvPr/>
        </p:nvPicPr>
        <p:blipFill>
          <a:blip r:embed="rId3"/>
          <a:stretch>
            <a:fillRect/>
          </a:stretch>
        </p:blipFill>
        <p:spPr>
          <a:xfrm>
            <a:off x="8433074" y="1387365"/>
            <a:ext cx="3318046" cy="3318046"/>
          </a:xfrm>
          <a:prstGeom prst="rect">
            <a:avLst/>
          </a:prstGeom>
        </p:spPr>
      </p:pic>
    </p:spTree>
    <p:extLst>
      <p:ext uri="{BB962C8B-B14F-4D97-AF65-F5344CB8AC3E}">
        <p14:creationId xmlns:p14="http://schemas.microsoft.com/office/powerpoint/2010/main" val="32261163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A32464F-56B0-39FD-431C-B315E807C97C}"/>
              </a:ext>
            </a:extLst>
          </p:cNvPr>
          <p:cNvSpPr>
            <a:spLocks noGrp="1"/>
          </p:cNvSpPr>
          <p:nvPr>
            <p:ph type="ftr" sz="quarter" idx="11"/>
          </p:nvPr>
        </p:nvSpPr>
        <p:spPr/>
        <p:txBody>
          <a:bodyPr/>
          <a:lstStyle/>
          <a:p>
            <a:r>
              <a:rPr lang="en-GB" dirty="0"/>
              <a:t>ATP Mickey Mouse</a:t>
            </a:r>
          </a:p>
        </p:txBody>
      </p:sp>
      <p:sp>
        <p:nvSpPr>
          <p:cNvPr id="3" name="Slide Number Placeholder 2">
            <a:extLst>
              <a:ext uri="{FF2B5EF4-FFF2-40B4-BE49-F238E27FC236}">
                <a16:creationId xmlns:a16="http://schemas.microsoft.com/office/drawing/2014/main" id="{0E71E7C3-6037-4905-80AB-225ADC31B862}"/>
              </a:ext>
            </a:extLst>
          </p:cNvPr>
          <p:cNvSpPr>
            <a:spLocks noGrp="1"/>
          </p:cNvSpPr>
          <p:nvPr>
            <p:ph type="sldNum" sz="quarter" idx="12"/>
          </p:nvPr>
        </p:nvSpPr>
        <p:spPr/>
        <p:txBody>
          <a:bodyPr/>
          <a:lstStyle/>
          <a:p>
            <a:fld id="{2987031C-9901-4EF0-9F2F-2A2E1AE069F5}" type="slidenum">
              <a:rPr lang="en-GB" smtClean="0"/>
              <a:t>7</a:t>
            </a:fld>
            <a:endParaRPr lang="en-GB"/>
          </a:p>
        </p:txBody>
      </p:sp>
      <p:sp>
        <p:nvSpPr>
          <p:cNvPr id="4" name="Text Placeholder 3">
            <a:extLst>
              <a:ext uri="{FF2B5EF4-FFF2-40B4-BE49-F238E27FC236}">
                <a16:creationId xmlns:a16="http://schemas.microsoft.com/office/drawing/2014/main" id="{C860CC6D-F8B0-E91F-CE1B-1907F4A4A668}"/>
              </a:ext>
            </a:extLst>
          </p:cNvPr>
          <p:cNvSpPr>
            <a:spLocks noGrp="1"/>
          </p:cNvSpPr>
          <p:nvPr>
            <p:ph type="body" sz="quarter" idx="13"/>
          </p:nvPr>
        </p:nvSpPr>
        <p:spPr>
          <a:xfrm>
            <a:off x="324000" y="1223999"/>
            <a:ext cx="6413131" cy="4860000"/>
          </a:xfrm>
        </p:spPr>
        <p:txBody>
          <a:bodyPr/>
          <a:lstStyle/>
          <a:p>
            <a:r>
              <a:rPr lang="en-GB" sz="2800" dirty="0"/>
              <a:t>“</a:t>
            </a:r>
            <a:r>
              <a:rPr lang="en-US" sz="2800" b="0" i="0" dirty="0">
                <a:solidFill>
                  <a:srgbClr val="0B0C0C"/>
                </a:solidFill>
                <a:effectLst/>
                <a:highlight>
                  <a:srgbClr val="FFFFFF"/>
                </a:highlight>
              </a:rPr>
              <a:t>Students and taxpayers rightly expect value for money and a good return on the significant financial investment they make in higher education”  – announcing a “crackdown on rip-off degrees” in 2023</a:t>
            </a:r>
            <a:endParaRPr lang="en-GB" sz="2800" dirty="0"/>
          </a:p>
        </p:txBody>
      </p:sp>
      <p:pic>
        <p:nvPicPr>
          <p:cNvPr id="6146" name="Picture 2" descr="Gillian Keegan - former Secretary for Education (Conservative) ">
            <a:extLst>
              <a:ext uri="{FF2B5EF4-FFF2-40B4-BE49-F238E27FC236}">
                <a16:creationId xmlns:a16="http://schemas.microsoft.com/office/drawing/2014/main" id="{74EC7FFF-10F3-690A-F0AD-3085184BA170}"/>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031164" y="853649"/>
            <a:ext cx="3388036" cy="45276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2256965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B489868F-96C9-650E-5170-2E463FE3A70D}"/>
              </a:ext>
            </a:extLst>
          </p:cNvPr>
          <p:cNvSpPr>
            <a:spLocks noGrp="1"/>
          </p:cNvSpPr>
          <p:nvPr>
            <p:ph type="ftr" sz="quarter" idx="11"/>
          </p:nvPr>
        </p:nvSpPr>
        <p:spPr/>
        <p:txBody>
          <a:bodyPr/>
          <a:lstStyle/>
          <a:p>
            <a:r>
              <a:rPr lang="en-GB" dirty="0"/>
              <a:t>ATP Mickey Mouse</a:t>
            </a:r>
          </a:p>
        </p:txBody>
      </p:sp>
      <p:sp>
        <p:nvSpPr>
          <p:cNvPr id="3" name="Slide Number Placeholder 2">
            <a:extLst>
              <a:ext uri="{FF2B5EF4-FFF2-40B4-BE49-F238E27FC236}">
                <a16:creationId xmlns:a16="http://schemas.microsoft.com/office/drawing/2014/main" id="{D0C6AA57-465C-B3F7-5751-7B567BA7C723}"/>
              </a:ext>
            </a:extLst>
          </p:cNvPr>
          <p:cNvSpPr>
            <a:spLocks noGrp="1"/>
          </p:cNvSpPr>
          <p:nvPr>
            <p:ph type="sldNum" sz="quarter" idx="12"/>
          </p:nvPr>
        </p:nvSpPr>
        <p:spPr/>
        <p:txBody>
          <a:bodyPr/>
          <a:lstStyle/>
          <a:p>
            <a:fld id="{2987031C-9901-4EF0-9F2F-2A2E1AE069F5}" type="slidenum">
              <a:rPr lang="en-GB" smtClean="0"/>
              <a:t>8</a:t>
            </a:fld>
            <a:endParaRPr lang="en-GB"/>
          </a:p>
        </p:txBody>
      </p:sp>
      <p:sp>
        <p:nvSpPr>
          <p:cNvPr id="4" name="Text Placeholder 3">
            <a:extLst>
              <a:ext uri="{FF2B5EF4-FFF2-40B4-BE49-F238E27FC236}">
                <a16:creationId xmlns:a16="http://schemas.microsoft.com/office/drawing/2014/main" id="{135B1D92-D560-F1FC-909A-FC79E5243011}"/>
              </a:ext>
            </a:extLst>
          </p:cNvPr>
          <p:cNvSpPr>
            <a:spLocks noGrp="1"/>
          </p:cNvSpPr>
          <p:nvPr>
            <p:ph type="body" sz="quarter" idx="13"/>
          </p:nvPr>
        </p:nvSpPr>
        <p:spPr/>
        <p:txBody>
          <a:bodyPr/>
          <a:lstStyle/>
          <a:p>
            <a:r>
              <a:rPr lang="en-US" dirty="0"/>
              <a:t>The term ‘Mickey Mouse Degree’ was originally coined in 2003 by the then Minister for Education, Margaret Hodge, as part of a discussion paper on the expansion of HE. She referred to a Mickey Mouse degree course as </a:t>
            </a:r>
            <a:r>
              <a:rPr lang="en-US" i="1" dirty="0"/>
              <a:t>one where the content is not as rigorous as one would expect, and where the degree itself does not have huge relevance in the </a:t>
            </a:r>
            <a:r>
              <a:rPr lang="en-US" i="1" dirty="0" err="1"/>
              <a:t>labour</a:t>
            </a:r>
            <a:r>
              <a:rPr lang="en-US" i="1" dirty="0"/>
              <a:t> market and . . . simply stacking up numbers on Mickey Mouse courses is not acceptable</a:t>
            </a:r>
            <a:r>
              <a:rPr lang="en-US" dirty="0"/>
              <a:t>.</a:t>
            </a:r>
            <a:endParaRPr lang="en-GB" dirty="0"/>
          </a:p>
        </p:txBody>
      </p:sp>
      <p:pic>
        <p:nvPicPr>
          <p:cNvPr id="5" name="Picture 4" descr="Mickey Mouse - outline of head with minimal detail">
            <a:extLst>
              <a:ext uri="{FF2B5EF4-FFF2-40B4-BE49-F238E27FC236}">
                <a16:creationId xmlns:a16="http://schemas.microsoft.com/office/drawing/2014/main" id="{29BF415C-01DC-D1E4-CD1B-0D0B5878DDCF}"/>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19282" t="-388" r="23513" b="388"/>
          <a:stretch/>
        </p:blipFill>
        <p:spPr bwMode="auto">
          <a:xfrm>
            <a:off x="3480601" y="3731447"/>
            <a:ext cx="1934848" cy="1902554"/>
          </a:xfrm>
          <a:prstGeom prst="rect">
            <a:avLst/>
          </a:prstGeom>
          <a:noFill/>
          <a:extLst>
            <a:ext uri="{909E8E84-426E-40DD-AFC4-6F175D3DCCD1}">
              <a14:hiddenFill xmlns:a14="http://schemas.microsoft.com/office/drawing/2010/main">
                <a:solidFill>
                  <a:srgbClr val="FFFFFF"/>
                </a:solidFill>
              </a14:hiddenFill>
            </a:ext>
          </a:extLst>
        </p:spPr>
      </p:pic>
      <p:pic>
        <p:nvPicPr>
          <p:cNvPr id="9218" name="Picture 2" descr="Margaret Hodge, Labour MP">
            <a:extLst>
              <a:ext uri="{FF2B5EF4-FFF2-40B4-BE49-F238E27FC236}">
                <a16:creationId xmlns:a16="http://schemas.microsoft.com/office/drawing/2014/main" id="{61B60297-89EC-EBA5-9292-FCC40B2CC4C3}"/>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323700" y="1223999"/>
            <a:ext cx="2095500" cy="27908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732800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53714DAE-F670-10AD-AEBF-847C558B82C5}"/>
              </a:ext>
            </a:extLst>
          </p:cNvPr>
          <p:cNvSpPr>
            <a:spLocks noGrp="1"/>
          </p:cNvSpPr>
          <p:nvPr>
            <p:ph type="ftr" sz="quarter" idx="11"/>
          </p:nvPr>
        </p:nvSpPr>
        <p:spPr/>
        <p:txBody>
          <a:bodyPr/>
          <a:lstStyle/>
          <a:p>
            <a:r>
              <a:rPr lang="en-GB" dirty="0"/>
              <a:t>ATP Mickey Mouse</a:t>
            </a:r>
          </a:p>
        </p:txBody>
      </p:sp>
      <p:sp>
        <p:nvSpPr>
          <p:cNvPr id="3" name="Slide Number Placeholder 2">
            <a:extLst>
              <a:ext uri="{FF2B5EF4-FFF2-40B4-BE49-F238E27FC236}">
                <a16:creationId xmlns:a16="http://schemas.microsoft.com/office/drawing/2014/main" id="{759B43C3-5419-778C-92E4-E290D8EF9173}"/>
              </a:ext>
            </a:extLst>
          </p:cNvPr>
          <p:cNvSpPr>
            <a:spLocks noGrp="1"/>
          </p:cNvSpPr>
          <p:nvPr>
            <p:ph type="sldNum" sz="quarter" idx="12"/>
          </p:nvPr>
        </p:nvSpPr>
        <p:spPr/>
        <p:txBody>
          <a:bodyPr/>
          <a:lstStyle/>
          <a:p>
            <a:fld id="{2987031C-9901-4EF0-9F2F-2A2E1AE069F5}" type="slidenum">
              <a:rPr lang="en-GB" smtClean="0"/>
              <a:t>9</a:t>
            </a:fld>
            <a:endParaRPr lang="en-GB"/>
          </a:p>
        </p:txBody>
      </p:sp>
      <p:sp>
        <p:nvSpPr>
          <p:cNvPr id="4" name="Text Placeholder 3">
            <a:extLst>
              <a:ext uri="{FF2B5EF4-FFF2-40B4-BE49-F238E27FC236}">
                <a16:creationId xmlns:a16="http://schemas.microsoft.com/office/drawing/2014/main" id="{1DE1C3B0-8B3A-4C13-97D6-ACE37199F7AC}"/>
              </a:ext>
            </a:extLst>
          </p:cNvPr>
          <p:cNvSpPr>
            <a:spLocks noGrp="1"/>
          </p:cNvSpPr>
          <p:nvPr>
            <p:ph type="body" sz="quarter" idx="13"/>
          </p:nvPr>
        </p:nvSpPr>
        <p:spPr>
          <a:xfrm>
            <a:off x="324000" y="1223999"/>
            <a:ext cx="7979172" cy="4860000"/>
          </a:xfrm>
        </p:spPr>
        <p:txBody>
          <a:bodyPr/>
          <a:lstStyle/>
          <a:p>
            <a:r>
              <a:rPr lang="en-GB" sz="3600" dirty="0">
                <a:solidFill>
                  <a:schemeClr val="bg2"/>
                </a:solidFill>
              </a:rPr>
              <a:t>What is education for? Your thoughts?</a:t>
            </a:r>
          </a:p>
          <a:p>
            <a:pPr marL="0" indent="0">
              <a:buNone/>
            </a:pPr>
            <a:endParaRPr lang="en-GB" sz="3600" dirty="0">
              <a:solidFill>
                <a:schemeClr val="bg2"/>
              </a:solidFill>
            </a:endParaRPr>
          </a:p>
          <a:p>
            <a:r>
              <a:rPr lang="en-GB" sz="2800" dirty="0"/>
              <a:t>Boyer (1990): </a:t>
            </a:r>
            <a:r>
              <a:rPr lang="en-US" sz="2800" dirty="0"/>
              <a:t>“The aim of education is not only to prepare students for </a:t>
            </a:r>
            <a:r>
              <a:rPr lang="en-US" sz="2800" dirty="0">
                <a:solidFill>
                  <a:schemeClr val="bg2"/>
                </a:solidFill>
              </a:rPr>
              <a:t>productive careers</a:t>
            </a:r>
            <a:r>
              <a:rPr lang="en-US" sz="2800" dirty="0"/>
              <a:t>, but also to enable them to live </a:t>
            </a:r>
            <a:r>
              <a:rPr lang="en-US" sz="2800" dirty="0">
                <a:solidFill>
                  <a:schemeClr val="bg2"/>
                </a:solidFill>
              </a:rPr>
              <a:t>lives of dignity and purpose</a:t>
            </a:r>
            <a:r>
              <a:rPr lang="en-US" sz="2800" dirty="0"/>
              <a:t>; not only to </a:t>
            </a:r>
            <a:r>
              <a:rPr lang="en-US" sz="2800" dirty="0">
                <a:solidFill>
                  <a:schemeClr val="bg2"/>
                </a:solidFill>
              </a:rPr>
              <a:t>generate new knowledge</a:t>
            </a:r>
            <a:r>
              <a:rPr lang="en-US" sz="2800" dirty="0"/>
              <a:t>, but to help shape a citizenry that can promote the </a:t>
            </a:r>
            <a:r>
              <a:rPr lang="en-US" sz="2800" dirty="0">
                <a:solidFill>
                  <a:schemeClr val="bg2"/>
                </a:solidFill>
              </a:rPr>
              <a:t>public good</a:t>
            </a:r>
            <a:r>
              <a:rPr lang="en-US" sz="2800" dirty="0"/>
              <a:t>.”</a:t>
            </a:r>
            <a:endParaRPr lang="en-GB" sz="2800" dirty="0"/>
          </a:p>
        </p:txBody>
      </p:sp>
      <p:pic>
        <p:nvPicPr>
          <p:cNvPr id="8194" name="Picture 2" descr="Ernest Boyer">
            <a:extLst>
              <a:ext uri="{FF2B5EF4-FFF2-40B4-BE49-F238E27FC236}">
                <a16:creationId xmlns:a16="http://schemas.microsoft.com/office/drawing/2014/main" id="{9A1B4723-38DE-C1B3-A2D3-D35C027AA18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775960" y="1966924"/>
            <a:ext cx="2793795" cy="337414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589131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19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NTU">
      <a:dk1>
        <a:srgbClr val="002B4B"/>
      </a:dk1>
      <a:lt1>
        <a:sysClr val="window" lastClr="FFFFFF"/>
      </a:lt1>
      <a:dk2>
        <a:srgbClr val="8D044E"/>
      </a:dk2>
      <a:lt2>
        <a:srgbClr val="E5005B"/>
      </a:lt2>
      <a:accent1>
        <a:srgbClr val="FFD500"/>
      </a:accent1>
      <a:accent2>
        <a:srgbClr val="6B8B9E"/>
      </a:accent2>
      <a:accent3>
        <a:srgbClr val="9DC41A"/>
      </a:accent3>
      <a:accent4>
        <a:srgbClr val="63C2CD"/>
      </a:accent4>
      <a:accent5>
        <a:srgbClr val="D7510C"/>
      </a:accent5>
      <a:accent6>
        <a:srgbClr val="AAC7D8"/>
      </a:accent6>
      <a:hlink>
        <a:srgbClr val="002B4B"/>
      </a:hlink>
      <a:folHlink>
        <a:srgbClr val="002B4B"/>
      </a:folHlink>
    </a:clrScheme>
    <a:fontScheme name="NTU">
      <a:majorFont>
        <a:latin typeface="Cambria"/>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bg2">
            <a:alpha val="75000"/>
          </a:schemeClr>
        </a:solidFill>
        <a:ln>
          <a:noFill/>
        </a:ln>
      </a:spPr>
      <a:bodyPr lIns="36000" tIns="36000" rIns="36000" bIns="36000" rtlCol="0" anchor="ctr"/>
      <a:lstStyle>
        <a:defPPr algn="ctr">
          <a:defRPr sz="2000" b="1" dirty="0" smtClean="0">
            <a:solidFill>
              <a:schemeClr val="bg1"/>
            </a:solidFill>
            <a:latin typeface="+mj-lt"/>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lIns="0" tIns="0" rIns="0" bIns="0" rtlCol="0">
        <a:noAutofit/>
      </a:bodyPr>
      <a:lstStyle>
        <a:defPPr algn="l">
          <a:defRPr sz="2000" dirty="0">
            <a:solidFill>
              <a:schemeClr val="tx1"/>
            </a:solidFill>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2861</Words>
  <Application>Microsoft Office PowerPoint</Application>
  <PresentationFormat>Widescreen</PresentationFormat>
  <Paragraphs>206</Paragraphs>
  <Slides>28</Slides>
  <Notes>8</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28</vt:i4>
      </vt:variant>
    </vt:vector>
  </HeadingPairs>
  <TitlesOfParts>
    <vt:vector size="38" baseType="lpstr">
      <vt:lpstr>System Font Regular</vt:lpstr>
      <vt:lpstr>Arial</vt:lpstr>
      <vt:lpstr>Calibri</vt:lpstr>
      <vt:lpstr>Cambria</vt:lpstr>
      <vt:lpstr>Corbel</vt:lpstr>
      <vt:lpstr>Open Sans</vt:lpstr>
      <vt:lpstr>Segoe UI</vt:lpstr>
      <vt:lpstr>Source Sans Pro</vt:lpstr>
      <vt:lpstr>Symbol</vt:lpstr>
      <vt:lpstr>Office Theme</vt:lpstr>
      <vt:lpstr>Psychology? It’s a Mickey Mouse™ subject…is it?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Psychological Knowledge</vt:lpstr>
      <vt:lpstr>Psychological Research Methodologies &amp; Methods</vt:lpstr>
      <vt:lpstr>Psychology-relevant Values &amp; Ethics</vt:lpstr>
      <vt:lpstr>Psychology-relevant Cultural Responsiveness &amp; Diversity</vt:lpstr>
      <vt:lpstr>Psychology-relevant Critical Thinking &amp; Problem Solving</vt:lpstr>
      <vt:lpstr>Psychology-relevant Communication &amp; Interpersonal Skills</vt:lpstr>
      <vt:lpstr>Psychology-relevant Personal &amp; Professional Development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Klair Clarke</dc:creator>
  <cp:lastModifiedBy>Ward, Laura</cp:lastModifiedBy>
  <cp:revision>46</cp:revision>
  <dcterms:created xsi:type="dcterms:W3CDTF">2019-08-05T19:02:23Z</dcterms:created>
  <dcterms:modified xsi:type="dcterms:W3CDTF">2025-04-30T08:37:40Z</dcterms:modified>
</cp:coreProperties>
</file>