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60" r:id="rId4"/>
    <p:sldId id="261" r:id="rId5"/>
    <p:sldId id="280" r:id="rId6"/>
    <p:sldId id="263" r:id="rId7"/>
    <p:sldId id="279" r:id="rId8"/>
    <p:sldId id="278" r:id="rId9"/>
    <p:sldId id="273" r:id="rId10"/>
    <p:sldId id="281" r:id="rId11"/>
    <p:sldId id="282" r:id="rId12"/>
    <p:sldId id="276" r:id="rId13"/>
  </p:sldIdLst>
  <p:sldSz cx="12192000" cy="6858000"/>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981FDE-D751-4505-99CB-074B7EC3CE28}" v="1" dt="2023-04-19T15:52:29.2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249" autoAdjust="0"/>
  </p:normalViewPr>
  <p:slideViewPr>
    <p:cSldViewPr snapToGrid="0">
      <p:cViewPr varScale="1">
        <p:scale>
          <a:sx n="104" d="100"/>
          <a:sy n="104" d="100"/>
        </p:scale>
        <p:origin x="25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C360A5-3C2B-4F09-8B23-4C9DBD11916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49F07AF6-6DA1-40C0-80EF-FB35F342D80C}">
      <dgm:prSet/>
      <dgm:spPr/>
      <dgm:t>
        <a:bodyPr/>
        <a:lstStyle/>
        <a:p>
          <a:r>
            <a:rPr lang="en-GB" b="1" dirty="0">
              <a:solidFill>
                <a:schemeClr val="tx1"/>
              </a:solidFill>
            </a:rPr>
            <a:t>Common themes </a:t>
          </a:r>
          <a:r>
            <a:rPr lang="en-GB" dirty="0">
              <a:solidFill>
                <a:schemeClr val="bg2">
                  <a:lumMod val="25000"/>
                </a:schemeClr>
              </a:solidFill>
            </a:rPr>
            <a:t>across most universities, for senior roles, regardless of criterion area – think about: </a:t>
          </a:r>
          <a:endParaRPr lang="en-US" dirty="0">
            <a:solidFill>
              <a:schemeClr val="bg2">
                <a:lumMod val="25000"/>
              </a:schemeClr>
            </a:solidFill>
          </a:endParaRPr>
        </a:p>
      </dgm:t>
    </dgm:pt>
    <dgm:pt modelId="{7EE88172-3AD4-49AE-A973-720D73B55116}" type="parTrans" cxnId="{9D569BAD-4674-4166-A865-D074D7936A09}">
      <dgm:prSet/>
      <dgm:spPr/>
      <dgm:t>
        <a:bodyPr/>
        <a:lstStyle/>
        <a:p>
          <a:endParaRPr lang="en-US"/>
        </a:p>
      </dgm:t>
    </dgm:pt>
    <dgm:pt modelId="{9A282E02-609C-44A9-A8E2-2550DD3CC336}" type="sibTrans" cxnId="{9D569BAD-4674-4166-A865-D074D7936A09}">
      <dgm:prSet/>
      <dgm:spPr/>
      <dgm:t>
        <a:bodyPr/>
        <a:lstStyle/>
        <a:p>
          <a:endParaRPr lang="en-US"/>
        </a:p>
      </dgm:t>
    </dgm:pt>
    <dgm:pt modelId="{72036335-17FC-4F93-A5A7-FCEE35BC625A}">
      <dgm:prSet/>
      <dgm:spPr/>
      <dgm:t>
        <a:bodyPr/>
        <a:lstStyle/>
        <a:p>
          <a:r>
            <a:rPr lang="en-GB" b="1" dirty="0">
              <a:solidFill>
                <a:schemeClr val="tx1"/>
              </a:solidFill>
            </a:rPr>
            <a:t>REACH - </a:t>
          </a:r>
          <a:r>
            <a:rPr lang="en-GB" dirty="0">
              <a:solidFill>
                <a:schemeClr val="bg2">
                  <a:lumMod val="25000"/>
                </a:schemeClr>
              </a:solidFill>
            </a:rPr>
            <a:t>institutional, national, international, discipline?</a:t>
          </a:r>
          <a:endParaRPr lang="en-US" dirty="0">
            <a:solidFill>
              <a:schemeClr val="bg2">
                <a:lumMod val="25000"/>
              </a:schemeClr>
            </a:solidFill>
          </a:endParaRPr>
        </a:p>
      </dgm:t>
    </dgm:pt>
    <dgm:pt modelId="{94F6E596-C294-4264-BDD4-679DFF1A5486}" type="parTrans" cxnId="{1F3F1C38-82C0-4BF2-89EE-2535ABDB914F}">
      <dgm:prSet/>
      <dgm:spPr/>
      <dgm:t>
        <a:bodyPr/>
        <a:lstStyle/>
        <a:p>
          <a:endParaRPr lang="en-US"/>
        </a:p>
      </dgm:t>
    </dgm:pt>
    <dgm:pt modelId="{C97D7D5F-DCD5-44BC-B16C-582018771B0B}" type="sibTrans" cxnId="{1F3F1C38-82C0-4BF2-89EE-2535ABDB914F}">
      <dgm:prSet/>
      <dgm:spPr/>
      <dgm:t>
        <a:bodyPr/>
        <a:lstStyle/>
        <a:p>
          <a:endParaRPr lang="en-US"/>
        </a:p>
      </dgm:t>
    </dgm:pt>
    <dgm:pt modelId="{BCB05A8F-3B92-4405-BF8F-C1E4CAF7D2F5}">
      <dgm:prSet/>
      <dgm:spPr/>
      <dgm:t>
        <a:bodyPr/>
        <a:lstStyle/>
        <a:p>
          <a:r>
            <a:rPr lang="en-GB" b="1" dirty="0">
              <a:solidFill>
                <a:schemeClr val="tx1"/>
              </a:solidFill>
            </a:rPr>
            <a:t>IMPACT</a:t>
          </a:r>
          <a:r>
            <a:rPr lang="en-GB" dirty="0"/>
            <a:t> </a:t>
          </a:r>
          <a:r>
            <a:rPr lang="en-GB" dirty="0">
              <a:solidFill>
                <a:schemeClr val="bg2">
                  <a:lumMod val="25000"/>
                </a:schemeClr>
              </a:solidFill>
            </a:rPr>
            <a:t>– what difference did it make? (income, resources, student experience, influence others’ practices, influence practitioner education, pedagogic research, others?)</a:t>
          </a:r>
          <a:endParaRPr lang="en-US" dirty="0">
            <a:solidFill>
              <a:schemeClr val="bg2">
                <a:lumMod val="25000"/>
              </a:schemeClr>
            </a:solidFill>
          </a:endParaRPr>
        </a:p>
      </dgm:t>
    </dgm:pt>
    <dgm:pt modelId="{733B2360-9F85-4322-8CF5-46E838390D82}" type="parTrans" cxnId="{80BAF852-AD09-4ED8-A2E5-B8350A0E3EF6}">
      <dgm:prSet/>
      <dgm:spPr/>
      <dgm:t>
        <a:bodyPr/>
        <a:lstStyle/>
        <a:p>
          <a:endParaRPr lang="en-US"/>
        </a:p>
      </dgm:t>
    </dgm:pt>
    <dgm:pt modelId="{EA38210D-7EE7-4A23-B8CF-87E13752F49F}" type="sibTrans" cxnId="{80BAF852-AD09-4ED8-A2E5-B8350A0E3EF6}">
      <dgm:prSet/>
      <dgm:spPr/>
      <dgm:t>
        <a:bodyPr/>
        <a:lstStyle/>
        <a:p>
          <a:endParaRPr lang="en-US"/>
        </a:p>
      </dgm:t>
    </dgm:pt>
    <dgm:pt modelId="{039FF2B9-F2F4-41C6-BC4F-90557138E55D}">
      <dgm:prSet/>
      <dgm:spPr/>
      <dgm:t>
        <a:bodyPr/>
        <a:lstStyle/>
        <a:p>
          <a:r>
            <a:rPr lang="en-GB" b="1" dirty="0">
              <a:solidFill>
                <a:schemeClr val="tx1"/>
              </a:solidFill>
            </a:rPr>
            <a:t>LEADERSHIP</a:t>
          </a:r>
          <a:r>
            <a:rPr lang="en-GB" dirty="0"/>
            <a:t> - </a:t>
          </a:r>
          <a:r>
            <a:rPr lang="en-GB" dirty="0">
              <a:solidFill>
                <a:schemeClr val="bg2">
                  <a:lumMod val="25000"/>
                </a:schemeClr>
              </a:solidFill>
            </a:rPr>
            <a:t>mentoring, programmes, management, professional bodies?</a:t>
          </a:r>
          <a:endParaRPr lang="en-US" dirty="0">
            <a:solidFill>
              <a:schemeClr val="bg2">
                <a:lumMod val="25000"/>
              </a:schemeClr>
            </a:solidFill>
          </a:endParaRPr>
        </a:p>
      </dgm:t>
    </dgm:pt>
    <dgm:pt modelId="{6AEEEE3F-E5BC-4038-AB3E-0694251EA2AC}" type="parTrans" cxnId="{427DA5C5-385B-4382-918D-1D5D6194D922}">
      <dgm:prSet/>
      <dgm:spPr/>
      <dgm:t>
        <a:bodyPr/>
        <a:lstStyle/>
        <a:p>
          <a:endParaRPr lang="en-US"/>
        </a:p>
      </dgm:t>
    </dgm:pt>
    <dgm:pt modelId="{BEBB8CE7-2EB8-42DA-B6BA-768A8ECDD812}" type="sibTrans" cxnId="{427DA5C5-385B-4382-918D-1D5D6194D922}">
      <dgm:prSet/>
      <dgm:spPr/>
      <dgm:t>
        <a:bodyPr/>
        <a:lstStyle/>
        <a:p>
          <a:endParaRPr lang="en-US"/>
        </a:p>
      </dgm:t>
    </dgm:pt>
    <dgm:pt modelId="{717D0B45-DC02-433D-9460-95DD1BD4324F}">
      <dgm:prSet/>
      <dgm:spPr/>
      <dgm:t>
        <a:bodyPr/>
        <a:lstStyle/>
        <a:p>
          <a:r>
            <a:rPr lang="en-GB" b="1" dirty="0">
              <a:solidFill>
                <a:schemeClr val="tx1"/>
              </a:solidFill>
            </a:rPr>
            <a:t>VALUE</a:t>
          </a:r>
          <a:r>
            <a:rPr lang="en-GB" dirty="0">
              <a:solidFill>
                <a:schemeClr val="accent1"/>
              </a:solidFill>
            </a:rPr>
            <a:t> </a:t>
          </a:r>
          <a:r>
            <a:rPr lang="en-GB" dirty="0">
              <a:solidFill>
                <a:schemeClr val="bg2">
                  <a:lumMod val="25000"/>
                </a:schemeClr>
              </a:solidFill>
            </a:rPr>
            <a:t>– how do you know that the changes you bring are beneficial?</a:t>
          </a:r>
          <a:endParaRPr lang="en-US" dirty="0">
            <a:solidFill>
              <a:schemeClr val="bg2">
                <a:lumMod val="25000"/>
              </a:schemeClr>
            </a:solidFill>
          </a:endParaRPr>
        </a:p>
      </dgm:t>
    </dgm:pt>
    <dgm:pt modelId="{AD5594FC-69E0-4F5C-9072-E3C2CBE8172C}" type="parTrans" cxnId="{E41D106D-E320-446F-B77B-713E59FC9C14}">
      <dgm:prSet/>
      <dgm:spPr/>
      <dgm:t>
        <a:bodyPr/>
        <a:lstStyle/>
        <a:p>
          <a:endParaRPr lang="en-GB"/>
        </a:p>
      </dgm:t>
    </dgm:pt>
    <dgm:pt modelId="{D642AFD8-3195-4EDA-8991-7E97C5483CF2}" type="sibTrans" cxnId="{E41D106D-E320-446F-B77B-713E59FC9C14}">
      <dgm:prSet/>
      <dgm:spPr/>
      <dgm:t>
        <a:bodyPr/>
        <a:lstStyle/>
        <a:p>
          <a:endParaRPr lang="en-GB"/>
        </a:p>
      </dgm:t>
    </dgm:pt>
    <dgm:pt modelId="{94B5DA52-5DB6-449C-87A0-F240E1BE860F}" type="pres">
      <dgm:prSet presAssocID="{29C360A5-3C2B-4F09-8B23-4C9DBD11916D}" presName="diagram" presStyleCnt="0">
        <dgm:presLayoutVars>
          <dgm:dir/>
          <dgm:resizeHandles val="exact"/>
        </dgm:presLayoutVars>
      </dgm:prSet>
      <dgm:spPr/>
    </dgm:pt>
    <dgm:pt modelId="{F2414170-A2A2-4388-AB66-F5F88E268241}" type="pres">
      <dgm:prSet presAssocID="{49F07AF6-6DA1-40C0-80EF-FB35F342D80C}" presName="node" presStyleLbl="node1" presStyleIdx="0" presStyleCnt="5" custLinFactNeighborX="-52296" custLinFactNeighborY="-1098">
        <dgm:presLayoutVars>
          <dgm:bulletEnabled val="1"/>
        </dgm:presLayoutVars>
      </dgm:prSet>
      <dgm:spPr/>
    </dgm:pt>
    <dgm:pt modelId="{81819ABE-DE39-4C89-A63D-642231DBEBD6}" type="pres">
      <dgm:prSet presAssocID="{9A282E02-609C-44A9-A8E2-2550DD3CC336}" presName="sibTrans" presStyleCnt="0"/>
      <dgm:spPr/>
    </dgm:pt>
    <dgm:pt modelId="{5C7002A8-73FC-40D9-95C4-1E2815A15B0E}" type="pres">
      <dgm:prSet presAssocID="{72036335-17FC-4F93-A5A7-FCEE35BC625A}" presName="node" presStyleLbl="node1" presStyleIdx="1" presStyleCnt="5" custLinFactX="10000" custLinFactNeighborX="100000" custLinFactNeighborY="-2399">
        <dgm:presLayoutVars>
          <dgm:bulletEnabled val="1"/>
        </dgm:presLayoutVars>
      </dgm:prSet>
      <dgm:spPr/>
    </dgm:pt>
    <dgm:pt modelId="{08A8DDDE-7520-4562-8A9B-0C663AC623F5}" type="pres">
      <dgm:prSet presAssocID="{C97D7D5F-DCD5-44BC-B16C-582018771B0B}" presName="sibTrans" presStyleCnt="0"/>
      <dgm:spPr/>
    </dgm:pt>
    <dgm:pt modelId="{9B6986DA-4F8E-4F00-BC78-BD1C92D8F8BE}" type="pres">
      <dgm:prSet presAssocID="{BCB05A8F-3B92-4405-BF8F-C1E4CAF7D2F5}" presName="node" presStyleLbl="node1" presStyleIdx="2" presStyleCnt="5" custLinFactX="-51014" custLinFactY="12560" custLinFactNeighborX="-100000" custLinFactNeighborY="100000">
        <dgm:presLayoutVars>
          <dgm:bulletEnabled val="1"/>
        </dgm:presLayoutVars>
      </dgm:prSet>
      <dgm:spPr/>
    </dgm:pt>
    <dgm:pt modelId="{5D715F9E-9BE9-4C65-9B79-DFD6DA91229A}" type="pres">
      <dgm:prSet presAssocID="{EA38210D-7EE7-4A23-B8CF-87E13752F49F}" presName="sibTrans" presStyleCnt="0"/>
      <dgm:spPr/>
    </dgm:pt>
    <dgm:pt modelId="{2B0BEEC2-38AA-40A4-8E79-59BA53A4C720}" type="pres">
      <dgm:prSet presAssocID="{039FF2B9-F2F4-41C6-BC4F-90557138E55D}" presName="node" presStyleLbl="node1" presStyleIdx="3" presStyleCnt="5" custLinFactY="-18277" custLinFactNeighborX="55000" custLinFactNeighborY="-100000">
        <dgm:presLayoutVars>
          <dgm:bulletEnabled val="1"/>
        </dgm:presLayoutVars>
      </dgm:prSet>
      <dgm:spPr/>
    </dgm:pt>
    <dgm:pt modelId="{C7610508-2EC5-43AA-90DE-3C0564F45FFA}" type="pres">
      <dgm:prSet presAssocID="{BEBB8CE7-2EB8-42DA-B6BA-768A8ECDD812}" presName="sibTrans" presStyleCnt="0"/>
      <dgm:spPr/>
    </dgm:pt>
    <dgm:pt modelId="{4BEE53CD-6E6A-499A-AF31-95BD169F1989}" type="pres">
      <dgm:prSet presAssocID="{717D0B45-DC02-433D-9460-95DD1BD4324F}" presName="node" presStyleLbl="node1" presStyleIdx="4" presStyleCnt="5" custLinFactNeighborX="12296" custLinFactNeighborY="-4815">
        <dgm:presLayoutVars>
          <dgm:bulletEnabled val="1"/>
        </dgm:presLayoutVars>
      </dgm:prSet>
      <dgm:spPr/>
    </dgm:pt>
  </dgm:ptLst>
  <dgm:cxnLst>
    <dgm:cxn modelId="{BA1EB925-9F26-4FD8-B049-5AA0B7796C39}" type="presOf" srcId="{29C360A5-3C2B-4F09-8B23-4C9DBD11916D}" destId="{94B5DA52-5DB6-449C-87A0-F240E1BE860F}" srcOrd="0" destOrd="0" presId="urn:microsoft.com/office/officeart/2005/8/layout/default"/>
    <dgm:cxn modelId="{35D81F29-5DDF-45E4-8B9D-22EAA742AE69}" type="presOf" srcId="{72036335-17FC-4F93-A5A7-FCEE35BC625A}" destId="{5C7002A8-73FC-40D9-95C4-1E2815A15B0E}" srcOrd="0" destOrd="0" presId="urn:microsoft.com/office/officeart/2005/8/layout/default"/>
    <dgm:cxn modelId="{1F3F1C38-82C0-4BF2-89EE-2535ABDB914F}" srcId="{29C360A5-3C2B-4F09-8B23-4C9DBD11916D}" destId="{72036335-17FC-4F93-A5A7-FCEE35BC625A}" srcOrd="1" destOrd="0" parTransId="{94F6E596-C294-4264-BDD4-679DFF1A5486}" sibTransId="{C97D7D5F-DCD5-44BC-B16C-582018771B0B}"/>
    <dgm:cxn modelId="{F7E14F4C-82E1-4C64-877D-D61811391A4F}" type="presOf" srcId="{039FF2B9-F2F4-41C6-BC4F-90557138E55D}" destId="{2B0BEEC2-38AA-40A4-8E79-59BA53A4C720}" srcOrd="0" destOrd="0" presId="urn:microsoft.com/office/officeart/2005/8/layout/default"/>
    <dgm:cxn modelId="{E41D106D-E320-446F-B77B-713E59FC9C14}" srcId="{29C360A5-3C2B-4F09-8B23-4C9DBD11916D}" destId="{717D0B45-DC02-433D-9460-95DD1BD4324F}" srcOrd="4" destOrd="0" parTransId="{AD5594FC-69E0-4F5C-9072-E3C2CBE8172C}" sibTransId="{D642AFD8-3195-4EDA-8991-7E97C5483CF2}"/>
    <dgm:cxn modelId="{80BAF852-AD09-4ED8-A2E5-B8350A0E3EF6}" srcId="{29C360A5-3C2B-4F09-8B23-4C9DBD11916D}" destId="{BCB05A8F-3B92-4405-BF8F-C1E4CAF7D2F5}" srcOrd="2" destOrd="0" parTransId="{733B2360-9F85-4322-8CF5-46E838390D82}" sibTransId="{EA38210D-7EE7-4A23-B8CF-87E13752F49F}"/>
    <dgm:cxn modelId="{7EB5D455-424E-4979-84FB-4090908F4B2F}" type="presOf" srcId="{BCB05A8F-3B92-4405-BF8F-C1E4CAF7D2F5}" destId="{9B6986DA-4F8E-4F00-BC78-BD1C92D8F8BE}" srcOrd="0" destOrd="0" presId="urn:microsoft.com/office/officeart/2005/8/layout/default"/>
    <dgm:cxn modelId="{9D569BAD-4674-4166-A865-D074D7936A09}" srcId="{29C360A5-3C2B-4F09-8B23-4C9DBD11916D}" destId="{49F07AF6-6DA1-40C0-80EF-FB35F342D80C}" srcOrd="0" destOrd="0" parTransId="{7EE88172-3AD4-49AE-A973-720D73B55116}" sibTransId="{9A282E02-609C-44A9-A8E2-2550DD3CC336}"/>
    <dgm:cxn modelId="{427DA5C5-385B-4382-918D-1D5D6194D922}" srcId="{29C360A5-3C2B-4F09-8B23-4C9DBD11916D}" destId="{039FF2B9-F2F4-41C6-BC4F-90557138E55D}" srcOrd="3" destOrd="0" parTransId="{6AEEEE3F-E5BC-4038-AB3E-0694251EA2AC}" sibTransId="{BEBB8CE7-2EB8-42DA-B6BA-768A8ECDD812}"/>
    <dgm:cxn modelId="{78A85BE6-A99E-4AD7-BB24-2F496D42B5D1}" type="presOf" srcId="{717D0B45-DC02-433D-9460-95DD1BD4324F}" destId="{4BEE53CD-6E6A-499A-AF31-95BD169F1989}" srcOrd="0" destOrd="0" presId="urn:microsoft.com/office/officeart/2005/8/layout/default"/>
    <dgm:cxn modelId="{07BE46EE-594F-4D63-82F8-174D2E31C6A8}" type="presOf" srcId="{49F07AF6-6DA1-40C0-80EF-FB35F342D80C}" destId="{F2414170-A2A2-4388-AB66-F5F88E268241}" srcOrd="0" destOrd="0" presId="urn:microsoft.com/office/officeart/2005/8/layout/default"/>
    <dgm:cxn modelId="{4C7B4BF3-5E3A-482D-ACB8-CF4E631B402D}" type="presParOf" srcId="{94B5DA52-5DB6-449C-87A0-F240E1BE860F}" destId="{F2414170-A2A2-4388-AB66-F5F88E268241}" srcOrd="0" destOrd="0" presId="urn:microsoft.com/office/officeart/2005/8/layout/default"/>
    <dgm:cxn modelId="{54617DF1-A913-43F7-BC5C-E5C1030C9F74}" type="presParOf" srcId="{94B5DA52-5DB6-449C-87A0-F240E1BE860F}" destId="{81819ABE-DE39-4C89-A63D-642231DBEBD6}" srcOrd="1" destOrd="0" presId="urn:microsoft.com/office/officeart/2005/8/layout/default"/>
    <dgm:cxn modelId="{18343EAD-9F1D-43AA-9348-D4B730116A43}" type="presParOf" srcId="{94B5DA52-5DB6-449C-87A0-F240E1BE860F}" destId="{5C7002A8-73FC-40D9-95C4-1E2815A15B0E}" srcOrd="2" destOrd="0" presId="urn:microsoft.com/office/officeart/2005/8/layout/default"/>
    <dgm:cxn modelId="{3129045A-7580-4C18-9543-4C7141D03A83}" type="presParOf" srcId="{94B5DA52-5DB6-449C-87A0-F240E1BE860F}" destId="{08A8DDDE-7520-4562-8A9B-0C663AC623F5}" srcOrd="3" destOrd="0" presId="urn:microsoft.com/office/officeart/2005/8/layout/default"/>
    <dgm:cxn modelId="{4147C43F-849F-479A-8F67-919AD6741EB4}" type="presParOf" srcId="{94B5DA52-5DB6-449C-87A0-F240E1BE860F}" destId="{9B6986DA-4F8E-4F00-BC78-BD1C92D8F8BE}" srcOrd="4" destOrd="0" presId="urn:microsoft.com/office/officeart/2005/8/layout/default"/>
    <dgm:cxn modelId="{8DF3C67F-8583-411F-B19E-94573264258D}" type="presParOf" srcId="{94B5DA52-5DB6-449C-87A0-F240E1BE860F}" destId="{5D715F9E-9BE9-4C65-9B79-DFD6DA91229A}" srcOrd="5" destOrd="0" presId="urn:microsoft.com/office/officeart/2005/8/layout/default"/>
    <dgm:cxn modelId="{29EDF0A4-4F53-4472-A46C-FF5C8E7F5473}" type="presParOf" srcId="{94B5DA52-5DB6-449C-87A0-F240E1BE860F}" destId="{2B0BEEC2-38AA-40A4-8E79-59BA53A4C720}" srcOrd="6" destOrd="0" presId="urn:microsoft.com/office/officeart/2005/8/layout/default"/>
    <dgm:cxn modelId="{B4242457-81AE-46CD-98F2-545F8BD6A428}" type="presParOf" srcId="{94B5DA52-5DB6-449C-87A0-F240E1BE860F}" destId="{C7610508-2EC5-43AA-90DE-3C0564F45FFA}" srcOrd="7" destOrd="0" presId="urn:microsoft.com/office/officeart/2005/8/layout/default"/>
    <dgm:cxn modelId="{1C11174E-512A-437A-BB6C-F3DF1F8EB701}" type="presParOf" srcId="{94B5DA52-5DB6-449C-87A0-F240E1BE860F}" destId="{4BEE53CD-6E6A-499A-AF31-95BD169F198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14170-A2A2-4388-AB66-F5F88E268241}">
      <dsp:nvSpPr>
        <dsp:cNvPr id="0" name=""/>
        <dsp:cNvSpPr/>
      </dsp:nvSpPr>
      <dsp:spPr>
        <a:xfrm>
          <a:off x="0" y="18038"/>
          <a:ext cx="3286125" cy="197167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tx1"/>
              </a:solidFill>
            </a:rPr>
            <a:t>Common themes </a:t>
          </a:r>
          <a:r>
            <a:rPr lang="en-GB" sz="2000" kern="1200" dirty="0">
              <a:solidFill>
                <a:schemeClr val="bg2">
                  <a:lumMod val="25000"/>
                </a:schemeClr>
              </a:solidFill>
            </a:rPr>
            <a:t>across most universities, for senior roles, regardless of criterion area – think about: </a:t>
          </a:r>
          <a:endParaRPr lang="en-US" sz="2000" kern="1200" dirty="0">
            <a:solidFill>
              <a:schemeClr val="bg2">
                <a:lumMod val="25000"/>
              </a:schemeClr>
            </a:solidFill>
          </a:endParaRPr>
        </a:p>
      </dsp:txBody>
      <dsp:txXfrm>
        <a:off x="0" y="18038"/>
        <a:ext cx="3286125" cy="1971675"/>
      </dsp:txXfrm>
    </dsp:sp>
    <dsp:sp modelId="{5C7002A8-73FC-40D9-95C4-1E2815A15B0E}">
      <dsp:nvSpPr>
        <dsp:cNvPr id="0" name=""/>
        <dsp:cNvSpPr/>
      </dsp:nvSpPr>
      <dsp:spPr>
        <a:xfrm>
          <a:off x="7229475" y="0"/>
          <a:ext cx="3286125" cy="1971675"/>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tx1"/>
              </a:solidFill>
            </a:rPr>
            <a:t>REACH - </a:t>
          </a:r>
          <a:r>
            <a:rPr lang="en-GB" sz="2000" kern="1200" dirty="0">
              <a:solidFill>
                <a:schemeClr val="bg2">
                  <a:lumMod val="25000"/>
                </a:schemeClr>
              </a:solidFill>
            </a:rPr>
            <a:t>institutional, national, international, discipline?</a:t>
          </a:r>
          <a:endParaRPr lang="en-US" sz="2000" kern="1200" dirty="0">
            <a:solidFill>
              <a:schemeClr val="bg2">
                <a:lumMod val="25000"/>
              </a:schemeClr>
            </a:solidFill>
          </a:endParaRPr>
        </a:p>
      </dsp:txBody>
      <dsp:txXfrm>
        <a:off x="7229475" y="0"/>
        <a:ext cx="3286125" cy="1971675"/>
      </dsp:txXfrm>
    </dsp:sp>
    <dsp:sp modelId="{9B6986DA-4F8E-4F00-BC78-BD1C92D8F8BE}">
      <dsp:nvSpPr>
        <dsp:cNvPr id="0" name=""/>
        <dsp:cNvSpPr/>
      </dsp:nvSpPr>
      <dsp:spPr>
        <a:xfrm>
          <a:off x="2266966" y="2259005"/>
          <a:ext cx="3286125" cy="1971675"/>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tx1"/>
              </a:solidFill>
            </a:rPr>
            <a:t>IMPACT</a:t>
          </a:r>
          <a:r>
            <a:rPr lang="en-GB" sz="2000" kern="1200" dirty="0"/>
            <a:t> </a:t>
          </a:r>
          <a:r>
            <a:rPr lang="en-GB" sz="2000" kern="1200" dirty="0">
              <a:solidFill>
                <a:schemeClr val="bg2">
                  <a:lumMod val="25000"/>
                </a:schemeClr>
              </a:solidFill>
            </a:rPr>
            <a:t>– what difference did it make? (income, resources, student experience, influence others’ practices, influence practitioner education, pedagogic research, others?)</a:t>
          </a:r>
          <a:endParaRPr lang="en-US" sz="2000" kern="1200" dirty="0">
            <a:solidFill>
              <a:schemeClr val="bg2">
                <a:lumMod val="25000"/>
              </a:schemeClr>
            </a:solidFill>
          </a:endParaRPr>
        </a:p>
      </dsp:txBody>
      <dsp:txXfrm>
        <a:off x="2266966" y="2259005"/>
        <a:ext cx="3286125" cy="1971675"/>
      </dsp:txXfrm>
    </dsp:sp>
    <dsp:sp modelId="{2B0BEEC2-38AA-40A4-8E79-59BA53A4C720}">
      <dsp:nvSpPr>
        <dsp:cNvPr id="0" name=""/>
        <dsp:cNvSpPr/>
      </dsp:nvSpPr>
      <dsp:spPr>
        <a:xfrm>
          <a:off x="3614737" y="7937"/>
          <a:ext cx="3286125" cy="1971675"/>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tx1"/>
              </a:solidFill>
            </a:rPr>
            <a:t>LEADERSHIP</a:t>
          </a:r>
          <a:r>
            <a:rPr lang="en-GB" sz="2000" kern="1200" dirty="0"/>
            <a:t> - </a:t>
          </a:r>
          <a:r>
            <a:rPr lang="en-GB" sz="2000" kern="1200" dirty="0">
              <a:solidFill>
                <a:schemeClr val="bg2">
                  <a:lumMod val="25000"/>
                </a:schemeClr>
              </a:solidFill>
            </a:rPr>
            <a:t>mentoring, programmes, management, professional bodies?</a:t>
          </a:r>
          <a:endParaRPr lang="en-US" sz="2000" kern="1200" dirty="0">
            <a:solidFill>
              <a:schemeClr val="bg2">
                <a:lumMod val="25000"/>
              </a:schemeClr>
            </a:solidFill>
          </a:endParaRPr>
        </a:p>
      </dsp:txBody>
      <dsp:txXfrm>
        <a:off x="3614737" y="7937"/>
        <a:ext cx="3286125" cy="1971675"/>
      </dsp:txXfrm>
    </dsp:sp>
    <dsp:sp modelId="{4BEE53CD-6E6A-499A-AF31-95BD169F1989}">
      <dsp:nvSpPr>
        <dsp:cNvPr id="0" name=""/>
        <dsp:cNvSpPr/>
      </dsp:nvSpPr>
      <dsp:spPr>
        <a:xfrm>
          <a:off x="5826168" y="2245039"/>
          <a:ext cx="3286125" cy="1971675"/>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tx1"/>
              </a:solidFill>
            </a:rPr>
            <a:t>VALUE</a:t>
          </a:r>
          <a:r>
            <a:rPr lang="en-GB" sz="2000" kern="1200" dirty="0">
              <a:solidFill>
                <a:schemeClr val="accent1"/>
              </a:solidFill>
            </a:rPr>
            <a:t> </a:t>
          </a:r>
          <a:r>
            <a:rPr lang="en-GB" sz="2000" kern="1200" dirty="0">
              <a:solidFill>
                <a:schemeClr val="bg2">
                  <a:lumMod val="25000"/>
                </a:schemeClr>
              </a:solidFill>
            </a:rPr>
            <a:t>– how do you know that the changes you bring are beneficial?</a:t>
          </a:r>
          <a:endParaRPr lang="en-US" sz="2000" kern="1200" dirty="0">
            <a:solidFill>
              <a:schemeClr val="bg2">
                <a:lumMod val="25000"/>
              </a:schemeClr>
            </a:solidFill>
          </a:endParaRPr>
        </a:p>
      </dsp:txBody>
      <dsp:txXfrm>
        <a:off x="5826168" y="2245039"/>
        <a:ext cx="3286125" cy="197167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EADD778E-8B0F-41DC-9D6A-AFB988247BCB}" type="datetimeFigureOut">
              <a:rPr lang="en-GB" smtClean="0"/>
              <a:t>30/04/2025</a:t>
            </a:fld>
            <a:endParaRPr lang="en-GB"/>
          </a:p>
        </p:txBody>
      </p:sp>
      <p:sp>
        <p:nvSpPr>
          <p:cNvPr id="4" name="Slide Image Placeholder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D9EC344C-BBF9-4437-AD27-7C474E2DA39F}" type="slidenum">
              <a:rPr lang="en-GB" smtClean="0"/>
              <a:t>‹#›</a:t>
            </a:fld>
            <a:endParaRPr lang="en-GB"/>
          </a:p>
        </p:txBody>
      </p:sp>
    </p:spTree>
    <p:extLst>
      <p:ext uri="{BB962C8B-B14F-4D97-AF65-F5344CB8AC3E}">
        <p14:creationId xmlns:p14="http://schemas.microsoft.com/office/powerpoint/2010/main" val="999865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Getting promoted on teaching/professional practice routes is challenging not only because criteria can be difficult to interpret, but also because relatively few people have pioneered the journey – so review, mentor, support is harder to find than it might be for those on more traditional research-focused career paths. We set up profs in prep initially as a way of providing peer mentoring, following discussions on both the NTF and PFHEA mail lists which suggested this was a common challenge for many in the communities. Many people were unsure how to evidence their achievements for professorial promotions, and felt that they needed support in demonstrating that they could meet promotion criteria. We set out to gather information about what sorts of evidence promotions panels are looking for, and ways in which others had been successful. In doing so, we created a community of around 150 (and growing) aspiring profs, some of whom have now achieved prof status (Debbie included!). In addition, we gained a lot of support from ANTF and have gathered a supportive community of L&amp;T/professional practice profs, who are acting as mentors, giving talks (Pint Size Profs resources), and generally helping to develop our practice. Ultimately, we hope that profs in prep will grow the number of people in these senior roles, creating a much larger community to support those coming through on these pathways – a community built on academic kindness and peer support. Note the logo – both people are climbing the ladder together – we’re a network that is creating knowledge together, not hierarchical.</a:t>
            </a:r>
          </a:p>
        </p:txBody>
      </p:sp>
      <p:sp>
        <p:nvSpPr>
          <p:cNvPr id="4" name="Slide Number Placeholder 3"/>
          <p:cNvSpPr>
            <a:spLocks noGrp="1"/>
          </p:cNvSpPr>
          <p:nvPr>
            <p:ph type="sldNum" sz="quarter" idx="5"/>
          </p:nvPr>
        </p:nvSpPr>
        <p:spPr/>
        <p:txBody>
          <a:bodyPr/>
          <a:lstStyle/>
          <a:p>
            <a:fld id="{D9EC344C-BBF9-4437-AD27-7C474E2DA39F}" type="slidenum">
              <a:rPr lang="en-GB" smtClean="0"/>
              <a:t>2</a:t>
            </a:fld>
            <a:endParaRPr lang="en-GB"/>
          </a:p>
        </p:txBody>
      </p:sp>
    </p:spTree>
    <p:extLst>
      <p:ext uri="{BB962C8B-B14F-4D97-AF65-F5344CB8AC3E}">
        <p14:creationId xmlns:p14="http://schemas.microsoft.com/office/powerpoint/2010/main" val="789762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Hopefully largely self-explanatory – note that the pipeline implies people who are promoted continue the work to support those coming along the path!</a:t>
            </a:r>
          </a:p>
          <a:p>
            <a:r>
              <a:rPr lang="en-GB" dirty="0"/>
              <a:t>Events – we are keen to grow our team of facilitators – currently Julie and Debbie, Harriet has recently started to work with us, there’s room for more, and we can support this. We also need sponsoring institutions! Events are </a:t>
            </a:r>
            <a:r>
              <a:rPr lang="en-GB" altLang="en-US" dirty="0"/>
              <a:t>free to attend, sponsoring institution provides travel expenses for facilitators, free room/AV, and catering.</a:t>
            </a:r>
            <a:endParaRPr lang="en-GB" dirty="0"/>
          </a:p>
        </p:txBody>
      </p:sp>
      <p:sp>
        <p:nvSpPr>
          <p:cNvPr id="4" name="Slide Number Placeholder 3"/>
          <p:cNvSpPr>
            <a:spLocks noGrp="1"/>
          </p:cNvSpPr>
          <p:nvPr>
            <p:ph type="sldNum" sz="quarter" idx="5"/>
          </p:nvPr>
        </p:nvSpPr>
        <p:spPr/>
        <p:txBody>
          <a:bodyPr/>
          <a:lstStyle/>
          <a:p>
            <a:fld id="{D9EC344C-BBF9-4437-AD27-7C474E2DA39F}" type="slidenum">
              <a:rPr lang="en-GB" smtClean="0"/>
              <a:t>3</a:t>
            </a:fld>
            <a:endParaRPr lang="en-GB"/>
          </a:p>
        </p:txBody>
      </p:sp>
    </p:spTree>
    <p:extLst>
      <p:ext uri="{BB962C8B-B14F-4D97-AF65-F5344CB8AC3E}">
        <p14:creationId xmlns:p14="http://schemas.microsoft.com/office/powerpoint/2010/main" val="4239461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6821B-E765-4E6B-9052-B9481619E0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905973-6E9E-4BC6-A01F-CB211BDFA0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B25A980-ABDF-4EBE-8E13-0FEA6685FC31}"/>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5" name="Footer Placeholder 4">
            <a:extLst>
              <a:ext uri="{FF2B5EF4-FFF2-40B4-BE49-F238E27FC236}">
                <a16:creationId xmlns:a16="http://schemas.microsoft.com/office/drawing/2014/main" id="{9511816E-3339-4ADE-B7CA-209F5FD061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1BDEFA-8B70-48D3-BA6A-A9A681F4B389}"/>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71088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33E51-597B-4CB0-A5D5-2C2161E029A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020F06-441D-404E-A6CB-BB4CF7F9454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C2FFB3-E471-4ACD-BA3E-AC86FF2DD9A5}"/>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5" name="Footer Placeholder 4">
            <a:extLst>
              <a:ext uri="{FF2B5EF4-FFF2-40B4-BE49-F238E27FC236}">
                <a16:creationId xmlns:a16="http://schemas.microsoft.com/office/drawing/2014/main" id="{7AEC69DC-3654-4DB9-871A-7842D91502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B4E990-A815-4516-9621-EA45F64EC558}"/>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435976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496FAE-8276-451F-8E46-92CC71A45C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500690B-5E0C-492B-8669-F48DE67FD1C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FDC68A-2050-49EC-BA2B-8931DA123A29}"/>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5" name="Footer Placeholder 4">
            <a:extLst>
              <a:ext uri="{FF2B5EF4-FFF2-40B4-BE49-F238E27FC236}">
                <a16:creationId xmlns:a16="http://schemas.microsoft.com/office/drawing/2014/main" id="{27A281E9-9C63-44CC-8E6C-88F995759D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B1142D-8B57-4B56-8DA7-D1EB81A312CC}"/>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124895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3CE57-8F12-432E-8ABE-2B10828CDD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ED8A807-387C-4577-B2DB-7E96B27F53F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AD2E05-0F0A-4F06-8974-4F4C746A9A67}"/>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5" name="Footer Placeholder 4">
            <a:extLst>
              <a:ext uri="{FF2B5EF4-FFF2-40B4-BE49-F238E27FC236}">
                <a16:creationId xmlns:a16="http://schemas.microsoft.com/office/drawing/2014/main" id="{76CF6F7A-5C40-4F42-A2E5-27E2A971D6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A5DAFC-8D0C-4E00-B2FA-1A378E7B2742}"/>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534871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42DA0-D272-45AB-868D-68867BFA34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B084BE0-E54C-4F71-90C8-188D44754F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BCF8C6C-6CE9-4E43-8581-F3979C627719}"/>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5" name="Footer Placeholder 4">
            <a:extLst>
              <a:ext uri="{FF2B5EF4-FFF2-40B4-BE49-F238E27FC236}">
                <a16:creationId xmlns:a16="http://schemas.microsoft.com/office/drawing/2014/main" id="{0C35EB3E-0633-4DB5-8BA6-A65A1D9612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2C66F3-2794-4860-BD06-8DFF7115C9FA}"/>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909832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257CE-AD5A-4FF3-B035-7FE0F57103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CFADBC-7845-4451-985D-3A5C6FE15DD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336AA0C-BEB5-48FD-A558-94A2FF43273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E8B7DE-1CED-429B-8796-0EEE8E3CAFE7}"/>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6" name="Footer Placeholder 5">
            <a:extLst>
              <a:ext uri="{FF2B5EF4-FFF2-40B4-BE49-F238E27FC236}">
                <a16:creationId xmlns:a16="http://schemas.microsoft.com/office/drawing/2014/main" id="{3EFFA210-DFC0-4586-AA9B-E41FCBADEC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A34C17-43AB-4D61-ACD4-6E67933A882C}"/>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135096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AF89A-D87C-4BF5-B588-7AA975C2B6A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75D176-BC11-4076-A96B-A7C697D552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C896A83-A053-4AC0-9A23-8133A84A22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9A02BC8-A764-47FA-A06B-9404721BAB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2A494A-6648-4E09-B42A-1C44B4DE345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61D8CB7-396B-4773-BEC0-5AAD83608F2D}"/>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8" name="Footer Placeholder 7">
            <a:extLst>
              <a:ext uri="{FF2B5EF4-FFF2-40B4-BE49-F238E27FC236}">
                <a16:creationId xmlns:a16="http://schemas.microsoft.com/office/drawing/2014/main" id="{A08231D0-ED9C-437A-8296-6546F76AC9A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4AD6B8B-CEDE-41EF-870F-5D39C03472BA}"/>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1937321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7FEEB-EF0C-4055-9653-DB19D49EC0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0B0EAF6-F859-4629-95D5-6458A4595912}"/>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4" name="Footer Placeholder 3">
            <a:extLst>
              <a:ext uri="{FF2B5EF4-FFF2-40B4-BE49-F238E27FC236}">
                <a16:creationId xmlns:a16="http://schemas.microsoft.com/office/drawing/2014/main" id="{96A100CC-4654-48BC-872E-9DB18CE1833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48328C-5A9B-4520-AA08-3FDECED03DEB}"/>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1772859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2E2F2A-65BB-4212-B9BF-4A12622A7A92}"/>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3" name="Footer Placeholder 2">
            <a:extLst>
              <a:ext uri="{FF2B5EF4-FFF2-40B4-BE49-F238E27FC236}">
                <a16:creationId xmlns:a16="http://schemas.microsoft.com/office/drawing/2014/main" id="{005EF7EE-0661-440E-8912-7DE916B0C78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67C6B9C-A1FC-4CDF-B290-FED639F6625A}"/>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1593556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A5AEE-A29B-42A8-B427-D744C34FA6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FAB690-398D-4693-B39B-98D50EB215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25064D-D975-47E5-87B4-9C9F0911BE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4E1E8A-F2C1-4BDD-A5E0-32986789BE01}"/>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6" name="Footer Placeholder 5">
            <a:extLst>
              <a:ext uri="{FF2B5EF4-FFF2-40B4-BE49-F238E27FC236}">
                <a16:creationId xmlns:a16="http://schemas.microsoft.com/office/drawing/2014/main" id="{71078DA1-C9AF-478D-9BC0-DBAAEFDC69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4DE59F-5A0F-4DB5-8CB2-5723D0558701}"/>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374918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F46B4-9079-4AEB-8980-E3FFEB7F91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EE13F78-E040-4F04-AFF6-CF415ED85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451F05A-50B6-4033-ACA6-0456AB7E0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2CB7A14-019B-458D-9124-5293E2579A6A}"/>
              </a:ext>
            </a:extLst>
          </p:cNvPr>
          <p:cNvSpPr>
            <a:spLocks noGrp="1"/>
          </p:cNvSpPr>
          <p:nvPr>
            <p:ph type="dt" sz="half" idx="10"/>
          </p:nvPr>
        </p:nvSpPr>
        <p:spPr/>
        <p:txBody>
          <a:bodyPr/>
          <a:lstStyle/>
          <a:p>
            <a:fld id="{FF1156C2-5E3C-4D1B-A8AF-80846D4016D7}" type="datetimeFigureOut">
              <a:rPr lang="en-GB" smtClean="0"/>
              <a:t>30/04/2025</a:t>
            </a:fld>
            <a:endParaRPr lang="en-GB"/>
          </a:p>
        </p:txBody>
      </p:sp>
      <p:sp>
        <p:nvSpPr>
          <p:cNvPr id="6" name="Footer Placeholder 5">
            <a:extLst>
              <a:ext uri="{FF2B5EF4-FFF2-40B4-BE49-F238E27FC236}">
                <a16:creationId xmlns:a16="http://schemas.microsoft.com/office/drawing/2014/main" id="{41DADE8B-E97A-47FA-931F-B0B3DC15D5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CF9E612-50AB-477C-889D-4D5BE27B34DC}"/>
              </a:ext>
            </a:extLst>
          </p:cNvPr>
          <p:cNvSpPr>
            <a:spLocks noGrp="1"/>
          </p:cNvSpPr>
          <p:nvPr>
            <p:ph type="sldNum" sz="quarter" idx="12"/>
          </p:nvPr>
        </p:nvSpPr>
        <p:spPr/>
        <p:txBody>
          <a:bodyPr/>
          <a:lstStyle/>
          <a:p>
            <a:fld id="{25497111-4EC0-4860-B525-6A17C5B9F4E6}" type="slidenum">
              <a:rPr lang="en-GB" smtClean="0"/>
              <a:t>‹#›</a:t>
            </a:fld>
            <a:endParaRPr lang="en-GB"/>
          </a:p>
        </p:txBody>
      </p:sp>
    </p:spTree>
    <p:extLst>
      <p:ext uri="{BB962C8B-B14F-4D97-AF65-F5344CB8AC3E}">
        <p14:creationId xmlns:p14="http://schemas.microsoft.com/office/powerpoint/2010/main" val="124547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F2268F-89A8-48BB-821E-1146065331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3499F0-7964-4B5E-9804-07A72335A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C6B32BF-3BA7-44FB-8552-C7199343D6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1156C2-5E3C-4D1B-A8AF-80846D4016D7}" type="datetimeFigureOut">
              <a:rPr lang="en-GB" smtClean="0"/>
              <a:t>30/04/2025</a:t>
            </a:fld>
            <a:endParaRPr lang="en-GB"/>
          </a:p>
        </p:txBody>
      </p:sp>
      <p:sp>
        <p:nvSpPr>
          <p:cNvPr id="5" name="Footer Placeholder 4">
            <a:extLst>
              <a:ext uri="{FF2B5EF4-FFF2-40B4-BE49-F238E27FC236}">
                <a16:creationId xmlns:a16="http://schemas.microsoft.com/office/drawing/2014/main" id="{65F36874-FE47-4CB7-BD0E-79A3DA0B34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441DB63-4F03-427C-BB30-6885191A01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97111-4EC0-4860-B525-6A17C5B9F4E6}" type="slidenum">
              <a:rPr lang="en-GB" smtClean="0"/>
              <a:t>‹#›</a:t>
            </a:fld>
            <a:endParaRPr lang="en-GB"/>
          </a:p>
        </p:txBody>
      </p:sp>
    </p:spTree>
    <p:extLst>
      <p:ext uri="{BB962C8B-B14F-4D97-AF65-F5344CB8AC3E}">
        <p14:creationId xmlns:p14="http://schemas.microsoft.com/office/powerpoint/2010/main" val="2244492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Julie.Hulme@ntu.ac.uk"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Julie.Hulme@ntu.ac.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image" Target="../media/image7.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211E0-6AAE-4881-AB9D-BCA7866C9592}"/>
              </a:ext>
            </a:extLst>
          </p:cNvPr>
          <p:cNvSpPr>
            <a:spLocks noGrp="1"/>
          </p:cNvSpPr>
          <p:nvPr>
            <p:ph type="ctrTitle"/>
          </p:nvPr>
        </p:nvSpPr>
        <p:spPr>
          <a:xfrm>
            <a:off x="838200" y="723578"/>
            <a:ext cx="4595071" cy="1645501"/>
          </a:xfrm>
        </p:spPr>
        <p:txBody>
          <a:bodyPr vert="horz" lIns="91440" tIns="45720" rIns="91440" bIns="45720" rtlCol="0" anchor="ctr">
            <a:normAutofit/>
          </a:bodyPr>
          <a:lstStyle/>
          <a:p>
            <a:pPr algn="l"/>
            <a:r>
              <a:rPr lang="en-US" sz="4400"/>
              <a:t>Welcome!</a:t>
            </a:r>
          </a:p>
        </p:txBody>
      </p:sp>
      <p:sp>
        <p:nvSpPr>
          <p:cNvPr id="3" name="Subtitle 2">
            <a:extLst>
              <a:ext uri="{FF2B5EF4-FFF2-40B4-BE49-F238E27FC236}">
                <a16:creationId xmlns:a16="http://schemas.microsoft.com/office/drawing/2014/main" id="{F1833D13-1273-49CA-8761-CFADBB37DDB7}"/>
              </a:ext>
            </a:extLst>
          </p:cNvPr>
          <p:cNvSpPr>
            <a:spLocks noGrp="1"/>
          </p:cNvSpPr>
          <p:nvPr>
            <p:ph type="subTitle" idx="1"/>
          </p:nvPr>
        </p:nvSpPr>
        <p:spPr>
          <a:xfrm>
            <a:off x="838200" y="2548467"/>
            <a:ext cx="4595071" cy="3628495"/>
          </a:xfrm>
        </p:spPr>
        <p:txBody>
          <a:bodyPr vert="horz" lIns="91440" tIns="45720" rIns="91440" bIns="45720" rtlCol="0">
            <a:normAutofit/>
          </a:bodyPr>
          <a:lstStyle/>
          <a:p>
            <a:pPr indent="-228600" algn="l">
              <a:buFont typeface="Arial" panose="020B0604020202020204" pitchFamily="34" charset="0"/>
              <a:buChar char="•"/>
            </a:pPr>
            <a:r>
              <a:rPr lang="en-US" sz="2000" dirty="0"/>
              <a:t>Professors in Preparation</a:t>
            </a:r>
          </a:p>
          <a:p>
            <a:pPr indent="-228600" algn="l">
              <a:buFont typeface="Arial" panose="020B0604020202020204" pitchFamily="34" charset="0"/>
              <a:buChar char="•"/>
            </a:pPr>
            <a:r>
              <a:rPr lang="en-US" sz="2000" dirty="0"/>
              <a:t>#ProfsInPrep #ANTF2023</a:t>
            </a:r>
          </a:p>
          <a:p>
            <a:pPr indent="-228600" algn="l">
              <a:buFont typeface="Arial" panose="020B0604020202020204" pitchFamily="34" charset="0"/>
              <a:buChar char="•"/>
            </a:pPr>
            <a:endParaRPr lang="en-US" sz="2000" dirty="0"/>
          </a:p>
          <a:p>
            <a:pPr indent="-228600" algn="l">
              <a:buFont typeface="Arial" panose="020B0604020202020204" pitchFamily="34" charset="0"/>
              <a:buChar char="•"/>
            </a:pPr>
            <a:r>
              <a:rPr lang="en-US" sz="2000" dirty="0"/>
              <a:t>Professor Julie Hulme</a:t>
            </a:r>
          </a:p>
          <a:p>
            <a:pPr indent="-228600" algn="l">
              <a:buFont typeface="Arial" panose="020B0604020202020204" pitchFamily="34" charset="0"/>
              <a:buChar char="•"/>
            </a:pPr>
            <a:r>
              <a:rPr lang="en-US" sz="2000" dirty="0"/>
              <a:t>Nottingham Trent University</a:t>
            </a:r>
          </a:p>
          <a:p>
            <a:pPr indent="-228600" algn="l">
              <a:buFont typeface="Arial" panose="020B0604020202020204" pitchFamily="34" charset="0"/>
              <a:buChar char="•"/>
            </a:pPr>
            <a:r>
              <a:rPr lang="en-US" sz="2000" dirty="0"/>
              <a:t>@JulieH_Psyc</a:t>
            </a:r>
          </a:p>
          <a:p>
            <a:pPr indent="-228600" algn="l">
              <a:buFont typeface="Arial" panose="020B0604020202020204" pitchFamily="34" charset="0"/>
              <a:buChar char="•"/>
            </a:pPr>
            <a:endParaRPr lang="en-US" sz="2000" dirty="0"/>
          </a:p>
        </p:txBody>
      </p:sp>
      <p:sp>
        <p:nvSpPr>
          <p:cNvPr id="143" name="Rectangle 142">
            <a:extLst>
              <a:ext uri="{FF2B5EF4-FFF2-40B4-BE49-F238E27FC236}">
                <a16:creationId xmlns:a16="http://schemas.microsoft.com/office/drawing/2014/main" id="{003713C1-2FB2-413B-BF91-3AE41726F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0991" y="3474720"/>
            <a:ext cx="3007289"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5" name="Rectangle 144">
            <a:extLst>
              <a:ext uri="{FF2B5EF4-FFF2-40B4-BE49-F238E27FC236}">
                <a16:creationId xmlns:a16="http://schemas.microsoft.com/office/drawing/2014/main" id="{1CAB92A9-A23E-4C58-BF68-EDCB6F12A5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4616" y="3474720"/>
            <a:ext cx="3007289"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7" name="Rectangle 146">
            <a:extLst>
              <a:ext uri="{FF2B5EF4-FFF2-40B4-BE49-F238E27FC236}">
                <a16:creationId xmlns:a16="http://schemas.microsoft.com/office/drawing/2014/main" id="{90795B4D-5022-4A7F-A01D-8D880B7CD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9584" y="0"/>
            <a:ext cx="6192415" cy="6858000"/>
          </a:xfrm>
          <a:prstGeom prst="rect">
            <a:avLst/>
          </a:prstGeom>
          <a:solidFill>
            <a:schemeClr val="tx1">
              <a:lumMod val="85000"/>
              <a:lumOff val="1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9" name="Rectangle 148">
            <a:extLst>
              <a:ext uri="{FF2B5EF4-FFF2-40B4-BE49-F238E27FC236}">
                <a16:creationId xmlns:a16="http://schemas.microsoft.com/office/drawing/2014/main" id="{AFD19018-DE7C-4796-ADF2-AD2EB0FC0D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3002281"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9" name="Picture 18" descr="https://d1c2gz5q23tkk0.cloudfront.net/assets/topics/9278/logos/-default.png?1545064421">
            <a:extLst>
              <a:ext uri="{FF2B5EF4-FFF2-40B4-BE49-F238E27FC236}">
                <a16:creationId xmlns:a16="http://schemas.microsoft.com/office/drawing/2014/main" id="{5C55F4E8-17EA-4038-AA31-236A09CEC01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420908" y="509482"/>
            <a:ext cx="2364317" cy="2364317"/>
          </a:xfrm>
          <a:prstGeom prst="rect">
            <a:avLst/>
          </a:prstGeom>
          <a:noFill/>
        </p:spPr>
      </p:pic>
      <p:sp>
        <p:nvSpPr>
          <p:cNvPr id="151" name="Rectangle 150">
            <a:extLst>
              <a:ext uri="{FF2B5EF4-FFF2-40B4-BE49-F238E27FC236}">
                <a16:creationId xmlns:a16="http://schemas.microsoft.com/office/drawing/2014/main" id="{B1A0A2C2-4F85-44AF-8708-8DCA4B550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89624" y="0"/>
            <a:ext cx="3002281" cy="3383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descr="http://ntf-association.com/wp-content/themes/twentyeleven/images/headers/hanoi.jpg">
            <a:extLst>
              <a:ext uri="{FF2B5EF4-FFF2-40B4-BE49-F238E27FC236}">
                <a16:creationId xmlns:a16="http://schemas.microsoft.com/office/drawing/2014/main" id="{E20560DF-8A4D-4100-A6E0-5D36D72EB9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0863" b="53911"/>
          <a:stretch/>
        </p:blipFill>
        <p:spPr bwMode="auto">
          <a:xfrm>
            <a:off x="9502775" y="1396116"/>
            <a:ext cx="2364317" cy="59104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1" descr="Home">
            <a:extLst>
              <a:ext uri="{FF2B5EF4-FFF2-40B4-BE49-F238E27FC236}">
                <a16:creationId xmlns:a16="http://schemas.microsoft.com/office/drawing/2014/main" id="{B1C1DC9D-DFE8-44A0-9F10-3FD850AA5A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14533" y="4878389"/>
            <a:ext cx="2364317" cy="39602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AEFF022-C846-45CE-88E3-992E5994A441}"/>
              </a:ext>
            </a:extLst>
          </p:cNvPr>
          <p:cNvSpPr/>
          <p:nvPr/>
        </p:nvSpPr>
        <p:spPr>
          <a:xfrm>
            <a:off x="6134159" y="4750861"/>
            <a:ext cx="3007289" cy="1077218"/>
          </a:xfrm>
          <a:prstGeom prst="rect">
            <a:avLst/>
          </a:prstGeom>
        </p:spPr>
        <p:txBody>
          <a:bodyPr wrap="square">
            <a:spAutoFit/>
          </a:bodyPr>
          <a:lstStyle/>
          <a:p>
            <a:pPr algn="ctr"/>
            <a:r>
              <a:rPr lang="en-GB" altLang="en-US" sz="1600" dirty="0">
                <a:solidFill>
                  <a:schemeClr val="bg1"/>
                </a:solidFill>
                <a:latin typeface="Arial" panose="020B0604020202020204" pitchFamily="34" charset="0"/>
                <a:cs typeface="Arial" panose="020B0604020202020204" pitchFamily="34" charset="0"/>
              </a:rPr>
              <a:t>Join #ProfsInPrep by emailing Julie for a link to our Facebook community</a:t>
            </a:r>
          </a:p>
          <a:p>
            <a:pPr algn="ctr"/>
            <a:r>
              <a:rPr lang="en-GB" altLang="en-US" sz="1600" dirty="0">
                <a:solidFill>
                  <a:schemeClr val="bg1"/>
                </a:solidFill>
                <a:latin typeface="Arial" panose="020B0604020202020204" pitchFamily="34" charset="0"/>
                <a:cs typeface="Arial" panose="020B0604020202020204" pitchFamily="34" charset="0"/>
                <a:hlinkClick r:id="rId5"/>
              </a:rPr>
              <a:t>Julie.Hulme@ntu.ac.uk</a:t>
            </a:r>
            <a:r>
              <a:rPr lang="en-GB" altLang="en-US" sz="1600"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0236547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D3E06-76A8-DA4A-6F68-0FFF84EBC70A}"/>
              </a:ext>
            </a:extLst>
          </p:cNvPr>
          <p:cNvSpPr>
            <a:spLocks noGrp="1"/>
          </p:cNvSpPr>
          <p:nvPr>
            <p:ph type="title"/>
          </p:nvPr>
        </p:nvSpPr>
        <p:spPr/>
        <p:txBody>
          <a:bodyPr/>
          <a:lstStyle/>
          <a:p>
            <a:r>
              <a:rPr lang="en-GB" dirty="0" err="1"/>
              <a:t>Imposterism</a:t>
            </a:r>
            <a:endParaRPr lang="en-GB" dirty="0"/>
          </a:p>
        </p:txBody>
      </p:sp>
      <p:pic>
        <p:nvPicPr>
          <p:cNvPr id="1026" name="Picture 2" descr="Feel Like A Fraud? You Might Have Imposter Syndrome">
            <a:extLst>
              <a:ext uri="{FF2B5EF4-FFF2-40B4-BE49-F238E27FC236}">
                <a16:creationId xmlns:a16="http://schemas.microsoft.com/office/drawing/2014/main" id="{99E0AE81-8E8D-36E2-75A3-ACDB5F8B02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7927" y="402425"/>
            <a:ext cx="5110620" cy="60904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6A2F0EB-9255-1CCF-7030-8A95C05B831E}"/>
              </a:ext>
            </a:extLst>
          </p:cNvPr>
          <p:cNvSpPr txBox="1"/>
          <p:nvPr/>
        </p:nvSpPr>
        <p:spPr>
          <a:xfrm>
            <a:off x="905164" y="1939636"/>
            <a:ext cx="3371272" cy="369332"/>
          </a:xfrm>
          <a:prstGeom prst="rect">
            <a:avLst/>
          </a:prstGeom>
          <a:noFill/>
        </p:spPr>
        <p:txBody>
          <a:bodyPr wrap="square" rtlCol="0">
            <a:spAutoFit/>
          </a:bodyPr>
          <a:lstStyle/>
          <a:p>
            <a:r>
              <a:rPr lang="en-GB" dirty="0"/>
              <a:t>What can we do about it?</a:t>
            </a:r>
          </a:p>
        </p:txBody>
      </p:sp>
    </p:spTree>
    <p:extLst>
      <p:ext uri="{BB962C8B-B14F-4D97-AF65-F5344CB8AC3E}">
        <p14:creationId xmlns:p14="http://schemas.microsoft.com/office/powerpoint/2010/main" val="468784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86599-9800-2CB0-403A-2093787C9562}"/>
              </a:ext>
            </a:extLst>
          </p:cNvPr>
          <p:cNvSpPr>
            <a:spLocks noGrp="1"/>
          </p:cNvSpPr>
          <p:nvPr>
            <p:ph type="title"/>
          </p:nvPr>
        </p:nvSpPr>
        <p:spPr/>
        <p:txBody>
          <a:bodyPr/>
          <a:lstStyle/>
          <a:p>
            <a:r>
              <a:rPr lang="en-GB" dirty="0"/>
              <a:t>Networking</a:t>
            </a:r>
          </a:p>
        </p:txBody>
      </p:sp>
      <p:sp>
        <p:nvSpPr>
          <p:cNvPr id="3" name="Content Placeholder 2">
            <a:extLst>
              <a:ext uri="{FF2B5EF4-FFF2-40B4-BE49-F238E27FC236}">
                <a16:creationId xmlns:a16="http://schemas.microsoft.com/office/drawing/2014/main" id="{B3548C2B-F129-1F76-0124-07318373BABA}"/>
              </a:ext>
            </a:extLst>
          </p:cNvPr>
          <p:cNvSpPr>
            <a:spLocks noGrp="1"/>
          </p:cNvSpPr>
          <p:nvPr>
            <p:ph idx="1"/>
          </p:nvPr>
        </p:nvSpPr>
        <p:spPr/>
        <p:txBody>
          <a:bodyPr/>
          <a:lstStyle/>
          <a:p>
            <a:r>
              <a:rPr lang="en-GB" sz="2400" dirty="0"/>
              <a:t>Why? </a:t>
            </a:r>
          </a:p>
          <a:p>
            <a:pPr lvl="1"/>
            <a:r>
              <a:rPr lang="en-GB" dirty="0"/>
              <a:t>Helps you to disseminate your work, ensure you have reach and impact</a:t>
            </a:r>
          </a:p>
          <a:p>
            <a:pPr lvl="1"/>
            <a:r>
              <a:rPr lang="en-GB" dirty="0"/>
              <a:t>Opens up opportunities – and allows you to pass on those that don’t fit with your personal strategy (to others’ benefit)</a:t>
            </a:r>
          </a:p>
          <a:p>
            <a:pPr lvl="1"/>
            <a:r>
              <a:rPr lang="en-GB" dirty="0"/>
              <a:t>Broadens your knowledge of the sector – new perspectives, creativity, leadership</a:t>
            </a:r>
          </a:p>
          <a:p>
            <a:pPr lvl="1"/>
            <a:r>
              <a:rPr lang="en-GB" dirty="0">
                <a:solidFill>
                  <a:srgbClr val="7030A0"/>
                </a:solidFill>
              </a:rPr>
              <a:t>Seek feedback from future you(s)</a:t>
            </a:r>
          </a:p>
          <a:p>
            <a:pPr lvl="1"/>
            <a:r>
              <a:rPr lang="en-GB" dirty="0">
                <a:solidFill>
                  <a:srgbClr val="7030A0"/>
                </a:solidFill>
              </a:rPr>
              <a:t>Finding referees and assessors</a:t>
            </a:r>
          </a:p>
          <a:p>
            <a:pPr lvl="1"/>
            <a:r>
              <a:rPr lang="en-GB" b="1" dirty="0"/>
              <a:t>Who is your tribe?</a:t>
            </a:r>
          </a:p>
          <a:p>
            <a:endParaRPr lang="en-GB" dirty="0"/>
          </a:p>
        </p:txBody>
      </p:sp>
    </p:spTree>
    <p:extLst>
      <p:ext uri="{BB962C8B-B14F-4D97-AF65-F5344CB8AC3E}">
        <p14:creationId xmlns:p14="http://schemas.microsoft.com/office/powerpoint/2010/main" val="3061637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2814C-79F7-4E5A-AC84-416C2ED4D5D0}"/>
              </a:ext>
            </a:extLst>
          </p:cNvPr>
          <p:cNvSpPr>
            <a:spLocks noGrp="1"/>
          </p:cNvSpPr>
          <p:nvPr>
            <p:ph type="title"/>
          </p:nvPr>
        </p:nvSpPr>
        <p:spPr/>
        <p:txBody>
          <a:bodyPr/>
          <a:lstStyle/>
          <a:p>
            <a:r>
              <a:rPr lang="en-GB" dirty="0"/>
              <a:t>Plenary</a:t>
            </a:r>
          </a:p>
        </p:txBody>
      </p:sp>
      <p:sp>
        <p:nvSpPr>
          <p:cNvPr id="3" name="Content Placeholder 2">
            <a:extLst>
              <a:ext uri="{FF2B5EF4-FFF2-40B4-BE49-F238E27FC236}">
                <a16:creationId xmlns:a16="http://schemas.microsoft.com/office/drawing/2014/main" id="{5062B849-19CF-4AD3-B5BE-A125AFC97A36}"/>
              </a:ext>
            </a:extLst>
          </p:cNvPr>
          <p:cNvSpPr>
            <a:spLocks noGrp="1"/>
          </p:cNvSpPr>
          <p:nvPr>
            <p:ph idx="1"/>
          </p:nvPr>
        </p:nvSpPr>
        <p:spPr/>
        <p:txBody>
          <a:bodyPr/>
          <a:lstStyle/>
          <a:p>
            <a:r>
              <a:rPr lang="en-GB" dirty="0"/>
              <a:t>Where do we need support?</a:t>
            </a:r>
          </a:p>
          <a:p>
            <a:r>
              <a:rPr lang="en-GB" dirty="0"/>
              <a:t>Can we help each other?</a:t>
            </a:r>
          </a:p>
          <a:p>
            <a:r>
              <a:rPr lang="en-GB" dirty="0"/>
              <a:t>Role of mentors – peer and professorial</a:t>
            </a:r>
          </a:p>
          <a:p>
            <a:r>
              <a:rPr lang="en-GB" dirty="0"/>
              <a:t>Importance of networks – join us on Facebook (</a:t>
            </a:r>
            <a:r>
              <a:rPr lang="en-GB" dirty="0">
                <a:hlinkClick r:id="rId2"/>
              </a:rPr>
              <a:t>Julie.Hulme@ntu.ac.uk</a:t>
            </a:r>
            <a:r>
              <a:rPr lang="en-GB" dirty="0"/>
              <a:t>) </a:t>
            </a:r>
          </a:p>
          <a:p>
            <a:r>
              <a:rPr lang="en-GB" dirty="0"/>
              <a:t>What will you do next? </a:t>
            </a:r>
          </a:p>
          <a:p>
            <a:endParaRPr lang="en-GB" dirty="0"/>
          </a:p>
        </p:txBody>
      </p:sp>
      <p:pic>
        <p:nvPicPr>
          <p:cNvPr id="4" name="Picture 3" descr="https://d1c2gz5q23tkk0.cloudfront.net/assets/topics/9278/logos/-default.png?1545064421">
            <a:extLst>
              <a:ext uri="{FF2B5EF4-FFF2-40B4-BE49-F238E27FC236}">
                <a16:creationId xmlns:a16="http://schemas.microsoft.com/office/drawing/2014/main" id="{FA1FC608-4320-4677-9CAC-65544AC3755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079246" y="4973373"/>
            <a:ext cx="1682119" cy="1678892"/>
          </a:xfrm>
          <a:prstGeom prst="rect">
            <a:avLst/>
          </a:prstGeom>
          <a:noFill/>
          <a:ln>
            <a:noFill/>
          </a:ln>
        </p:spPr>
      </p:pic>
    </p:spTree>
    <p:extLst>
      <p:ext uri="{BB962C8B-B14F-4D97-AF65-F5344CB8AC3E}">
        <p14:creationId xmlns:p14="http://schemas.microsoft.com/office/powerpoint/2010/main" val="67431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87184-6F59-4074-8F5E-992F0F854505}"/>
              </a:ext>
            </a:extLst>
          </p:cNvPr>
          <p:cNvSpPr>
            <a:spLocks noGrp="1"/>
          </p:cNvSpPr>
          <p:nvPr>
            <p:ph type="title"/>
          </p:nvPr>
        </p:nvSpPr>
        <p:spPr/>
        <p:txBody>
          <a:bodyPr/>
          <a:lstStyle/>
          <a:p>
            <a:r>
              <a:rPr lang="en-GB" dirty="0"/>
              <a:t>Why #</a:t>
            </a:r>
            <a:r>
              <a:rPr lang="en-GB" dirty="0" err="1"/>
              <a:t>ProfsInPrep</a:t>
            </a:r>
            <a:r>
              <a:rPr lang="en-GB" dirty="0"/>
              <a:t>?</a:t>
            </a:r>
          </a:p>
        </p:txBody>
      </p:sp>
      <p:sp>
        <p:nvSpPr>
          <p:cNvPr id="3" name="Content Placeholder 2">
            <a:extLst>
              <a:ext uri="{FF2B5EF4-FFF2-40B4-BE49-F238E27FC236}">
                <a16:creationId xmlns:a16="http://schemas.microsoft.com/office/drawing/2014/main" id="{2F74A649-1AC6-4290-B98E-0D28B70C20CA}"/>
              </a:ext>
            </a:extLst>
          </p:cNvPr>
          <p:cNvSpPr>
            <a:spLocks noGrp="1"/>
          </p:cNvSpPr>
          <p:nvPr>
            <p:ph idx="1"/>
          </p:nvPr>
        </p:nvSpPr>
        <p:spPr/>
        <p:txBody>
          <a:bodyPr/>
          <a:lstStyle/>
          <a:p>
            <a:pPr marL="0" indent="0">
              <a:buNone/>
              <a:defRPr/>
            </a:pPr>
            <a:r>
              <a:rPr lang="en-US" dirty="0"/>
              <a:t>“There are relatively few teaching-</a:t>
            </a:r>
            <a:r>
              <a:rPr lang="en-US" dirty="0" err="1"/>
              <a:t>focussed</a:t>
            </a:r>
            <a:r>
              <a:rPr lang="en-US" dirty="0"/>
              <a:t> staff in more senior positions who can review, mentor and support teaching staff; act as role models for junior staff who are seeking to develop a teaching/education career (Fung and Gordon, 2016); help individuals to collate a mix of quantitative and qualitative evidence that provides a clear sense of their teaching achievements” </a:t>
            </a:r>
          </a:p>
          <a:p>
            <a:pPr marL="0" indent="0">
              <a:buNone/>
              <a:defRPr/>
            </a:pPr>
            <a:r>
              <a:rPr lang="en-US" dirty="0"/>
              <a:t>(</a:t>
            </a:r>
            <a:r>
              <a:rPr lang="en-US" dirty="0" err="1"/>
              <a:t>McHanwell</a:t>
            </a:r>
            <a:r>
              <a:rPr lang="en-US" dirty="0"/>
              <a:t> &amp; Robson, 2018)</a:t>
            </a:r>
            <a:endParaRPr lang="en-GB" dirty="0"/>
          </a:p>
        </p:txBody>
      </p:sp>
      <p:pic>
        <p:nvPicPr>
          <p:cNvPr id="4" name="Picture 3" descr="https://d1c2gz5q23tkk0.cloudfront.net/assets/topics/9278/logos/-default.png?1545064421">
            <a:extLst>
              <a:ext uri="{FF2B5EF4-FFF2-40B4-BE49-F238E27FC236}">
                <a16:creationId xmlns:a16="http://schemas.microsoft.com/office/drawing/2014/main" id="{9A2B40DB-FD49-475C-A14F-641EE8358F3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919855" y="4537147"/>
            <a:ext cx="1939636" cy="1955728"/>
          </a:xfrm>
          <a:prstGeom prst="rect">
            <a:avLst/>
          </a:prstGeom>
          <a:noFill/>
          <a:ln>
            <a:noFill/>
          </a:ln>
        </p:spPr>
      </p:pic>
    </p:spTree>
    <p:extLst>
      <p:ext uri="{BB962C8B-B14F-4D97-AF65-F5344CB8AC3E}">
        <p14:creationId xmlns:p14="http://schemas.microsoft.com/office/powerpoint/2010/main" val="2811896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0D6C5-C819-4406-A281-08720ACB3C11}"/>
              </a:ext>
            </a:extLst>
          </p:cNvPr>
          <p:cNvSpPr txBox="1">
            <a:spLocks/>
          </p:cNvSpPr>
          <p:nvPr/>
        </p:nvSpPr>
        <p:spPr>
          <a:xfrm>
            <a:off x="457200" y="274638"/>
            <a:ext cx="82296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a:latin typeface="Palatino Linotype" panose="02040502050505030304" pitchFamily="18" charset="0"/>
                <a:cs typeface="Palatino Linotype" panose="02040502050505030304" pitchFamily="18" charset="0"/>
              </a:rPr>
              <a:t>Aims of #ProfsInPrep</a:t>
            </a:r>
          </a:p>
        </p:txBody>
      </p:sp>
      <p:sp>
        <p:nvSpPr>
          <p:cNvPr id="3" name="Content Placeholder 2">
            <a:extLst>
              <a:ext uri="{FF2B5EF4-FFF2-40B4-BE49-F238E27FC236}">
                <a16:creationId xmlns:a16="http://schemas.microsoft.com/office/drawing/2014/main" id="{E536DDAE-F6BE-41D2-B40E-4B6FEAD4802E}"/>
              </a:ext>
            </a:extLst>
          </p:cNvPr>
          <p:cNvSpPr txBox="1">
            <a:spLocks/>
          </p:cNvSpPr>
          <p:nvPr/>
        </p:nvSpPr>
        <p:spPr>
          <a:xfrm>
            <a:off x="457200" y="1600200"/>
            <a:ext cx="8229600" cy="35607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ltLang="en-US" dirty="0"/>
              <a:t>To provide a supportive network of colleagues – peers and profs</a:t>
            </a:r>
          </a:p>
          <a:p>
            <a:r>
              <a:rPr lang="en-GB" altLang="en-US" dirty="0"/>
              <a:t>To facilitate reflection on our own development, progression and aspirations, and help us to reach our goals</a:t>
            </a:r>
          </a:p>
          <a:p>
            <a:r>
              <a:rPr lang="en-GB" altLang="en-US" dirty="0"/>
              <a:t>To create a ‘pipeline’ community</a:t>
            </a:r>
          </a:p>
          <a:p>
            <a:r>
              <a:rPr lang="en-GB" altLang="en-US" dirty="0"/>
              <a:t>Events – sharing experience, expertise and support for aspiring profs</a:t>
            </a:r>
          </a:p>
        </p:txBody>
      </p:sp>
      <p:pic>
        <p:nvPicPr>
          <p:cNvPr id="4" name="Picture 3" descr="https://d1c2gz5q23tkk0.cloudfront.net/assets/topics/9278/logos/-default.png?1545064421">
            <a:extLst>
              <a:ext uri="{FF2B5EF4-FFF2-40B4-BE49-F238E27FC236}">
                <a16:creationId xmlns:a16="http://schemas.microsoft.com/office/drawing/2014/main" id="{93486928-3C6B-42B4-9FE6-9A8CE2AED35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919855" y="4537147"/>
            <a:ext cx="1939636" cy="1955728"/>
          </a:xfrm>
          <a:prstGeom prst="rect">
            <a:avLst/>
          </a:prstGeom>
          <a:noFill/>
          <a:ln>
            <a:noFill/>
          </a:ln>
        </p:spPr>
      </p:pic>
    </p:spTree>
    <p:extLst>
      <p:ext uri="{BB962C8B-B14F-4D97-AF65-F5344CB8AC3E}">
        <p14:creationId xmlns:p14="http://schemas.microsoft.com/office/powerpoint/2010/main" val="14669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d1c2gz5q23tkk0.cloudfront.net/assets/topics/9278/logos/-default.png?1545064421">
            <a:extLst>
              <a:ext uri="{FF2B5EF4-FFF2-40B4-BE49-F238E27FC236}">
                <a16:creationId xmlns:a16="http://schemas.microsoft.com/office/drawing/2014/main" id="{E76D2533-2484-485E-A0BC-1B2A3B353C5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079246" y="4973373"/>
            <a:ext cx="1682119" cy="1678892"/>
          </a:xfrm>
          <a:prstGeom prst="rect">
            <a:avLst/>
          </a:prstGeom>
          <a:noFill/>
          <a:ln>
            <a:noFill/>
          </a:ln>
        </p:spPr>
      </p:pic>
      <p:sp>
        <p:nvSpPr>
          <p:cNvPr id="2" name="Title 1">
            <a:extLst>
              <a:ext uri="{FF2B5EF4-FFF2-40B4-BE49-F238E27FC236}">
                <a16:creationId xmlns:a16="http://schemas.microsoft.com/office/drawing/2014/main" id="{8B516A49-0E1D-4606-B488-7A90F4C08041}"/>
              </a:ext>
            </a:extLst>
          </p:cNvPr>
          <p:cNvSpPr>
            <a:spLocks noGrp="1"/>
          </p:cNvSpPr>
          <p:nvPr>
            <p:ph type="title"/>
          </p:nvPr>
        </p:nvSpPr>
        <p:spPr/>
        <p:txBody>
          <a:bodyPr/>
          <a:lstStyle/>
          <a:p>
            <a:r>
              <a:rPr lang="en-GB" dirty="0"/>
              <a:t>Today’s aims</a:t>
            </a:r>
          </a:p>
        </p:txBody>
      </p:sp>
      <p:sp>
        <p:nvSpPr>
          <p:cNvPr id="3" name="Content Placeholder 2">
            <a:extLst>
              <a:ext uri="{FF2B5EF4-FFF2-40B4-BE49-F238E27FC236}">
                <a16:creationId xmlns:a16="http://schemas.microsoft.com/office/drawing/2014/main" id="{F0FCCE64-6637-4EA7-A6A0-8817DAAD5AA7}"/>
              </a:ext>
            </a:extLst>
          </p:cNvPr>
          <p:cNvSpPr>
            <a:spLocks noGrp="1"/>
          </p:cNvSpPr>
          <p:nvPr>
            <p:ph idx="1"/>
          </p:nvPr>
        </p:nvSpPr>
        <p:spPr/>
        <p:txBody>
          <a:bodyPr>
            <a:normAutofit/>
          </a:bodyPr>
          <a:lstStyle/>
          <a:p>
            <a:pPr lvl="0"/>
            <a:r>
              <a:rPr lang="en-GB" sz="2400" dirty="0"/>
              <a:t>Working with diverse university criteria – what are they looking for?</a:t>
            </a:r>
          </a:p>
          <a:p>
            <a:r>
              <a:rPr lang="en-GB" sz="2400" dirty="0"/>
              <a:t>Reflecting on your narrative</a:t>
            </a:r>
          </a:p>
          <a:p>
            <a:r>
              <a:rPr lang="en-GB" sz="2400" dirty="0"/>
              <a:t>Evidencing your achievements</a:t>
            </a:r>
          </a:p>
          <a:p>
            <a:pPr lvl="0"/>
            <a:r>
              <a:rPr lang="en-GB" sz="2400" dirty="0"/>
              <a:t>Overcoming ‘imposter syndrome’ and building confidence to apply for senior university appointments</a:t>
            </a:r>
          </a:p>
          <a:p>
            <a:pPr lvl="0"/>
            <a:r>
              <a:rPr lang="en-GB" sz="2400" dirty="0"/>
              <a:t>How to use the professors in preparation (</a:t>
            </a:r>
            <a:r>
              <a:rPr lang="en-GB" sz="2400" dirty="0" err="1"/>
              <a:t>PiP</a:t>
            </a:r>
            <a:r>
              <a:rPr lang="en-GB" sz="2400" dirty="0"/>
              <a:t>) network to gain peer support and mentoring.</a:t>
            </a:r>
          </a:p>
        </p:txBody>
      </p:sp>
    </p:spTree>
    <p:extLst>
      <p:ext uri="{BB962C8B-B14F-4D97-AF65-F5344CB8AC3E}">
        <p14:creationId xmlns:p14="http://schemas.microsoft.com/office/powerpoint/2010/main" val="143366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2B2F5-8B35-44D4-817C-DE151445B758}"/>
              </a:ext>
            </a:extLst>
          </p:cNvPr>
          <p:cNvSpPr>
            <a:spLocks noGrp="1"/>
          </p:cNvSpPr>
          <p:nvPr>
            <p:ph type="title"/>
          </p:nvPr>
        </p:nvSpPr>
        <p:spPr/>
        <p:txBody>
          <a:bodyPr/>
          <a:lstStyle/>
          <a:p>
            <a:r>
              <a:rPr lang="en-GB" dirty="0"/>
              <a:t>Pint-Size Prof Hulme: A scholar’s journey</a:t>
            </a:r>
          </a:p>
        </p:txBody>
      </p:sp>
      <p:pic>
        <p:nvPicPr>
          <p:cNvPr id="1026" name="Picture 2" descr="Sending Sound to the Brain | Science">
            <a:extLst>
              <a:ext uri="{FF2B5EF4-FFF2-40B4-BE49-F238E27FC236}">
                <a16:creationId xmlns:a16="http://schemas.microsoft.com/office/drawing/2014/main" id="{53E8C5FD-619C-4755-850F-1B9DD17DE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163" y="1418741"/>
            <a:ext cx="1766887" cy="20102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tudent Teacher Blackboard Education - Blackboard With Teacher Clipart PNG  Image | Transparent PNG Free Download on SeekPNG">
            <a:extLst>
              <a:ext uri="{FF2B5EF4-FFF2-40B4-BE49-F238E27FC236}">
                <a16:creationId xmlns:a16="http://schemas.microsoft.com/office/drawing/2014/main" id="{37A1A28C-BB14-4C0A-B150-E3292E040E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0731" y="3410600"/>
            <a:ext cx="2962275" cy="227950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hat is SoTL? – Center for Innovative Teaching and Learning @IUB">
            <a:extLst>
              <a:ext uri="{FF2B5EF4-FFF2-40B4-BE49-F238E27FC236}">
                <a16:creationId xmlns:a16="http://schemas.microsoft.com/office/drawing/2014/main" id="{37B9354F-F466-4535-8B0C-C21D55F886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2675" y="1690688"/>
            <a:ext cx="2843052" cy="227950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Owl Professor Teacher Clip Art, PNG, 600x600px, Owl, Beak, Bird, Bird Of  Prey, College Download Free">
            <a:extLst>
              <a:ext uri="{FF2B5EF4-FFF2-40B4-BE49-F238E27FC236}">
                <a16:creationId xmlns:a16="http://schemas.microsoft.com/office/drawing/2014/main" id="{96E53627-CD07-49CD-8BD8-D3C885A9635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87588" y="4265472"/>
            <a:ext cx="2866212" cy="20972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a:extLst>
              <a:ext uri="{FF2B5EF4-FFF2-40B4-BE49-F238E27FC236}">
                <a16:creationId xmlns:a16="http://schemas.microsoft.com/office/drawing/2014/main" id="{D64738F2-BFD9-454B-8719-020757FAF5CA}"/>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6590930">
            <a:off x="2863765" y="1872119"/>
            <a:ext cx="952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6">
            <a:extLst>
              <a:ext uri="{FF2B5EF4-FFF2-40B4-BE49-F238E27FC236}">
                <a16:creationId xmlns:a16="http://schemas.microsoft.com/office/drawing/2014/main" id="{2E85A3F4-BCBC-4A72-A060-A6C6512766AD}"/>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8905830">
            <a:off x="3255322" y="2706324"/>
            <a:ext cx="991658" cy="793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a:extLst>
              <a:ext uri="{FF2B5EF4-FFF2-40B4-BE49-F238E27FC236}">
                <a16:creationId xmlns:a16="http://schemas.microsoft.com/office/drawing/2014/main" id="{F7B82B91-A207-4FA5-B0F8-2C729594655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3326843">
            <a:off x="5619749" y="4700776"/>
            <a:ext cx="952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6">
            <a:extLst>
              <a:ext uri="{FF2B5EF4-FFF2-40B4-BE49-F238E27FC236}">
                <a16:creationId xmlns:a16="http://schemas.microsoft.com/office/drawing/2014/main" id="{F8047700-1458-4006-94F5-56C54B25DB4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222139">
            <a:off x="6528413" y="4092444"/>
            <a:ext cx="952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59EA0071-9623-41E2-8F4F-55076D0605C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6590930">
            <a:off x="9049548" y="2452278"/>
            <a:ext cx="952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6">
            <a:extLst>
              <a:ext uri="{FF2B5EF4-FFF2-40B4-BE49-F238E27FC236}">
                <a16:creationId xmlns:a16="http://schemas.microsoft.com/office/drawing/2014/main" id="{093F8882-69CD-4FFE-915E-2DB571CA02DF}"/>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rot="10025646">
            <a:off x="9444444" y="3319529"/>
            <a:ext cx="9525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691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A062D-7EB7-4A5D-92A7-C5AEBF05ACE3}"/>
              </a:ext>
            </a:extLst>
          </p:cNvPr>
          <p:cNvSpPr>
            <a:spLocks noGrp="1"/>
          </p:cNvSpPr>
          <p:nvPr>
            <p:ph type="title"/>
          </p:nvPr>
        </p:nvSpPr>
        <p:spPr/>
        <p:txBody>
          <a:bodyPr/>
          <a:lstStyle/>
          <a:p>
            <a:r>
              <a:rPr lang="en-GB" dirty="0">
                <a:solidFill>
                  <a:srgbClr val="C00000"/>
                </a:solidFill>
              </a:rPr>
              <a:t>“What will you profess in?”</a:t>
            </a:r>
            <a:br>
              <a:rPr lang="en-GB" dirty="0">
                <a:solidFill>
                  <a:srgbClr val="C00000"/>
                </a:solidFill>
              </a:rPr>
            </a:br>
            <a:endParaRPr lang="en-GB" dirty="0"/>
          </a:p>
        </p:txBody>
      </p:sp>
      <p:sp>
        <p:nvSpPr>
          <p:cNvPr id="3" name="Content Placeholder 2">
            <a:extLst>
              <a:ext uri="{FF2B5EF4-FFF2-40B4-BE49-F238E27FC236}">
                <a16:creationId xmlns:a16="http://schemas.microsoft.com/office/drawing/2014/main" id="{4F83CF6D-FD91-4A99-B20D-85D37348639D}"/>
              </a:ext>
            </a:extLst>
          </p:cNvPr>
          <p:cNvSpPr>
            <a:spLocks noGrp="1"/>
          </p:cNvSpPr>
          <p:nvPr>
            <p:ph idx="1"/>
          </p:nvPr>
        </p:nvSpPr>
        <p:spPr/>
        <p:txBody>
          <a:bodyPr/>
          <a:lstStyle/>
          <a:p>
            <a:r>
              <a:rPr lang="en-GB" dirty="0"/>
              <a:t>Spend two minutes thinking about your professional journey so far, and how you can best present yourself as an aspiring professor (or other senior university role)</a:t>
            </a:r>
          </a:p>
          <a:p>
            <a:r>
              <a:rPr lang="en-GB" dirty="0"/>
              <a:t>Share with the people on your table</a:t>
            </a:r>
          </a:p>
        </p:txBody>
      </p:sp>
      <p:pic>
        <p:nvPicPr>
          <p:cNvPr id="4" name="Picture 3" descr="https://d1c2gz5q23tkk0.cloudfront.net/assets/topics/9278/logos/-default.png?1545064421">
            <a:extLst>
              <a:ext uri="{FF2B5EF4-FFF2-40B4-BE49-F238E27FC236}">
                <a16:creationId xmlns:a16="http://schemas.microsoft.com/office/drawing/2014/main" id="{AA7D6BA5-4625-4799-8359-0D5B8279218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19855" y="4537147"/>
            <a:ext cx="1939636" cy="1955728"/>
          </a:xfrm>
          <a:prstGeom prst="rect">
            <a:avLst/>
          </a:prstGeom>
          <a:noFill/>
          <a:ln>
            <a:noFill/>
          </a:ln>
        </p:spPr>
      </p:pic>
    </p:spTree>
    <p:extLst>
      <p:ext uri="{BB962C8B-B14F-4D97-AF65-F5344CB8AC3E}">
        <p14:creationId xmlns:p14="http://schemas.microsoft.com/office/powerpoint/2010/main" val="816064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16A49-0E1D-4606-B488-7A90F4C08041}"/>
              </a:ext>
            </a:extLst>
          </p:cNvPr>
          <p:cNvSpPr>
            <a:spLocks noGrp="1"/>
          </p:cNvSpPr>
          <p:nvPr>
            <p:ph type="title"/>
          </p:nvPr>
        </p:nvSpPr>
        <p:spPr>
          <a:xfrm>
            <a:off x="1146879" y="998002"/>
            <a:ext cx="3182940" cy="1471959"/>
          </a:xfrm>
        </p:spPr>
        <p:txBody>
          <a:bodyPr>
            <a:normAutofit/>
          </a:bodyPr>
          <a:lstStyle/>
          <a:p>
            <a:r>
              <a:rPr lang="en-GB" sz="3600" dirty="0"/>
              <a:t>Capturing evidence…</a:t>
            </a:r>
          </a:p>
        </p:txBody>
      </p:sp>
      <p:sp>
        <p:nvSpPr>
          <p:cNvPr id="3" name="Content Placeholder 2">
            <a:extLst>
              <a:ext uri="{FF2B5EF4-FFF2-40B4-BE49-F238E27FC236}">
                <a16:creationId xmlns:a16="http://schemas.microsoft.com/office/drawing/2014/main" id="{F0FCCE64-6637-4EA7-A6A0-8817DAAD5AA7}"/>
              </a:ext>
            </a:extLst>
          </p:cNvPr>
          <p:cNvSpPr>
            <a:spLocks noGrp="1"/>
          </p:cNvSpPr>
          <p:nvPr>
            <p:ph idx="1"/>
          </p:nvPr>
        </p:nvSpPr>
        <p:spPr>
          <a:xfrm>
            <a:off x="1139635" y="2546161"/>
            <a:ext cx="3200451" cy="2985929"/>
          </a:xfrm>
        </p:spPr>
        <p:txBody>
          <a:bodyPr anchor="t">
            <a:normAutofit lnSpcReduction="10000"/>
          </a:bodyPr>
          <a:lstStyle/>
          <a:p>
            <a:r>
              <a:rPr lang="en-GB" sz="1900" dirty="0"/>
              <a:t>It can help to make a case if you generate a narrative…</a:t>
            </a:r>
          </a:p>
          <a:p>
            <a:r>
              <a:rPr lang="en-GB" sz="1900" dirty="0"/>
              <a:t>A shop window display</a:t>
            </a:r>
          </a:p>
          <a:p>
            <a:r>
              <a:rPr lang="en-GB" sz="1900" dirty="0"/>
              <a:t>“What will you profess in?” – or what is your USP?</a:t>
            </a:r>
          </a:p>
          <a:p>
            <a:r>
              <a:rPr lang="en-GB" sz="1900" dirty="0"/>
              <a:t>Coherent theme, bringing together different strands of activity</a:t>
            </a:r>
          </a:p>
          <a:p>
            <a:r>
              <a:rPr lang="en-GB" sz="1900" dirty="0"/>
              <a:t>Not everything you ever did!</a:t>
            </a:r>
          </a:p>
        </p:txBody>
      </p:sp>
      <p:pic>
        <p:nvPicPr>
          <p:cNvPr id="6" name="Picture 5" descr="A picture containing indoor, photo, food, different&#10;&#10;Description automatically generated">
            <a:extLst>
              <a:ext uri="{FF2B5EF4-FFF2-40B4-BE49-F238E27FC236}">
                <a16:creationId xmlns:a16="http://schemas.microsoft.com/office/drawing/2014/main" id="{08ABCBF8-5E5E-4998-9789-03482BE27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7608" y="643467"/>
            <a:ext cx="4320394" cy="5251646"/>
          </a:xfrm>
          <a:prstGeom prst="rect">
            <a:avLst/>
          </a:prstGeom>
        </p:spPr>
      </p:pic>
    </p:spTree>
    <p:extLst>
      <p:ext uri="{BB962C8B-B14F-4D97-AF65-F5344CB8AC3E}">
        <p14:creationId xmlns:p14="http://schemas.microsoft.com/office/powerpoint/2010/main" val="2464545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CB49-132A-415D-97E3-3118C258E32C}"/>
              </a:ext>
            </a:extLst>
          </p:cNvPr>
          <p:cNvSpPr>
            <a:spLocks noGrp="1"/>
          </p:cNvSpPr>
          <p:nvPr>
            <p:ph type="title"/>
          </p:nvPr>
        </p:nvSpPr>
        <p:spPr/>
        <p:txBody>
          <a:bodyPr>
            <a:normAutofit/>
          </a:bodyPr>
          <a:lstStyle/>
          <a:p>
            <a:r>
              <a:rPr lang="en-GB" sz="4400"/>
              <a:t>Capturing evidence</a:t>
            </a:r>
          </a:p>
        </p:txBody>
      </p:sp>
      <p:graphicFrame>
        <p:nvGraphicFramePr>
          <p:cNvPr id="5" name="Content Placeholder 2">
            <a:extLst>
              <a:ext uri="{FF2B5EF4-FFF2-40B4-BE49-F238E27FC236}">
                <a16:creationId xmlns:a16="http://schemas.microsoft.com/office/drawing/2014/main" id="{E60E58D5-A24F-44CC-90CF-6BE11AB84A5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9864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1801C-248C-463C-88E9-79FA86232A17}"/>
              </a:ext>
            </a:extLst>
          </p:cNvPr>
          <p:cNvSpPr>
            <a:spLocks noGrp="1"/>
          </p:cNvSpPr>
          <p:nvPr>
            <p:ph type="title"/>
          </p:nvPr>
        </p:nvSpPr>
        <p:spPr/>
        <p:txBody>
          <a:bodyPr/>
          <a:lstStyle/>
          <a:p>
            <a:r>
              <a:rPr lang="en-GB" dirty="0"/>
              <a:t>Evidence</a:t>
            </a:r>
          </a:p>
        </p:txBody>
      </p:sp>
      <p:sp>
        <p:nvSpPr>
          <p:cNvPr id="3" name="Content Placeholder 2">
            <a:extLst>
              <a:ext uri="{FF2B5EF4-FFF2-40B4-BE49-F238E27FC236}">
                <a16:creationId xmlns:a16="http://schemas.microsoft.com/office/drawing/2014/main" id="{D60CEBE9-79BD-4640-84E4-BD1BF9ED69F4}"/>
              </a:ext>
            </a:extLst>
          </p:cNvPr>
          <p:cNvSpPr>
            <a:spLocks noGrp="1"/>
          </p:cNvSpPr>
          <p:nvPr>
            <p:ph idx="1"/>
          </p:nvPr>
        </p:nvSpPr>
        <p:spPr/>
        <p:txBody>
          <a:bodyPr/>
          <a:lstStyle/>
          <a:p>
            <a:r>
              <a:rPr lang="en-GB" dirty="0"/>
              <a:t>Choose one significant achievement that fits with your narrative.</a:t>
            </a:r>
          </a:p>
          <a:p>
            <a:r>
              <a:rPr lang="en-GB" dirty="0"/>
              <a:t>What does leadership look like?</a:t>
            </a:r>
          </a:p>
          <a:p>
            <a:r>
              <a:rPr lang="en-GB" dirty="0"/>
              <a:t>Who did you reach?</a:t>
            </a:r>
          </a:p>
          <a:p>
            <a:r>
              <a:rPr lang="en-GB" dirty="0"/>
              <a:t>What was the impact? – what difference did you make?</a:t>
            </a:r>
          </a:p>
          <a:p>
            <a:r>
              <a:rPr lang="en-GB" dirty="0"/>
              <a:t>What was the value? – who benefitted and how?</a:t>
            </a:r>
          </a:p>
          <a:p>
            <a:r>
              <a:rPr lang="en-GB" dirty="0"/>
              <a:t>Reflect – there’s no I in team…but what was your individual contribution?</a:t>
            </a:r>
          </a:p>
          <a:p>
            <a:r>
              <a:rPr lang="en-GB" dirty="0"/>
              <a:t>Reflect – where are the gaps, and how can you fill them?</a:t>
            </a:r>
          </a:p>
          <a:p>
            <a:endParaRPr lang="en-GB" dirty="0"/>
          </a:p>
        </p:txBody>
      </p:sp>
      <p:pic>
        <p:nvPicPr>
          <p:cNvPr id="4" name="Picture 3" descr="https://d1c2gz5q23tkk0.cloudfront.net/assets/topics/9278/logos/-default.png?1545064421">
            <a:extLst>
              <a:ext uri="{FF2B5EF4-FFF2-40B4-BE49-F238E27FC236}">
                <a16:creationId xmlns:a16="http://schemas.microsoft.com/office/drawing/2014/main" id="{33DC00F9-D4DB-4846-95D9-7F08136DE22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079246" y="4973373"/>
            <a:ext cx="1682119" cy="1678892"/>
          </a:xfrm>
          <a:prstGeom prst="rect">
            <a:avLst/>
          </a:prstGeom>
          <a:noFill/>
          <a:ln>
            <a:noFill/>
          </a:ln>
        </p:spPr>
      </p:pic>
    </p:spTree>
    <p:extLst>
      <p:ext uri="{BB962C8B-B14F-4D97-AF65-F5344CB8AC3E}">
        <p14:creationId xmlns:p14="http://schemas.microsoft.com/office/powerpoint/2010/main" val="201886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987</Words>
  <Application>Microsoft Office PowerPoint</Application>
  <PresentationFormat>Widescreen</PresentationFormat>
  <Paragraphs>68</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Palatino Linotype</vt:lpstr>
      <vt:lpstr>Office Theme</vt:lpstr>
      <vt:lpstr>Welcome!</vt:lpstr>
      <vt:lpstr>Why #ProfsInPrep?</vt:lpstr>
      <vt:lpstr>PowerPoint Presentation</vt:lpstr>
      <vt:lpstr>Today’s aims</vt:lpstr>
      <vt:lpstr>Pint-Size Prof Hulme: A scholar’s journey</vt:lpstr>
      <vt:lpstr>“What will you profess in?” </vt:lpstr>
      <vt:lpstr>Capturing evidence…</vt:lpstr>
      <vt:lpstr>Capturing evidence</vt:lpstr>
      <vt:lpstr>Evidence</vt:lpstr>
      <vt:lpstr>Imposterism</vt:lpstr>
      <vt:lpstr>Networking</vt:lpstr>
      <vt:lpstr>Plenary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Julie Hulme</dc:creator>
  <cp:lastModifiedBy>Ward, Laura</cp:lastModifiedBy>
  <cp:revision>13</cp:revision>
  <dcterms:created xsi:type="dcterms:W3CDTF">2019-03-25T17:40:26Z</dcterms:created>
  <dcterms:modified xsi:type="dcterms:W3CDTF">2025-04-30T09:23:49Z</dcterms:modified>
</cp:coreProperties>
</file>