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62"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82567-BB34-43A5-9B08-A531DFD48FD0}" v="4388" dt="2023-02-01T16:13:38.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78812" autoAdjust="0"/>
  </p:normalViewPr>
  <p:slideViewPr>
    <p:cSldViewPr snapToGrid="0">
      <p:cViewPr varScale="1">
        <p:scale>
          <a:sx n="87" d="100"/>
          <a:sy n="87" d="100"/>
        </p:scale>
        <p:origin x="38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000000"/>
                </a:solidFill>
                <a:effectLst/>
                <a:latin typeface="Times New Roman" panose="02020603050405020304" pitchFamily="18" charset="0"/>
              </a:rPr>
              <a:t>In the second seminar of Theory Aloud in the second half of 2022-2023, </a:t>
            </a:r>
            <a:r>
              <a:rPr lang="en-US" sz="1200" b="1" i="0" dirty="0">
                <a:solidFill>
                  <a:srgbClr val="000000"/>
                </a:solidFill>
                <a:effectLst/>
                <a:latin typeface="Times New Roman" panose="02020603050405020304" pitchFamily="18" charset="0"/>
              </a:rPr>
              <a:t>Prof Julie Hulme</a:t>
            </a:r>
            <a:r>
              <a:rPr lang="en-US" sz="1200" b="0" i="0" dirty="0">
                <a:solidFill>
                  <a:srgbClr val="000000"/>
                </a:solidFill>
                <a:effectLst/>
                <a:latin typeface="Times New Roman" panose="02020603050405020304" pitchFamily="18" charset="0"/>
              </a:rPr>
              <a:t> will present ‘Disability across disciplines: Exploring lived experiences of disabled students through psychological and disability studies theoretical lenses’. </a:t>
            </a:r>
          </a:p>
          <a:p>
            <a:pPr algn="l"/>
            <a:r>
              <a:rPr lang="en-US" sz="1200" b="0" i="0" dirty="0">
                <a:solidFill>
                  <a:srgbClr val="000000"/>
                </a:solidFill>
                <a:effectLst/>
                <a:latin typeface="Times New Roman" panose="02020603050405020304" pitchFamily="18" charset="0"/>
              </a:rPr>
              <a:t>The seminar series is supported by the S3 Methods Hub. </a:t>
            </a:r>
          </a:p>
          <a:p>
            <a:pPr algn="l"/>
            <a:endParaRPr lang="en-US" sz="1200" b="0" i="0" dirty="0">
              <a:solidFill>
                <a:srgbClr val="000000"/>
              </a:solidFill>
              <a:effectLst/>
              <a:latin typeface="Times New Roman" panose="02020603050405020304" pitchFamily="18" charset="0"/>
            </a:endParaRPr>
          </a:p>
          <a:p>
            <a:pPr algn="l" fontAlgn="base"/>
            <a:r>
              <a:rPr lang="en-US" sz="1200" b="1" i="0" dirty="0">
                <a:solidFill>
                  <a:srgbClr val="000000"/>
                </a:solidFill>
                <a:effectLst/>
                <a:latin typeface="inherit"/>
              </a:rPr>
              <a:t>Disability across disciplines: Exploring lived experiences of disabled students through psychological and disability studies theoretical lenses</a:t>
            </a:r>
            <a:endParaRPr lang="en-US" sz="1200" b="0" i="0" dirty="0">
              <a:solidFill>
                <a:srgbClr val="000000"/>
              </a:solidFill>
              <a:effectLst/>
              <a:latin typeface="Calibri" panose="020F0502020204030204" pitchFamily="34" charset="0"/>
            </a:endParaRPr>
          </a:p>
          <a:p>
            <a:pPr algn="l" fontAlgn="base"/>
            <a:r>
              <a:rPr lang="en-US" sz="1200" b="0" i="0" dirty="0">
                <a:solidFill>
                  <a:srgbClr val="000000"/>
                </a:solidFill>
                <a:effectLst/>
                <a:latin typeface="inherit"/>
              </a:rPr>
              <a:t>Disabled students are less likely to participate in higher education, less likely to complete their studies, and less likely to be awarded high class degrees.  Working alongside disabled student researchers, Julie's work has explored disabled university students experiences of university, in order to explain why these disadvantages occur, and to inform policy and practice to improve university experience and success for disabled students. The research has drawn on theories of disability, focusing particularly on a critical social model of disability, alongside psychological theories (social identity theory, social representations theory, ecological systems theory), and some educationally-focused previous research, to understand and identify barriers to engagement, accessibility, and belonging, among disabled students, as well as reflections on steps that individual academics and institutions can take to promote inclusion. In this session, we will reflect on the utility of such interdisciplinary research, and the value of theory for understanding the lived experiences of </a:t>
            </a:r>
            <a:r>
              <a:rPr lang="en-US" sz="1200" b="0" i="0" dirty="0" err="1">
                <a:solidFill>
                  <a:srgbClr val="000000"/>
                </a:solidFill>
                <a:effectLst/>
                <a:latin typeface="inherit"/>
              </a:rPr>
              <a:t>marginalised</a:t>
            </a:r>
            <a:r>
              <a:rPr lang="en-US" sz="1200" b="0" i="0" dirty="0">
                <a:solidFill>
                  <a:srgbClr val="000000"/>
                </a:solidFill>
                <a:effectLst/>
                <a:latin typeface="inherit"/>
              </a:rPr>
              <a:t> students.</a:t>
            </a:r>
            <a:br>
              <a:rPr lang="en-US" sz="1200" b="0" i="0" dirty="0">
                <a:solidFill>
                  <a:srgbClr val="000000"/>
                </a:solidFill>
                <a:effectLst/>
                <a:latin typeface="Calibri" panose="020F0502020204030204" pitchFamily="34" charset="0"/>
              </a:rPr>
            </a:br>
            <a:endParaRPr lang="en-US" sz="1200" b="0" i="0" dirty="0">
              <a:solidFill>
                <a:srgbClr val="000000"/>
              </a:solidFill>
              <a:effectLst/>
              <a:latin typeface="Calibri" panose="020F0502020204030204" pitchFamily="34" charset="0"/>
            </a:endParaRPr>
          </a:p>
          <a:p>
            <a:br>
              <a:rPr lang="en-US" sz="1800" dirty="0"/>
            </a:br>
            <a:endParaRPr lang="en-US" sz="1200" b="0" i="0" dirty="0">
              <a:solidFill>
                <a:srgbClr val="000000"/>
              </a:solidFill>
              <a:effectLst/>
              <a:latin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11685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9</a:t>
            </a:fld>
            <a:endParaRPr lang="en-GB"/>
          </a:p>
        </p:txBody>
      </p:sp>
    </p:spTree>
    <p:extLst>
      <p:ext uri="{BB962C8B-B14F-4D97-AF65-F5344CB8AC3E}">
        <p14:creationId xmlns:p14="http://schemas.microsoft.com/office/powerpoint/2010/main" val="890487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annualreviews.org/doi/abs/10.1146/annurev-psych-060120-111721" TargetMode="External"/><Relationship Id="rId2" Type="http://schemas.openxmlformats.org/officeDocument/2006/relationships/hyperlink" Target="https://link.springer.com/chapter/10.1007/978-3-319-29869-6_1"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ink.springer.com/chapter/10.1007/978-3-030-13788-5_9"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sycnet.apa.org/record/2018-31783-001"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andfonline.com/doi/full/10.1080/09687599.2021.1907549"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andfonline.com/doi/full/10.1080/09687599.2021.1907549" TargetMode="External"/><Relationship Id="rId2" Type="http://schemas.openxmlformats.org/officeDocument/2006/relationships/hyperlink" Target="https://wonkhe.com/blogs/why-are-so-many-students-locked-out-of-their-education/" TargetMode="External"/><Relationship Id="rId1" Type="http://schemas.openxmlformats.org/officeDocument/2006/relationships/slideLayout" Target="../slideLayouts/slideLayout12.xml"/><Relationship Id="rId5" Type="http://schemas.openxmlformats.org/officeDocument/2006/relationships/hyperlink" Target="Social%20identity%20and%20disability%20in%20the%20classroom.%20Changing%20States%20of%20Mind%20podcast.%20Available%20from:%20https:/changingstatesofmind.libsyn.com/social-identity-and-disability-in-the-classroom-with-dr-julie-hulme." TargetMode="External"/><Relationship Id="rId4" Type="http://schemas.openxmlformats.org/officeDocument/2006/relationships/hyperlink" Target="https://youtu.be/p-SmwpbPtu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tandfonline.com/doi/full/10.1080/09687599.2021.1907549"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www.tandfonline.com/doi/full/10.1080/09687599.2021.1907549"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psycnet.apa.org/record/2001-18604-001"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tandfonline.com/doi/full/10.1080/09687599.2021.19075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56455F76-A407-47A0-77F9-F588A626ADE2}"/>
              </a:ext>
            </a:extLst>
          </p:cNvPr>
          <p:cNvSpPr>
            <a:spLocks noGrp="1"/>
          </p:cNvSpPr>
          <p:nvPr>
            <p:ph type="subTitle" idx="1"/>
          </p:nvPr>
        </p:nvSpPr>
        <p:spPr>
          <a:xfrm>
            <a:off x="324001" y="3429000"/>
            <a:ext cx="9170873" cy="1547037"/>
          </a:xfrm>
        </p:spPr>
        <p:txBody>
          <a:bodyPr/>
          <a:lstStyle/>
          <a:p>
            <a:r>
              <a:rPr lang="en-GB" dirty="0"/>
              <a:t>Professor Julie Hulme (she/her): </a:t>
            </a:r>
            <a:r>
              <a:rPr lang="en-GB" dirty="0">
                <a:hlinkClick r:id="rId3">
                  <a:extLst>
                    <a:ext uri="{A12FA001-AC4F-418D-AE19-62706E023703}">
                      <ahyp:hlinkClr xmlns:ahyp="http://schemas.microsoft.com/office/drawing/2018/hyperlinkcolor" val="tx"/>
                    </a:ext>
                  </a:extLst>
                </a:hlinkClick>
              </a:rPr>
              <a:t>Julie.Hulme@ntu.ac.uk</a:t>
            </a:r>
            <a:r>
              <a:rPr lang="en-GB" dirty="0"/>
              <a:t>; @JulieH_Psyc</a:t>
            </a:r>
          </a:p>
          <a:p>
            <a:r>
              <a:rPr lang="en-GB" dirty="0"/>
              <a:t>Stacey Lyons (she/her): PhD candidate, </a:t>
            </a:r>
            <a:r>
              <a:rPr lang="en-GB" dirty="0" err="1"/>
              <a:t>Keele</a:t>
            </a:r>
            <a:r>
              <a:rPr lang="en-GB" dirty="0"/>
              <a:t> University</a:t>
            </a:r>
          </a:p>
        </p:txBody>
      </p:sp>
      <p:sp>
        <p:nvSpPr>
          <p:cNvPr id="9" name="Title 3">
            <a:extLst>
              <a:ext uri="{FF2B5EF4-FFF2-40B4-BE49-F238E27FC236}">
                <a16:creationId xmlns:a16="http://schemas.microsoft.com/office/drawing/2014/main" id="{145F7664-65B9-6D3B-C72B-875084806261}"/>
              </a:ext>
            </a:extLst>
          </p:cNvPr>
          <p:cNvSpPr>
            <a:spLocks noGrp="1"/>
          </p:cNvSpPr>
          <p:nvPr>
            <p:ph type="ctrTitle"/>
          </p:nvPr>
        </p:nvSpPr>
        <p:spPr>
          <a:xfrm>
            <a:off x="324001" y="593124"/>
            <a:ext cx="10166885" cy="2418061"/>
          </a:xfrm>
        </p:spPr>
        <p:txBody>
          <a:bodyPr/>
          <a:lstStyle/>
          <a:p>
            <a:r>
              <a:rPr lang="en-GB" sz="3600" dirty="0"/>
              <a:t>Disability across disciplines: Exploring lived experiences of disabled students through psychological and disability studies theoretical lenses</a:t>
            </a:r>
          </a:p>
        </p:txBody>
      </p:sp>
      <p:sp>
        <p:nvSpPr>
          <p:cNvPr id="2" name="TextBox 1">
            <a:extLst>
              <a:ext uri="{FF2B5EF4-FFF2-40B4-BE49-F238E27FC236}">
                <a16:creationId xmlns:a16="http://schemas.microsoft.com/office/drawing/2014/main" id="{A88102B0-F1A1-9791-4764-B14F9E7536F5}"/>
              </a:ext>
            </a:extLst>
          </p:cNvPr>
          <p:cNvSpPr txBox="1"/>
          <p:nvPr/>
        </p:nvSpPr>
        <p:spPr>
          <a:xfrm>
            <a:off x="7325832" y="5924634"/>
            <a:ext cx="4136065" cy="680484"/>
          </a:xfrm>
          <a:prstGeom prst="rect">
            <a:avLst/>
          </a:prstGeom>
          <a:noFill/>
        </p:spPr>
        <p:txBody>
          <a:bodyPr wrap="square" lIns="0" tIns="0" rIns="0" bIns="0" rtlCol="0">
            <a:noAutofit/>
          </a:bodyPr>
          <a:lstStyle/>
          <a:p>
            <a:pPr algn="ctr"/>
            <a:r>
              <a:rPr lang="en-GB" sz="2000" dirty="0">
                <a:solidFill>
                  <a:schemeClr val="bg1">
                    <a:lumMod val="85000"/>
                  </a:schemeClr>
                </a:solidFill>
              </a:rPr>
              <a:t>Note: most references on slides are hyperlinked for your convenience</a:t>
            </a:r>
          </a:p>
        </p:txBody>
      </p:sp>
    </p:spTree>
    <p:extLst>
      <p:ext uri="{BB962C8B-B14F-4D97-AF65-F5344CB8AC3E}">
        <p14:creationId xmlns:p14="http://schemas.microsoft.com/office/powerpoint/2010/main" val="381929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B4BFA0-E757-B77C-1528-4A77152E00EA}"/>
              </a:ext>
            </a:extLst>
          </p:cNvPr>
          <p:cNvSpPr>
            <a:spLocks noGrp="1"/>
          </p:cNvSpPr>
          <p:nvPr>
            <p:ph type="ftr" sz="quarter" idx="11"/>
          </p:nvPr>
        </p:nvSpPr>
        <p:spPr/>
        <p:txBody>
          <a:bodyPr/>
          <a:lstStyle/>
          <a:p>
            <a:r>
              <a:rPr lang="en-GB" dirty="0"/>
              <a:t>Disability across disciplines</a:t>
            </a:r>
          </a:p>
        </p:txBody>
      </p:sp>
      <p:sp>
        <p:nvSpPr>
          <p:cNvPr id="3" name="Slide Number Placeholder 2">
            <a:extLst>
              <a:ext uri="{FF2B5EF4-FFF2-40B4-BE49-F238E27FC236}">
                <a16:creationId xmlns:a16="http://schemas.microsoft.com/office/drawing/2014/main" id="{739F27C1-CF18-E11E-AFEE-F42B6D4E61AE}"/>
              </a:ext>
            </a:extLst>
          </p:cNvPr>
          <p:cNvSpPr>
            <a:spLocks noGrp="1"/>
          </p:cNvSpPr>
          <p:nvPr>
            <p:ph type="sldNum" sz="quarter" idx="12"/>
          </p:nvPr>
        </p:nvSpPr>
        <p:spPr/>
        <p:txBody>
          <a:bodyPr/>
          <a:lstStyle/>
          <a:p>
            <a:fld id="{2987031C-9901-4EF0-9F2F-2A2E1AE069F5}" type="slidenum">
              <a:rPr lang="en-GB" smtClean="0"/>
              <a:t>10</a:t>
            </a:fld>
            <a:endParaRPr lang="en-GB"/>
          </a:p>
        </p:txBody>
      </p:sp>
      <p:sp>
        <p:nvSpPr>
          <p:cNvPr id="4" name="Text Placeholder 3">
            <a:extLst>
              <a:ext uri="{FF2B5EF4-FFF2-40B4-BE49-F238E27FC236}">
                <a16:creationId xmlns:a16="http://schemas.microsoft.com/office/drawing/2014/main" id="{630095D2-F3E3-44D7-274A-EB57358ACE12}"/>
              </a:ext>
            </a:extLst>
          </p:cNvPr>
          <p:cNvSpPr>
            <a:spLocks noGrp="1"/>
          </p:cNvSpPr>
          <p:nvPr>
            <p:ph type="body" sz="quarter" idx="13"/>
          </p:nvPr>
        </p:nvSpPr>
        <p:spPr>
          <a:xfrm>
            <a:off x="323999" y="510363"/>
            <a:ext cx="9138977" cy="5573636"/>
          </a:xfrm>
        </p:spPr>
        <p:txBody>
          <a:bodyPr/>
          <a:lstStyle/>
          <a:p>
            <a:pPr marL="0" indent="0">
              <a:buNone/>
            </a:pPr>
            <a:r>
              <a:rPr lang="en-GB" dirty="0">
                <a:solidFill>
                  <a:schemeClr val="bg2"/>
                </a:solidFill>
                <a:latin typeface="+mj-lt"/>
              </a:rPr>
              <a:t>Social identity theory (Tajfel &amp; Turner, 1979; </a:t>
            </a:r>
            <a:r>
              <a:rPr lang="en-GB" dirty="0">
                <a:solidFill>
                  <a:schemeClr val="bg2"/>
                </a:solidFill>
                <a:latin typeface="+mj-lt"/>
                <a:hlinkClick r:id="rId2"/>
              </a:rPr>
              <a:t>Hogg, 2016</a:t>
            </a:r>
            <a:r>
              <a:rPr lang="en-GB" dirty="0">
                <a:solidFill>
                  <a:schemeClr val="bg2"/>
                </a:solidFill>
                <a:latin typeface="+mj-lt"/>
              </a:rPr>
              <a:t>; </a:t>
            </a:r>
            <a:r>
              <a:rPr lang="en-GB" dirty="0">
                <a:solidFill>
                  <a:schemeClr val="bg2"/>
                </a:solidFill>
                <a:latin typeface="+mj-lt"/>
                <a:hlinkClick r:id="rId3"/>
              </a:rPr>
              <a:t>Haslam et al, 2021</a:t>
            </a:r>
            <a:r>
              <a:rPr lang="en-GB" dirty="0">
                <a:solidFill>
                  <a:schemeClr val="bg2"/>
                </a:solidFill>
                <a:latin typeface="+mj-lt"/>
              </a:rPr>
              <a:t>)</a:t>
            </a:r>
          </a:p>
          <a:p>
            <a:r>
              <a:rPr lang="en-GB" dirty="0"/>
              <a:t>We understand ourselves through our social interactions with others – ‘in-groups’ and ‘out-groups’.</a:t>
            </a:r>
          </a:p>
          <a:p>
            <a:r>
              <a:rPr lang="en-GB" dirty="0"/>
              <a:t>As members of multiple groups, there can be conflicts between group identities.</a:t>
            </a:r>
          </a:p>
          <a:p>
            <a:r>
              <a:rPr lang="en-GB" dirty="0"/>
              <a:t>What are the characteristics of ‘students’?</a:t>
            </a:r>
          </a:p>
          <a:p>
            <a:r>
              <a:rPr lang="en-GB" dirty="0"/>
              <a:t>What are the characteristics of ‘disabled people’?</a:t>
            </a:r>
          </a:p>
          <a:p>
            <a:r>
              <a:rPr lang="en-GB" dirty="0"/>
              <a:t>How connected can someone feel to both groups, and what are the implications?</a:t>
            </a:r>
          </a:p>
        </p:txBody>
      </p:sp>
    </p:spTree>
    <p:extLst>
      <p:ext uri="{BB962C8B-B14F-4D97-AF65-F5344CB8AC3E}">
        <p14:creationId xmlns:p14="http://schemas.microsoft.com/office/powerpoint/2010/main" val="104040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F33729-7FB9-14C9-0100-5122D95031E9}"/>
              </a:ext>
            </a:extLst>
          </p:cNvPr>
          <p:cNvSpPr>
            <a:spLocks noGrp="1"/>
          </p:cNvSpPr>
          <p:nvPr>
            <p:ph type="ftr" sz="quarter" idx="11"/>
          </p:nvPr>
        </p:nvSpPr>
        <p:spPr/>
        <p:txBody>
          <a:bodyPr/>
          <a:lstStyle/>
          <a:p>
            <a:r>
              <a:rPr lang="en-GB" dirty="0"/>
              <a:t>Disability across disciplines</a:t>
            </a:r>
          </a:p>
        </p:txBody>
      </p:sp>
      <p:sp>
        <p:nvSpPr>
          <p:cNvPr id="3" name="Slide Number Placeholder 2">
            <a:extLst>
              <a:ext uri="{FF2B5EF4-FFF2-40B4-BE49-F238E27FC236}">
                <a16:creationId xmlns:a16="http://schemas.microsoft.com/office/drawing/2014/main" id="{75E5637A-2CF1-8CFF-2579-40B9F86D97D6}"/>
              </a:ext>
            </a:extLst>
          </p:cNvPr>
          <p:cNvSpPr>
            <a:spLocks noGrp="1"/>
          </p:cNvSpPr>
          <p:nvPr>
            <p:ph type="sldNum" sz="quarter" idx="12"/>
          </p:nvPr>
        </p:nvSpPr>
        <p:spPr/>
        <p:txBody>
          <a:bodyPr/>
          <a:lstStyle/>
          <a:p>
            <a:fld id="{2987031C-9901-4EF0-9F2F-2A2E1AE069F5}" type="slidenum">
              <a:rPr lang="en-GB" smtClean="0"/>
              <a:t>11</a:t>
            </a:fld>
            <a:endParaRPr lang="en-GB"/>
          </a:p>
        </p:txBody>
      </p:sp>
      <p:sp>
        <p:nvSpPr>
          <p:cNvPr id="4" name="Text Placeholder 3">
            <a:extLst>
              <a:ext uri="{FF2B5EF4-FFF2-40B4-BE49-F238E27FC236}">
                <a16:creationId xmlns:a16="http://schemas.microsoft.com/office/drawing/2014/main" id="{F23453BA-E315-FC90-8250-734B24FDCF9F}"/>
              </a:ext>
            </a:extLst>
          </p:cNvPr>
          <p:cNvSpPr>
            <a:spLocks noGrp="1"/>
          </p:cNvSpPr>
          <p:nvPr>
            <p:ph type="body" sz="quarter" idx="13"/>
          </p:nvPr>
        </p:nvSpPr>
        <p:spPr>
          <a:xfrm>
            <a:off x="324000" y="1223999"/>
            <a:ext cx="7596000" cy="1338448"/>
          </a:xfrm>
        </p:spPr>
        <p:txBody>
          <a:bodyPr/>
          <a:lstStyle/>
          <a:p>
            <a:pPr marL="0" indent="0">
              <a:buNone/>
            </a:pPr>
            <a:r>
              <a:rPr lang="en-GB" dirty="0">
                <a:solidFill>
                  <a:schemeClr val="bg2"/>
                </a:solidFill>
                <a:latin typeface="+mj-lt"/>
              </a:rPr>
              <a:t>Identity management</a:t>
            </a:r>
          </a:p>
          <a:p>
            <a:r>
              <a:rPr lang="en-GB" dirty="0">
                <a:hlinkClick r:id="rId2"/>
              </a:rPr>
              <a:t>Scheepers &amp; </a:t>
            </a:r>
            <a:r>
              <a:rPr lang="en-GB" dirty="0" err="1">
                <a:hlinkClick r:id="rId2"/>
              </a:rPr>
              <a:t>Ellemers</a:t>
            </a:r>
            <a:r>
              <a:rPr lang="en-GB" dirty="0">
                <a:hlinkClick r:id="rId2"/>
              </a:rPr>
              <a:t> (2019) </a:t>
            </a:r>
            <a:r>
              <a:rPr lang="en-GB" dirty="0"/>
              <a:t>– is the social hierarchy permeable, legitimate, and stable?</a:t>
            </a:r>
          </a:p>
        </p:txBody>
      </p:sp>
      <p:pic>
        <p:nvPicPr>
          <p:cNvPr id="2050" name="Picture 2" descr="Flow chart showing ways in which social identity can be managed for people in low status group. From left to right (in a straight line):&#10;1. Low group status&#10;2. Boundaries permeable? - if yes, individual mobility (move to high status group) - if no, carry on&#10;3. Status legitimate? if yes, social creativity (find ways to value the group, identify strengths) - if no, carry on&#10;4. Status stable? if yes, social creativity (as 3) - if no, carry on&#10;5. Collective action - find ways to reassure group and resolve issues to improve future status">
            <a:extLst>
              <a:ext uri="{FF2B5EF4-FFF2-40B4-BE49-F238E27FC236}">
                <a16:creationId xmlns:a16="http://schemas.microsoft.com/office/drawing/2014/main" id="{A2683E7A-9A35-573D-D7A4-40900DABC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950" y="2411597"/>
            <a:ext cx="8328419" cy="357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77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1B3653-D422-BBC1-9069-A61A1CFC7BC3}"/>
              </a:ext>
            </a:extLst>
          </p:cNvPr>
          <p:cNvSpPr>
            <a:spLocks noGrp="1"/>
          </p:cNvSpPr>
          <p:nvPr>
            <p:ph type="ftr" sz="quarter" idx="11"/>
          </p:nvPr>
        </p:nvSpPr>
        <p:spPr/>
        <p:txBody>
          <a:bodyPr/>
          <a:lstStyle/>
          <a:p>
            <a:r>
              <a:rPr lang="en-GB" dirty="0"/>
              <a:t>Disability across disciplines</a:t>
            </a:r>
          </a:p>
        </p:txBody>
      </p:sp>
      <p:sp>
        <p:nvSpPr>
          <p:cNvPr id="3" name="Slide Number Placeholder 2">
            <a:extLst>
              <a:ext uri="{FF2B5EF4-FFF2-40B4-BE49-F238E27FC236}">
                <a16:creationId xmlns:a16="http://schemas.microsoft.com/office/drawing/2014/main" id="{A26084C8-F784-00E0-490B-F8C3E146FB81}"/>
              </a:ext>
            </a:extLst>
          </p:cNvPr>
          <p:cNvSpPr>
            <a:spLocks noGrp="1"/>
          </p:cNvSpPr>
          <p:nvPr>
            <p:ph type="sldNum" sz="quarter" idx="12"/>
          </p:nvPr>
        </p:nvSpPr>
        <p:spPr/>
        <p:txBody>
          <a:bodyPr/>
          <a:lstStyle/>
          <a:p>
            <a:fld id="{2987031C-9901-4EF0-9F2F-2A2E1AE069F5}" type="slidenum">
              <a:rPr lang="en-GB" smtClean="0"/>
              <a:t>12</a:t>
            </a:fld>
            <a:endParaRPr lang="en-GB"/>
          </a:p>
        </p:txBody>
      </p:sp>
      <p:sp>
        <p:nvSpPr>
          <p:cNvPr id="4" name="Text Placeholder 3">
            <a:extLst>
              <a:ext uri="{FF2B5EF4-FFF2-40B4-BE49-F238E27FC236}">
                <a16:creationId xmlns:a16="http://schemas.microsoft.com/office/drawing/2014/main" id="{42D4EEDE-8227-3058-1ED3-DCE34C52F037}"/>
              </a:ext>
            </a:extLst>
          </p:cNvPr>
          <p:cNvSpPr>
            <a:spLocks noGrp="1"/>
          </p:cNvSpPr>
          <p:nvPr>
            <p:ph type="body" sz="quarter" idx="13"/>
          </p:nvPr>
        </p:nvSpPr>
        <p:spPr>
          <a:xfrm>
            <a:off x="324000" y="1223998"/>
            <a:ext cx="3865228" cy="1295917"/>
          </a:xfrm>
        </p:spPr>
        <p:txBody>
          <a:bodyPr/>
          <a:lstStyle/>
          <a:p>
            <a:r>
              <a:rPr lang="en-GB" dirty="0">
                <a:solidFill>
                  <a:schemeClr val="bg2"/>
                </a:solidFill>
                <a:latin typeface="+mj-lt"/>
              </a:rPr>
              <a:t>Identity management – disability </a:t>
            </a:r>
            <a:r>
              <a:rPr lang="en-GB" dirty="0"/>
              <a:t>(</a:t>
            </a:r>
            <a:r>
              <a:rPr lang="en-GB" dirty="0" err="1">
                <a:hlinkClick r:id="rId2"/>
              </a:rPr>
              <a:t>Dirth</a:t>
            </a:r>
            <a:r>
              <a:rPr lang="en-GB" dirty="0">
                <a:hlinkClick r:id="rId2"/>
              </a:rPr>
              <a:t> &amp; </a:t>
            </a:r>
            <a:r>
              <a:rPr lang="en-GB" dirty="0" err="1">
                <a:hlinkClick r:id="rId2"/>
              </a:rPr>
              <a:t>Branscombe</a:t>
            </a:r>
            <a:r>
              <a:rPr lang="en-GB" dirty="0">
                <a:hlinkClick r:id="rId2"/>
              </a:rPr>
              <a:t>, 2018</a:t>
            </a:r>
            <a:r>
              <a:rPr lang="en-GB" dirty="0"/>
              <a:t>)</a:t>
            </a:r>
          </a:p>
        </p:txBody>
      </p:sp>
      <p:pic>
        <p:nvPicPr>
          <p:cNvPr id="6" name="Picture 5" descr="Complex diagram - flow chart showing how beliefs about social structure (permeability, legitimacy, stability) from the previous slide impact on stigma management strategies (social mobility, creativity, competition), and the implications for individuals and groups of the different strategies available. Visit https://psycnet.apa.org/record/2018-31783-001 for the original figure.">
            <a:extLst>
              <a:ext uri="{FF2B5EF4-FFF2-40B4-BE49-F238E27FC236}">
                <a16:creationId xmlns:a16="http://schemas.microsoft.com/office/drawing/2014/main" id="{7D468F28-F5F7-992C-159D-B3D8580956E5}"/>
              </a:ext>
            </a:extLst>
          </p:cNvPr>
          <p:cNvPicPr>
            <a:picLocks noChangeAspect="1"/>
          </p:cNvPicPr>
          <p:nvPr/>
        </p:nvPicPr>
        <p:blipFill>
          <a:blip r:embed="rId3"/>
          <a:stretch>
            <a:fillRect/>
          </a:stretch>
        </p:blipFill>
        <p:spPr>
          <a:xfrm>
            <a:off x="4810253" y="0"/>
            <a:ext cx="7057747" cy="6858000"/>
          </a:xfrm>
          <a:prstGeom prst="rect">
            <a:avLst/>
          </a:prstGeom>
        </p:spPr>
      </p:pic>
    </p:spTree>
    <p:extLst>
      <p:ext uri="{BB962C8B-B14F-4D97-AF65-F5344CB8AC3E}">
        <p14:creationId xmlns:p14="http://schemas.microsoft.com/office/powerpoint/2010/main" val="1017595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930C1F-8EE8-2291-D2E7-6A88ACB14F30}"/>
              </a:ext>
            </a:extLst>
          </p:cNvPr>
          <p:cNvSpPr>
            <a:spLocks noGrp="1"/>
          </p:cNvSpPr>
          <p:nvPr>
            <p:ph type="ftr" sz="quarter" idx="11"/>
          </p:nvPr>
        </p:nvSpPr>
        <p:spPr/>
        <p:txBody>
          <a:bodyPr/>
          <a:lstStyle/>
          <a:p>
            <a:r>
              <a:rPr lang="en-GB" dirty="0"/>
              <a:t>Disability across disciplines</a:t>
            </a:r>
          </a:p>
        </p:txBody>
      </p:sp>
      <p:sp>
        <p:nvSpPr>
          <p:cNvPr id="3" name="Slide Number Placeholder 2">
            <a:extLst>
              <a:ext uri="{FF2B5EF4-FFF2-40B4-BE49-F238E27FC236}">
                <a16:creationId xmlns:a16="http://schemas.microsoft.com/office/drawing/2014/main" id="{C94F0CFE-8B05-7810-F206-E630C44E0795}"/>
              </a:ext>
            </a:extLst>
          </p:cNvPr>
          <p:cNvSpPr>
            <a:spLocks noGrp="1"/>
          </p:cNvSpPr>
          <p:nvPr>
            <p:ph type="sldNum" sz="quarter" idx="12"/>
          </p:nvPr>
        </p:nvSpPr>
        <p:spPr/>
        <p:txBody>
          <a:bodyPr/>
          <a:lstStyle/>
          <a:p>
            <a:fld id="{2987031C-9901-4EF0-9F2F-2A2E1AE069F5}" type="slidenum">
              <a:rPr lang="en-GB" smtClean="0"/>
              <a:t>13</a:t>
            </a:fld>
            <a:endParaRPr lang="en-GB"/>
          </a:p>
        </p:txBody>
      </p:sp>
      <p:sp>
        <p:nvSpPr>
          <p:cNvPr id="5" name="Speech Bubble: Oval 4">
            <a:extLst>
              <a:ext uri="{FF2B5EF4-FFF2-40B4-BE49-F238E27FC236}">
                <a16:creationId xmlns:a16="http://schemas.microsoft.com/office/drawing/2014/main" id="{AF0E4A01-FF93-91E6-089F-7A958A019B3E}"/>
              </a:ext>
            </a:extLst>
          </p:cNvPr>
          <p:cNvSpPr/>
          <p:nvPr/>
        </p:nvSpPr>
        <p:spPr>
          <a:xfrm>
            <a:off x="675971" y="205200"/>
            <a:ext cx="4284921" cy="3615070"/>
          </a:xfrm>
          <a:prstGeom prst="wedgeEllipseCallout">
            <a:avLst>
              <a:gd name="adj1" fmla="val -17855"/>
              <a:gd name="adj2" fmla="val 52794"/>
            </a:avLst>
          </a:prstGeom>
          <a:solidFill>
            <a:schemeClr val="accent4">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800" dirty="0">
                <a:solidFill>
                  <a:schemeClr val="tx1"/>
                </a:solidFill>
                <a:effectLst/>
                <a:latin typeface="Calibri" panose="020F0502020204030204" pitchFamily="34" charset="0"/>
                <a:ea typeface="Calibri" panose="020F0502020204030204" pitchFamily="34" charset="0"/>
              </a:rPr>
              <a:t>“I have been open about it, but I always worry about the stigma and can tell when someone is a non-believer of ME. I've managed to educate some about it, and they've seen me suffer with it so I hope that'll help their knowledge.”</a:t>
            </a:r>
            <a:endParaRPr lang="en-GB" sz="2000" b="1" dirty="0">
              <a:solidFill>
                <a:schemeClr val="tx1"/>
              </a:solidFill>
              <a:latin typeface="+mj-lt"/>
            </a:endParaRPr>
          </a:p>
        </p:txBody>
      </p:sp>
      <p:sp>
        <p:nvSpPr>
          <p:cNvPr id="7" name="Speech Bubble: Oval 6">
            <a:extLst>
              <a:ext uri="{FF2B5EF4-FFF2-40B4-BE49-F238E27FC236}">
                <a16:creationId xmlns:a16="http://schemas.microsoft.com/office/drawing/2014/main" id="{0C691356-9001-7254-9EA8-332C72B6CB20}"/>
              </a:ext>
            </a:extLst>
          </p:cNvPr>
          <p:cNvSpPr/>
          <p:nvPr/>
        </p:nvSpPr>
        <p:spPr>
          <a:xfrm>
            <a:off x="5721925" y="3193870"/>
            <a:ext cx="5943600" cy="3242930"/>
          </a:xfrm>
          <a:prstGeom prst="wedgeEllipseCallou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800" dirty="0">
                <a:solidFill>
                  <a:schemeClr val="tx1"/>
                </a:solidFill>
                <a:effectLst/>
                <a:latin typeface="Calibri" panose="020F0502020204030204" pitchFamily="34" charset="0"/>
                <a:ea typeface="Calibri" panose="020F0502020204030204" pitchFamily="34" charset="0"/>
              </a:rPr>
              <a:t>“I feel hesitant about sharing my illness with people, because I do not want to be viewed as a disabled person.  I also do not want to face the judgment of being a person with a chronic illness while also trying to be a nurse.  I fear that people will think I am physically unsafe to be caring for other people.  I think that people become uncomfortable when I tell them.”</a:t>
            </a:r>
            <a:endParaRPr lang="en-GB" sz="2000" b="1" dirty="0">
              <a:solidFill>
                <a:schemeClr val="tx1"/>
              </a:solidFill>
              <a:latin typeface="+mj-lt"/>
            </a:endParaRPr>
          </a:p>
        </p:txBody>
      </p:sp>
      <p:sp>
        <p:nvSpPr>
          <p:cNvPr id="8" name="Speech Bubble: Oval 7">
            <a:extLst>
              <a:ext uri="{FF2B5EF4-FFF2-40B4-BE49-F238E27FC236}">
                <a16:creationId xmlns:a16="http://schemas.microsoft.com/office/drawing/2014/main" id="{BB56CAE6-E3D0-6EB4-6976-7C29F1704C9D}"/>
              </a:ext>
            </a:extLst>
          </p:cNvPr>
          <p:cNvSpPr/>
          <p:nvPr/>
        </p:nvSpPr>
        <p:spPr>
          <a:xfrm>
            <a:off x="435934" y="4869711"/>
            <a:ext cx="4284921" cy="1286539"/>
          </a:xfrm>
          <a:prstGeom prst="wedgeEllipseCallou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800" dirty="0">
                <a:solidFill>
                  <a:schemeClr val="tx1"/>
                </a:solidFill>
                <a:effectLst/>
                <a:latin typeface="Calibri" panose="020F0502020204030204" pitchFamily="34" charset="0"/>
                <a:ea typeface="Calibri" panose="020F0502020204030204" pitchFamily="34" charset="0"/>
              </a:rPr>
              <a:t>“I'd worry they'd view me different, or they'd think I was lying. I don't want to be treated any different.”</a:t>
            </a:r>
            <a:endParaRPr lang="en-GB" sz="2000" b="1" dirty="0">
              <a:solidFill>
                <a:schemeClr val="tx1"/>
              </a:solidFill>
              <a:latin typeface="+mj-lt"/>
            </a:endParaRPr>
          </a:p>
        </p:txBody>
      </p:sp>
      <p:sp>
        <p:nvSpPr>
          <p:cNvPr id="9" name="Speech Bubble: Oval 8">
            <a:extLst>
              <a:ext uri="{FF2B5EF4-FFF2-40B4-BE49-F238E27FC236}">
                <a16:creationId xmlns:a16="http://schemas.microsoft.com/office/drawing/2014/main" id="{E41599DC-0B78-65D4-2611-543AA754F221}"/>
              </a:ext>
            </a:extLst>
          </p:cNvPr>
          <p:cNvSpPr/>
          <p:nvPr/>
        </p:nvSpPr>
        <p:spPr>
          <a:xfrm>
            <a:off x="6104697" y="488491"/>
            <a:ext cx="5178056" cy="2167829"/>
          </a:xfrm>
          <a:prstGeom prst="wedgeEllipseCallou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800" dirty="0">
                <a:solidFill>
                  <a:schemeClr val="tx1"/>
                </a:solidFill>
                <a:effectLst/>
                <a:latin typeface="Calibri" panose="020F0502020204030204" pitchFamily="34" charset="0"/>
                <a:ea typeface="Calibri" panose="020F0502020204030204" pitchFamily="34" charset="0"/>
              </a:rPr>
              <a:t>“I only told them through necessity due to it affecting my studies, otherwise I would not disclose it due to stigma over the illness”</a:t>
            </a:r>
            <a:endParaRPr lang="en-GB" sz="2000" b="1" dirty="0">
              <a:solidFill>
                <a:schemeClr val="tx1"/>
              </a:solidFill>
              <a:latin typeface="+mj-lt"/>
            </a:endParaRPr>
          </a:p>
        </p:txBody>
      </p:sp>
      <p:sp>
        <p:nvSpPr>
          <p:cNvPr id="10" name="TextBox 9">
            <a:extLst>
              <a:ext uri="{FF2B5EF4-FFF2-40B4-BE49-F238E27FC236}">
                <a16:creationId xmlns:a16="http://schemas.microsoft.com/office/drawing/2014/main" id="{82A41029-11D7-D059-540C-2D14819087D1}"/>
              </a:ext>
            </a:extLst>
          </p:cNvPr>
          <p:cNvSpPr txBox="1"/>
          <p:nvPr/>
        </p:nvSpPr>
        <p:spPr>
          <a:xfrm>
            <a:off x="792929" y="4051863"/>
            <a:ext cx="4167963" cy="537298"/>
          </a:xfrm>
          <a:prstGeom prst="rect">
            <a:avLst/>
          </a:prstGeom>
          <a:noFill/>
        </p:spPr>
        <p:txBody>
          <a:bodyPr wrap="square" lIns="0" tIns="0" rIns="0" bIns="0" rtlCol="0">
            <a:noAutofit/>
          </a:bodyPr>
          <a:lstStyle/>
          <a:p>
            <a:pPr algn="l"/>
            <a:r>
              <a:rPr lang="en-GB" sz="2000" i="1" dirty="0">
                <a:solidFill>
                  <a:schemeClr val="tx1"/>
                </a:solidFill>
              </a:rPr>
              <a:t>Data extracts from </a:t>
            </a:r>
            <a:r>
              <a:rPr lang="en-GB" sz="2000" i="1" dirty="0">
                <a:solidFill>
                  <a:schemeClr val="tx1"/>
                </a:solidFill>
                <a:hlinkClick r:id="rId2"/>
              </a:rPr>
              <a:t>Hamilton, Hulme, &amp; Harrison (2021)</a:t>
            </a:r>
            <a:r>
              <a:rPr lang="en-GB" sz="2000" i="1" dirty="0">
                <a:solidFill>
                  <a:schemeClr val="tx1"/>
                </a:solidFill>
              </a:rPr>
              <a:t> study</a:t>
            </a:r>
          </a:p>
        </p:txBody>
      </p:sp>
    </p:spTree>
    <p:extLst>
      <p:ext uri="{BB962C8B-B14F-4D97-AF65-F5344CB8AC3E}">
        <p14:creationId xmlns:p14="http://schemas.microsoft.com/office/powerpoint/2010/main" val="94135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3CF409-80E1-9531-78CA-A2E784CB9C3B}"/>
              </a:ext>
            </a:extLst>
          </p:cNvPr>
          <p:cNvSpPr>
            <a:spLocks noGrp="1"/>
          </p:cNvSpPr>
          <p:nvPr>
            <p:ph type="ftr" sz="quarter" idx="11"/>
          </p:nvPr>
        </p:nvSpPr>
        <p:spPr/>
        <p:txBody>
          <a:bodyPr/>
          <a:lstStyle/>
          <a:p>
            <a:r>
              <a:rPr lang="en-GB" dirty="0"/>
              <a:t>Disability across disciplines</a:t>
            </a:r>
          </a:p>
        </p:txBody>
      </p:sp>
      <p:sp>
        <p:nvSpPr>
          <p:cNvPr id="3" name="Slide Number Placeholder 2">
            <a:extLst>
              <a:ext uri="{FF2B5EF4-FFF2-40B4-BE49-F238E27FC236}">
                <a16:creationId xmlns:a16="http://schemas.microsoft.com/office/drawing/2014/main" id="{D10B6F83-4E6D-7735-04DB-2F3433FB2663}"/>
              </a:ext>
            </a:extLst>
          </p:cNvPr>
          <p:cNvSpPr>
            <a:spLocks noGrp="1"/>
          </p:cNvSpPr>
          <p:nvPr>
            <p:ph type="sldNum" sz="quarter" idx="12"/>
          </p:nvPr>
        </p:nvSpPr>
        <p:spPr/>
        <p:txBody>
          <a:bodyPr/>
          <a:lstStyle/>
          <a:p>
            <a:fld id="{2987031C-9901-4EF0-9F2F-2A2E1AE069F5}" type="slidenum">
              <a:rPr lang="en-GB" smtClean="0"/>
              <a:t>14</a:t>
            </a:fld>
            <a:endParaRPr lang="en-GB"/>
          </a:p>
        </p:txBody>
      </p:sp>
      <p:sp>
        <p:nvSpPr>
          <p:cNvPr id="4" name="Text Placeholder 3">
            <a:extLst>
              <a:ext uri="{FF2B5EF4-FFF2-40B4-BE49-F238E27FC236}">
                <a16:creationId xmlns:a16="http://schemas.microsoft.com/office/drawing/2014/main" id="{9CF20F5E-77E9-1510-5AA4-A089C56D2502}"/>
              </a:ext>
            </a:extLst>
          </p:cNvPr>
          <p:cNvSpPr>
            <a:spLocks noGrp="1"/>
          </p:cNvSpPr>
          <p:nvPr>
            <p:ph type="body" sz="quarter" idx="13"/>
          </p:nvPr>
        </p:nvSpPr>
        <p:spPr/>
        <p:txBody>
          <a:bodyPr/>
          <a:lstStyle/>
          <a:p>
            <a:r>
              <a:rPr lang="en-GB" dirty="0">
                <a:solidFill>
                  <a:schemeClr val="bg2"/>
                </a:solidFill>
              </a:rPr>
              <a:t>Over to Stacey!</a:t>
            </a:r>
          </a:p>
        </p:txBody>
      </p:sp>
      <p:pic>
        <p:nvPicPr>
          <p:cNvPr id="5" name="Picture 2" descr="Stacey Lyons ">
            <a:extLst>
              <a:ext uri="{FF2B5EF4-FFF2-40B4-BE49-F238E27FC236}">
                <a16:creationId xmlns:a16="http://schemas.microsoft.com/office/drawing/2014/main" id="{101CD7C3-7721-ED80-4069-DBE80508A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611" y="1223999"/>
            <a:ext cx="3290777" cy="448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379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B4F3D6-24F6-8AB2-B890-00DEEE9839E4}"/>
              </a:ext>
            </a:extLst>
          </p:cNvPr>
          <p:cNvSpPr>
            <a:spLocks noGrp="1"/>
          </p:cNvSpPr>
          <p:nvPr>
            <p:ph type="ftr" sz="quarter" idx="11"/>
          </p:nvPr>
        </p:nvSpPr>
        <p:spPr/>
        <p:txBody>
          <a:bodyPr/>
          <a:lstStyle/>
          <a:p>
            <a:r>
              <a:rPr lang="en-GB" dirty="0"/>
              <a:t>Disability across disciplines</a:t>
            </a:r>
          </a:p>
        </p:txBody>
      </p:sp>
      <p:sp>
        <p:nvSpPr>
          <p:cNvPr id="3" name="Slide Number Placeholder 2">
            <a:extLst>
              <a:ext uri="{FF2B5EF4-FFF2-40B4-BE49-F238E27FC236}">
                <a16:creationId xmlns:a16="http://schemas.microsoft.com/office/drawing/2014/main" id="{3599D36A-1610-0319-CA0F-62001094B915}"/>
              </a:ext>
            </a:extLst>
          </p:cNvPr>
          <p:cNvSpPr>
            <a:spLocks noGrp="1"/>
          </p:cNvSpPr>
          <p:nvPr>
            <p:ph type="sldNum" sz="quarter" idx="12"/>
          </p:nvPr>
        </p:nvSpPr>
        <p:spPr/>
        <p:txBody>
          <a:bodyPr/>
          <a:lstStyle/>
          <a:p>
            <a:fld id="{2987031C-9901-4EF0-9F2F-2A2E1AE069F5}" type="slidenum">
              <a:rPr lang="en-GB" smtClean="0"/>
              <a:t>15</a:t>
            </a:fld>
            <a:endParaRPr lang="en-GB"/>
          </a:p>
        </p:txBody>
      </p:sp>
      <p:sp>
        <p:nvSpPr>
          <p:cNvPr id="4" name="Text Placeholder 3">
            <a:extLst>
              <a:ext uri="{FF2B5EF4-FFF2-40B4-BE49-F238E27FC236}">
                <a16:creationId xmlns:a16="http://schemas.microsoft.com/office/drawing/2014/main" id="{AA921295-A7D3-84FD-E112-E31C78DD8558}"/>
              </a:ext>
            </a:extLst>
          </p:cNvPr>
          <p:cNvSpPr>
            <a:spLocks noGrp="1"/>
          </p:cNvSpPr>
          <p:nvPr>
            <p:ph type="body" sz="quarter" idx="13"/>
          </p:nvPr>
        </p:nvSpPr>
        <p:spPr>
          <a:xfrm>
            <a:off x="324000" y="1223999"/>
            <a:ext cx="11020940" cy="4860000"/>
          </a:xfrm>
        </p:spPr>
        <p:txBody>
          <a:bodyPr/>
          <a:lstStyle/>
          <a:p>
            <a:pPr marL="0" indent="0">
              <a:buNone/>
            </a:pPr>
            <a:r>
              <a:rPr lang="en-GB" dirty="0">
                <a:solidFill>
                  <a:schemeClr val="bg2"/>
                </a:solidFill>
                <a:latin typeface="+mj-lt"/>
              </a:rPr>
              <a:t>What have we learned?</a:t>
            </a:r>
          </a:p>
          <a:p>
            <a:r>
              <a:rPr lang="en-GB" dirty="0"/>
              <a:t>Disability is complex, as is our sense of identity. Theoretically, multiple perspectives can help to understand students’ experiences of disability – interdisciplinary approaches are needed to synthesise theory across fields of study.</a:t>
            </a:r>
          </a:p>
          <a:p>
            <a:r>
              <a:rPr lang="en-GB" dirty="0"/>
              <a:t>Discrimination and stigma in higher education are still very real and systemic, and impact on students’ ability to disclose, access support, and so on opportunities for success in higher education.</a:t>
            </a:r>
          </a:p>
          <a:p>
            <a:r>
              <a:rPr lang="en-GB" dirty="0"/>
              <a:t>A need to listen to students, to recognise individual needs and strengths, to trust them as the experts in their own experience.</a:t>
            </a:r>
          </a:p>
          <a:p>
            <a:r>
              <a:rPr lang="en-GB" b="1" dirty="0">
                <a:solidFill>
                  <a:schemeClr val="bg2"/>
                </a:solidFill>
              </a:rPr>
              <a:t>What do </a:t>
            </a:r>
            <a:r>
              <a:rPr lang="en-GB" b="1" u="sng" dirty="0">
                <a:solidFill>
                  <a:schemeClr val="bg2"/>
                </a:solidFill>
              </a:rPr>
              <a:t>you</a:t>
            </a:r>
            <a:r>
              <a:rPr lang="en-GB" b="1" dirty="0">
                <a:solidFill>
                  <a:schemeClr val="bg2"/>
                </a:solidFill>
              </a:rPr>
              <a:t> want to bring to this discussion?</a:t>
            </a:r>
          </a:p>
        </p:txBody>
      </p:sp>
    </p:spTree>
    <p:extLst>
      <p:ext uri="{BB962C8B-B14F-4D97-AF65-F5344CB8AC3E}">
        <p14:creationId xmlns:p14="http://schemas.microsoft.com/office/powerpoint/2010/main" val="154990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BB0095-097C-8E60-D22A-23E93EE84548}"/>
              </a:ext>
            </a:extLst>
          </p:cNvPr>
          <p:cNvSpPr>
            <a:spLocks noGrp="1"/>
          </p:cNvSpPr>
          <p:nvPr>
            <p:ph type="ftr" sz="quarter" idx="11"/>
          </p:nvPr>
        </p:nvSpPr>
        <p:spPr/>
        <p:txBody>
          <a:bodyPr/>
          <a:lstStyle/>
          <a:p>
            <a:r>
              <a:rPr lang="en-GB"/>
              <a:t>Presentation title</a:t>
            </a:r>
          </a:p>
        </p:txBody>
      </p:sp>
      <p:sp>
        <p:nvSpPr>
          <p:cNvPr id="3" name="Slide Number Placeholder 2">
            <a:extLst>
              <a:ext uri="{FF2B5EF4-FFF2-40B4-BE49-F238E27FC236}">
                <a16:creationId xmlns:a16="http://schemas.microsoft.com/office/drawing/2014/main" id="{B3A2603F-6173-FAD4-EFA3-FCB19FB459E6}"/>
              </a:ext>
            </a:extLst>
          </p:cNvPr>
          <p:cNvSpPr>
            <a:spLocks noGrp="1"/>
          </p:cNvSpPr>
          <p:nvPr>
            <p:ph type="sldNum" sz="quarter" idx="12"/>
          </p:nvPr>
        </p:nvSpPr>
        <p:spPr/>
        <p:txBody>
          <a:bodyPr/>
          <a:lstStyle/>
          <a:p>
            <a:fld id="{2987031C-9901-4EF0-9F2F-2A2E1AE069F5}" type="slidenum">
              <a:rPr lang="en-GB" smtClean="0"/>
              <a:t>16</a:t>
            </a:fld>
            <a:endParaRPr lang="en-GB"/>
          </a:p>
        </p:txBody>
      </p:sp>
      <p:sp>
        <p:nvSpPr>
          <p:cNvPr id="4" name="Text Placeholder 3">
            <a:extLst>
              <a:ext uri="{FF2B5EF4-FFF2-40B4-BE49-F238E27FC236}">
                <a16:creationId xmlns:a16="http://schemas.microsoft.com/office/drawing/2014/main" id="{8FE65937-0DA4-C742-9412-7CE1215A8163}"/>
              </a:ext>
            </a:extLst>
          </p:cNvPr>
          <p:cNvSpPr>
            <a:spLocks noGrp="1"/>
          </p:cNvSpPr>
          <p:nvPr>
            <p:ph type="body" sz="quarter" idx="13"/>
          </p:nvPr>
        </p:nvSpPr>
        <p:spPr/>
        <p:txBody>
          <a:bodyPr/>
          <a:lstStyle/>
          <a:p>
            <a:pPr marL="0" indent="0">
              <a:buNone/>
            </a:pPr>
            <a:r>
              <a:rPr lang="en-GB" dirty="0">
                <a:solidFill>
                  <a:schemeClr val="bg2"/>
                </a:solidFill>
                <a:latin typeface="+mj-lt"/>
              </a:rPr>
              <a:t>Additional (hyperlinked) resources</a:t>
            </a:r>
          </a:p>
          <a:p>
            <a:r>
              <a:rPr lang="en-GB" dirty="0"/>
              <a:t>Lyons &amp; Hulme (2021). Why are so many students locked out of their education? </a:t>
            </a:r>
            <a:r>
              <a:rPr lang="en-GB" dirty="0" err="1">
                <a:hlinkClick r:id="rId2"/>
              </a:rPr>
              <a:t>WonkHE</a:t>
            </a:r>
            <a:r>
              <a:rPr lang="en-GB" dirty="0">
                <a:hlinkClick r:id="rId2"/>
              </a:rPr>
              <a:t>.</a:t>
            </a:r>
            <a:endParaRPr lang="en-GB" dirty="0"/>
          </a:p>
          <a:p>
            <a:r>
              <a:rPr lang="en-GB" dirty="0"/>
              <a:t>Hamilton, Hulme, &amp; Harrison (2021). Experiences of higher education for students with chronic illnesses. </a:t>
            </a:r>
            <a:r>
              <a:rPr lang="en-GB" dirty="0">
                <a:hlinkClick r:id="rId3"/>
              </a:rPr>
              <a:t>Disability &amp; Society.</a:t>
            </a:r>
            <a:endParaRPr lang="en-GB" dirty="0"/>
          </a:p>
          <a:p>
            <a:r>
              <a:rPr lang="en-GB" dirty="0"/>
              <a:t>Hulme (2021). </a:t>
            </a:r>
            <a:r>
              <a:rPr lang="en-GB" dirty="0">
                <a:effectLst/>
                <a:ea typeface="Times New Roman" panose="02020603050405020304" pitchFamily="18" charset="0"/>
                <a:hlinkClick r:id="rId4"/>
              </a:rPr>
              <a:t>Inclusive learning: Engaging student voices</a:t>
            </a:r>
            <a:r>
              <a:rPr lang="en-GB" dirty="0">
                <a:effectLst/>
                <a:ea typeface="Times New Roman" panose="02020603050405020304" pitchFamily="18" charset="0"/>
              </a:rPr>
              <a:t>. </a:t>
            </a:r>
            <a:r>
              <a:rPr lang="en-GB" dirty="0" err="1">
                <a:effectLst/>
                <a:ea typeface="Times New Roman" panose="02020603050405020304" pitchFamily="18" charset="0"/>
              </a:rPr>
              <a:t>GlobalMindED</a:t>
            </a:r>
            <a:r>
              <a:rPr lang="en-GB" dirty="0">
                <a:effectLst/>
                <a:ea typeface="Times New Roman" panose="02020603050405020304" pitchFamily="18" charset="0"/>
              </a:rPr>
              <a:t> expert talk, 28</a:t>
            </a:r>
            <a:r>
              <a:rPr lang="en-GB" baseline="30000" dirty="0">
                <a:effectLst/>
                <a:ea typeface="Times New Roman" panose="02020603050405020304" pitchFamily="18" charset="0"/>
              </a:rPr>
              <a:t>th</a:t>
            </a:r>
            <a:r>
              <a:rPr lang="en-GB" dirty="0">
                <a:effectLst/>
                <a:ea typeface="Times New Roman" panose="02020603050405020304" pitchFamily="18" charset="0"/>
              </a:rPr>
              <a:t> May 2021 – YouTube video, from 27 minutes.</a:t>
            </a:r>
          </a:p>
          <a:p>
            <a:r>
              <a:rPr lang="en-GB" dirty="0"/>
              <a:t>Hulme (2021). </a:t>
            </a:r>
            <a:r>
              <a:rPr lang="en-GB" dirty="0">
                <a:hlinkClick r:id="rId5"/>
              </a:rPr>
              <a:t>Social identity and disability in the classroom</a:t>
            </a:r>
            <a:r>
              <a:rPr lang="en-GB" dirty="0"/>
              <a:t>. Changing States of Mind podcast.</a:t>
            </a:r>
          </a:p>
        </p:txBody>
      </p:sp>
    </p:spTree>
    <p:extLst>
      <p:ext uri="{BB962C8B-B14F-4D97-AF65-F5344CB8AC3E}">
        <p14:creationId xmlns:p14="http://schemas.microsoft.com/office/powerpoint/2010/main" val="387286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44CF7D-5375-0041-A6BB-F12AD1F2DF04}"/>
              </a:ext>
            </a:extLst>
          </p:cNvPr>
          <p:cNvSpPr>
            <a:spLocks noGrp="1"/>
          </p:cNvSpPr>
          <p:nvPr>
            <p:ph type="ftr" sz="quarter" idx="11"/>
          </p:nvPr>
        </p:nvSpPr>
        <p:spPr/>
        <p:txBody>
          <a:bodyPr/>
          <a:lstStyle/>
          <a:p>
            <a:r>
              <a:rPr lang="en-GB" dirty="0"/>
              <a:t>Disability across disciplines</a:t>
            </a:r>
          </a:p>
        </p:txBody>
      </p:sp>
      <p:sp>
        <p:nvSpPr>
          <p:cNvPr id="3" name="Text Placeholder 2">
            <a:extLst>
              <a:ext uri="{FF2B5EF4-FFF2-40B4-BE49-F238E27FC236}">
                <a16:creationId xmlns:a16="http://schemas.microsoft.com/office/drawing/2014/main" id="{673BCB42-4BF0-2F4A-82F3-4AC2700959D4}"/>
              </a:ext>
            </a:extLst>
          </p:cNvPr>
          <p:cNvSpPr>
            <a:spLocks noGrp="1"/>
          </p:cNvSpPr>
          <p:nvPr>
            <p:ph type="body" sz="quarter" idx="13"/>
          </p:nvPr>
        </p:nvSpPr>
        <p:spPr/>
        <p:txBody>
          <a:bodyPr/>
          <a:lstStyle/>
          <a:p>
            <a:pPr lvl="1"/>
            <a:r>
              <a:rPr lang="en-GB" dirty="0"/>
              <a:t>Outline</a:t>
            </a:r>
          </a:p>
          <a:p>
            <a:r>
              <a:rPr lang="en-GB" dirty="0"/>
              <a:t>Why disabled students?</a:t>
            </a:r>
          </a:p>
          <a:p>
            <a:r>
              <a:rPr lang="en-GB" dirty="0"/>
              <a:t>Models of disability</a:t>
            </a:r>
          </a:p>
          <a:p>
            <a:r>
              <a:rPr lang="en-GB" dirty="0"/>
              <a:t>Bronfenbrenner’s ecological systems theory</a:t>
            </a:r>
          </a:p>
          <a:p>
            <a:r>
              <a:rPr lang="en-GB" dirty="0"/>
              <a:t>Social representations theory</a:t>
            </a:r>
          </a:p>
          <a:p>
            <a:r>
              <a:rPr lang="en-GB" dirty="0"/>
              <a:t>Social identity theory</a:t>
            </a:r>
          </a:p>
          <a:p>
            <a:r>
              <a:rPr lang="en-GB" dirty="0"/>
              <a:t>What have we learned?</a:t>
            </a:r>
          </a:p>
        </p:txBody>
      </p:sp>
      <p:sp>
        <p:nvSpPr>
          <p:cNvPr id="4" name="Slide Number Placeholder 3">
            <a:extLst>
              <a:ext uri="{FF2B5EF4-FFF2-40B4-BE49-F238E27FC236}">
                <a16:creationId xmlns:a16="http://schemas.microsoft.com/office/drawing/2014/main" id="{54CB068D-E486-9A4B-83AC-D99B9AE4B666}"/>
              </a:ext>
            </a:extLst>
          </p:cNvPr>
          <p:cNvSpPr>
            <a:spLocks noGrp="1"/>
          </p:cNvSpPr>
          <p:nvPr>
            <p:ph type="sldNum" sz="quarter" idx="12"/>
          </p:nvPr>
        </p:nvSpPr>
        <p:spPr/>
        <p:txBody>
          <a:bodyPr/>
          <a:lstStyle/>
          <a:p>
            <a:fld id="{2987031C-9901-4EF0-9F2F-2A2E1AE069F5}" type="slidenum">
              <a:rPr lang="en-GB" smtClean="0"/>
              <a:t>2</a:t>
            </a:fld>
            <a:endParaRPr lang="en-GB"/>
          </a:p>
        </p:txBody>
      </p:sp>
    </p:spTree>
    <p:extLst>
      <p:ext uri="{BB962C8B-B14F-4D97-AF65-F5344CB8AC3E}">
        <p14:creationId xmlns:p14="http://schemas.microsoft.com/office/powerpoint/2010/main" val="177879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5ED821-55FE-726D-5263-9CD8FAEACBE1}"/>
              </a:ext>
            </a:extLst>
          </p:cNvPr>
          <p:cNvSpPr>
            <a:spLocks noGrp="1"/>
          </p:cNvSpPr>
          <p:nvPr>
            <p:ph type="ftr" sz="quarter" idx="11"/>
          </p:nvPr>
        </p:nvSpPr>
        <p:spPr/>
        <p:txBody>
          <a:bodyPr/>
          <a:lstStyle/>
          <a:p>
            <a:r>
              <a:rPr lang="en-GB" dirty="0"/>
              <a:t>Disability across disciplines</a:t>
            </a:r>
          </a:p>
        </p:txBody>
      </p:sp>
      <p:sp>
        <p:nvSpPr>
          <p:cNvPr id="3" name="Slide Number Placeholder 2">
            <a:extLst>
              <a:ext uri="{FF2B5EF4-FFF2-40B4-BE49-F238E27FC236}">
                <a16:creationId xmlns:a16="http://schemas.microsoft.com/office/drawing/2014/main" id="{61CC7381-FBA3-B9C7-96B0-453668B4F4FE}"/>
              </a:ext>
            </a:extLst>
          </p:cNvPr>
          <p:cNvSpPr>
            <a:spLocks noGrp="1"/>
          </p:cNvSpPr>
          <p:nvPr>
            <p:ph type="sldNum" sz="quarter" idx="12"/>
          </p:nvPr>
        </p:nvSpPr>
        <p:spPr/>
        <p:txBody>
          <a:bodyPr/>
          <a:lstStyle/>
          <a:p>
            <a:fld id="{2987031C-9901-4EF0-9F2F-2A2E1AE069F5}" type="slidenum">
              <a:rPr lang="en-GB" smtClean="0"/>
              <a:t>3</a:t>
            </a:fld>
            <a:endParaRPr lang="en-GB"/>
          </a:p>
        </p:txBody>
      </p:sp>
      <p:sp>
        <p:nvSpPr>
          <p:cNvPr id="4" name="Text Placeholder 3">
            <a:extLst>
              <a:ext uri="{FF2B5EF4-FFF2-40B4-BE49-F238E27FC236}">
                <a16:creationId xmlns:a16="http://schemas.microsoft.com/office/drawing/2014/main" id="{7A025856-D015-0633-7151-1E5BD1FCAD4F}"/>
              </a:ext>
            </a:extLst>
          </p:cNvPr>
          <p:cNvSpPr>
            <a:spLocks noGrp="1"/>
          </p:cNvSpPr>
          <p:nvPr>
            <p:ph type="body" sz="quarter" idx="13"/>
          </p:nvPr>
        </p:nvSpPr>
        <p:spPr>
          <a:xfrm>
            <a:off x="324000" y="1223999"/>
            <a:ext cx="6863609" cy="4860000"/>
          </a:xfrm>
        </p:spPr>
        <p:txBody>
          <a:bodyPr/>
          <a:lstStyle/>
          <a:p>
            <a:pPr marL="0" indent="0">
              <a:buNone/>
            </a:pPr>
            <a:r>
              <a:rPr lang="en-GB" dirty="0">
                <a:solidFill>
                  <a:schemeClr val="bg2"/>
                </a:solidFill>
                <a:latin typeface="+mj-lt"/>
              </a:rPr>
              <a:t>Why disabled students*?</a:t>
            </a:r>
          </a:p>
          <a:p>
            <a:r>
              <a:rPr lang="en-GB" dirty="0"/>
              <a:t>Disability – a physical </a:t>
            </a:r>
            <a:r>
              <a:rPr lang="en-GB"/>
              <a:t>or mental </a:t>
            </a:r>
            <a:r>
              <a:rPr lang="en-GB" dirty="0"/>
              <a:t>impairment that has a ‘substantial’ or ‘long-term’ negative effect on their ‘normal’ daily functions (Equality Act, 2010)</a:t>
            </a:r>
          </a:p>
          <a:p>
            <a:r>
              <a:rPr lang="en-GB" dirty="0"/>
              <a:t>Historically marginalised, excluded from universities, ‘objects of study’ (Hodkinson, 2016; </a:t>
            </a:r>
            <a:r>
              <a:rPr lang="en-GB" dirty="0" err="1"/>
              <a:t>Dolmage</a:t>
            </a:r>
            <a:r>
              <a:rPr lang="en-GB" dirty="0"/>
              <a:t>, 2017) – Disabled Students Allowance introduced in 1993.</a:t>
            </a:r>
          </a:p>
          <a:p>
            <a:r>
              <a:rPr lang="en-GB" dirty="0"/>
              <a:t>Number of disabled students in HE increasing (around 14% DSA) BUT still under-represented, take longer to complete, more likely to drop out, and awarding gap (HESA, 2021).</a:t>
            </a:r>
          </a:p>
          <a:p>
            <a:r>
              <a:rPr lang="en-GB" dirty="0">
                <a:solidFill>
                  <a:schemeClr val="bg2"/>
                </a:solidFill>
              </a:rPr>
              <a:t>What are the reasons for disadvantage? How to improve?</a:t>
            </a:r>
          </a:p>
          <a:p>
            <a:pPr marL="0" indent="0">
              <a:buNone/>
            </a:pPr>
            <a:r>
              <a:rPr lang="en-GB" i="1" dirty="0"/>
              <a:t>* Note use of identity-first rather than person-first language, throughout this talk</a:t>
            </a:r>
          </a:p>
          <a:p>
            <a:endParaRPr lang="en-GB" dirty="0"/>
          </a:p>
        </p:txBody>
      </p:sp>
      <p:pic>
        <p:nvPicPr>
          <p:cNvPr id="1026" name="Picture 2" descr="Steps leading to the entrance of the Widener Library, Harvard University. A young man, presumably a student, can be seen at the top of the steps. ">
            <a:extLst>
              <a:ext uri="{FF2B5EF4-FFF2-40B4-BE49-F238E27FC236}">
                <a16:creationId xmlns:a16="http://schemas.microsoft.com/office/drawing/2014/main" id="{F0453B68-3B4B-4B2A-16B9-1AD62E218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261" y="2102699"/>
            <a:ext cx="4360578" cy="29052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E5E18A-9A1D-C069-19CD-83B08C24D6DA}"/>
              </a:ext>
            </a:extLst>
          </p:cNvPr>
          <p:cNvSpPr txBox="1"/>
          <p:nvPr/>
        </p:nvSpPr>
        <p:spPr>
          <a:xfrm>
            <a:off x="8746995" y="5199321"/>
            <a:ext cx="2222205" cy="627320"/>
          </a:xfrm>
          <a:prstGeom prst="rect">
            <a:avLst/>
          </a:prstGeom>
          <a:noFill/>
        </p:spPr>
        <p:txBody>
          <a:bodyPr wrap="square" lIns="0" tIns="0" rIns="0" bIns="0" rtlCol="0">
            <a:noAutofit/>
          </a:bodyPr>
          <a:lstStyle/>
          <a:p>
            <a:pPr algn="ctr"/>
            <a:r>
              <a:rPr lang="en-GB" dirty="0">
                <a:solidFill>
                  <a:schemeClr val="tx2"/>
                </a:solidFill>
                <a:latin typeface="Abadi" panose="020B0604020202020204" pitchFamily="34" charset="0"/>
              </a:rPr>
              <a:t>Widener Library, Harvard University</a:t>
            </a:r>
          </a:p>
        </p:txBody>
      </p:sp>
    </p:spTree>
    <p:extLst>
      <p:ext uri="{BB962C8B-B14F-4D97-AF65-F5344CB8AC3E}">
        <p14:creationId xmlns:p14="http://schemas.microsoft.com/office/powerpoint/2010/main" val="206242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FF5F85-40C0-4C2C-A514-2C5B71DB7598}"/>
              </a:ext>
            </a:extLst>
          </p:cNvPr>
          <p:cNvSpPr>
            <a:spLocks noGrp="1"/>
          </p:cNvSpPr>
          <p:nvPr>
            <p:ph type="ftr" sz="quarter" idx="11"/>
          </p:nvPr>
        </p:nvSpPr>
        <p:spPr/>
        <p:txBody>
          <a:bodyPr/>
          <a:lstStyle/>
          <a:p>
            <a:r>
              <a:rPr lang="en-GB" dirty="0"/>
              <a:t>Disability across disciplines</a:t>
            </a:r>
          </a:p>
        </p:txBody>
      </p:sp>
      <p:sp>
        <p:nvSpPr>
          <p:cNvPr id="3" name="Slide Number Placeholder 2">
            <a:extLst>
              <a:ext uri="{FF2B5EF4-FFF2-40B4-BE49-F238E27FC236}">
                <a16:creationId xmlns:a16="http://schemas.microsoft.com/office/drawing/2014/main" id="{DA6A01C2-206E-3D88-1369-AA3A3B4A1EBB}"/>
              </a:ext>
            </a:extLst>
          </p:cNvPr>
          <p:cNvSpPr>
            <a:spLocks noGrp="1"/>
          </p:cNvSpPr>
          <p:nvPr>
            <p:ph type="sldNum" sz="quarter" idx="12"/>
          </p:nvPr>
        </p:nvSpPr>
        <p:spPr/>
        <p:txBody>
          <a:bodyPr/>
          <a:lstStyle/>
          <a:p>
            <a:fld id="{2987031C-9901-4EF0-9F2F-2A2E1AE069F5}" type="slidenum">
              <a:rPr lang="en-GB" smtClean="0"/>
              <a:t>4</a:t>
            </a:fld>
            <a:endParaRPr lang="en-GB"/>
          </a:p>
        </p:txBody>
      </p:sp>
      <p:sp>
        <p:nvSpPr>
          <p:cNvPr id="4" name="Text Placeholder 3">
            <a:extLst>
              <a:ext uri="{FF2B5EF4-FFF2-40B4-BE49-F238E27FC236}">
                <a16:creationId xmlns:a16="http://schemas.microsoft.com/office/drawing/2014/main" id="{53199D85-AD87-3729-5D74-1BFF34A123D2}"/>
              </a:ext>
            </a:extLst>
          </p:cNvPr>
          <p:cNvSpPr>
            <a:spLocks noGrp="1"/>
          </p:cNvSpPr>
          <p:nvPr>
            <p:ph type="body" sz="quarter" idx="13"/>
          </p:nvPr>
        </p:nvSpPr>
        <p:spPr>
          <a:xfrm>
            <a:off x="398428" y="644631"/>
            <a:ext cx="10882716" cy="2088340"/>
          </a:xfrm>
        </p:spPr>
        <p:txBody>
          <a:bodyPr/>
          <a:lstStyle/>
          <a:p>
            <a:pPr marL="0" indent="0">
              <a:buNone/>
            </a:pPr>
            <a:r>
              <a:rPr lang="en-GB" dirty="0">
                <a:solidFill>
                  <a:schemeClr val="bg2"/>
                </a:solidFill>
                <a:latin typeface="+mj-lt"/>
              </a:rPr>
              <a:t>Why disabled students?</a:t>
            </a:r>
          </a:p>
          <a:p>
            <a:r>
              <a:rPr lang="en-GB" dirty="0"/>
              <a:t>‘Disabled students’ – a diverse group</a:t>
            </a:r>
          </a:p>
          <a:p>
            <a:r>
              <a:rPr lang="en-GB" dirty="0"/>
              <a:t>What are disabled students’ experiences? NOT ‘objects of study’!</a:t>
            </a:r>
          </a:p>
          <a:p>
            <a:r>
              <a:rPr lang="en-GB" dirty="0"/>
              <a:t>Students as researchers – a learning community, with lived experience of disability, long-term illness, and/or neurodivergence</a:t>
            </a:r>
          </a:p>
        </p:txBody>
      </p:sp>
      <p:pic>
        <p:nvPicPr>
          <p:cNvPr id="2050" name="Picture 2" descr="Stacey Lyons ">
            <a:extLst>
              <a:ext uri="{FF2B5EF4-FFF2-40B4-BE49-F238E27FC236}">
                <a16:creationId xmlns:a16="http://schemas.microsoft.com/office/drawing/2014/main" id="{2BFF6466-4A22-8774-C4BB-1B6107766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06" y="2922278"/>
            <a:ext cx="1924049" cy="26225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ppa Hamilton">
            <a:extLst>
              <a:ext uri="{FF2B5EF4-FFF2-40B4-BE49-F238E27FC236}">
                <a16:creationId xmlns:a16="http://schemas.microsoft.com/office/drawing/2014/main" id="{7C16B9C9-9D67-22EE-25D2-F6C9121C8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195" y="3230119"/>
            <a:ext cx="2032514" cy="2088340"/>
          </a:xfrm>
          <a:prstGeom prst="rect">
            <a:avLst/>
          </a:prstGeom>
        </p:spPr>
      </p:pic>
      <p:pic>
        <p:nvPicPr>
          <p:cNvPr id="6" name="Picture 5" descr="Emma Crabb">
            <a:extLst>
              <a:ext uri="{FF2B5EF4-FFF2-40B4-BE49-F238E27FC236}">
                <a16:creationId xmlns:a16="http://schemas.microsoft.com/office/drawing/2014/main" id="{9A809E61-826E-B234-75C3-CF1FDC6B6663}"/>
              </a:ext>
            </a:extLst>
          </p:cNvPr>
          <p:cNvPicPr>
            <a:picLocks noChangeAspect="1"/>
          </p:cNvPicPr>
          <p:nvPr/>
        </p:nvPicPr>
        <p:blipFill rotWithShape="1">
          <a:blip r:embed="rId4">
            <a:extLst>
              <a:ext uri="{28A0092B-C50C-407E-A947-70E740481C1C}">
                <a14:useLocalDpi xmlns:a14="http://schemas.microsoft.com/office/drawing/2010/main" val="0"/>
              </a:ext>
            </a:extLst>
          </a:blip>
          <a:srcRect b="18532"/>
          <a:stretch/>
        </p:blipFill>
        <p:spPr>
          <a:xfrm>
            <a:off x="6562293" y="3230119"/>
            <a:ext cx="1505638" cy="2075669"/>
          </a:xfrm>
          <a:prstGeom prst="rect">
            <a:avLst/>
          </a:prstGeom>
        </p:spPr>
      </p:pic>
      <p:pic>
        <p:nvPicPr>
          <p:cNvPr id="7" name="Picture 6" descr="Cleo Keeling Ball">
            <a:extLst>
              <a:ext uri="{FF2B5EF4-FFF2-40B4-BE49-F238E27FC236}">
                <a16:creationId xmlns:a16="http://schemas.microsoft.com/office/drawing/2014/main" id="{46654575-4134-85E0-C5AF-238522684A3F}"/>
              </a:ext>
            </a:extLst>
          </p:cNvPr>
          <p:cNvPicPr>
            <a:picLocks noChangeAspect="1"/>
          </p:cNvPicPr>
          <p:nvPr/>
        </p:nvPicPr>
        <p:blipFill rotWithShape="1">
          <a:blip r:embed="rId5">
            <a:extLst>
              <a:ext uri="{28A0092B-C50C-407E-A947-70E740481C1C}">
                <a14:useLocalDpi xmlns:a14="http://schemas.microsoft.com/office/drawing/2010/main" val="0"/>
              </a:ext>
            </a:extLst>
          </a:blip>
          <a:srcRect l="5915" t="13931" r="8677"/>
          <a:stretch/>
        </p:blipFill>
        <p:spPr>
          <a:xfrm>
            <a:off x="9122735" y="3147600"/>
            <a:ext cx="1846465" cy="2170859"/>
          </a:xfrm>
          <a:prstGeom prst="rect">
            <a:avLst/>
          </a:prstGeom>
        </p:spPr>
      </p:pic>
      <p:sp>
        <p:nvSpPr>
          <p:cNvPr id="8" name="TextBox 7">
            <a:extLst>
              <a:ext uri="{FF2B5EF4-FFF2-40B4-BE49-F238E27FC236}">
                <a16:creationId xmlns:a16="http://schemas.microsoft.com/office/drawing/2014/main" id="{E40B18D1-CDC4-277D-13CB-6CB2EB7C2977}"/>
              </a:ext>
            </a:extLst>
          </p:cNvPr>
          <p:cNvSpPr txBox="1"/>
          <p:nvPr/>
        </p:nvSpPr>
        <p:spPr>
          <a:xfrm>
            <a:off x="840414" y="5840122"/>
            <a:ext cx="1823041" cy="350874"/>
          </a:xfrm>
          <a:prstGeom prst="rect">
            <a:avLst/>
          </a:prstGeom>
          <a:noFill/>
        </p:spPr>
        <p:txBody>
          <a:bodyPr wrap="square" lIns="0" tIns="0" rIns="0" bIns="0" rtlCol="0">
            <a:noAutofit/>
          </a:bodyPr>
          <a:lstStyle/>
          <a:p>
            <a:pPr algn="ctr"/>
            <a:r>
              <a:rPr lang="en-GB" sz="2000" dirty="0">
                <a:solidFill>
                  <a:schemeClr val="tx1"/>
                </a:solidFill>
              </a:rPr>
              <a:t>Stacey Lyons</a:t>
            </a:r>
          </a:p>
        </p:txBody>
      </p:sp>
      <p:sp>
        <p:nvSpPr>
          <p:cNvPr id="9" name="TextBox 8">
            <a:extLst>
              <a:ext uri="{FF2B5EF4-FFF2-40B4-BE49-F238E27FC236}">
                <a16:creationId xmlns:a16="http://schemas.microsoft.com/office/drawing/2014/main" id="{40B4C7F6-54BF-3055-CD67-977E222AACDA}"/>
              </a:ext>
            </a:extLst>
          </p:cNvPr>
          <p:cNvSpPr txBox="1"/>
          <p:nvPr/>
        </p:nvSpPr>
        <p:spPr>
          <a:xfrm>
            <a:off x="3597195" y="5837653"/>
            <a:ext cx="1823041" cy="350874"/>
          </a:xfrm>
          <a:prstGeom prst="rect">
            <a:avLst/>
          </a:prstGeom>
          <a:noFill/>
        </p:spPr>
        <p:txBody>
          <a:bodyPr wrap="square" lIns="0" tIns="0" rIns="0" bIns="0" rtlCol="0">
            <a:noAutofit/>
          </a:bodyPr>
          <a:lstStyle/>
          <a:p>
            <a:pPr algn="ctr"/>
            <a:r>
              <a:rPr lang="en-GB" sz="2000" dirty="0">
                <a:solidFill>
                  <a:schemeClr val="tx1"/>
                </a:solidFill>
              </a:rPr>
              <a:t>Pippa Hamilton</a:t>
            </a:r>
          </a:p>
        </p:txBody>
      </p:sp>
      <p:sp>
        <p:nvSpPr>
          <p:cNvPr id="10" name="TextBox 9">
            <a:extLst>
              <a:ext uri="{FF2B5EF4-FFF2-40B4-BE49-F238E27FC236}">
                <a16:creationId xmlns:a16="http://schemas.microsoft.com/office/drawing/2014/main" id="{D49AB947-03A5-D85B-49F4-AA1F22C513E8}"/>
              </a:ext>
            </a:extLst>
          </p:cNvPr>
          <p:cNvSpPr txBox="1"/>
          <p:nvPr/>
        </p:nvSpPr>
        <p:spPr>
          <a:xfrm>
            <a:off x="6403591" y="5837653"/>
            <a:ext cx="1823041" cy="350874"/>
          </a:xfrm>
          <a:prstGeom prst="rect">
            <a:avLst/>
          </a:prstGeom>
          <a:noFill/>
        </p:spPr>
        <p:txBody>
          <a:bodyPr wrap="square" lIns="0" tIns="0" rIns="0" bIns="0" rtlCol="0">
            <a:noAutofit/>
          </a:bodyPr>
          <a:lstStyle/>
          <a:p>
            <a:pPr algn="ctr"/>
            <a:r>
              <a:rPr lang="en-GB" sz="2000" dirty="0">
                <a:solidFill>
                  <a:schemeClr val="tx1"/>
                </a:solidFill>
              </a:rPr>
              <a:t>Emma Crabb</a:t>
            </a:r>
          </a:p>
        </p:txBody>
      </p:sp>
      <p:sp>
        <p:nvSpPr>
          <p:cNvPr id="11" name="TextBox 10">
            <a:extLst>
              <a:ext uri="{FF2B5EF4-FFF2-40B4-BE49-F238E27FC236}">
                <a16:creationId xmlns:a16="http://schemas.microsoft.com/office/drawing/2014/main" id="{20C2FE23-6D22-49C7-34F3-1823395CB064}"/>
              </a:ext>
            </a:extLst>
          </p:cNvPr>
          <p:cNvSpPr txBox="1"/>
          <p:nvPr/>
        </p:nvSpPr>
        <p:spPr>
          <a:xfrm>
            <a:off x="9000515" y="5824983"/>
            <a:ext cx="2066542" cy="350874"/>
          </a:xfrm>
          <a:prstGeom prst="rect">
            <a:avLst/>
          </a:prstGeom>
          <a:noFill/>
        </p:spPr>
        <p:txBody>
          <a:bodyPr wrap="square" lIns="0" tIns="0" rIns="0" bIns="0" rtlCol="0">
            <a:noAutofit/>
          </a:bodyPr>
          <a:lstStyle/>
          <a:p>
            <a:pPr algn="ctr"/>
            <a:r>
              <a:rPr lang="en-GB" sz="2000" dirty="0">
                <a:solidFill>
                  <a:schemeClr val="tx1"/>
                </a:solidFill>
              </a:rPr>
              <a:t>Cleo Keeling Ball</a:t>
            </a:r>
          </a:p>
        </p:txBody>
      </p:sp>
    </p:spTree>
    <p:extLst>
      <p:ext uri="{BB962C8B-B14F-4D97-AF65-F5344CB8AC3E}">
        <p14:creationId xmlns:p14="http://schemas.microsoft.com/office/powerpoint/2010/main" val="29126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8BD457-DA28-0F14-68EF-8CA6EC5A7391}"/>
              </a:ext>
            </a:extLst>
          </p:cNvPr>
          <p:cNvSpPr>
            <a:spLocks noGrp="1"/>
          </p:cNvSpPr>
          <p:nvPr>
            <p:ph type="ftr" sz="quarter" idx="11"/>
          </p:nvPr>
        </p:nvSpPr>
        <p:spPr/>
        <p:txBody>
          <a:bodyPr/>
          <a:lstStyle/>
          <a:p>
            <a:r>
              <a:rPr lang="en-GB" dirty="0"/>
              <a:t>Disability across disciplines</a:t>
            </a:r>
          </a:p>
        </p:txBody>
      </p:sp>
      <p:sp>
        <p:nvSpPr>
          <p:cNvPr id="3" name="Slide Number Placeholder 2">
            <a:extLst>
              <a:ext uri="{FF2B5EF4-FFF2-40B4-BE49-F238E27FC236}">
                <a16:creationId xmlns:a16="http://schemas.microsoft.com/office/drawing/2014/main" id="{D22C20A7-650C-7460-EA16-B312080AE743}"/>
              </a:ext>
            </a:extLst>
          </p:cNvPr>
          <p:cNvSpPr>
            <a:spLocks noGrp="1"/>
          </p:cNvSpPr>
          <p:nvPr>
            <p:ph type="sldNum" sz="quarter" idx="12"/>
          </p:nvPr>
        </p:nvSpPr>
        <p:spPr/>
        <p:txBody>
          <a:bodyPr/>
          <a:lstStyle/>
          <a:p>
            <a:fld id="{2987031C-9901-4EF0-9F2F-2A2E1AE069F5}" type="slidenum">
              <a:rPr lang="en-GB" smtClean="0"/>
              <a:t>5</a:t>
            </a:fld>
            <a:endParaRPr lang="en-GB"/>
          </a:p>
        </p:txBody>
      </p:sp>
      <p:sp>
        <p:nvSpPr>
          <p:cNvPr id="4" name="Text Placeholder 3">
            <a:extLst>
              <a:ext uri="{FF2B5EF4-FFF2-40B4-BE49-F238E27FC236}">
                <a16:creationId xmlns:a16="http://schemas.microsoft.com/office/drawing/2014/main" id="{24717E7A-355B-4699-55BE-F39B6F9F1F7C}"/>
              </a:ext>
            </a:extLst>
          </p:cNvPr>
          <p:cNvSpPr>
            <a:spLocks noGrp="1"/>
          </p:cNvSpPr>
          <p:nvPr>
            <p:ph type="body" sz="quarter" idx="13"/>
          </p:nvPr>
        </p:nvSpPr>
        <p:spPr>
          <a:xfrm>
            <a:off x="324000" y="1223999"/>
            <a:ext cx="7544093" cy="4860000"/>
          </a:xfrm>
        </p:spPr>
        <p:txBody>
          <a:bodyPr/>
          <a:lstStyle/>
          <a:p>
            <a:pPr marL="0" indent="0">
              <a:buNone/>
            </a:pPr>
            <a:r>
              <a:rPr lang="en-GB" dirty="0">
                <a:solidFill>
                  <a:schemeClr val="bg2"/>
                </a:solidFill>
                <a:latin typeface="+mj-lt"/>
              </a:rPr>
              <a:t>Models of disability</a:t>
            </a:r>
          </a:p>
          <a:p>
            <a:r>
              <a:rPr lang="en-GB" dirty="0">
                <a:solidFill>
                  <a:schemeClr val="accent6">
                    <a:lumMod val="50000"/>
                  </a:schemeClr>
                </a:solidFill>
              </a:rPr>
              <a:t>Medical model </a:t>
            </a:r>
            <a:r>
              <a:rPr lang="en-GB" dirty="0"/>
              <a:t>– individual impairment (Retief &amp; </a:t>
            </a:r>
            <a:r>
              <a:rPr lang="en-GB" dirty="0" err="1"/>
              <a:t>Letšosa</a:t>
            </a:r>
            <a:r>
              <a:rPr lang="en-GB" dirty="0"/>
              <a:t>, 2018)</a:t>
            </a:r>
          </a:p>
          <a:p>
            <a:r>
              <a:rPr lang="en-GB" dirty="0">
                <a:solidFill>
                  <a:schemeClr val="accent6">
                    <a:lumMod val="50000"/>
                  </a:schemeClr>
                </a:solidFill>
              </a:rPr>
              <a:t>Social model </a:t>
            </a:r>
            <a:r>
              <a:rPr lang="en-GB" dirty="0"/>
              <a:t>– society fails to be accessible (Oliver, 1983, 1990; Brown &amp; Leigh, 2020)</a:t>
            </a:r>
          </a:p>
          <a:p>
            <a:r>
              <a:rPr lang="en-GB" dirty="0">
                <a:solidFill>
                  <a:schemeClr val="accent6">
                    <a:lumMod val="50000"/>
                  </a:schemeClr>
                </a:solidFill>
              </a:rPr>
              <a:t>Affirmative model </a:t>
            </a:r>
            <a:r>
              <a:rPr lang="en-GB" dirty="0"/>
              <a:t>– stereotypical societal views are disabling, disabled individuals are autonomous &amp; have rights (Swain &amp; French, 2020)</a:t>
            </a:r>
          </a:p>
          <a:p>
            <a:r>
              <a:rPr lang="en-GB" dirty="0">
                <a:solidFill>
                  <a:schemeClr val="accent6">
                    <a:lumMod val="50000"/>
                  </a:schemeClr>
                </a:solidFill>
              </a:rPr>
              <a:t>Critical social model </a:t>
            </a:r>
            <a:r>
              <a:rPr lang="en-GB" dirty="0"/>
              <a:t>– recognises social barriers </a:t>
            </a:r>
            <a:r>
              <a:rPr lang="en-GB" b="1" u="sng" dirty="0"/>
              <a:t>and</a:t>
            </a:r>
            <a:r>
              <a:rPr lang="en-GB" dirty="0"/>
              <a:t> effects of disability/illness (Kruse &amp; </a:t>
            </a:r>
            <a:r>
              <a:rPr lang="en-GB" dirty="0" err="1"/>
              <a:t>Oswal</a:t>
            </a:r>
            <a:r>
              <a:rPr lang="en-GB" dirty="0"/>
              <a:t>, 2018)</a:t>
            </a:r>
          </a:p>
          <a:p>
            <a:r>
              <a:rPr lang="en-GB" b="1" dirty="0">
                <a:solidFill>
                  <a:schemeClr val="bg2"/>
                </a:solidFill>
              </a:rPr>
              <a:t>What do students themselves think?</a:t>
            </a:r>
          </a:p>
          <a:p>
            <a:endParaRPr lang="en-GB" dirty="0"/>
          </a:p>
        </p:txBody>
      </p:sp>
    </p:spTree>
    <p:extLst>
      <p:ext uri="{BB962C8B-B14F-4D97-AF65-F5344CB8AC3E}">
        <p14:creationId xmlns:p14="http://schemas.microsoft.com/office/powerpoint/2010/main" val="223976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FF4808-C56E-542F-5AC8-BF2565DBAD87}"/>
              </a:ext>
            </a:extLst>
          </p:cNvPr>
          <p:cNvSpPr>
            <a:spLocks noGrp="1"/>
          </p:cNvSpPr>
          <p:nvPr>
            <p:ph type="sldNum" sz="quarter" idx="12"/>
          </p:nvPr>
        </p:nvSpPr>
        <p:spPr/>
        <p:txBody>
          <a:bodyPr/>
          <a:lstStyle/>
          <a:p>
            <a:fld id="{2987031C-9901-4EF0-9F2F-2A2E1AE069F5}" type="slidenum">
              <a:rPr lang="en-GB" smtClean="0"/>
              <a:t>6</a:t>
            </a:fld>
            <a:endParaRPr lang="en-GB"/>
          </a:p>
        </p:txBody>
      </p:sp>
      <p:sp>
        <p:nvSpPr>
          <p:cNvPr id="2" name="Footer Placeholder 1">
            <a:extLst>
              <a:ext uri="{FF2B5EF4-FFF2-40B4-BE49-F238E27FC236}">
                <a16:creationId xmlns:a16="http://schemas.microsoft.com/office/drawing/2014/main" id="{3B5008F2-8F53-742C-CA59-F2E029560655}"/>
              </a:ext>
            </a:extLst>
          </p:cNvPr>
          <p:cNvSpPr>
            <a:spLocks noGrp="1"/>
          </p:cNvSpPr>
          <p:nvPr>
            <p:ph type="ftr" sz="quarter" idx="3"/>
          </p:nvPr>
        </p:nvSpPr>
        <p:spPr/>
        <p:txBody>
          <a:bodyPr/>
          <a:lstStyle/>
          <a:p>
            <a:r>
              <a:rPr lang="en-GB" dirty="0"/>
              <a:t>Disability across disciplines</a:t>
            </a:r>
          </a:p>
        </p:txBody>
      </p:sp>
      <p:sp>
        <p:nvSpPr>
          <p:cNvPr id="6" name="Speech Bubble: Oval 5">
            <a:extLst>
              <a:ext uri="{FF2B5EF4-FFF2-40B4-BE49-F238E27FC236}">
                <a16:creationId xmlns:a16="http://schemas.microsoft.com/office/drawing/2014/main" id="{C31C1117-5904-737C-5996-2A83931A1BEB}"/>
              </a:ext>
            </a:extLst>
          </p:cNvPr>
          <p:cNvSpPr/>
          <p:nvPr/>
        </p:nvSpPr>
        <p:spPr>
          <a:xfrm>
            <a:off x="5624623" y="4065678"/>
            <a:ext cx="6386470" cy="2371123"/>
          </a:xfrm>
          <a:prstGeom prst="wedgeEllipseCallou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000" dirty="0">
                <a:solidFill>
                  <a:schemeClr val="tx1"/>
                </a:solidFill>
                <a:effectLst/>
                <a:latin typeface="Calibri" panose="020F0502020204030204" pitchFamily="34" charset="0"/>
                <a:ea typeface="Calibri" panose="020F0502020204030204" pitchFamily="34" charset="0"/>
              </a:rPr>
              <a:t>“I miss a large amount of class - last term I missed all of the seminars and lectures for one of my modules bar the first week, and I was able to </a:t>
            </a:r>
            <a:r>
              <a:rPr lang="en-US" sz="2000" dirty="0" err="1">
                <a:solidFill>
                  <a:schemeClr val="tx1"/>
                </a:solidFill>
                <a:effectLst/>
                <a:latin typeface="Calibri" panose="020F0502020204030204" pitchFamily="34" charset="0"/>
                <a:ea typeface="Calibri" panose="020F0502020204030204" pitchFamily="34" charset="0"/>
              </a:rPr>
              <a:t>utilise</a:t>
            </a:r>
            <a:r>
              <a:rPr lang="en-US" sz="2000" dirty="0">
                <a:solidFill>
                  <a:schemeClr val="tx1"/>
                </a:solidFill>
                <a:effectLst/>
                <a:latin typeface="Calibri" panose="020F0502020204030204" pitchFamily="34" charset="0"/>
                <a:ea typeface="Calibri" panose="020F0502020204030204" pitchFamily="34" charset="0"/>
              </a:rPr>
              <a:t> lecture capture to have the content from the lecture available”</a:t>
            </a:r>
            <a:endParaRPr lang="en-GB" sz="2000" b="1" dirty="0">
              <a:solidFill>
                <a:schemeClr val="tx1"/>
              </a:solidFill>
              <a:latin typeface="+mj-lt"/>
            </a:endParaRPr>
          </a:p>
        </p:txBody>
      </p:sp>
      <p:sp>
        <p:nvSpPr>
          <p:cNvPr id="7" name="Speech Bubble: Oval 6">
            <a:extLst>
              <a:ext uri="{FF2B5EF4-FFF2-40B4-BE49-F238E27FC236}">
                <a16:creationId xmlns:a16="http://schemas.microsoft.com/office/drawing/2014/main" id="{C274F43A-4862-B1BC-2B39-AA773D3A9E9D}"/>
              </a:ext>
            </a:extLst>
          </p:cNvPr>
          <p:cNvSpPr/>
          <p:nvPr/>
        </p:nvSpPr>
        <p:spPr>
          <a:xfrm>
            <a:off x="5879805" y="169201"/>
            <a:ext cx="5988196" cy="3339543"/>
          </a:xfrm>
          <a:prstGeom prst="wedgeEllipseCallout">
            <a:avLst/>
          </a:prstGeom>
          <a:solidFill>
            <a:schemeClr val="accent6">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1"/>
            <a:r>
              <a:rPr lang="en-US" sz="2000" dirty="0">
                <a:solidFill>
                  <a:schemeClr val="tx1"/>
                </a:solidFill>
                <a:effectLst/>
                <a:latin typeface="Calibri" panose="020F0502020204030204" pitchFamily="34" charset="0"/>
                <a:ea typeface="Calibri" panose="020F0502020204030204" pitchFamily="34" charset="0"/>
              </a:rPr>
              <a:t>“This makes lectures…where there isn't a place to put my computer very difficult as I'm usually hunched over or in an unsupportive seat. Lab stools are probably the worst as there is no back rest and I frequently can't do anything else for the rest of the day after a lab due to being in so much pain”</a:t>
            </a:r>
          </a:p>
        </p:txBody>
      </p:sp>
      <p:sp>
        <p:nvSpPr>
          <p:cNvPr id="8" name="Speech Bubble: Oval 7">
            <a:extLst>
              <a:ext uri="{FF2B5EF4-FFF2-40B4-BE49-F238E27FC236}">
                <a16:creationId xmlns:a16="http://schemas.microsoft.com/office/drawing/2014/main" id="{1878E3B4-F5FB-B03B-30FA-980C230F803F}"/>
              </a:ext>
            </a:extLst>
          </p:cNvPr>
          <p:cNvSpPr/>
          <p:nvPr/>
        </p:nvSpPr>
        <p:spPr>
          <a:xfrm>
            <a:off x="180907" y="381850"/>
            <a:ext cx="5300623" cy="2112698"/>
          </a:xfrm>
          <a:prstGeom prst="wedgeEllipseCallout">
            <a:avLst/>
          </a:prstGeom>
          <a:solidFill>
            <a:schemeClr val="accent4">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000" dirty="0">
                <a:solidFill>
                  <a:schemeClr val="tx1"/>
                </a:solidFill>
                <a:effectLst/>
                <a:latin typeface="Calibri" panose="020F0502020204030204" pitchFamily="34" charset="0"/>
                <a:ea typeface="Calibri" panose="020F0502020204030204" pitchFamily="34" charset="0"/>
              </a:rPr>
              <a:t>“The pain I’m in constantly makes it hard to focus on </a:t>
            </a:r>
            <a:r>
              <a:rPr lang="en-US" sz="2000" dirty="0" err="1">
                <a:solidFill>
                  <a:schemeClr val="tx1"/>
                </a:solidFill>
                <a:effectLst/>
                <a:latin typeface="Calibri" panose="020F0502020204030204" pitchFamily="34" charset="0"/>
                <a:ea typeface="Calibri" panose="020F0502020204030204" pitchFamily="34" charset="0"/>
              </a:rPr>
              <a:t>uni</a:t>
            </a:r>
            <a:r>
              <a:rPr lang="en-US" sz="2000" dirty="0">
                <a:solidFill>
                  <a:schemeClr val="tx1"/>
                </a:solidFill>
                <a:effectLst/>
                <a:latin typeface="Calibri" panose="020F0502020204030204" pitchFamily="34" charset="0"/>
                <a:ea typeface="Calibri" panose="020F0502020204030204" pitchFamily="34" charset="0"/>
              </a:rPr>
              <a:t> work, I also have cognitive dysfunction which affects being able to read and study.”</a:t>
            </a:r>
            <a:endParaRPr lang="en-GB" sz="2000" b="1" dirty="0">
              <a:solidFill>
                <a:schemeClr val="tx1"/>
              </a:solidFill>
              <a:latin typeface="+mj-lt"/>
            </a:endParaRPr>
          </a:p>
        </p:txBody>
      </p:sp>
      <p:sp>
        <p:nvSpPr>
          <p:cNvPr id="9" name="Speech Bubble: Oval 8">
            <a:extLst>
              <a:ext uri="{FF2B5EF4-FFF2-40B4-BE49-F238E27FC236}">
                <a16:creationId xmlns:a16="http://schemas.microsoft.com/office/drawing/2014/main" id="{FD7C8149-4E8F-0D4A-BB74-648BC950215F}"/>
              </a:ext>
            </a:extLst>
          </p:cNvPr>
          <p:cNvSpPr/>
          <p:nvPr/>
        </p:nvSpPr>
        <p:spPr>
          <a:xfrm>
            <a:off x="180907" y="3069513"/>
            <a:ext cx="5268726" cy="2112698"/>
          </a:xfrm>
          <a:prstGeom prst="wedgeEllipseCallou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000" dirty="0">
                <a:solidFill>
                  <a:schemeClr val="tx1"/>
                </a:solidFill>
                <a:effectLst/>
                <a:latin typeface="Calibri" panose="020F0502020204030204" pitchFamily="34" charset="0"/>
                <a:ea typeface="Calibri" panose="020F0502020204030204" pitchFamily="34" charset="0"/>
              </a:rPr>
              <a:t>“CFS involves a lot of planning by considering the "payback cost" where I have to make a decision between carrying out one task and being unable to carry out another.”</a:t>
            </a:r>
            <a:endParaRPr lang="en-GB" sz="2000" b="1" dirty="0">
              <a:solidFill>
                <a:schemeClr val="tx1"/>
              </a:solidFill>
              <a:latin typeface="+mj-lt"/>
            </a:endParaRPr>
          </a:p>
        </p:txBody>
      </p:sp>
      <p:sp>
        <p:nvSpPr>
          <p:cNvPr id="10" name="TextBox 9">
            <a:extLst>
              <a:ext uri="{FF2B5EF4-FFF2-40B4-BE49-F238E27FC236}">
                <a16:creationId xmlns:a16="http://schemas.microsoft.com/office/drawing/2014/main" id="{2D8634BF-8E26-77E5-3DFB-51C18918C434}"/>
              </a:ext>
            </a:extLst>
          </p:cNvPr>
          <p:cNvSpPr txBox="1"/>
          <p:nvPr/>
        </p:nvSpPr>
        <p:spPr>
          <a:xfrm>
            <a:off x="435935" y="5757176"/>
            <a:ext cx="4167963" cy="537298"/>
          </a:xfrm>
          <a:prstGeom prst="rect">
            <a:avLst/>
          </a:prstGeom>
          <a:noFill/>
        </p:spPr>
        <p:txBody>
          <a:bodyPr wrap="square" lIns="0" tIns="0" rIns="0" bIns="0" rtlCol="0">
            <a:noAutofit/>
          </a:bodyPr>
          <a:lstStyle/>
          <a:p>
            <a:pPr algn="l"/>
            <a:r>
              <a:rPr lang="en-GB" sz="2000" i="1" dirty="0">
                <a:solidFill>
                  <a:schemeClr val="tx1"/>
                </a:solidFill>
              </a:rPr>
              <a:t>Data extracts from </a:t>
            </a:r>
            <a:r>
              <a:rPr lang="en-GB" sz="2000" i="1" dirty="0">
                <a:solidFill>
                  <a:schemeClr val="tx1"/>
                </a:solidFill>
                <a:hlinkClick r:id="rId2"/>
              </a:rPr>
              <a:t>Hamilton, Hulme, &amp; Harrison (2021)</a:t>
            </a:r>
            <a:r>
              <a:rPr lang="en-GB" sz="2000" i="1" dirty="0">
                <a:solidFill>
                  <a:schemeClr val="tx1"/>
                </a:solidFill>
              </a:rPr>
              <a:t> study</a:t>
            </a:r>
          </a:p>
        </p:txBody>
      </p:sp>
    </p:spTree>
    <p:extLst>
      <p:ext uri="{BB962C8B-B14F-4D97-AF65-F5344CB8AC3E}">
        <p14:creationId xmlns:p14="http://schemas.microsoft.com/office/powerpoint/2010/main" val="8034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75AA58-B9AD-3D82-B96A-C5B738B425F8}"/>
              </a:ext>
            </a:extLst>
          </p:cNvPr>
          <p:cNvSpPr>
            <a:spLocks noGrp="1"/>
          </p:cNvSpPr>
          <p:nvPr>
            <p:ph type="ftr" sz="quarter" idx="11"/>
          </p:nvPr>
        </p:nvSpPr>
        <p:spPr/>
        <p:txBody>
          <a:bodyPr/>
          <a:lstStyle/>
          <a:p>
            <a:r>
              <a:rPr lang="en-GB" dirty="0"/>
              <a:t>Disability across disciplines</a:t>
            </a:r>
          </a:p>
        </p:txBody>
      </p:sp>
      <p:sp>
        <p:nvSpPr>
          <p:cNvPr id="2" name="Slide Number Placeholder 1">
            <a:extLst>
              <a:ext uri="{FF2B5EF4-FFF2-40B4-BE49-F238E27FC236}">
                <a16:creationId xmlns:a16="http://schemas.microsoft.com/office/drawing/2014/main" id="{299AE179-3073-B01C-1AA7-5069E3FF5662}"/>
              </a:ext>
            </a:extLst>
          </p:cNvPr>
          <p:cNvSpPr>
            <a:spLocks noGrp="1"/>
          </p:cNvSpPr>
          <p:nvPr>
            <p:ph type="sldNum" sz="quarter" idx="12"/>
          </p:nvPr>
        </p:nvSpPr>
        <p:spPr/>
        <p:txBody>
          <a:bodyPr/>
          <a:lstStyle/>
          <a:p>
            <a:fld id="{2987031C-9901-4EF0-9F2F-2A2E1AE069F5}" type="slidenum">
              <a:rPr lang="en-GB" smtClean="0"/>
              <a:pPr/>
              <a:t>7</a:t>
            </a:fld>
            <a:endParaRPr lang="en-GB"/>
          </a:p>
        </p:txBody>
      </p:sp>
      <p:sp>
        <p:nvSpPr>
          <p:cNvPr id="5" name="Text Placeholder 4">
            <a:extLst>
              <a:ext uri="{FF2B5EF4-FFF2-40B4-BE49-F238E27FC236}">
                <a16:creationId xmlns:a16="http://schemas.microsoft.com/office/drawing/2014/main" id="{EA5D91FA-9D09-0836-6F33-59A5B76E4B26}"/>
              </a:ext>
            </a:extLst>
          </p:cNvPr>
          <p:cNvSpPr>
            <a:spLocks noGrp="1"/>
          </p:cNvSpPr>
          <p:nvPr>
            <p:ph type="body" sz="quarter" idx="13"/>
          </p:nvPr>
        </p:nvSpPr>
        <p:spPr>
          <a:xfrm>
            <a:off x="345264" y="596678"/>
            <a:ext cx="10244763" cy="487843"/>
          </a:xfrm>
        </p:spPr>
        <p:txBody>
          <a:bodyPr/>
          <a:lstStyle/>
          <a:p>
            <a:pPr marL="0" indent="0">
              <a:buNone/>
            </a:pPr>
            <a:r>
              <a:rPr lang="en-GB" dirty="0">
                <a:solidFill>
                  <a:schemeClr val="bg2"/>
                </a:solidFill>
                <a:latin typeface="+mj-lt"/>
              </a:rPr>
              <a:t>Bronfenbrenner’s Bioecological Model, 1995 (based on his Ecological Systems Theory, 1974)</a:t>
            </a:r>
          </a:p>
        </p:txBody>
      </p:sp>
      <p:pic>
        <p:nvPicPr>
          <p:cNvPr id="1026" name="Picture 2" descr="Bronfenbrenner's ecological systems model shown as a set of concentric circles. At the centre is the individual person, with their specific characteristics (age, gender, etc). Around them is the microsystem - immediate social context, such as school, peers. The next step out in the concentric circle is the mesosystem, representing interactions between the microsystem and the exosystem, which comes next,The exosystem includes less direct or less frequent social contacts - such as friends of family, the media, neighbours. Outside this, the last concentric circle is the macrosystem - representing the culture in which the individual is living (eg laws, political context, etc). Finally, the chronosystem represents changes in all of these systems - either to the individual as they pass through transitions, or in the culture, as events change the sociocultural context around the individual.">
            <a:extLst>
              <a:ext uri="{FF2B5EF4-FFF2-40B4-BE49-F238E27FC236}">
                <a16:creationId xmlns:a16="http://schemas.microsoft.com/office/drawing/2014/main" id="{FCCD3BCB-D096-D22B-DB83-22052B80A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00" y="1084521"/>
            <a:ext cx="4895259" cy="50172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onfenbrenner's model re-drawn to focus on Black youth development - recognising the colonised nature of the original model. Some example key features and differences from the original model include the removal of 'church group' and replacement with 'spiritual community' in the microsystem, inclusion of 'racism' in the macrosystem, and events such as the Black Lives Matter movement in the chronosystem. (Stern, Barbarin &amp; Cassidy, 2021).">
            <a:extLst>
              <a:ext uri="{FF2B5EF4-FFF2-40B4-BE49-F238E27FC236}">
                <a16:creationId xmlns:a16="http://schemas.microsoft.com/office/drawing/2014/main" id="{A03CDF9B-8FE7-6104-4314-A3C12A3BA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941" y="1244117"/>
            <a:ext cx="4895259" cy="489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DBB12B-D5A4-A4BF-0D26-657DE9A61289}"/>
              </a:ext>
            </a:extLst>
          </p:cNvPr>
          <p:cNvSpPr>
            <a:spLocks noGrp="1"/>
          </p:cNvSpPr>
          <p:nvPr>
            <p:ph type="ftr" sz="quarter" idx="11"/>
          </p:nvPr>
        </p:nvSpPr>
        <p:spPr/>
        <p:txBody>
          <a:bodyPr/>
          <a:lstStyle/>
          <a:p>
            <a:r>
              <a:rPr lang="en-GB" dirty="0"/>
              <a:t>Disability across disciplines</a:t>
            </a:r>
          </a:p>
        </p:txBody>
      </p:sp>
      <p:sp>
        <p:nvSpPr>
          <p:cNvPr id="3" name="Slide Number Placeholder 2">
            <a:extLst>
              <a:ext uri="{FF2B5EF4-FFF2-40B4-BE49-F238E27FC236}">
                <a16:creationId xmlns:a16="http://schemas.microsoft.com/office/drawing/2014/main" id="{CC20B065-1F9B-BE6E-4634-D8684EA39906}"/>
              </a:ext>
            </a:extLst>
          </p:cNvPr>
          <p:cNvSpPr>
            <a:spLocks noGrp="1"/>
          </p:cNvSpPr>
          <p:nvPr>
            <p:ph type="sldNum" sz="quarter" idx="12"/>
          </p:nvPr>
        </p:nvSpPr>
        <p:spPr/>
        <p:txBody>
          <a:bodyPr/>
          <a:lstStyle/>
          <a:p>
            <a:fld id="{2987031C-9901-4EF0-9F2F-2A2E1AE069F5}" type="slidenum">
              <a:rPr lang="en-GB" smtClean="0"/>
              <a:t>8</a:t>
            </a:fld>
            <a:endParaRPr lang="en-GB"/>
          </a:p>
        </p:txBody>
      </p:sp>
      <p:sp>
        <p:nvSpPr>
          <p:cNvPr id="5" name="Speech Bubble: Oval 4">
            <a:extLst>
              <a:ext uri="{FF2B5EF4-FFF2-40B4-BE49-F238E27FC236}">
                <a16:creationId xmlns:a16="http://schemas.microsoft.com/office/drawing/2014/main" id="{B58DB452-EAD1-ECBC-0331-01E2DDEB0CDA}"/>
              </a:ext>
            </a:extLst>
          </p:cNvPr>
          <p:cNvSpPr/>
          <p:nvPr/>
        </p:nvSpPr>
        <p:spPr>
          <a:xfrm>
            <a:off x="435936" y="637953"/>
            <a:ext cx="10749516" cy="5380075"/>
          </a:xfrm>
          <a:prstGeom prst="wedgeEllipseCallout">
            <a:avLst>
              <a:gd name="adj1" fmla="val -18261"/>
              <a:gd name="adj2" fmla="val 55978"/>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800" dirty="0">
                <a:solidFill>
                  <a:schemeClr val="tx1"/>
                </a:solidFill>
                <a:effectLst/>
                <a:latin typeface="Calibri" panose="020F0502020204030204" pitchFamily="34" charset="0"/>
                <a:ea typeface="Calibri" panose="020F0502020204030204" pitchFamily="34" charset="0"/>
              </a:rPr>
              <a:t>“Nightmare.  Was given audio note taking software for my phone to record lectures, so that it synced with the lecture slides.  Lecturers reduced numbers of slides so it meant my slides had audio that didn’t match up, so had no notes that were meaningful.  One lecturer ignored my RAP for the whole of the first semester and I got ill because of it.  I went to see her manager who was just as helpful as the lecturer was.  As part of my RAP, adjustments made were that they should make sure I understood the assignment set, when I asked for this, I was told by lecturer that she couldn’t tell me. On going to see her manager about this lecturer not explaining things that I needed explaining in accordance with my RAP, he said, “well it’s level 4 education and as you go up a level, it means you have to do it yourself more.” Completely missing the point that it was about a disability related problem why I needed things explaining.  The lack of support by lecturers was astounding and as a result, I would not recommend anyone with a chronic illness to go to my university because they are likely to relapse.”</a:t>
            </a:r>
            <a:endParaRPr lang="en-GB" sz="2000" b="1" dirty="0">
              <a:solidFill>
                <a:schemeClr val="tx1"/>
              </a:solidFill>
              <a:latin typeface="+mj-lt"/>
            </a:endParaRPr>
          </a:p>
        </p:txBody>
      </p:sp>
      <p:sp>
        <p:nvSpPr>
          <p:cNvPr id="6" name="TextBox 5">
            <a:extLst>
              <a:ext uri="{FF2B5EF4-FFF2-40B4-BE49-F238E27FC236}">
                <a16:creationId xmlns:a16="http://schemas.microsoft.com/office/drawing/2014/main" id="{1B4B0A92-CAF7-803B-8C76-AED46B111017}"/>
              </a:ext>
            </a:extLst>
          </p:cNvPr>
          <p:cNvSpPr txBox="1"/>
          <p:nvPr/>
        </p:nvSpPr>
        <p:spPr>
          <a:xfrm>
            <a:off x="9112102" y="233916"/>
            <a:ext cx="2643962" cy="882503"/>
          </a:xfrm>
          <a:prstGeom prst="rect">
            <a:avLst/>
          </a:prstGeom>
          <a:noFill/>
        </p:spPr>
        <p:txBody>
          <a:bodyPr wrap="square" lIns="0" tIns="0" rIns="0" bIns="0" rtlCol="0">
            <a:noAutofit/>
          </a:bodyPr>
          <a:lstStyle/>
          <a:p>
            <a:pPr algn="ctr"/>
            <a:r>
              <a:rPr lang="en-GB" sz="2000" dirty="0">
                <a:solidFill>
                  <a:schemeClr val="tx1"/>
                </a:solidFill>
              </a:rPr>
              <a:t>RAP = Reasonable Adjustments Plan</a:t>
            </a:r>
          </a:p>
        </p:txBody>
      </p:sp>
      <p:sp>
        <p:nvSpPr>
          <p:cNvPr id="7" name="TextBox 6">
            <a:extLst>
              <a:ext uri="{FF2B5EF4-FFF2-40B4-BE49-F238E27FC236}">
                <a16:creationId xmlns:a16="http://schemas.microsoft.com/office/drawing/2014/main" id="{36E93E4E-09D5-53D7-8B82-FC58FA8D9BD7}"/>
              </a:ext>
            </a:extLst>
          </p:cNvPr>
          <p:cNvSpPr txBox="1"/>
          <p:nvPr/>
        </p:nvSpPr>
        <p:spPr>
          <a:xfrm>
            <a:off x="7701237" y="5951398"/>
            <a:ext cx="4167963" cy="537298"/>
          </a:xfrm>
          <a:prstGeom prst="rect">
            <a:avLst/>
          </a:prstGeom>
          <a:noFill/>
        </p:spPr>
        <p:txBody>
          <a:bodyPr wrap="square" lIns="0" tIns="0" rIns="0" bIns="0" rtlCol="0">
            <a:noAutofit/>
          </a:bodyPr>
          <a:lstStyle/>
          <a:p>
            <a:pPr algn="l"/>
            <a:r>
              <a:rPr lang="en-GB" sz="2000" i="1" dirty="0">
                <a:solidFill>
                  <a:schemeClr val="tx1"/>
                </a:solidFill>
              </a:rPr>
              <a:t>Data extracts from </a:t>
            </a:r>
            <a:r>
              <a:rPr lang="en-GB" sz="2000" i="1" dirty="0">
                <a:solidFill>
                  <a:schemeClr val="tx1"/>
                </a:solidFill>
                <a:hlinkClick r:id="rId2"/>
              </a:rPr>
              <a:t>Hamilton, Hulme, &amp; Harrison (2021)</a:t>
            </a:r>
            <a:r>
              <a:rPr lang="en-GB" sz="2000" i="1" dirty="0">
                <a:solidFill>
                  <a:schemeClr val="tx1"/>
                </a:solidFill>
              </a:rPr>
              <a:t> study</a:t>
            </a:r>
          </a:p>
        </p:txBody>
      </p:sp>
    </p:spTree>
    <p:extLst>
      <p:ext uri="{BB962C8B-B14F-4D97-AF65-F5344CB8AC3E}">
        <p14:creationId xmlns:p14="http://schemas.microsoft.com/office/powerpoint/2010/main" val="2362756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id="{DBACF9E3-8BDA-58F5-BE1B-2642C53EBCAB}"/>
              </a:ext>
            </a:extLst>
          </p:cNvPr>
          <p:cNvSpPr/>
          <p:nvPr/>
        </p:nvSpPr>
        <p:spPr>
          <a:xfrm>
            <a:off x="177046" y="3694818"/>
            <a:ext cx="11089758" cy="2849982"/>
          </a:xfrm>
          <a:prstGeom prst="wedgeEllipseCallout">
            <a:avLst>
              <a:gd name="adj1" fmla="val -19299"/>
              <a:gd name="adj2" fmla="val 539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800" dirty="0">
                <a:solidFill>
                  <a:schemeClr val="tx1"/>
                </a:solidFill>
                <a:effectLst/>
                <a:latin typeface="Calibri" panose="020F0502020204030204" pitchFamily="34" charset="0"/>
                <a:ea typeface="Calibri" panose="020F0502020204030204" pitchFamily="34" charset="0"/>
              </a:rPr>
              <a:t>“Some tutors didn’t understand and I think thought I was lazy or lying. Others were very supportive but still firm and I often felt doubted. I don’t think anyone truly believed I would finish either my BA or MA. Having a supportive university doctors surgery helped because they wrote very supportive letters for when I had to speak to tutors about my health. I often felt silly or like I was bothering people talking about it and there doesn’t seem like there is a direct platform to have these type of discussions so it often ekes out a bit at a time and I don’t think it’s easy with an invisible illness for tutors to understand the full picture.”</a:t>
            </a:r>
            <a:endParaRPr lang="en-GB" sz="2000" b="1" dirty="0">
              <a:solidFill>
                <a:schemeClr val="tx1"/>
              </a:solidFill>
              <a:latin typeface="+mj-lt"/>
            </a:endParaRPr>
          </a:p>
        </p:txBody>
      </p:sp>
      <p:sp>
        <p:nvSpPr>
          <p:cNvPr id="2" name="Footer Placeholder 1">
            <a:extLst>
              <a:ext uri="{FF2B5EF4-FFF2-40B4-BE49-F238E27FC236}">
                <a16:creationId xmlns:a16="http://schemas.microsoft.com/office/drawing/2014/main" id="{10F9483C-1F29-1471-47D5-E89864D1379E}"/>
              </a:ext>
            </a:extLst>
          </p:cNvPr>
          <p:cNvSpPr>
            <a:spLocks noGrp="1"/>
          </p:cNvSpPr>
          <p:nvPr>
            <p:ph type="ftr" sz="quarter" idx="11"/>
          </p:nvPr>
        </p:nvSpPr>
        <p:spPr/>
        <p:txBody>
          <a:bodyPr/>
          <a:lstStyle/>
          <a:p>
            <a:r>
              <a:rPr lang="en-GB" dirty="0"/>
              <a:t>Disability across disciplines</a:t>
            </a:r>
          </a:p>
        </p:txBody>
      </p:sp>
      <p:sp>
        <p:nvSpPr>
          <p:cNvPr id="3" name="Slide Number Placeholder 2">
            <a:extLst>
              <a:ext uri="{FF2B5EF4-FFF2-40B4-BE49-F238E27FC236}">
                <a16:creationId xmlns:a16="http://schemas.microsoft.com/office/drawing/2014/main" id="{9B886852-5675-CD14-7B07-8CBD547DBEE7}"/>
              </a:ext>
            </a:extLst>
          </p:cNvPr>
          <p:cNvSpPr>
            <a:spLocks noGrp="1"/>
          </p:cNvSpPr>
          <p:nvPr>
            <p:ph type="sldNum" sz="quarter" idx="12"/>
          </p:nvPr>
        </p:nvSpPr>
        <p:spPr/>
        <p:txBody>
          <a:bodyPr/>
          <a:lstStyle/>
          <a:p>
            <a:fld id="{2987031C-9901-4EF0-9F2F-2A2E1AE069F5}" type="slidenum">
              <a:rPr lang="en-GB" smtClean="0"/>
              <a:t>9</a:t>
            </a:fld>
            <a:endParaRPr lang="en-GB"/>
          </a:p>
        </p:txBody>
      </p:sp>
      <p:sp>
        <p:nvSpPr>
          <p:cNvPr id="4" name="Text Placeholder 3">
            <a:extLst>
              <a:ext uri="{FF2B5EF4-FFF2-40B4-BE49-F238E27FC236}">
                <a16:creationId xmlns:a16="http://schemas.microsoft.com/office/drawing/2014/main" id="{D715FA6B-5A40-1CAA-97F5-1D1E542D4082}"/>
              </a:ext>
            </a:extLst>
          </p:cNvPr>
          <p:cNvSpPr>
            <a:spLocks noGrp="1"/>
          </p:cNvSpPr>
          <p:nvPr>
            <p:ph type="body" sz="quarter" idx="13"/>
          </p:nvPr>
        </p:nvSpPr>
        <p:spPr>
          <a:xfrm>
            <a:off x="324000" y="597141"/>
            <a:ext cx="4173572" cy="2518200"/>
          </a:xfrm>
        </p:spPr>
        <p:txBody>
          <a:bodyPr/>
          <a:lstStyle/>
          <a:p>
            <a:pPr marL="0" indent="0">
              <a:buNone/>
            </a:pPr>
            <a:r>
              <a:rPr lang="en-GB" dirty="0">
                <a:solidFill>
                  <a:schemeClr val="bg2"/>
                </a:solidFill>
                <a:latin typeface="+mj-lt"/>
              </a:rPr>
              <a:t>Social representations theory (</a:t>
            </a:r>
            <a:r>
              <a:rPr lang="en-GB" dirty="0">
                <a:solidFill>
                  <a:schemeClr val="bg2"/>
                </a:solidFill>
                <a:latin typeface="+mj-lt"/>
                <a:hlinkClick r:id="rId3"/>
              </a:rPr>
              <a:t>Moscovici, 2001</a:t>
            </a:r>
            <a:r>
              <a:rPr lang="en-GB" dirty="0">
                <a:solidFill>
                  <a:schemeClr val="bg2"/>
                </a:solidFill>
                <a:latin typeface="+mj-lt"/>
              </a:rPr>
              <a:t>)</a:t>
            </a:r>
          </a:p>
          <a:p>
            <a:r>
              <a:rPr lang="en-GB" dirty="0"/>
              <a:t>“Reality” is a social construction and different groups have different understandings of the same reality</a:t>
            </a:r>
          </a:p>
          <a:p>
            <a:r>
              <a:rPr lang="en-GB" dirty="0">
                <a:solidFill>
                  <a:schemeClr val="bg2"/>
                </a:solidFill>
              </a:rPr>
              <a:t>What does ‘disability’ mean to </a:t>
            </a:r>
            <a:r>
              <a:rPr lang="en-GB" u="sng" dirty="0">
                <a:solidFill>
                  <a:schemeClr val="bg2"/>
                </a:solidFill>
              </a:rPr>
              <a:t>you</a:t>
            </a:r>
            <a:r>
              <a:rPr lang="en-GB" dirty="0">
                <a:solidFill>
                  <a:schemeClr val="bg2"/>
                </a:solidFill>
              </a:rPr>
              <a:t>?</a:t>
            </a:r>
          </a:p>
        </p:txBody>
      </p:sp>
      <p:sp>
        <p:nvSpPr>
          <p:cNvPr id="6" name="Speech Bubble: Oval 5">
            <a:extLst>
              <a:ext uri="{FF2B5EF4-FFF2-40B4-BE49-F238E27FC236}">
                <a16:creationId xmlns:a16="http://schemas.microsoft.com/office/drawing/2014/main" id="{2BB71896-9891-60AF-B2FC-1F91D0A28DE0}"/>
              </a:ext>
            </a:extLst>
          </p:cNvPr>
          <p:cNvSpPr/>
          <p:nvPr/>
        </p:nvSpPr>
        <p:spPr>
          <a:xfrm>
            <a:off x="4678326" y="169200"/>
            <a:ext cx="7336628" cy="3478997"/>
          </a:xfrm>
          <a:prstGeom prst="wedgeEllipseCallout">
            <a:avLst>
              <a:gd name="adj1" fmla="val -18306"/>
              <a:gd name="adj2" fmla="val 51491"/>
            </a:avLst>
          </a:prstGeom>
          <a:solidFill>
            <a:schemeClr val="accent4">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800" dirty="0">
                <a:solidFill>
                  <a:schemeClr val="tx1"/>
                </a:solidFill>
                <a:effectLst/>
                <a:latin typeface="Calibri" panose="020F0502020204030204" pitchFamily="34" charset="0"/>
                <a:ea typeface="Calibri" panose="020F0502020204030204" pitchFamily="34" charset="0"/>
              </a:rPr>
              <a:t>“It took me 10 years of suffering just to get a diagnosis, and it’s often something people don’t think is real or I’m just exaggerating because “everyone gets exhausted” - especially when studying. I think some lecturers are probably going to be easier to tell than others, as I am doing a healthcare course and have heard a couple of them mention dealing with patients with chronic illness before.  It’s an illness that most people do not understand very well, and it’s hard to explain just how debilitating it is.”</a:t>
            </a:r>
            <a:endParaRPr lang="en-GB" sz="2000" b="1" dirty="0">
              <a:solidFill>
                <a:schemeClr val="tx1"/>
              </a:solidFill>
              <a:latin typeface="+mj-lt"/>
            </a:endParaRPr>
          </a:p>
        </p:txBody>
      </p:sp>
      <p:sp>
        <p:nvSpPr>
          <p:cNvPr id="7" name="TextBox 6">
            <a:extLst>
              <a:ext uri="{FF2B5EF4-FFF2-40B4-BE49-F238E27FC236}">
                <a16:creationId xmlns:a16="http://schemas.microsoft.com/office/drawing/2014/main" id="{D333802F-3A86-F99C-D921-965F190D43F7}"/>
              </a:ext>
            </a:extLst>
          </p:cNvPr>
          <p:cNvSpPr txBox="1"/>
          <p:nvPr/>
        </p:nvSpPr>
        <p:spPr>
          <a:xfrm>
            <a:off x="510363" y="3064279"/>
            <a:ext cx="4167963" cy="537298"/>
          </a:xfrm>
          <a:prstGeom prst="rect">
            <a:avLst/>
          </a:prstGeom>
          <a:noFill/>
        </p:spPr>
        <p:txBody>
          <a:bodyPr wrap="square" lIns="0" tIns="0" rIns="0" bIns="0" rtlCol="0">
            <a:noAutofit/>
          </a:bodyPr>
          <a:lstStyle/>
          <a:p>
            <a:pPr algn="l"/>
            <a:r>
              <a:rPr lang="en-GB" sz="2000" i="1" dirty="0">
                <a:solidFill>
                  <a:schemeClr val="tx1"/>
                </a:solidFill>
              </a:rPr>
              <a:t>Data extracts from </a:t>
            </a:r>
            <a:r>
              <a:rPr lang="en-GB" sz="2000" i="1" dirty="0">
                <a:solidFill>
                  <a:schemeClr val="tx1"/>
                </a:solidFill>
                <a:hlinkClick r:id="rId4"/>
              </a:rPr>
              <a:t>Hamilton, Hulme, &amp; Harrison (2021)</a:t>
            </a:r>
            <a:r>
              <a:rPr lang="en-GB" sz="2000" i="1" dirty="0">
                <a:solidFill>
                  <a:schemeClr val="tx1"/>
                </a:solidFill>
              </a:rPr>
              <a:t> study</a:t>
            </a:r>
          </a:p>
        </p:txBody>
      </p:sp>
    </p:spTree>
    <p:extLst>
      <p:ext uri="{BB962C8B-B14F-4D97-AF65-F5344CB8AC3E}">
        <p14:creationId xmlns:p14="http://schemas.microsoft.com/office/powerpoint/2010/main" val="338793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1882</Words>
  <Application>Microsoft Office PowerPoint</Application>
  <PresentationFormat>Widescreen</PresentationFormat>
  <Paragraphs>110</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inherit</vt:lpstr>
      <vt:lpstr>System Font Regular</vt:lpstr>
      <vt:lpstr>Abadi</vt:lpstr>
      <vt:lpstr>Arial</vt:lpstr>
      <vt:lpstr>Calibri</vt:lpstr>
      <vt:lpstr>Cambria</vt:lpstr>
      <vt:lpstr>Times New Roman</vt:lpstr>
      <vt:lpstr>Office Theme</vt:lpstr>
      <vt:lpstr>Disability across disciplines: Exploring lived experiences of disabled students through psychological and disability studies theoretical lenses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Ward, Laura</cp:lastModifiedBy>
  <cp:revision>43</cp:revision>
  <dcterms:created xsi:type="dcterms:W3CDTF">2019-08-05T19:02:23Z</dcterms:created>
  <dcterms:modified xsi:type="dcterms:W3CDTF">2025-04-30T09:34:08Z</dcterms:modified>
</cp:coreProperties>
</file>