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9" r:id="rId6"/>
    <p:sldId id="279" r:id="rId7"/>
    <p:sldId id="282" r:id="rId8"/>
    <p:sldId id="286" r:id="rId9"/>
    <p:sldId id="280" r:id="rId10"/>
    <p:sldId id="281" r:id="rId11"/>
    <p:sldId id="283" r:id="rId12"/>
    <p:sldId id="284" r:id="rId13"/>
    <p:sldId id="285"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0AC"/>
    <a:srgbClr val="6F6258"/>
    <a:srgbClr val="E5E5E5"/>
    <a:srgbClr val="EC6D86"/>
    <a:srgbClr val="E6005B"/>
    <a:srgbClr val="9E043D"/>
    <a:srgbClr val="BB3F07"/>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71499-6051-43AC-B75F-F5C09C40272D}" v="162" dt="2023-01-14T17:39:39.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69095" autoAdjust="0"/>
  </p:normalViewPr>
  <p:slideViewPr>
    <p:cSldViewPr snapToGrid="0" snapToObjects="1">
      <p:cViewPr varScale="1">
        <p:scale>
          <a:sx n="76" d="100"/>
          <a:sy n="76" d="100"/>
        </p:scale>
        <p:origin x="3186"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1" i="0" dirty="0">
                <a:solidFill>
                  <a:srgbClr val="000000"/>
                </a:solidFill>
                <a:effectLst/>
                <a:latin typeface="Calibri" panose="020F0502020204030204" pitchFamily="34" charset="0"/>
              </a:rPr>
              <a:t>Title: Psychology for a changing world: Opportunities from psychological literacy</a:t>
            </a:r>
            <a:endParaRPr lang="en-US" b="0" i="0" dirty="0">
              <a:solidFill>
                <a:srgbClr val="242424"/>
              </a:solidFill>
              <a:effectLst/>
              <a:latin typeface="Segoe UI" panose="020B0502040204020203" pitchFamily="34" charset="0"/>
            </a:endParaRPr>
          </a:p>
          <a:p>
            <a:pPr algn="l" fontAlgn="base"/>
            <a:br>
              <a:rPr lang="en-US" sz="1800" b="0" i="0" dirty="0">
                <a:solidFill>
                  <a:srgbClr val="000000"/>
                </a:solidFill>
                <a:effectLst/>
                <a:latin typeface="Calibri" panose="020F0502020204030204" pitchFamily="34" charset="0"/>
              </a:rPr>
            </a:br>
            <a:endParaRPr lang="en-US" b="0" i="0" dirty="0">
              <a:solidFill>
                <a:srgbClr val="242424"/>
              </a:solidFill>
              <a:effectLst/>
              <a:latin typeface="Segoe UI" panose="020B0502040204020203" pitchFamily="34" charset="0"/>
            </a:endParaRPr>
          </a:p>
          <a:p>
            <a:pPr algn="l" fontAlgn="base"/>
            <a:r>
              <a:rPr lang="en-US" sz="1800" b="1" i="0" dirty="0">
                <a:solidFill>
                  <a:srgbClr val="000000"/>
                </a:solidFill>
                <a:effectLst/>
                <a:latin typeface="Calibri" panose="020F0502020204030204" pitchFamily="34" charset="0"/>
              </a:rPr>
              <a:t>Abstract: </a:t>
            </a:r>
            <a:endParaRPr lang="en-US" b="0" i="0" dirty="0">
              <a:solidFill>
                <a:srgbClr val="242424"/>
              </a:solidFill>
              <a:effectLst/>
              <a:latin typeface="Segoe UI" panose="020B0502040204020203" pitchFamily="34" charset="0"/>
            </a:endParaRPr>
          </a:p>
          <a:p>
            <a:pPr algn="l" fontAlgn="base">
              <a:spcAft>
                <a:spcPts val="800"/>
              </a:spcAft>
            </a:pPr>
            <a:r>
              <a:rPr lang="en-US" sz="1800" b="0" i="0" dirty="0">
                <a:solidFill>
                  <a:srgbClr val="000000"/>
                </a:solidFill>
                <a:effectLst/>
                <a:latin typeface="Calibri" panose="020F0502020204030204" pitchFamily="34" charset="0"/>
              </a:rPr>
              <a:t>Studying psychology has the potential to transform student lives, equipping them to apply their psychological skills and knowledge to meet their personal, professional, and societal goals. Recent changes to higher education, and the forthcoming new QAA subject benchmark statements, highlight the importance of developing students’ confidence in independent learning and problem solving, through raising their awareness of the skills that they acquire through a psychology degree, helping them to apply these skills, and enabling them to articulate them to others. In this talk, Julie will explore the implications of these changes for our teaching and assessment practices, and will draw on educational and psychological theories and evidence, as well as practical examples from her own teaching and scholarship, to reflect on ways in which we can practically enable students and graduates to become confident independent learners, future-proof and highly employable, and able to make a difference to their communities as global citizens.  </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78689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400088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30/04/2025</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30/04/2025</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30/04/2025</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bit.ly/3iCvnD5"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www.qaa.ac.uk/the-quality-code/subject-benchmark-statements/consultation-on-revised-subject-benchmark-statemen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psychliteracy.com/s/Hulme_Cranney_Submitted-PL-chapter-REVISED-18012020.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bps.org.uk/volume-27/december-2014/psychological-literacy-classroom-real-world?showfullsite=true"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link.springer.com/article/10.1007/bf00138871"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psychliteracy.com/s/Hulme_Cranney_Submitted-PL-chapter-REVISED-18012020.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pubmed.ncbi.nlm.nih.gov/28415892/"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p-SmwpbPtuU" TargetMode="External"/><Relationship Id="rId2" Type="http://schemas.openxmlformats.org/officeDocument/2006/relationships/hyperlink" Target="https://files.eric.ed.gov/fulltext/EJ899315.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sally-brown.net/kay-sambell-and-sally-brown-covid-19-assessment-collection/"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psycnet.apa.org/record/2016-05928-002" TargetMode="External"/><Relationship Id="rId2" Type="http://schemas.openxmlformats.org/officeDocument/2006/relationships/hyperlink" Target="https://psycnet.apa.org/record/2016-05928-010" TargetMode="External"/><Relationship Id="rId1" Type="http://schemas.openxmlformats.org/officeDocument/2006/relationships/slideLayout" Target="../slideLayouts/slideLayout4.xml"/><Relationship Id="rId5" Type="http://schemas.openxmlformats.org/officeDocument/2006/relationships/hyperlink" Target="http://www.psychliteracy.com/s/Hulme_Cranney_Submitted-PL-chapter-REVISED-18012020.pdf" TargetMode="External"/><Relationship Id="rId4" Type="http://schemas.openxmlformats.org/officeDocument/2006/relationships/hyperlink" Target="https://www.ncbi.nlm.nih.gov/pmc/articles/PMC4982490/"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frontiersin.org/articles/10.3389/feduc.2022.790600/ful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unesdoc.unesco.org/ark:/48223/pf0000109590" TargetMode="External"/><Relationship Id="rId2" Type="http://schemas.openxmlformats.org/officeDocument/2006/relationships/hyperlink" Target="https://www.umces.edu/sites/default/files/al/pdfs/BoyerScholarshipReconsidered.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ink.springer.com/article/10.1007/s11165-014-9459-1"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psycnet.apa.org/record/2012-14031-01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Autofit/>
          </a:bodyPr>
          <a:lstStyle/>
          <a:p>
            <a:r>
              <a:rPr lang="en-US" sz="4400" dirty="0"/>
              <a:t>Psychology for a changing world: opportunities from psychological literacy</a:t>
            </a:r>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p:txBody>
          <a:bodyPr>
            <a:normAutofit fontScale="70000" lnSpcReduction="20000"/>
          </a:bodyPr>
          <a:lstStyle/>
          <a:p>
            <a:r>
              <a:rPr lang="en-US" dirty="0"/>
              <a:t>Professor Julie Hulme</a:t>
            </a:r>
          </a:p>
          <a:p>
            <a:r>
              <a:rPr lang="en-US" dirty="0">
                <a:hlinkClick r:id="rId3"/>
              </a:rPr>
              <a:t>Julie.Hulme@ntu.ac.uk</a:t>
            </a:r>
            <a:endParaRPr lang="en-US" dirty="0"/>
          </a:p>
          <a:p>
            <a:r>
              <a:rPr lang="en-US" dirty="0"/>
              <a:t>@JulieH_Psyc</a:t>
            </a:r>
          </a:p>
        </p:txBody>
      </p:sp>
      <p:pic>
        <p:nvPicPr>
          <p:cNvPr id="1026" name="Picture 2" descr="QR code for this padlet">
            <a:extLst>
              <a:ext uri="{FF2B5EF4-FFF2-40B4-BE49-F238E27FC236}">
                <a16:creationId xmlns:a16="http://schemas.microsoft.com/office/drawing/2014/main" id="{5705BA11-C50D-4C03-B650-5C1CDA63B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4760" y="4015578"/>
            <a:ext cx="2624328" cy="2624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628F33-2B1A-4663-8EE9-72485AD8FEBE}"/>
              </a:ext>
            </a:extLst>
          </p:cNvPr>
          <p:cNvSpPr txBox="1"/>
          <p:nvPr/>
        </p:nvSpPr>
        <p:spPr>
          <a:xfrm>
            <a:off x="6336792" y="6120384"/>
            <a:ext cx="2624328" cy="353568"/>
          </a:xfrm>
          <a:prstGeom prst="rect">
            <a:avLst/>
          </a:prstGeom>
          <a:noFill/>
        </p:spPr>
        <p:txBody>
          <a:bodyPr wrap="square" lIns="0" tIns="0" rIns="0" bIns="0" rtlCol="0" anchor="b" anchorCtr="0">
            <a:normAutofit fontScale="92500"/>
          </a:bodyPr>
          <a:lstStyle/>
          <a:p>
            <a:r>
              <a:rPr lang="en-GB" sz="2400" dirty="0">
                <a:hlinkClick r:id="rId5"/>
              </a:rPr>
              <a:t>https://bit.ly/3iCvnD5</a:t>
            </a:r>
            <a:r>
              <a:rPr lang="en-GB" sz="2400" dirty="0"/>
              <a:t> </a:t>
            </a:r>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CDE26C-C144-413A-BB20-C4B72CE5EEA7}"/>
              </a:ext>
            </a:extLst>
          </p:cNvPr>
          <p:cNvSpPr>
            <a:spLocks noGrp="1"/>
          </p:cNvSpPr>
          <p:nvPr>
            <p:ph sz="half" idx="1"/>
          </p:nvPr>
        </p:nvSpPr>
        <p:spPr/>
        <p:txBody>
          <a:bodyPr>
            <a:normAutofit lnSpcReduction="10000"/>
          </a:bodyPr>
          <a:lstStyle/>
          <a:p>
            <a:r>
              <a:rPr lang="en-GB" dirty="0">
                <a:hlinkClick r:id="rId2"/>
              </a:rPr>
              <a:t>Subject to change</a:t>
            </a:r>
            <a:r>
              <a:rPr lang="en-GB" dirty="0"/>
              <a:t>…has been through consultation</a:t>
            </a:r>
          </a:p>
          <a:p>
            <a:r>
              <a:rPr lang="en-GB" dirty="0">
                <a:solidFill>
                  <a:schemeClr val="accent2"/>
                </a:solidFill>
              </a:rPr>
              <a:t>Psychological literacy </a:t>
            </a:r>
            <a:r>
              <a:rPr lang="en-GB" dirty="0"/>
              <a:t>features strongly</a:t>
            </a:r>
          </a:p>
          <a:p>
            <a:r>
              <a:rPr lang="en-GB" dirty="0"/>
              <a:t>New emphases:</a:t>
            </a:r>
          </a:p>
          <a:p>
            <a:pPr lvl="1"/>
            <a:r>
              <a:rPr lang="en-GB" dirty="0">
                <a:solidFill>
                  <a:schemeClr val="accent2"/>
                </a:solidFill>
              </a:rPr>
              <a:t>Sustainability</a:t>
            </a:r>
          </a:p>
          <a:p>
            <a:pPr lvl="1"/>
            <a:r>
              <a:rPr lang="en-GB" dirty="0">
                <a:solidFill>
                  <a:schemeClr val="accent2"/>
                </a:solidFill>
              </a:rPr>
              <a:t>Diversity and inclusion</a:t>
            </a:r>
          </a:p>
          <a:p>
            <a:pPr lvl="1"/>
            <a:r>
              <a:rPr lang="en-GB" dirty="0">
                <a:solidFill>
                  <a:schemeClr val="accent2"/>
                </a:solidFill>
              </a:rPr>
              <a:t>Employability and entrepreneurship</a:t>
            </a:r>
          </a:p>
          <a:p>
            <a:pPr lvl="1"/>
            <a:r>
              <a:rPr lang="en-GB" dirty="0">
                <a:solidFill>
                  <a:schemeClr val="accent2"/>
                </a:solidFill>
              </a:rPr>
              <a:t>Accessibility</a:t>
            </a:r>
          </a:p>
          <a:p>
            <a:r>
              <a:rPr lang="en-GB" dirty="0"/>
              <a:t>Draft also includes slightly different content – lifespan development and community psychology are core</a:t>
            </a:r>
          </a:p>
          <a:p>
            <a:endParaRPr lang="en-GB" dirty="0"/>
          </a:p>
        </p:txBody>
      </p:sp>
      <p:sp>
        <p:nvSpPr>
          <p:cNvPr id="3" name="Title 2">
            <a:extLst>
              <a:ext uri="{FF2B5EF4-FFF2-40B4-BE49-F238E27FC236}">
                <a16:creationId xmlns:a16="http://schemas.microsoft.com/office/drawing/2014/main" id="{66694C21-FC4E-4713-BDE8-389543418D2F}"/>
              </a:ext>
            </a:extLst>
          </p:cNvPr>
          <p:cNvSpPr>
            <a:spLocks noGrp="1"/>
          </p:cNvSpPr>
          <p:nvPr>
            <p:ph type="title"/>
          </p:nvPr>
        </p:nvSpPr>
        <p:spPr/>
        <p:txBody>
          <a:bodyPr>
            <a:normAutofit fontScale="90000"/>
          </a:bodyPr>
          <a:lstStyle/>
          <a:p>
            <a:r>
              <a:rPr lang="en-GB" dirty="0"/>
              <a:t>New draft QAA subject benchmark for Psychology</a:t>
            </a:r>
          </a:p>
        </p:txBody>
      </p:sp>
    </p:spTree>
    <p:extLst>
      <p:ext uri="{BB962C8B-B14F-4D97-AF65-F5344CB8AC3E}">
        <p14:creationId xmlns:p14="http://schemas.microsoft.com/office/powerpoint/2010/main" val="331079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A42DA-3A97-41C1-917E-E5909009A459}"/>
              </a:ext>
            </a:extLst>
          </p:cNvPr>
          <p:cNvSpPr>
            <a:spLocks noGrp="1"/>
          </p:cNvSpPr>
          <p:nvPr>
            <p:ph sz="half" idx="1"/>
          </p:nvPr>
        </p:nvSpPr>
        <p:spPr>
          <a:xfrm>
            <a:off x="442913" y="1989138"/>
            <a:ext cx="11306174" cy="4533582"/>
          </a:xfrm>
          <a:solidFill>
            <a:schemeClr val="bg1"/>
          </a:solidFill>
        </p:spPr>
        <p:txBody>
          <a:bodyPr>
            <a:normAutofit/>
          </a:bodyPr>
          <a:lstStyle/>
          <a:p>
            <a:pPr marL="0" indent="0">
              <a:buNone/>
            </a:pPr>
            <a:r>
              <a:rPr lang="en-US" sz="2000" dirty="0"/>
              <a:t>Psychology is a broad-based discipline that encompasses a range of </a:t>
            </a:r>
            <a:r>
              <a:rPr lang="en-US" sz="2000" dirty="0">
                <a:solidFill>
                  <a:schemeClr val="accent2"/>
                </a:solidFill>
              </a:rPr>
              <a:t>empirical</a:t>
            </a:r>
            <a:r>
              <a:rPr lang="en-US" sz="2000" dirty="0"/>
              <a:t> approaches and methods of enquiry that aim to understand the mind, brain, experience, </a:t>
            </a:r>
            <a:r>
              <a:rPr lang="en-US" sz="2000" dirty="0" err="1"/>
              <a:t>behaviour</a:t>
            </a:r>
            <a:r>
              <a:rPr lang="en-US" sz="2000" dirty="0"/>
              <a:t> and contexts of humans and animals. The antecedents of psychology can be found in physics, biology and philosophy, but its methods of enquiry have developed not only from these disciplines but also from the humanities and other natural, social and mathematical sciences. These origins, often referred to as ‘global north’, have narrowed the lens of the discipline and restricted wider focus on the diversity of the human experience. This has had the effect of </a:t>
            </a:r>
            <a:r>
              <a:rPr lang="en-US" sz="2000" dirty="0">
                <a:solidFill>
                  <a:schemeClr val="accent2"/>
                </a:solidFill>
              </a:rPr>
              <a:t>amplifying the experiences of some, while </a:t>
            </a:r>
            <a:r>
              <a:rPr lang="en-US" sz="2000" dirty="0" err="1">
                <a:solidFill>
                  <a:schemeClr val="accent2"/>
                </a:solidFill>
              </a:rPr>
              <a:t>marginalising</a:t>
            </a:r>
            <a:r>
              <a:rPr lang="en-US" sz="2000" dirty="0">
                <a:solidFill>
                  <a:schemeClr val="accent2"/>
                </a:solidFill>
              </a:rPr>
              <a:t>, misunderstanding and </a:t>
            </a:r>
            <a:r>
              <a:rPr lang="en-US" sz="2000" dirty="0" err="1">
                <a:solidFill>
                  <a:schemeClr val="accent2"/>
                </a:solidFill>
              </a:rPr>
              <a:t>mischaracterising</a:t>
            </a:r>
            <a:r>
              <a:rPr lang="en-US" sz="2000" dirty="0">
                <a:solidFill>
                  <a:schemeClr val="accent2"/>
                </a:solidFill>
              </a:rPr>
              <a:t> others</a:t>
            </a:r>
            <a:r>
              <a:rPr lang="en-US" sz="2000" dirty="0"/>
              <a:t>. The purpose of psychology is </a:t>
            </a:r>
            <a:r>
              <a:rPr lang="en-US" sz="2000" dirty="0">
                <a:solidFill>
                  <a:schemeClr val="accent2"/>
                </a:solidFill>
              </a:rPr>
              <a:t>to be an inclusive, empirically based and reflective discipline that fosters the development of local and global psychological literacy to address human, social, economic and environmental challenges, as well as building a knowledge and understanding of the fundamental premises of psychology. </a:t>
            </a:r>
            <a:r>
              <a:rPr lang="en-US" sz="2000" dirty="0"/>
              <a:t>This Subject Benchmark Statement outlines a roadmap for psychology that is underpinned by a commitment to </a:t>
            </a:r>
            <a:r>
              <a:rPr lang="en-US" sz="2000" dirty="0">
                <a:solidFill>
                  <a:schemeClr val="accent2"/>
                </a:solidFill>
              </a:rPr>
              <a:t>inclusion, ethical practice and integrity </a:t>
            </a:r>
            <a:r>
              <a:rPr lang="en-US" sz="2000" dirty="0"/>
              <a:t>in addressing the questions and challenges facing society. </a:t>
            </a:r>
            <a:endParaRPr lang="en-GB" sz="2000" dirty="0"/>
          </a:p>
        </p:txBody>
      </p:sp>
      <p:sp>
        <p:nvSpPr>
          <p:cNvPr id="3" name="Title 2">
            <a:extLst>
              <a:ext uri="{FF2B5EF4-FFF2-40B4-BE49-F238E27FC236}">
                <a16:creationId xmlns:a16="http://schemas.microsoft.com/office/drawing/2014/main" id="{83D670C7-1286-4D56-BB59-25BD27AA2C81}"/>
              </a:ext>
            </a:extLst>
          </p:cNvPr>
          <p:cNvSpPr>
            <a:spLocks noGrp="1"/>
          </p:cNvSpPr>
          <p:nvPr>
            <p:ph type="title"/>
          </p:nvPr>
        </p:nvSpPr>
        <p:spPr/>
        <p:txBody>
          <a:bodyPr>
            <a:normAutofit fontScale="90000"/>
          </a:bodyPr>
          <a:lstStyle/>
          <a:p>
            <a:r>
              <a:rPr lang="en-GB" dirty="0"/>
              <a:t>Draft subject benchmark – purpose of studying psychology</a:t>
            </a:r>
          </a:p>
        </p:txBody>
      </p:sp>
    </p:spTree>
    <p:extLst>
      <p:ext uri="{BB962C8B-B14F-4D97-AF65-F5344CB8AC3E}">
        <p14:creationId xmlns:p14="http://schemas.microsoft.com/office/powerpoint/2010/main" val="130418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588CAF-4AE1-4701-A087-49D3A6EB72BC}"/>
              </a:ext>
            </a:extLst>
          </p:cNvPr>
          <p:cNvSpPr>
            <a:spLocks noGrp="1"/>
          </p:cNvSpPr>
          <p:nvPr>
            <p:ph sz="half" idx="1"/>
          </p:nvPr>
        </p:nvSpPr>
        <p:spPr/>
        <p:txBody>
          <a:bodyPr>
            <a:normAutofit fontScale="70000" lnSpcReduction="20000"/>
          </a:bodyPr>
          <a:lstStyle/>
          <a:p>
            <a:pPr>
              <a:defRPr/>
            </a:pPr>
            <a:r>
              <a:rPr lang="en-GB" sz="3100" dirty="0"/>
              <a:t>“Promoting psychological literacy entails reorienting what and how we teach students in a way that emphasizes Psychology’s relevance”. </a:t>
            </a:r>
          </a:p>
          <a:p>
            <a:pPr marL="0" indent="0" algn="ctr">
              <a:defRPr/>
            </a:pPr>
            <a:r>
              <a:rPr lang="en-GB" dirty="0"/>
              <a:t> Dunn </a:t>
            </a:r>
            <a:r>
              <a:rPr lang="en-GB" i="1" dirty="0"/>
              <a:t>et al</a:t>
            </a:r>
            <a:r>
              <a:rPr lang="en-GB" dirty="0"/>
              <a:t>. (2011)</a:t>
            </a:r>
          </a:p>
          <a:p>
            <a:endParaRPr lang="en-US" dirty="0"/>
          </a:p>
          <a:p>
            <a:pPr>
              <a:defRPr/>
            </a:pPr>
            <a:r>
              <a:rPr lang="en-AU" sz="3100" dirty="0"/>
              <a:t>“We must both (a) recognise the relevance of psychology to students’ personal lives, and (b) facilitate their self-awareness of the ways in which this personal meaning can impact on their ability to evaluate evidence and to make informed decisions.” </a:t>
            </a:r>
          </a:p>
          <a:p>
            <a:pPr marL="0" indent="0" algn="ctr">
              <a:defRPr/>
            </a:pPr>
            <a:r>
              <a:rPr lang="en-AU" sz="2100" dirty="0"/>
              <a:t> </a:t>
            </a:r>
            <a:r>
              <a:rPr lang="en-AU" sz="2300" dirty="0"/>
              <a:t>Hulme &amp; Cranney (2022) </a:t>
            </a:r>
            <a:endParaRPr lang="en-GB" sz="2100" dirty="0"/>
          </a:p>
          <a:p>
            <a:endParaRPr lang="en-US" dirty="0"/>
          </a:p>
          <a:p>
            <a:endParaRPr lang="en-US" dirty="0"/>
          </a:p>
          <a:p>
            <a:r>
              <a:rPr lang="en-GB" sz="1500" dirty="0"/>
              <a:t>Hulme, J.A. &amp; Cranney, J. (2022). </a:t>
            </a:r>
            <a:r>
              <a:rPr lang="en-GB" sz="1500" dirty="0">
                <a:hlinkClick r:id="rId2"/>
              </a:rPr>
              <a:t>Psychological literacy and learning for life</a:t>
            </a:r>
            <a:r>
              <a:rPr lang="en-GB" sz="1500" dirty="0"/>
              <a:t>. In: J. </a:t>
            </a:r>
            <a:r>
              <a:rPr lang="en-GB" sz="1500" dirty="0" err="1"/>
              <a:t>Zumbach</a:t>
            </a:r>
            <a:r>
              <a:rPr lang="en-GB" sz="1500" dirty="0"/>
              <a:t>, D. Bernstein, S. </a:t>
            </a:r>
            <a:r>
              <a:rPr lang="en-GB" sz="1500" dirty="0" err="1"/>
              <a:t>Narciss</a:t>
            </a:r>
            <a:r>
              <a:rPr lang="en-GB" sz="1500" dirty="0"/>
              <a:t> &amp; G. Marsico (Eds). </a:t>
            </a:r>
            <a:r>
              <a:rPr lang="en-GB" sz="1500" i="1" dirty="0"/>
              <a:t>International handbook of psychology learning and teaching.</a:t>
            </a:r>
            <a:r>
              <a:rPr lang="en-GB" sz="1500" dirty="0"/>
              <a:t> Cham: Springer. DOI: 10.1007/978-3-030-26248-8_42-1. </a:t>
            </a:r>
            <a:endParaRPr lang="en-GB" sz="2600" dirty="0"/>
          </a:p>
          <a:p>
            <a:endParaRPr lang="en-GB" dirty="0"/>
          </a:p>
        </p:txBody>
      </p:sp>
      <p:sp>
        <p:nvSpPr>
          <p:cNvPr id="3" name="Title 2">
            <a:extLst>
              <a:ext uri="{FF2B5EF4-FFF2-40B4-BE49-F238E27FC236}">
                <a16:creationId xmlns:a16="http://schemas.microsoft.com/office/drawing/2014/main" id="{012730CE-4940-4471-985A-EFC9BDC0A7CE}"/>
              </a:ext>
            </a:extLst>
          </p:cNvPr>
          <p:cNvSpPr>
            <a:spLocks noGrp="1"/>
          </p:cNvSpPr>
          <p:nvPr>
            <p:ph type="title"/>
          </p:nvPr>
        </p:nvSpPr>
        <p:spPr/>
        <p:txBody>
          <a:bodyPr/>
          <a:lstStyle/>
          <a:p>
            <a:r>
              <a:rPr lang="en-GB" dirty="0"/>
              <a:t>Implications</a:t>
            </a:r>
          </a:p>
        </p:txBody>
      </p:sp>
    </p:spTree>
    <p:extLst>
      <p:ext uri="{BB962C8B-B14F-4D97-AF65-F5344CB8AC3E}">
        <p14:creationId xmlns:p14="http://schemas.microsoft.com/office/powerpoint/2010/main" val="402202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ECE3FD-5D96-4EBB-84E9-DA755621A400}"/>
              </a:ext>
            </a:extLst>
          </p:cNvPr>
          <p:cNvSpPr>
            <a:spLocks noGrp="1"/>
          </p:cNvSpPr>
          <p:nvPr>
            <p:ph sz="half" idx="1"/>
          </p:nvPr>
        </p:nvSpPr>
        <p:spPr/>
        <p:txBody>
          <a:bodyPr/>
          <a:lstStyle/>
          <a:p>
            <a:pPr marL="0" indent="0">
              <a:buNone/>
            </a:pPr>
            <a:r>
              <a:rPr lang="en-GB" dirty="0"/>
              <a:t>We need to:</a:t>
            </a:r>
          </a:p>
          <a:p>
            <a:r>
              <a:rPr lang="en-GB" dirty="0"/>
              <a:t>Teach applications alongside theoretical psychology</a:t>
            </a:r>
          </a:p>
          <a:p>
            <a:r>
              <a:rPr lang="en-GB" dirty="0"/>
              <a:t>Constructively align our teaching</a:t>
            </a:r>
          </a:p>
          <a:p>
            <a:r>
              <a:rPr lang="en-GB" dirty="0"/>
              <a:t>Model psychological literacy</a:t>
            </a:r>
          </a:p>
          <a:p>
            <a:pPr marL="0" indent="0">
              <a:buNone/>
            </a:pPr>
            <a:endParaRPr lang="en-GB" sz="1800" dirty="0"/>
          </a:p>
          <a:p>
            <a:pPr marL="0" indent="0">
              <a:buNone/>
            </a:pPr>
            <a:r>
              <a:rPr lang="en-GB" sz="1800" dirty="0"/>
              <a:t>Hulme (2014). </a:t>
            </a:r>
            <a:r>
              <a:rPr lang="en-GB" sz="1800" dirty="0">
                <a:hlinkClick r:id="rId2"/>
              </a:rPr>
              <a:t>Psychological literacy – from classroom to real world.</a:t>
            </a:r>
            <a:r>
              <a:rPr lang="en-GB" sz="1800" dirty="0"/>
              <a:t> </a:t>
            </a:r>
            <a:r>
              <a:rPr lang="en-GB" sz="1800" i="1" dirty="0"/>
              <a:t>The Psychologist</a:t>
            </a:r>
            <a:r>
              <a:rPr lang="en-GB" sz="1800" dirty="0"/>
              <a:t>, 27 (12): 932-935.</a:t>
            </a:r>
          </a:p>
          <a:p>
            <a:pPr marL="0" indent="0">
              <a:buNone/>
            </a:pPr>
            <a:endParaRPr lang="en-GB" dirty="0"/>
          </a:p>
        </p:txBody>
      </p:sp>
      <p:sp>
        <p:nvSpPr>
          <p:cNvPr id="3" name="Title 2">
            <a:extLst>
              <a:ext uri="{FF2B5EF4-FFF2-40B4-BE49-F238E27FC236}">
                <a16:creationId xmlns:a16="http://schemas.microsoft.com/office/drawing/2014/main" id="{5FDBE5B4-8B77-414B-9B96-31137FD2A8E8}"/>
              </a:ext>
            </a:extLst>
          </p:cNvPr>
          <p:cNvSpPr>
            <a:spLocks noGrp="1"/>
          </p:cNvSpPr>
          <p:nvPr>
            <p:ph type="title"/>
          </p:nvPr>
        </p:nvSpPr>
        <p:spPr/>
        <p:txBody>
          <a:bodyPr/>
          <a:lstStyle/>
          <a:p>
            <a:r>
              <a:rPr lang="en-GB" dirty="0"/>
              <a:t>Implications</a:t>
            </a:r>
          </a:p>
        </p:txBody>
      </p:sp>
    </p:spTree>
    <p:extLst>
      <p:ext uri="{BB962C8B-B14F-4D97-AF65-F5344CB8AC3E}">
        <p14:creationId xmlns:p14="http://schemas.microsoft.com/office/powerpoint/2010/main" val="220257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56750383-0FB5-4217-9427-DF9523A1F4CE}"/>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3400" kern="1200">
                <a:solidFill>
                  <a:srgbClr val="FFFFFF"/>
                </a:solidFill>
                <a:latin typeface="+mj-lt"/>
                <a:ea typeface="+mj-ea"/>
                <a:cs typeface="+mj-cs"/>
              </a:rPr>
              <a:t>Constructive alignment</a:t>
            </a:r>
          </a:p>
        </p:txBody>
      </p:sp>
      <p:pic>
        <p:nvPicPr>
          <p:cNvPr id="5" name="Picture 2" descr="Course Design | Office of Teaching and Learning">
            <a:extLst>
              <a:ext uri="{FF2B5EF4-FFF2-40B4-BE49-F238E27FC236}">
                <a16:creationId xmlns:a16="http://schemas.microsoft.com/office/drawing/2014/main" id="{53662979-8791-4AFD-9115-501BE396AC0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099183" y="674183"/>
            <a:ext cx="7873361" cy="60034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7BE7F7-6808-41DB-8A4A-91E027BC41F8}"/>
              </a:ext>
            </a:extLst>
          </p:cNvPr>
          <p:cNvSpPr txBox="1"/>
          <p:nvPr/>
        </p:nvSpPr>
        <p:spPr>
          <a:xfrm>
            <a:off x="1324002" y="4173431"/>
            <a:ext cx="1542058" cy="259256"/>
          </a:xfrm>
          <a:prstGeom prst="rect">
            <a:avLst/>
          </a:prstGeom>
          <a:noFill/>
        </p:spPr>
        <p:txBody>
          <a:bodyPr wrap="square" lIns="0" tIns="0" rIns="0" bIns="0" rtlCol="0" anchor="b" anchorCtr="0">
            <a:normAutofit lnSpcReduction="10000"/>
          </a:bodyPr>
          <a:lstStyle/>
          <a:p>
            <a:r>
              <a:rPr lang="en-GB" dirty="0">
                <a:hlinkClick r:id="rId3"/>
              </a:rPr>
              <a:t>Biggs, 1996</a:t>
            </a:r>
            <a:endParaRPr lang="en-GB" dirty="0"/>
          </a:p>
        </p:txBody>
      </p:sp>
    </p:spTree>
    <p:extLst>
      <p:ext uri="{BB962C8B-B14F-4D97-AF65-F5344CB8AC3E}">
        <p14:creationId xmlns:p14="http://schemas.microsoft.com/office/powerpoint/2010/main" val="220398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289029-EE42-4F3D-9EC9-EBEC8BA66E29}"/>
              </a:ext>
            </a:extLst>
          </p:cNvPr>
          <p:cNvSpPr>
            <a:spLocks noGrp="1"/>
          </p:cNvSpPr>
          <p:nvPr>
            <p:ph type="title"/>
          </p:nvPr>
        </p:nvSpPr>
        <p:spPr/>
        <p:txBody>
          <a:bodyPr/>
          <a:lstStyle/>
          <a:p>
            <a:r>
              <a:rPr lang="en-GB" dirty="0"/>
              <a:t>Learning outcomes – Making a Difference</a:t>
            </a:r>
          </a:p>
        </p:txBody>
      </p:sp>
      <p:graphicFrame>
        <p:nvGraphicFramePr>
          <p:cNvPr id="5" name="Content Placeholder 4">
            <a:extLst>
              <a:ext uri="{FF2B5EF4-FFF2-40B4-BE49-F238E27FC236}">
                <a16:creationId xmlns:a16="http://schemas.microsoft.com/office/drawing/2014/main" id="{5B7C0E11-5BC9-419B-8D93-BB7633FFC8B8}"/>
              </a:ext>
            </a:extLst>
          </p:cNvPr>
          <p:cNvGraphicFramePr>
            <a:graphicFrameLocks noGrp="1"/>
          </p:cNvGraphicFramePr>
          <p:nvPr>
            <p:ph idx="1"/>
            <p:extLst>
              <p:ext uri="{D42A27DB-BD31-4B8C-83A1-F6EECF244321}">
                <p14:modId xmlns:p14="http://schemas.microsoft.com/office/powerpoint/2010/main" val="3196522740"/>
              </p:ext>
            </p:extLst>
          </p:nvPr>
        </p:nvGraphicFramePr>
        <p:xfrm>
          <a:off x="1328928" y="1777427"/>
          <a:ext cx="7571232" cy="4582274"/>
        </p:xfrm>
        <a:graphic>
          <a:graphicData uri="http://schemas.openxmlformats.org/drawingml/2006/table">
            <a:tbl>
              <a:tblPr firstRow="1" firstCol="1" bandRow="1"/>
              <a:tblGrid>
                <a:gridCol w="7571232">
                  <a:extLst>
                    <a:ext uri="{9D8B030D-6E8A-4147-A177-3AD203B41FA5}">
                      <a16:colId xmlns:a16="http://schemas.microsoft.com/office/drawing/2014/main" val="2477081742"/>
                    </a:ext>
                  </a:extLst>
                </a:gridCol>
              </a:tblGrid>
              <a:tr h="1221939">
                <a:tc>
                  <a:txBody>
                    <a:bodyPr/>
                    <a:lstStyle/>
                    <a:p>
                      <a:pPr marL="342900" lvl="0" indent="-342900" algn="l">
                        <a:lnSpc>
                          <a:spcPct val="115000"/>
                        </a:lnSpc>
                        <a:spcAft>
                          <a:spcPts val="0"/>
                        </a:spcAft>
                        <a:buFont typeface="+mj-lt"/>
                        <a:buAutoNum type="arabicPeriod"/>
                      </a:pPr>
                      <a:r>
                        <a:rPr lang="en-US" sz="2000" dirty="0">
                          <a:effectLst/>
                          <a:latin typeface="Arial" panose="020B0604020202020204" pitchFamily="34" charset="0"/>
                          <a:ea typeface="DengXian"/>
                          <a:cs typeface="Arial" panose="020B0604020202020204" pitchFamily="34" charset="0"/>
                        </a:rPr>
                        <a:t>Communicate information and arguments effectively to both academic and non-academic audiences;</a:t>
                      </a:r>
                      <a:endParaRPr lang="en-GB" sz="2000" dirty="0">
                        <a:effectLst/>
                        <a:latin typeface="Arial" panose="020B0604020202020204" pitchFamily="34" charset="0"/>
                        <a:ea typeface="DengXi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562811"/>
                  </a:ext>
                </a:extLst>
              </a:tr>
              <a:tr h="916455">
                <a:tc>
                  <a:txBody>
                    <a:bodyPr/>
                    <a:lstStyle/>
                    <a:p>
                      <a:pPr marL="457200" lvl="0" indent="-457200" algn="l">
                        <a:lnSpc>
                          <a:spcPct val="115000"/>
                        </a:lnSpc>
                        <a:spcAft>
                          <a:spcPts val="0"/>
                        </a:spcAft>
                        <a:buFont typeface="+mj-lt"/>
                        <a:buAutoNum type="arabicPeriod" startAt="2"/>
                      </a:pPr>
                      <a:r>
                        <a:rPr lang="en-GB" sz="2000" dirty="0">
                          <a:effectLst/>
                          <a:latin typeface="Arial" panose="020B0604020202020204" pitchFamily="34" charset="0"/>
                          <a:ea typeface="Calibri" panose="020F0502020204030204" pitchFamily="34" charset="0"/>
                          <a:cs typeface="Arial" panose="020B0604020202020204" pitchFamily="34" charset="0"/>
                        </a:rPr>
                        <a:t>Apply psychological theories and findings to “real world” situations</a:t>
                      </a:r>
                      <a:endParaRPr lang="en-GB" sz="2000" dirty="0">
                        <a:effectLst/>
                        <a:latin typeface="Arial" panose="020B0604020202020204" pitchFamily="34" charset="0"/>
                        <a:ea typeface="DengXi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023751"/>
                  </a:ext>
                </a:extLst>
              </a:tr>
              <a:tr h="610970">
                <a:tc>
                  <a:txBody>
                    <a:bodyPr/>
                    <a:lstStyle/>
                    <a:p>
                      <a:pPr marL="0" lvl="0" indent="0" algn="l">
                        <a:lnSpc>
                          <a:spcPct val="115000"/>
                        </a:lnSpc>
                        <a:spcAft>
                          <a:spcPts val="0"/>
                        </a:spcAft>
                        <a:buFont typeface="+mj-lt"/>
                        <a:buNone/>
                      </a:pPr>
                      <a:r>
                        <a:rPr lang="en-GB" sz="2000" dirty="0">
                          <a:effectLst/>
                          <a:latin typeface="Arial" panose="020B0604020202020204" pitchFamily="34" charset="0"/>
                          <a:ea typeface="Calibri" panose="020F0502020204030204" pitchFamily="34" charset="0"/>
                          <a:cs typeface="Arial" panose="020B0604020202020204" pitchFamily="34" charset="0"/>
                        </a:rPr>
                        <a:t>3.</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Evaluate existing theories in psychology</a:t>
                      </a:r>
                      <a:endParaRPr lang="en-GB" sz="1200" dirty="0">
                        <a:effectLst/>
                        <a:latin typeface="Arial" panose="020B0604020202020204" pitchFamily="34" charset="0"/>
                        <a:ea typeface="DengXi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222076"/>
                  </a:ext>
                </a:extLst>
              </a:tr>
              <a:tr h="916455">
                <a:tc>
                  <a:txBody>
                    <a:bodyPr/>
                    <a:lstStyle/>
                    <a:p>
                      <a:pPr marL="0" lvl="0" indent="0" algn="l">
                        <a:lnSpc>
                          <a:spcPct val="115000"/>
                        </a:lnSpc>
                        <a:spcAft>
                          <a:spcPts val="0"/>
                        </a:spcAft>
                        <a:buFont typeface="+mj-lt"/>
                        <a:buNone/>
                      </a:pPr>
                      <a:r>
                        <a:rPr lang="en-US" sz="2000" dirty="0">
                          <a:effectLst/>
                          <a:latin typeface="Arial" panose="020B0604020202020204" pitchFamily="34" charset="0"/>
                          <a:ea typeface="DengXian"/>
                          <a:cs typeface="Arial" panose="020B0604020202020204" pitchFamily="34" charset="0"/>
                        </a:rPr>
                        <a:t>4.    Identify and select appropriate and relevant information from the research literature;</a:t>
                      </a:r>
                      <a:endParaRPr lang="en-GB" sz="2000" dirty="0">
                        <a:effectLst/>
                        <a:latin typeface="Arial" panose="020B0604020202020204" pitchFamily="34" charset="0"/>
                        <a:ea typeface="DengXi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649906"/>
                  </a:ext>
                </a:extLst>
              </a:tr>
              <a:tr h="916455">
                <a:tc>
                  <a:txBody>
                    <a:bodyPr/>
                    <a:lstStyle/>
                    <a:p>
                      <a:pPr marL="0" lvl="0" indent="0" algn="l">
                        <a:lnSpc>
                          <a:spcPct val="115000"/>
                        </a:lnSpc>
                        <a:spcAft>
                          <a:spcPts val="0"/>
                        </a:spcAft>
                        <a:buFont typeface="+mj-lt"/>
                        <a:buNone/>
                      </a:pPr>
                      <a:r>
                        <a:rPr lang="en-GB" sz="2000" dirty="0">
                          <a:effectLst/>
                          <a:latin typeface="Arial" panose="020B0604020202020204" pitchFamily="34" charset="0"/>
                          <a:ea typeface="Calibri" panose="020F0502020204030204" pitchFamily="34" charset="0"/>
                          <a:cs typeface="Arial" panose="020B0604020202020204" pitchFamily="34" charset="0"/>
                        </a:rPr>
                        <a:t>5.    Design a “real world” intervention grounded in psychological theories and findings.</a:t>
                      </a:r>
                      <a:endParaRPr lang="en-GB" sz="2000" dirty="0">
                        <a:effectLst/>
                        <a:latin typeface="Arial" panose="020B0604020202020204" pitchFamily="34" charset="0"/>
                        <a:ea typeface="DengXi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606679"/>
                  </a:ext>
                </a:extLst>
              </a:tr>
            </a:tbl>
          </a:graphicData>
        </a:graphic>
      </p:graphicFrame>
      <p:sp>
        <p:nvSpPr>
          <p:cNvPr id="6" name="TextBox 5">
            <a:extLst>
              <a:ext uri="{FF2B5EF4-FFF2-40B4-BE49-F238E27FC236}">
                <a16:creationId xmlns:a16="http://schemas.microsoft.com/office/drawing/2014/main" id="{FED166B1-D146-46A8-BF01-BEB76C8A7A1E}"/>
              </a:ext>
            </a:extLst>
          </p:cNvPr>
          <p:cNvSpPr txBox="1"/>
          <p:nvPr/>
        </p:nvSpPr>
        <p:spPr>
          <a:xfrm>
            <a:off x="9886280" y="2114183"/>
            <a:ext cx="1500027" cy="4216539"/>
          </a:xfrm>
          <a:prstGeom prst="rect">
            <a:avLst/>
          </a:prstGeom>
          <a:noFill/>
        </p:spPr>
        <p:txBody>
          <a:bodyPr wrap="square" rtlCol="0">
            <a:spAutoFit/>
          </a:bodyPr>
          <a:lstStyle/>
          <a:p>
            <a:r>
              <a:rPr lang="en-GB" sz="1000" dirty="0"/>
              <a:t>Hulme, J.A., </a:t>
            </a:r>
            <a:r>
              <a:rPr lang="en-GB" sz="1000" dirty="0" err="1"/>
              <a:t>Stanyard</a:t>
            </a:r>
            <a:r>
              <a:rPr lang="en-GB" sz="1000" dirty="0"/>
              <a:t>, R., Kent, A. &amp; Skipper, Y. (2019). Making a difference with psychology. In: P. Kahn and L. Anderson (</a:t>
            </a:r>
            <a:r>
              <a:rPr lang="en-GB" sz="1000" dirty="0" err="1"/>
              <a:t>Eds</a:t>
            </a:r>
            <a:r>
              <a:rPr lang="en-GB" sz="1000" dirty="0"/>
              <a:t>). </a:t>
            </a:r>
            <a:r>
              <a:rPr lang="en-GB" sz="1000" i="1" dirty="0"/>
              <a:t>Developing your teaching towards excellence.</a:t>
            </a:r>
            <a:r>
              <a:rPr lang="en-GB" sz="1000" dirty="0"/>
              <a:t> Second Edition. Oxon: Routledge. pp 39-40.</a:t>
            </a:r>
          </a:p>
          <a:p>
            <a:endParaRPr lang="en-US" sz="1000" dirty="0"/>
          </a:p>
          <a:p>
            <a:r>
              <a:rPr lang="en-GB" sz="1000" dirty="0">
                <a:hlinkClick r:id="rId2"/>
              </a:rPr>
              <a:t>Hulme, J.A. &amp; </a:t>
            </a:r>
            <a:r>
              <a:rPr lang="en-GB" sz="1000" dirty="0" err="1">
                <a:hlinkClick r:id="rId2"/>
              </a:rPr>
              <a:t>Cranney</a:t>
            </a:r>
            <a:r>
              <a:rPr lang="en-GB" sz="1000" dirty="0">
                <a:hlinkClick r:id="rId2"/>
              </a:rPr>
              <a:t>, J.</a:t>
            </a:r>
            <a:r>
              <a:rPr lang="en-US" sz="1000" dirty="0">
                <a:hlinkClick r:id="rId2"/>
              </a:rPr>
              <a:t> (2022). </a:t>
            </a:r>
            <a:r>
              <a:rPr lang="en-GB" sz="1000" dirty="0"/>
              <a:t>, Psychological literacy and learning for life. In: J. </a:t>
            </a:r>
            <a:r>
              <a:rPr lang="en-GB" sz="1000" dirty="0" err="1"/>
              <a:t>Zumbach</a:t>
            </a:r>
            <a:r>
              <a:rPr lang="en-GB" sz="1000" dirty="0"/>
              <a:t>, D. Bernstein, S. </a:t>
            </a:r>
            <a:r>
              <a:rPr lang="en-GB" sz="1000" dirty="0" err="1"/>
              <a:t>Narciss</a:t>
            </a:r>
            <a:r>
              <a:rPr lang="en-GB" sz="1000" dirty="0"/>
              <a:t> &amp; G. </a:t>
            </a:r>
            <a:r>
              <a:rPr lang="en-GB" sz="1000" dirty="0" err="1"/>
              <a:t>Marsico</a:t>
            </a:r>
            <a:r>
              <a:rPr lang="en-GB" sz="1000" dirty="0"/>
              <a:t> (</a:t>
            </a:r>
            <a:r>
              <a:rPr lang="en-GB" sz="1000" dirty="0" err="1"/>
              <a:t>Eds</a:t>
            </a:r>
            <a:r>
              <a:rPr lang="en-GB" sz="1000" dirty="0"/>
              <a:t>). </a:t>
            </a:r>
            <a:r>
              <a:rPr lang="en-GB" sz="1000" i="1" dirty="0"/>
              <a:t>International handbook of psychology learning and teaching.</a:t>
            </a:r>
            <a:r>
              <a:rPr lang="en-GB" sz="1000" dirty="0"/>
              <a:t> Cham: Springer. DOI: 10.1007/978-3-030-26248-8_42-1. </a:t>
            </a:r>
          </a:p>
          <a:p>
            <a:endParaRPr lang="en-GB" dirty="0"/>
          </a:p>
        </p:txBody>
      </p:sp>
    </p:spTree>
    <p:extLst>
      <p:ext uri="{BB962C8B-B14F-4D97-AF65-F5344CB8AC3E}">
        <p14:creationId xmlns:p14="http://schemas.microsoft.com/office/powerpoint/2010/main" val="82246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0A180-28C6-499A-A081-D76F0B69BC46}"/>
              </a:ext>
            </a:extLst>
          </p:cNvPr>
          <p:cNvSpPr>
            <a:spLocks noGrp="1"/>
          </p:cNvSpPr>
          <p:nvPr>
            <p:ph sz="half" idx="1"/>
          </p:nvPr>
        </p:nvSpPr>
        <p:spPr/>
        <p:txBody>
          <a:bodyPr>
            <a:normAutofit/>
          </a:bodyPr>
          <a:lstStyle/>
          <a:p>
            <a:r>
              <a:rPr lang="en-US" sz="2800" dirty="0"/>
              <a:t>Learning and t</a:t>
            </a:r>
            <a:r>
              <a:rPr lang="en-US" sz="2800" dirty="0">
                <a:solidFill>
                  <a:schemeClr val="tx1"/>
                </a:solidFill>
              </a:rPr>
              <a:t>eaching activities give students an opportunity to practice the skills we’ve identified – learning outcomes and literacies.</a:t>
            </a:r>
          </a:p>
          <a:p>
            <a:r>
              <a:rPr lang="en-US" sz="2800" dirty="0">
                <a:solidFill>
                  <a:schemeClr val="tx1"/>
                </a:solidFill>
              </a:rPr>
              <a:t>Our educational practices need to model how a ‘psychologically literate’ person operates:</a:t>
            </a:r>
          </a:p>
          <a:p>
            <a:pPr marL="457200" indent="-457200">
              <a:buFont typeface="Arial" panose="020B0604020202020204" pitchFamily="34" charset="0"/>
              <a:buChar char="•"/>
            </a:pPr>
            <a:r>
              <a:rPr lang="en-US" sz="2800" dirty="0">
                <a:solidFill>
                  <a:schemeClr val="tx1"/>
                </a:solidFill>
              </a:rPr>
              <a:t>“Let’s find out together”</a:t>
            </a:r>
          </a:p>
          <a:p>
            <a:pPr marL="457200" indent="-457200">
              <a:buFont typeface="Arial" panose="020B0604020202020204" pitchFamily="34" charset="0"/>
              <a:buChar char="•"/>
            </a:pPr>
            <a:r>
              <a:rPr lang="en-US" sz="2800" dirty="0">
                <a:solidFill>
                  <a:schemeClr val="tx1"/>
                </a:solidFill>
              </a:rPr>
              <a:t>“Thinking like a psychologist”</a:t>
            </a:r>
          </a:p>
          <a:p>
            <a:pPr marL="457200" indent="-457200">
              <a:buFont typeface="Arial" panose="020B0604020202020204" pitchFamily="34" charset="0"/>
              <a:buChar char="•"/>
            </a:pPr>
            <a:r>
              <a:rPr lang="en-US" sz="2800" dirty="0">
                <a:solidFill>
                  <a:schemeClr val="tx1"/>
                </a:solidFill>
              </a:rPr>
              <a:t>Intellectual streaking (</a:t>
            </a:r>
            <a:r>
              <a:rPr lang="en-US" sz="2800" dirty="0">
                <a:solidFill>
                  <a:schemeClr val="tx1"/>
                </a:solidFill>
                <a:hlinkClick r:id="rId2"/>
              </a:rPr>
              <a:t>Bearman &amp; Molloy, 2017</a:t>
            </a:r>
            <a:r>
              <a:rPr lang="en-US" sz="2800" dirty="0">
                <a:solidFill>
                  <a:schemeClr val="tx1"/>
                </a:solidFill>
              </a:rPr>
              <a:t>)</a:t>
            </a:r>
          </a:p>
          <a:p>
            <a:endParaRPr lang="en-GB" dirty="0"/>
          </a:p>
        </p:txBody>
      </p:sp>
      <p:sp>
        <p:nvSpPr>
          <p:cNvPr id="3" name="Title 2">
            <a:extLst>
              <a:ext uri="{FF2B5EF4-FFF2-40B4-BE49-F238E27FC236}">
                <a16:creationId xmlns:a16="http://schemas.microsoft.com/office/drawing/2014/main" id="{BA5354C0-1307-4835-B284-9AD4BC4F2913}"/>
              </a:ext>
            </a:extLst>
          </p:cNvPr>
          <p:cNvSpPr>
            <a:spLocks noGrp="1"/>
          </p:cNvSpPr>
          <p:nvPr>
            <p:ph type="title"/>
          </p:nvPr>
        </p:nvSpPr>
        <p:spPr/>
        <p:txBody>
          <a:bodyPr/>
          <a:lstStyle/>
          <a:p>
            <a:r>
              <a:rPr lang="en-GB" dirty="0"/>
              <a:t>Learning activities</a:t>
            </a:r>
          </a:p>
        </p:txBody>
      </p:sp>
    </p:spTree>
    <p:extLst>
      <p:ext uri="{BB962C8B-B14F-4D97-AF65-F5344CB8AC3E}">
        <p14:creationId xmlns:p14="http://schemas.microsoft.com/office/powerpoint/2010/main" val="196727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8C8F7-0045-4C7E-97ED-4817AEB98352}"/>
              </a:ext>
            </a:extLst>
          </p:cNvPr>
          <p:cNvSpPr>
            <a:spLocks noGrp="1"/>
          </p:cNvSpPr>
          <p:nvPr>
            <p:ph sz="half" idx="1"/>
          </p:nvPr>
        </p:nvSpPr>
        <p:spPr>
          <a:xfrm>
            <a:off x="442913" y="1989138"/>
            <a:ext cx="11306174" cy="4594542"/>
          </a:xfrm>
        </p:spPr>
        <p:txBody>
          <a:bodyPr>
            <a:normAutofit fontScale="47500" lnSpcReduction="20000"/>
          </a:bodyPr>
          <a:lstStyle/>
          <a:p>
            <a:r>
              <a:rPr lang="en-GB" altLang="en-US" sz="6000" dirty="0"/>
              <a:t>Often highly interactive, peer learning and </a:t>
            </a:r>
            <a:r>
              <a:rPr lang="en-GB" altLang="en-US" sz="6000" dirty="0">
                <a:solidFill>
                  <a:schemeClr val="tx1"/>
                </a:solidFill>
              </a:rPr>
              <a:t>scaffolding</a:t>
            </a:r>
          </a:p>
          <a:p>
            <a:r>
              <a:rPr lang="en-US" sz="6000" dirty="0">
                <a:solidFill>
                  <a:schemeClr val="tx1"/>
                </a:solidFill>
              </a:rPr>
              <a:t>Start where the students are – meaningful, relevant </a:t>
            </a:r>
            <a:r>
              <a:rPr lang="en-US" sz="5100" dirty="0">
                <a:solidFill>
                  <a:schemeClr val="tx1"/>
                </a:solidFill>
              </a:rPr>
              <a:t>(</a:t>
            </a:r>
            <a:r>
              <a:rPr lang="en-US" sz="5100" dirty="0">
                <a:solidFill>
                  <a:schemeClr val="tx1"/>
                </a:solidFill>
                <a:hlinkClick r:id="rId2"/>
              </a:rPr>
              <a:t>Jones, 2009</a:t>
            </a:r>
            <a:r>
              <a:rPr lang="en-US" sz="5100" dirty="0">
                <a:solidFill>
                  <a:schemeClr val="tx1"/>
                </a:solidFill>
              </a:rPr>
              <a:t>)</a:t>
            </a:r>
          </a:p>
          <a:p>
            <a:r>
              <a:rPr lang="en-US" sz="6000" dirty="0">
                <a:solidFill>
                  <a:schemeClr val="tx1"/>
                </a:solidFill>
              </a:rPr>
              <a:t>Start with the ‘problem’ and then apply theory to work towards a solution – what happens in the world?</a:t>
            </a:r>
          </a:p>
          <a:p>
            <a:r>
              <a:rPr lang="en-US" sz="5100" dirty="0">
                <a:solidFill>
                  <a:srgbClr val="7030A0"/>
                </a:solidFill>
              </a:rPr>
              <a:t>Engaging students in interactive sessions helps us to hear diverse student voices – inclusion and </a:t>
            </a:r>
            <a:r>
              <a:rPr lang="en-US" sz="5100" dirty="0" err="1">
                <a:solidFill>
                  <a:srgbClr val="7030A0"/>
                </a:solidFill>
              </a:rPr>
              <a:t>decolonisation</a:t>
            </a:r>
            <a:r>
              <a:rPr lang="en-US" sz="5100" dirty="0">
                <a:solidFill>
                  <a:srgbClr val="7030A0"/>
                </a:solidFill>
              </a:rPr>
              <a:t> – and to </a:t>
            </a:r>
            <a:r>
              <a:rPr lang="en-US" sz="5100" dirty="0" err="1">
                <a:solidFill>
                  <a:srgbClr val="7030A0"/>
                </a:solidFill>
              </a:rPr>
              <a:t>recognise</a:t>
            </a:r>
            <a:r>
              <a:rPr lang="en-US" sz="5100" dirty="0">
                <a:solidFill>
                  <a:srgbClr val="7030A0"/>
                </a:solidFill>
              </a:rPr>
              <a:t> them in our teaching (</a:t>
            </a:r>
            <a:r>
              <a:rPr lang="en-US" sz="5100" dirty="0">
                <a:solidFill>
                  <a:srgbClr val="7030A0"/>
                </a:solidFill>
                <a:hlinkClick r:id="rId3"/>
              </a:rPr>
              <a:t>Hulme, 2021</a:t>
            </a:r>
            <a:r>
              <a:rPr lang="en-US" sz="5100" dirty="0">
                <a:solidFill>
                  <a:srgbClr val="7030A0"/>
                </a:solidFill>
              </a:rPr>
              <a:t>). </a:t>
            </a:r>
          </a:p>
          <a:p>
            <a:r>
              <a:rPr lang="en-GB" sz="5100" dirty="0">
                <a:solidFill>
                  <a:schemeClr val="accent1">
                    <a:lumMod val="75000"/>
                  </a:schemeClr>
                </a:solidFill>
              </a:rPr>
              <a:t>Making a difference:</a:t>
            </a:r>
          </a:p>
          <a:p>
            <a:pPr lvl="1"/>
            <a:r>
              <a:rPr lang="en-GB" sz="4000" dirty="0"/>
              <a:t>Some traditional lecturing – but usually incorporating interactive elements</a:t>
            </a:r>
          </a:p>
          <a:p>
            <a:pPr lvl="1"/>
            <a:r>
              <a:rPr lang="en-GB" sz="4000" dirty="0"/>
              <a:t>Small group work (even within large classes)</a:t>
            </a:r>
          </a:p>
          <a:p>
            <a:pPr lvl="1"/>
            <a:r>
              <a:rPr lang="en-GB" sz="4000" dirty="0"/>
              <a:t>Problem-based learning</a:t>
            </a:r>
          </a:p>
          <a:p>
            <a:endParaRPr lang="en-GB" dirty="0"/>
          </a:p>
        </p:txBody>
      </p:sp>
      <p:sp>
        <p:nvSpPr>
          <p:cNvPr id="3" name="Title 2">
            <a:extLst>
              <a:ext uri="{FF2B5EF4-FFF2-40B4-BE49-F238E27FC236}">
                <a16:creationId xmlns:a16="http://schemas.microsoft.com/office/drawing/2014/main" id="{B94E917C-F27B-4911-9C95-874BB6BDE758}"/>
              </a:ext>
            </a:extLst>
          </p:cNvPr>
          <p:cNvSpPr>
            <a:spLocks noGrp="1"/>
          </p:cNvSpPr>
          <p:nvPr>
            <p:ph type="title"/>
          </p:nvPr>
        </p:nvSpPr>
        <p:spPr/>
        <p:txBody>
          <a:bodyPr/>
          <a:lstStyle/>
          <a:p>
            <a:r>
              <a:rPr lang="en-GB" dirty="0"/>
              <a:t>Practice and modelling</a:t>
            </a:r>
          </a:p>
        </p:txBody>
      </p:sp>
    </p:spTree>
    <p:extLst>
      <p:ext uri="{BB962C8B-B14F-4D97-AF65-F5344CB8AC3E}">
        <p14:creationId xmlns:p14="http://schemas.microsoft.com/office/powerpoint/2010/main" val="177936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F27B4-9B2C-4885-8703-73D1D2B92F94}"/>
              </a:ext>
            </a:extLst>
          </p:cNvPr>
          <p:cNvSpPr>
            <a:spLocks noGrp="1"/>
          </p:cNvSpPr>
          <p:nvPr>
            <p:ph sz="half" idx="1"/>
          </p:nvPr>
        </p:nvSpPr>
        <p:spPr/>
        <p:txBody>
          <a:bodyPr/>
          <a:lstStyle/>
          <a:p>
            <a:pPr>
              <a:defRPr/>
            </a:pPr>
            <a:r>
              <a:rPr lang="en-GB" sz="2400" dirty="0"/>
              <a:t>“Authentic assessment means that: (a) tasks must appropriately reflect the competency that needs to be assessed, (b) the content of an assessment involves authentic tasks that represent real-life problems of the knowledge domain assessed, and (c) the thinking that experts use to solve the problem in real life are also required by the assessment task” </a:t>
            </a:r>
          </a:p>
          <a:p>
            <a:pPr marL="0" indent="0" algn="ctr">
              <a:defRPr/>
            </a:pPr>
            <a:r>
              <a:rPr lang="en-GB" sz="2000" dirty="0" err="1"/>
              <a:t>Gulikers</a:t>
            </a:r>
            <a:r>
              <a:rPr lang="en-GB" sz="2000" dirty="0"/>
              <a:t> et al. (2004). </a:t>
            </a:r>
          </a:p>
          <a:p>
            <a:endParaRPr lang="en-GB" dirty="0"/>
          </a:p>
        </p:txBody>
      </p:sp>
      <p:sp>
        <p:nvSpPr>
          <p:cNvPr id="3" name="Title 2">
            <a:extLst>
              <a:ext uri="{FF2B5EF4-FFF2-40B4-BE49-F238E27FC236}">
                <a16:creationId xmlns:a16="http://schemas.microsoft.com/office/drawing/2014/main" id="{D7ADA5C3-DD90-41C8-8AD4-516D7F22063D}"/>
              </a:ext>
            </a:extLst>
          </p:cNvPr>
          <p:cNvSpPr>
            <a:spLocks noGrp="1"/>
          </p:cNvSpPr>
          <p:nvPr>
            <p:ph type="title"/>
          </p:nvPr>
        </p:nvSpPr>
        <p:spPr/>
        <p:txBody>
          <a:bodyPr/>
          <a:lstStyle/>
          <a:p>
            <a:r>
              <a:rPr lang="en-GB" dirty="0"/>
              <a:t>Assessment</a:t>
            </a:r>
          </a:p>
        </p:txBody>
      </p:sp>
      <p:sp>
        <p:nvSpPr>
          <p:cNvPr id="5" name="TextBox 4">
            <a:extLst>
              <a:ext uri="{FF2B5EF4-FFF2-40B4-BE49-F238E27FC236}">
                <a16:creationId xmlns:a16="http://schemas.microsoft.com/office/drawing/2014/main" id="{8A0DDCFE-78E3-4BB5-886F-1DF814A3A844}"/>
              </a:ext>
            </a:extLst>
          </p:cNvPr>
          <p:cNvSpPr txBox="1"/>
          <p:nvPr/>
        </p:nvSpPr>
        <p:spPr>
          <a:xfrm>
            <a:off x="2808268" y="6030930"/>
            <a:ext cx="6575461" cy="369332"/>
          </a:xfrm>
          <a:prstGeom prst="rect">
            <a:avLst/>
          </a:prstGeom>
          <a:noFill/>
        </p:spPr>
        <p:txBody>
          <a:bodyPr wrap="square" rtlCol="0">
            <a:spAutoFit/>
          </a:bodyPr>
          <a:lstStyle/>
          <a:p>
            <a:pPr algn="ctr"/>
            <a:r>
              <a:rPr lang="en-US" dirty="0">
                <a:hlinkClick r:id="rId2"/>
              </a:rPr>
              <a:t>See Sambell &amp; Brown (2021-) for case studies</a:t>
            </a:r>
            <a:endParaRPr lang="en-GB" dirty="0"/>
          </a:p>
        </p:txBody>
      </p:sp>
    </p:spTree>
    <p:extLst>
      <p:ext uri="{BB962C8B-B14F-4D97-AF65-F5344CB8AC3E}">
        <p14:creationId xmlns:p14="http://schemas.microsoft.com/office/powerpoint/2010/main" val="80909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118481-E1AC-4C29-949D-DF74ECF9CC19}"/>
              </a:ext>
            </a:extLst>
          </p:cNvPr>
          <p:cNvSpPr>
            <a:spLocks noGrp="1"/>
          </p:cNvSpPr>
          <p:nvPr>
            <p:ph sz="half" idx="1"/>
          </p:nvPr>
        </p:nvSpPr>
        <p:spPr/>
        <p:txBody>
          <a:bodyPr>
            <a:normAutofit fontScale="92500" lnSpcReduction="20000"/>
          </a:bodyPr>
          <a:lstStyle/>
          <a:p>
            <a:r>
              <a:rPr lang="en-US" sz="2400" dirty="0"/>
              <a:t>Students are self-employed psychology consultants, responding to an invitation to tender from an </a:t>
            </a:r>
            <a:r>
              <a:rPr lang="en-US" sz="2400" dirty="0" err="1"/>
              <a:t>organisation</a:t>
            </a:r>
            <a:r>
              <a:rPr lang="en-US" sz="2400" dirty="0"/>
              <a:t> or business (choice of three). They are seeking to solve a problem.</a:t>
            </a:r>
          </a:p>
          <a:p>
            <a:r>
              <a:rPr lang="en-US" sz="2400" dirty="0"/>
              <a:t>They write a Project Proposal Outline for the company, in language suitable for a lay audience (</a:t>
            </a:r>
            <a:r>
              <a:rPr lang="en-US" sz="2400" dirty="0" err="1"/>
              <a:t>eg</a:t>
            </a:r>
            <a:r>
              <a:rPr lang="en-US" sz="2400" dirty="0"/>
              <a:t> Chief Exec).</a:t>
            </a:r>
          </a:p>
          <a:p>
            <a:r>
              <a:rPr lang="en-US" sz="2400" dirty="0"/>
              <a:t>They write a Research-Informed Rationale suitable for a psychologist employed by the </a:t>
            </a:r>
            <a:r>
              <a:rPr lang="en-US" sz="2400" dirty="0" err="1"/>
              <a:t>organisation</a:t>
            </a:r>
            <a:r>
              <a:rPr lang="en-US" sz="2400" dirty="0"/>
              <a:t>.</a:t>
            </a:r>
          </a:p>
          <a:p>
            <a:r>
              <a:rPr lang="en-US" sz="2400" dirty="0"/>
              <a:t>3000 words.</a:t>
            </a:r>
          </a:p>
          <a:p>
            <a:endParaRPr lang="en-US" sz="1900" dirty="0"/>
          </a:p>
          <a:p>
            <a:pPr marL="0" indent="0">
              <a:buNone/>
            </a:pPr>
            <a:r>
              <a:rPr lang="en-US" sz="1900" dirty="0" err="1"/>
              <a:t>Organisations</a:t>
            </a:r>
            <a:r>
              <a:rPr lang="en-US" sz="1900" dirty="0"/>
              <a:t> that have informed assessments include Shelter, Appetite Stoke, Police, Army, Higher Education Academy, </a:t>
            </a:r>
            <a:r>
              <a:rPr lang="en-US" sz="1900" dirty="0" err="1"/>
              <a:t>Keele</a:t>
            </a:r>
            <a:r>
              <a:rPr lang="en-US" sz="1900" dirty="0"/>
              <a:t> University’s student marketing team, various other universities, retail village. Can be </a:t>
            </a:r>
            <a:r>
              <a:rPr lang="en-US" sz="1900" dirty="0" err="1"/>
              <a:t>anonymised</a:t>
            </a:r>
            <a:r>
              <a:rPr lang="en-US" sz="1900" dirty="0"/>
              <a:t>, or can bring in speakers.</a:t>
            </a:r>
          </a:p>
          <a:p>
            <a:endParaRPr lang="en-GB" dirty="0"/>
          </a:p>
        </p:txBody>
      </p:sp>
      <p:sp>
        <p:nvSpPr>
          <p:cNvPr id="3" name="Title 2">
            <a:extLst>
              <a:ext uri="{FF2B5EF4-FFF2-40B4-BE49-F238E27FC236}">
                <a16:creationId xmlns:a16="http://schemas.microsoft.com/office/drawing/2014/main" id="{474167BB-5690-4C33-B407-1092144E20DF}"/>
              </a:ext>
            </a:extLst>
          </p:cNvPr>
          <p:cNvSpPr>
            <a:spLocks noGrp="1"/>
          </p:cNvSpPr>
          <p:nvPr>
            <p:ph type="title"/>
          </p:nvPr>
        </p:nvSpPr>
        <p:spPr/>
        <p:txBody>
          <a:bodyPr/>
          <a:lstStyle/>
          <a:p>
            <a:r>
              <a:rPr lang="en-GB" dirty="0"/>
              <a:t>Assessment – Making a Difference</a:t>
            </a:r>
          </a:p>
        </p:txBody>
      </p:sp>
    </p:spTree>
    <p:extLst>
      <p:ext uri="{BB962C8B-B14F-4D97-AF65-F5344CB8AC3E}">
        <p14:creationId xmlns:p14="http://schemas.microsoft.com/office/powerpoint/2010/main" val="290970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p:txBody>
          <a:bodyPr/>
          <a:lstStyle/>
          <a:p>
            <a:pPr marL="0" indent="0">
              <a:buNone/>
            </a:pPr>
            <a:r>
              <a:rPr lang="en-GB" dirty="0"/>
              <a:t>What is changing? </a:t>
            </a:r>
          </a:p>
          <a:p>
            <a:pPr marL="0" indent="0">
              <a:buNone/>
            </a:pPr>
            <a:r>
              <a:rPr lang="en-GB" dirty="0"/>
              <a:t>What is higher education for?</a:t>
            </a:r>
          </a:p>
          <a:p>
            <a:pPr marL="0" indent="0">
              <a:buNone/>
            </a:pPr>
            <a:r>
              <a:rPr lang="en-GB" dirty="0"/>
              <a:t>Introduction to psychological literacy</a:t>
            </a:r>
          </a:p>
          <a:p>
            <a:pPr marL="0" indent="0">
              <a:buNone/>
            </a:pPr>
            <a:r>
              <a:rPr lang="en-GB" dirty="0"/>
              <a:t>Teaching for psychological literacy</a:t>
            </a:r>
          </a:p>
          <a:p>
            <a:pPr marL="0" indent="0">
              <a:buNone/>
            </a:pPr>
            <a:r>
              <a:rPr lang="en-GB" dirty="0"/>
              <a:t>Reflections, questions, discussion</a:t>
            </a:r>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71972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90F69B5-9FB4-4AAD-A709-62B4A3404DFF}"/>
              </a:ext>
            </a:extLst>
          </p:cNvPr>
          <p:cNvGraphicFramePr>
            <a:graphicFrameLocks noGrp="1"/>
          </p:cNvGraphicFramePr>
          <p:nvPr>
            <p:ph sz="half" idx="1"/>
            <p:extLst>
              <p:ext uri="{D42A27DB-BD31-4B8C-83A1-F6EECF244321}">
                <p14:modId xmlns:p14="http://schemas.microsoft.com/office/powerpoint/2010/main" val="2667810084"/>
              </p:ext>
            </p:extLst>
          </p:nvPr>
        </p:nvGraphicFramePr>
        <p:xfrm>
          <a:off x="442913" y="1450849"/>
          <a:ext cx="11306175" cy="5212080"/>
        </p:xfrm>
        <a:graphic>
          <a:graphicData uri="http://schemas.openxmlformats.org/drawingml/2006/table">
            <a:tbl>
              <a:tblPr firstRow="1" bandRow="1">
                <a:tableStyleId>{5C22544A-7EE6-4342-B048-85BDC9FD1C3A}</a:tableStyleId>
              </a:tblPr>
              <a:tblGrid>
                <a:gridCol w="3768725">
                  <a:extLst>
                    <a:ext uri="{9D8B030D-6E8A-4147-A177-3AD203B41FA5}">
                      <a16:colId xmlns:a16="http://schemas.microsoft.com/office/drawing/2014/main" val="47311267"/>
                    </a:ext>
                  </a:extLst>
                </a:gridCol>
                <a:gridCol w="3768725">
                  <a:extLst>
                    <a:ext uri="{9D8B030D-6E8A-4147-A177-3AD203B41FA5}">
                      <a16:colId xmlns:a16="http://schemas.microsoft.com/office/drawing/2014/main" val="1176271509"/>
                    </a:ext>
                  </a:extLst>
                </a:gridCol>
                <a:gridCol w="3768725">
                  <a:extLst>
                    <a:ext uri="{9D8B030D-6E8A-4147-A177-3AD203B41FA5}">
                      <a16:colId xmlns:a16="http://schemas.microsoft.com/office/drawing/2014/main" val="297669086"/>
                    </a:ext>
                  </a:extLst>
                </a:gridCol>
              </a:tblGrid>
              <a:tr h="324991">
                <a:tc>
                  <a:txBody>
                    <a:bodyPr/>
                    <a:lstStyle/>
                    <a:p>
                      <a:r>
                        <a:rPr lang="en-GB" sz="1800" dirty="0"/>
                        <a:t>Learning outcome</a:t>
                      </a:r>
                    </a:p>
                  </a:txBody>
                  <a:tcPr/>
                </a:tc>
                <a:tc>
                  <a:txBody>
                    <a:bodyPr/>
                    <a:lstStyle/>
                    <a:p>
                      <a:r>
                        <a:rPr lang="en-GB" sz="1800" dirty="0"/>
                        <a:t>Learning and teaching activities</a:t>
                      </a:r>
                    </a:p>
                  </a:txBody>
                  <a:tcPr/>
                </a:tc>
                <a:tc>
                  <a:txBody>
                    <a:bodyPr/>
                    <a:lstStyle/>
                    <a:p>
                      <a:r>
                        <a:rPr lang="en-GB" sz="1800" dirty="0"/>
                        <a:t>Assessment component</a:t>
                      </a:r>
                    </a:p>
                  </a:txBody>
                  <a:tcPr/>
                </a:tc>
                <a:extLst>
                  <a:ext uri="{0D108BD9-81ED-4DB2-BD59-A6C34878D82A}">
                    <a16:rowId xmlns:a16="http://schemas.microsoft.com/office/drawing/2014/main" val="74607520"/>
                  </a:ext>
                </a:extLst>
              </a:tr>
              <a:tr h="1056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DengXian"/>
                          <a:cs typeface="Arial" panose="020B0604020202020204" pitchFamily="34" charset="0"/>
                        </a:rPr>
                        <a:t>Communicate information and arguments effectively to both academic and non-academic audiences</a:t>
                      </a:r>
                      <a:endParaRPr lang="en-GB" sz="1800" dirty="0"/>
                    </a:p>
                  </a:txBody>
                  <a:tcPr/>
                </a:tc>
                <a:tc>
                  <a:txBody>
                    <a:bodyPr/>
                    <a:lstStyle/>
                    <a:p>
                      <a:r>
                        <a:rPr lang="en-GB" sz="1800" dirty="0"/>
                        <a:t>Group work</a:t>
                      </a:r>
                    </a:p>
                    <a:p>
                      <a:r>
                        <a:rPr lang="en-GB" sz="1800" dirty="0"/>
                        <a:t>Formative presentations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Project proposal outline (lay) and research-informed rationale (psychologist)</a:t>
                      </a:r>
                      <a:endParaRPr lang="en-GB" sz="1800" dirty="0"/>
                    </a:p>
                    <a:p>
                      <a:endParaRPr lang="en-GB" sz="1800" dirty="0"/>
                    </a:p>
                  </a:txBody>
                  <a:tcPr/>
                </a:tc>
                <a:extLst>
                  <a:ext uri="{0D108BD9-81ED-4DB2-BD59-A6C34878D82A}">
                    <a16:rowId xmlns:a16="http://schemas.microsoft.com/office/drawing/2014/main" val="3800143819"/>
                  </a:ext>
                </a:extLst>
              </a:tr>
              <a:tr h="1056220">
                <a:tc>
                  <a:txBody>
                    <a:bodyPr/>
                    <a:lstStyle/>
                    <a:p>
                      <a:pPr marL="0" lvl="0" indent="0" algn="l">
                        <a:lnSpc>
                          <a:spcPct val="115000"/>
                        </a:lnSpc>
                        <a:spcAft>
                          <a:spcPts val="0"/>
                        </a:spcAft>
                        <a:buFont typeface="+mj-lt"/>
                        <a:buNone/>
                      </a:pPr>
                      <a:r>
                        <a:rPr lang="en-GB" sz="1800" dirty="0">
                          <a:effectLst/>
                          <a:latin typeface="Arial" panose="020B0604020202020204" pitchFamily="34" charset="0"/>
                          <a:ea typeface="Calibri" panose="020F0502020204030204" pitchFamily="34" charset="0"/>
                          <a:cs typeface="Arial" panose="020B0604020202020204" pitchFamily="34" charset="0"/>
                        </a:rPr>
                        <a:t>Apply psychological theories and findings to “real world” situations</a:t>
                      </a:r>
                      <a:endParaRPr lang="en-GB" sz="1800" dirty="0"/>
                    </a:p>
                  </a:txBody>
                  <a:tcPr/>
                </a:tc>
                <a:tc>
                  <a:txBody>
                    <a:bodyPr/>
                    <a:lstStyle/>
                    <a:p>
                      <a:r>
                        <a:rPr lang="en-GB" sz="1800" dirty="0"/>
                        <a:t>Group work</a:t>
                      </a:r>
                    </a:p>
                    <a:p>
                      <a:r>
                        <a:rPr lang="en-GB" sz="1800" dirty="0"/>
                        <a:t>Problem-based learning</a:t>
                      </a:r>
                    </a:p>
                  </a:txBody>
                  <a:tcPr/>
                </a:tc>
                <a:tc>
                  <a:txBody>
                    <a:bodyPr/>
                    <a:lstStyle/>
                    <a:p>
                      <a:r>
                        <a:rPr lang="en-GB" sz="1800" dirty="0"/>
                        <a:t>Community/employer-derived problem scenarios</a:t>
                      </a:r>
                    </a:p>
                    <a:p>
                      <a:r>
                        <a:rPr lang="en-GB" sz="1800" dirty="0"/>
                        <a:t>Project proposal and research-informed rationale</a:t>
                      </a:r>
                    </a:p>
                  </a:txBody>
                  <a:tcPr/>
                </a:tc>
                <a:extLst>
                  <a:ext uri="{0D108BD9-81ED-4DB2-BD59-A6C34878D82A}">
                    <a16:rowId xmlns:a16="http://schemas.microsoft.com/office/drawing/2014/main" val="2974607511"/>
                  </a:ext>
                </a:extLst>
              </a:tr>
              <a:tr h="568734">
                <a:tc>
                  <a: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Evaluate existing theories in psychology</a:t>
                      </a:r>
                      <a:endParaRPr lang="en-GB" sz="1800" dirty="0"/>
                    </a:p>
                  </a:txBody>
                  <a:tcPr/>
                </a:tc>
                <a:tc>
                  <a:txBody>
                    <a:bodyPr/>
                    <a:lstStyle/>
                    <a:p>
                      <a:r>
                        <a:rPr lang="en-GB" sz="1800" dirty="0"/>
                        <a:t>Lectures and interactions</a:t>
                      </a:r>
                    </a:p>
                    <a:p>
                      <a:r>
                        <a:rPr lang="en-GB" sz="1800" dirty="0"/>
                        <a:t>Problem-based learning</a:t>
                      </a:r>
                    </a:p>
                  </a:txBody>
                  <a:tcPr/>
                </a:tc>
                <a:tc>
                  <a:txBody>
                    <a:bodyPr/>
                    <a:lstStyle/>
                    <a:p>
                      <a:r>
                        <a:rPr lang="en-US" sz="1800" dirty="0"/>
                        <a:t>Research-informed rationale</a:t>
                      </a:r>
                      <a:endParaRPr lang="en-GB" sz="1800" dirty="0"/>
                    </a:p>
                  </a:txBody>
                  <a:tcPr/>
                </a:tc>
                <a:extLst>
                  <a:ext uri="{0D108BD9-81ED-4DB2-BD59-A6C34878D82A}">
                    <a16:rowId xmlns:a16="http://schemas.microsoft.com/office/drawing/2014/main" val="3017942883"/>
                  </a:ext>
                </a:extLst>
              </a:tr>
              <a:tr h="812477">
                <a:tc>
                  <a:txBody>
                    <a:bodyPr/>
                    <a:lstStyle/>
                    <a:p>
                      <a:r>
                        <a:rPr lang="en-US" sz="1800" dirty="0">
                          <a:effectLst/>
                          <a:latin typeface="Arial" panose="020B0604020202020204" pitchFamily="34" charset="0"/>
                          <a:ea typeface="DengXian"/>
                          <a:cs typeface="Arial" panose="020B0604020202020204" pitchFamily="34" charset="0"/>
                        </a:rPr>
                        <a:t>Identify and select appropriate and relevant information from the research literature</a:t>
                      </a:r>
                      <a:endParaRPr lang="en-GB" sz="1800" dirty="0"/>
                    </a:p>
                  </a:txBody>
                  <a:tcPr/>
                </a:tc>
                <a:tc>
                  <a:txBody>
                    <a:bodyPr/>
                    <a:lstStyle/>
                    <a:p>
                      <a:r>
                        <a:rPr lang="en-GB" sz="1800" dirty="0"/>
                        <a:t>Lectures and interactions</a:t>
                      </a:r>
                    </a:p>
                    <a:p>
                      <a:r>
                        <a:rPr lang="en-GB" sz="1800" dirty="0"/>
                        <a:t>Problem-based learning</a:t>
                      </a:r>
                    </a:p>
                  </a:txBody>
                  <a:tcPr/>
                </a:tc>
                <a:tc>
                  <a:txBody>
                    <a:bodyPr/>
                    <a:lstStyle/>
                    <a:p>
                      <a:r>
                        <a:rPr lang="en-GB" sz="1800" dirty="0"/>
                        <a:t>Research-informed rationale</a:t>
                      </a:r>
                    </a:p>
                  </a:txBody>
                  <a:tcPr/>
                </a:tc>
                <a:extLst>
                  <a:ext uri="{0D108BD9-81ED-4DB2-BD59-A6C34878D82A}">
                    <a16:rowId xmlns:a16="http://schemas.microsoft.com/office/drawing/2014/main" val="3951335433"/>
                  </a:ext>
                </a:extLst>
              </a:tr>
              <a:tr h="812477">
                <a:tc>
                  <a:txBody>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Design a real world intervention grounded in psychological theories and findings.</a:t>
                      </a:r>
                      <a:endParaRPr lang="en-GB" sz="1800" dirty="0"/>
                    </a:p>
                  </a:txBody>
                  <a:tcPr/>
                </a:tc>
                <a:tc>
                  <a:txBody>
                    <a:bodyPr/>
                    <a:lstStyle/>
                    <a:p>
                      <a:r>
                        <a:rPr lang="en-GB" sz="1800" dirty="0"/>
                        <a:t>Problem-based learning</a:t>
                      </a:r>
                    </a:p>
                  </a:txBody>
                  <a:tcPr/>
                </a:tc>
                <a:tc>
                  <a:txBody>
                    <a:bodyPr/>
                    <a:lstStyle/>
                    <a:p>
                      <a:r>
                        <a:rPr lang="en-GB" sz="1800" dirty="0"/>
                        <a:t>Project proposal and research-informed rationale</a:t>
                      </a:r>
                    </a:p>
                  </a:txBody>
                  <a:tcPr/>
                </a:tc>
                <a:extLst>
                  <a:ext uri="{0D108BD9-81ED-4DB2-BD59-A6C34878D82A}">
                    <a16:rowId xmlns:a16="http://schemas.microsoft.com/office/drawing/2014/main" val="2630843488"/>
                  </a:ext>
                </a:extLst>
              </a:tr>
            </a:tbl>
          </a:graphicData>
        </a:graphic>
      </p:graphicFrame>
      <p:sp>
        <p:nvSpPr>
          <p:cNvPr id="3" name="Title 2">
            <a:extLst>
              <a:ext uri="{FF2B5EF4-FFF2-40B4-BE49-F238E27FC236}">
                <a16:creationId xmlns:a16="http://schemas.microsoft.com/office/drawing/2014/main" id="{AC77C063-66EF-460C-AA89-8EEEE1E93EC9}"/>
              </a:ext>
            </a:extLst>
          </p:cNvPr>
          <p:cNvSpPr>
            <a:spLocks noGrp="1"/>
          </p:cNvSpPr>
          <p:nvPr>
            <p:ph type="title"/>
          </p:nvPr>
        </p:nvSpPr>
        <p:spPr>
          <a:xfrm>
            <a:off x="442912" y="800101"/>
            <a:ext cx="11306175" cy="650748"/>
          </a:xfrm>
        </p:spPr>
        <p:txBody>
          <a:bodyPr>
            <a:normAutofit fontScale="90000"/>
          </a:bodyPr>
          <a:lstStyle/>
          <a:p>
            <a:r>
              <a:rPr lang="en-GB" dirty="0"/>
              <a:t>Constructively aligned? (Making a Difference)</a:t>
            </a:r>
          </a:p>
        </p:txBody>
      </p:sp>
    </p:spTree>
    <p:extLst>
      <p:ext uri="{BB962C8B-B14F-4D97-AF65-F5344CB8AC3E}">
        <p14:creationId xmlns:p14="http://schemas.microsoft.com/office/powerpoint/2010/main" val="246835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3F1DC-A251-4578-A4E8-AC77BEF9EADE}"/>
              </a:ext>
            </a:extLst>
          </p:cNvPr>
          <p:cNvSpPr>
            <a:spLocks noGrp="1"/>
          </p:cNvSpPr>
          <p:nvPr>
            <p:ph sz="half" idx="1"/>
          </p:nvPr>
        </p:nvSpPr>
        <p:spPr/>
        <p:txBody>
          <a:bodyPr/>
          <a:lstStyle/>
          <a:p>
            <a:pPr marL="0" indent="0">
              <a:buNone/>
            </a:pPr>
            <a:r>
              <a:rPr lang="en-GB" dirty="0"/>
              <a:t>Having studied a psychology degree at Durham, are your graduates ready to make the world a better place?</a:t>
            </a:r>
          </a:p>
          <a:p>
            <a:pPr>
              <a:defRPr/>
            </a:pPr>
            <a:r>
              <a:rPr lang="en-GB" sz="2400" dirty="0">
                <a:solidFill>
                  <a:schemeClr val="accent1">
                    <a:lumMod val="75000"/>
                  </a:schemeClr>
                </a:solidFill>
              </a:rPr>
              <a:t>“Today’s students must prepare themselves for a world in which knowledge is accumulating at a rapidly accelerating rate and in which old problems such as poverty, racism, and pollution join new problems such as global terrorism, a health crisis…, and the growing gap between the poor and the very rich. All of these problems require psychological skills, knowledge and values for their solution.” </a:t>
            </a:r>
          </a:p>
          <a:p>
            <a:pPr marL="0" indent="0" algn="ctr">
              <a:buNone/>
              <a:defRPr/>
            </a:pPr>
            <a:r>
              <a:rPr lang="en-GB" sz="1800" dirty="0"/>
              <a:t>(Halpern, 2010)</a:t>
            </a:r>
            <a:endParaRPr lang="en-GB" sz="3200" dirty="0"/>
          </a:p>
        </p:txBody>
      </p:sp>
      <p:sp>
        <p:nvSpPr>
          <p:cNvPr id="3" name="Title 2">
            <a:extLst>
              <a:ext uri="{FF2B5EF4-FFF2-40B4-BE49-F238E27FC236}">
                <a16:creationId xmlns:a16="http://schemas.microsoft.com/office/drawing/2014/main" id="{C09151F7-73B7-4E4A-81D5-952A91FB6A4F}"/>
              </a:ext>
            </a:extLst>
          </p:cNvPr>
          <p:cNvSpPr>
            <a:spLocks noGrp="1"/>
          </p:cNvSpPr>
          <p:nvPr>
            <p:ph type="title"/>
          </p:nvPr>
        </p:nvSpPr>
        <p:spPr/>
        <p:txBody>
          <a:bodyPr/>
          <a:lstStyle/>
          <a:p>
            <a:r>
              <a:rPr lang="en-GB" dirty="0"/>
              <a:t>Psychologically literate citizenship</a:t>
            </a:r>
          </a:p>
        </p:txBody>
      </p:sp>
    </p:spTree>
    <p:extLst>
      <p:ext uri="{BB962C8B-B14F-4D97-AF65-F5344CB8AC3E}">
        <p14:creationId xmlns:p14="http://schemas.microsoft.com/office/powerpoint/2010/main" val="629967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22A1AE-E96C-4305-AC14-CB0BBBA1D175}"/>
              </a:ext>
            </a:extLst>
          </p:cNvPr>
          <p:cNvSpPr>
            <a:spLocks noGrp="1"/>
          </p:cNvSpPr>
          <p:nvPr>
            <p:ph sz="half" idx="1"/>
          </p:nvPr>
        </p:nvSpPr>
        <p:spPr/>
        <p:txBody>
          <a:bodyPr/>
          <a:lstStyle/>
          <a:p>
            <a:pPr marL="342900" indent="-342900">
              <a:buFont typeface="Arial" panose="020B0604020202020204" pitchFamily="34" charset="0"/>
              <a:buChar char="•"/>
            </a:pPr>
            <a:r>
              <a:rPr lang="en-US" sz="2400" dirty="0"/>
              <a:t>Do students need skills or content? Can we do both?</a:t>
            </a:r>
          </a:p>
          <a:p>
            <a:pPr marL="342900" indent="-342900">
              <a:buFont typeface="Arial" panose="020B0604020202020204" pitchFamily="34" charset="0"/>
              <a:buChar char="•"/>
            </a:pPr>
            <a:r>
              <a:rPr lang="en-US" sz="2400" dirty="0"/>
              <a:t>Does it scale up?</a:t>
            </a:r>
          </a:p>
          <a:p>
            <a:pPr marL="342900" indent="-342900">
              <a:buFont typeface="Arial" panose="020B0604020202020204" pitchFamily="34" charset="0"/>
              <a:buChar char="•"/>
            </a:pPr>
            <a:r>
              <a:rPr lang="en-US" sz="2400" dirty="0"/>
              <a:t>Getting student buy in?</a:t>
            </a:r>
          </a:p>
          <a:p>
            <a:pPr marL="342900" indent="-342900">
              <a:buFont typeface="Arial" panose="020B0604020202020204" pitchFamily="34" charset="0"/>
              <a:buChar char="•"/>
            </a:pPr>
            <a:r>
              <a:rPr lang="en-US" sz="2400" dirty="0"/>
              <a:t>Do we make students believe they are fully skilled before they are truly ready to take on these challenges? (</a:t>
            </a:r>
            <a:r>
              <a:rPr lang="en-US" sz="2400" dirty="0" err="1">
                <a:hlinkClick r:id="rId2"/>
              </a:rPr>
              <a:t>Banyard</a:t>
            </a:r>
            <a:r>
              <a:rPr lang="en-US" sz="2400" dirty="0">
                <a:hlinkClick r:id="rId2"/>
              </a:rPr>
              <a:t> &amp; Hulme, 2015</a:t>
            </a:r>
            <a:r>
              <a:rPr lang="en-US" sz="2400" dirty="0"/>
              <a:t>).</a:t>
            </a:r>
          </a:p>
          <a:p>
            <a:pPr marL="342900" indent="-342900">
              <a:buFont typeface="Arial" panose="020B0604020202020204" pitchFamily="34" charset="0"/>
              <a:buChar char="•"/>
            </a:pPr>
            <a:r>
              <a:rPr lang="en-US" sz="2400" dirty="0"/>
              <a:t>Aspirational? (</a:t>
            </a:r>
            <a:r>
              <a:rPr lang="en-US" sz="2400" dirty="0">
                <a:hlinkClick r:id="rId3"/>
              </a:rPr>
              <a:t>Newstead, 2015</a:t>
            </a:r>
            <a:r>
              <a:rPr lang="en-US" sz="2400" dirty="0"/>
              <a:t>; </a:t>
            </a:r>
            <a:r>
              <a:rPr lang="en-US" sz="2400" dirty="0">
                <a:hlinkClick r:id="rId4"/>
              </a:rPr>
              <a:t>Murdoch, 2016</a:t>
            </a:r>
            <a:r>
              <a:rPr lang="en-US" sz="2400" dirty="0"/>
              <a:t>)</a:t>
            </a:r>
          </a:p>
          <a:p>
            <a:pPr marL="342900" indent="-342900">
              <a:buFont typeface="Arial" panose="020B0604020202020204" pitchFamily="34" charset="0"/>
              <a:buChar char="•"/>
            </a:pPr>
            <a:r>
              <a:rPr lang="en-US" sz="2400" dirty="0"/>
              <a:t>Culturally loaded and values-laden? (</a:t>
            </a:r>
            <a:r>
              <a:rPr lang="en-US" sz="2400" dirty="0">
                <a:hlinkClick r:id="rId5"/>
              </a:rPr>
              <a:t>Hulme &amp; Cranney, 2022</a:t>
            </a:r>
            <a:r>
              <a:rPr lang="en-US" sz="2400" dirty="0"/>
              <a:t>).</a:t>
            </a:r>
            <a:endParaRPr lang="en-GB" sz="2400" dirty="0"/>
          </a:p>
          <a:p>
            <a:endParaRPr lang="en-GB" dirty="0"/>
          </a:p>
        </p:txBody>
      </p:sp>
      <p:sp>
        <p:nvSpPr>
          <p:cNvPr id="3" name="Title 2">
            <a:extLst>
              <a:ext uri="{FF2B5EF4-FFF2-40B4-BE49-F238E27FC236}">
                <a16:creationId xmlns:a16="http://schemas.microsoft.com/office/drawing/2014/main" id="{9A27A2A7-65FC-43E6-A1E4-AFCDB435289A}"/>
              </a:ext>
            </a:extLst>
          </p:cNvPr>
          <p:cNvSpPr>
            <a:spLocks noGrp="1"/>
          </p:cNvSpPr>
          <p:nvPr>
            <p:ph type="title"/>
          </p:nvPr>
        </p:nvSpPr>
        <p:spPr/>
        <p:txBody>
          <a:bodyPr/>
          <a:lstStyle/>
          <a:p>
            <a:r>
              <a:rPr lang="en-GB" dirty="0"/>
              <a:t>Challenges and critique</a:t>
            </a:r>
          </a:p>
        </p:txBody>
      </p:sp>
    </p:spTree>
    <p:extLst>
      <p:ext uri="{BB962C8B-B14F-4D97-AF65-F5344CB8AC3E}">
        <p14:creationId xmlns:p14="http://schemas.microsoft.com/office/powerpoint/2010/main" val="313042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0B8FC7-B2FC-42DA-9279-E3497F1CA902}"/>
              </a:ext>
            </a:extLst>
          </p:cNvPr>
          <p:cNvSpPr>
            <a:spLocks noGrp="1"/>
          </p:cNvSpPr>
          <p:nvPr>
            <p:ph sz="half" idx="1"/>
          </p:nvPr>
        </p:nvSpPr>
        <p:spPr>
          <a:xfrm>
            <a:off x="442913" y="2206752"/>
            <a:ext cx="11306174" cy="3490786"/>
          </a:xfrm>
        </p:spPr>
        <p:txBody>
          <a:bodyPr>
            <a:normAutofit fontScale="85000" lnSpcReduction="20000"/>
          </a:bodyPr>
          <a:lstStyle/>
          <a:p>
            <a:r>
              <a:rPr lang="en-US" sz="4200" dirty="0"/>
              <a:t> Opportunity for questions, discussion, reflections and provocation!</a:t>
            </a:r>
          </a:p>
          <a:p>
            <a:endParaRPr lang="en-US" sz="3200" dirty="0"/>
          </a:p>
          <a:p>
            <a:r>
              <a:rPr lang="en-US" sz="3200" dirty="0"/>
              <a:t>Note that slides will be available to anyone who wants them (hyperlinked references).</a:t>
            </a:r>
          </a:p>
          <a:p>
            <a:endParaRPr lang="en-US" sz="2400" dirty="0"/>
          </a:p>
          <a:p>
            <a:r>
              <a:rPr lang="en-US" sz="2400" dirty="0"/>
              <a:t>A final reference: </a:t>
            </a:r>
            <a:r>
              <a:rPr lang="en-GB" dirty="0"/>
              <a:t>Cranney, J., Dunn, D.S., Hulme, J.A., Nolan, S.A., Morris, S. &amp; Norris, K. (2022). Psychological literacy and undergraduate psychology education: An international provocation. </a:t>
            </a:r>
            <a:r>
              <a:rPr lang="en-GB" i="1" dirty="0">
                <a:hlinkClick r:id="rId2"/>
              </a:rPr>
              <a:t>Frontiers in Education, </a:t>
            </a:r>
            <a:r>
              <a:rPr lang="en-GB" dirty="0">
                <a:hlinkClick r:id="rId2"/>
              </a:rPr>
              <a:t>7, 790600</a:t>
            </a:r>
            <a:r>
              <a:rPr lang="en-GB" i="1" dirty="0">
                <a:hlinkClick r:id="rId2"/>
              </a:rPr>
              <a:t>.</a:t>
            </a:r>
            <a:r>
              <a:rPr lang="en-GB" dirty="0">
                <a:hlinkClick r:id="rId2"/>
              </a:rPr>
              <a:t> DOI: 10.3389/feduc.2022.790600. </a:t>
            </a:r>
            <a:endParaRPr lang="en-GB" dirty="0"/>
          </a:p>
          <a:p>
            <a:endParaRPr lang="en-GB" dirty="0"/>
          </a:p>
        </p:txBody>
      </p:sp>
      <p:sp>
        <p:nvSpPr>
          <p:cNvPr id="3" name="Title 2">
            <a:extLst>
              <a:ext uri="{FF2B5EF4-FFF2-40B4-BE49-F238E27FC236}">
                <a16:creationId xmlns:a16="http://schemas.microsoft.com/office/drawing/2014/main" id="{7C5B99C7-8B0B-48AC-97D2-0E3B9816C67D}"/>
              </a:ext>
            </a:extLst>
          </p:cNvPr>
          <p:cNvSpPr>
            <a:spLocks noGrp="1"/>
          </p:cNvSpPr>
          <p:nvPr>
            <p:ph type="title"/>
          </p:nvPr>
        </p:nvSpPr>
        <p:spPr/>
        <p:txBody>
          <a:bodyPr>
            <a:normAutofit fontScale="90000"/>
          </a:bodyPr>
          <a:lstStyle/>
          <a:p>
            <a:r>
              <a:rPr lang="en-US" dirty="0"/>
              <a:t>What do YOU think? What’s next for you and for Durham Psychology?</a:t>
            </a:r>
            <a:endParaRPr lang="en-GB" dirty="0"/>
          </a:p>
        </p:txBody>
      </p:sp>
    </p:spTree>
    <p:extLst>
      <p:ext uri="{BB962C8B-B14F-4D97-AF65-F5344CB8AC3E}">
        <p14:creationId xmlns:p14="http://schemas.microsoft.com/office/powerpoint/2010/main" val="234605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10DF51-2560-4AA1-9EDD-BE2861CE3950}"/>
              </a:ext>
            </a:extLst>
          </p:cNvPr>
          <p:cNvSpPr>
            <a:spLocks noGrp="1"/>
          </p:cNvSpPr>
          <p:nvPr>
            <p:ph sz="half" idx="1"/>
          </p:nvPr>
        </p:nvSpPr>
        <p:spPr/>
        <p:txBody>
          <a:bodyPr>
            <a:normAutofit fontScale="92500" lnSpcReduction="10000"/>
          </a:bodyPr>
          <a:lstStyle/>
          <a:p>
            <a:r>
              <a:rPr lang="en-GB" dirty="0"/>
              <a:t>Technology including AI</a:t>
            </a:r>
          </a:p>
          <a:p>
            <a:r>
              <a:rPr lang="en-GB" dirty="0"/>
              <a:t>Student expectations and preparation for HE</a:t>
            </a:r>
          </a:p>
          <a:p>
            <a:r>
              <a:rPr lang="en-GB" dirty="0"/>
              <a:t>Increased student diversity</a:t>
            </a:r>
          </a:p>
          <a:p>
            <a:r>
              <a:rPr lang="en-GB" dirty="0"/>
              <a:t>Employment landscape and nature of jobs</a:t>
            </a:r>
          </a:p>
          <a:p>
            <a:r>
              <a:rPr lang="en-GB" dirty="0"/>
              <a:t>Student numbers and graduate numbers</a:t>
            </a:r>
          </a:p>
          <a:p>
            <a:r>
              <a:rPr lang="en-GB" dirty="0"/>
              <a:t>Global issues – climate change, health inequalities, cost of living crisis, etc</a:t>
            </a:r>
          </a:p>
          <a:p>
            <a:r>
              <a:rPr lang="en-GB" dirty="0"/>
              <a:t>The QAA subject benchmark statement for Psychology!</a:t>
            </a:r>
          </a:p>
          <a:p>
            <a:r>
              <a:rPr lang="en-GB" dirty="0"/>
              <a:t>…?</a:t>
            </a:r>
          </a:p>
        </p:txBody>
      </p:sp>
      <p:sp>
        <p:nvSpPr>
          <p:cNvPr id="3" name="Title 2">
            <a:extLst>
              <a:ext uri="{FF2B5EF4-FFF2-40B4-BE49-F238E27FC236}">
                <a16:creationId xmlns:a16="http://schemas.microsoft.com/office/drawing/2014/main" id="{8C6AADED-C511-4CA1-9436-388B0EF8C403}"/>
              </a:ext>
            </a:extLst>
          </p:cNvPr>
          <p:cNvSpPr>
            <a:spLocks noGrp="1"/>
          </p:cNvSpPr>
          <p:nvPr>
            <p:ph type="title"/>
          </p:nvPr>
        </p:nvSpPr>
        <p:spPr/>
        <p:txBody>
          <a:bodyPr/>
          <a:lstStyle/>
          <a:p>
            <a:r>
              <a:rPr lang="en-GB" dirty="0"/>
              <a:t>A changing world - what is changing?</a:t>
            </a:r>
          </a:p>
        </p:txBody>
      </p:sp>
    </p:spTree>
    <p:extLst>
      <p:ext uri="{BB962C8B-B14F-4D97-AF65-F5344CB8AC3E}">
        <p14:creationId xmlns:p14="http://schemas.microsoft.com/office/powerpoint/2010/main" val="28545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4115A-DB65-4485-AA56-34D45A8351FC}"/>
              </a:ext>
            </a:extLst>
          </p:cNvPr>
          <p:cNvSpPr>
            <a:spLocks noGrp="1"/>
          </p:cNvSpPr>
          <p:nvPr>
            <p:ph type="title"/>
          </p:nvPr>
        </p:nvSpPr>
        <p:spPr/>
        <p:txBody>
          <a:bodyPr/>
          <a:lstStyle/>
          <a:p>
            <a:r>
              <a:rPr lang="en-GB" dirty="0"/>
              <a:t>What is HE for?</a:t>
            </a:r>
          </a:p>
        </p:txBody>
      </p:sp>
      <p:sp>
        <p:nvSpPr>
          <p:cNvPr id="5" name="TextBox 4">
            <a:extLst>
              <a:ext uri="{FF2B5EF4-FFF2-40B4-BE49-F238E27FC236}">
                <a16:creationId xmlns:a16="http://schemas.microsoft.com/office/drawing/2014/main" id="{F08D3ECF-C021-4AA9-905F-629D320A452B}"/>
              </a:ext>
            </a:extLst>
          </p:cNvPr>
          <p:cNvSpPr txBox="1"/>
          <p:nvPr/>
        </p:nvSpPr>
        <p:spPr>
          <a:xfrm>
            <a:off x="5452110" y="1668780"/>
            <a:ext cx="6583680" cy="4768020"/>
          </a:xfrm>
          <a:prstGeom prst="rect">
            <a:avLst/>
          </a:prstGeom>
          <a:noFill/>
        </p:spPr>
        <p:txBody>
          <a:bodyPr wrap="square" lIns="0" tIns="0" rIns="0" bIns="0" rtlCol="0">
            <a:noAutofit/>
          </a:bodyPr>
          <a:lstStyle/>
          <a:p>
            <a:pPr algn="l"/>
            <a:r>
              <a:rPr lang="en-US" sz="2800" dirty="0"/>
              <a:t>The aim of education is not only to prepare students for productive careers, but also to enable them to live lives of dignity and purpose; not only to generate new knowledge, but to help shape a citizenry that can promote the public good. Thus, higher education’s vision must be widened if the nation is to be rescued from the problems that threaten to diminish permanently the quality of life.”</a:t>
            </a:r>
          </a:p>
          <a:p>
            <a:pPr algn="l"/>
            <a:r>
              <a:rPr lang="en-US" dirty="0"/>
              <a:t>(</a:t>
            </a:r>
            <a:r>
              <a:rPr lang="en-US" dirty="0">
                <a:hlinkClick r:id="rId2"/>
              </a:rPr>
              <a:t>Boyer, 1990</a:t>
            </a:r>
            <a:r>
              <a:rPr lang="en-US" dirty="0"/>
              <a:t>).</a:t>
            </a:r>
            <a:endParaRPr lang="en-GB" dirty="0"/>
          </a:p>
        </p:txBody>
      </p:sp>
      <p:sp>
        <p:nvSpPr>
          <p:cNvPr id="6" name="TextBox 5">
            <a:extLst>
              <a:ext uri="{FF2B5EF4-FFF2-40B4-BE49-F238E27FC236}">
                <a16:creationId xmlns:a16="http://schemas.microsoft.com/office/drawing/2014/main" id="{A0E71F5B-FEFF-42FD-8183-7F77673900CF}"/>
              </a:ext>
            </a:extLst>
          </p:cNvPr>
          <p:cNvSpPr txBox="1"/>
          <p:nvPr/>
        </p:nvSpPr>
        <p:spPr>
          <a:xfrm>
            <a:off x="564405" y="1668780"/>
            <a:ext cx="4348971" cy="4768020"/>
          </a:xfrm>
          <a:prstGeom prst="rect">
            <a:avLst/>
          </a:prstGeom>
          <a:noFill/>
        </p:spPr>
        <p:txBody>
          <a:bodyPr wrap="square" lIns="0" tIns="0" rIns="0" bIns="0" rtlCol="0">
            <a:noAutofit/>
          </a:bodyPr>
          <a:lstStyle/>
          <a:p>
            <a:r>
              <a:rPr lang="en-AU" sz="2800" dirty="0"/>
              <a:t>Formal education systems tend to emphasize the acquisition of knowledge to the detriment of other types of learning, but it is vital now to conceive education in a more encompassing fashion.” </a:t>
            </a:r>
          </a:p>
          <a:p>
            <a:r>
              <a:rPr lang="en-AU" dirty="0"/>
              <a:t>(</a:t>
            </a:r>
            <a:r>
              <a:rPr lang="en-AU" i="1" dirty="0">
                <a:hlinkClick r:id="rId3"/>
              </a:rPr>
              <a:t>Learning: The Treasure Within</a:t>
            </a:r>
            <a:r>
              <a:rPr lang="en-AU" dirty="0">
                <a:hlinkClick r:id="rId3"/>
              </a:rPr>
              <a:t>, UNESCO, 1996</a:t>
            </a:r>
            <a:r>
              <a:rPr lang="en-AU" dirty="0"/>
              <a:t>)</a:t>
            </a:r>
            <a:endParaRPr lang="en-GB" dirty="0"/>
          </a:p>
          <a:p>
            <a:pPr algn="l"/>
            <a:endParaRPr lang="en-GB" sz="2000" dirty="0">
              <a:solidFill>
                <a:schemeClr val="tx1"/>
              </a:solidFill>
            </a:endParaRPr>
          </a:p>
        </p:txBody>
      </p:sp>
    </p:spTree>
    <p:extLst>
      <p:ext uri="{BB962C8B-B14F-4D97-AF65-F5344CB8AC3E}">
        <p14:creationId xmlns:p14="http://schemas.microsoft.com/office/powerpoint/2010/main" val="14641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514C13-31DD-420A-B94F-D67D7D2F81EC}"/>
              </a:ext>
            </a:extLst>
          </p:cNvPr>
          <p:cNvSpPr>
            <a:spLocks noGrp="1"/>
          </p:cNvSpPr>
          <p:nvPr>
            <p:ph sz="half" idx="1"/>
          </p:nvPr>
        </p:nvSpPr>
        <p:spPr/>
        <p:txBody>
          <a:bodyPr/>
          <a:lstStyle/>
          <a:p>
            <a:pPr marL="0" indent="0">
              <a:buFont typeface="Arial" panose="020B0604020202020204" pitchFamily="34" charset="0"/>
              <a:buNone/>
              <a:defRPr/>
            </a:pPr>
            <a:r>
              <a:rPr lang="en-GB" sz="2800" dirty="0"/>
              <a:t>What do you think studying a psychology degree does to help students to:</a:t>
            </a:r>
          </a:p>
          <a:p>
            <a:pPr>
              <a:defRPr/>
            </a:pPr>
            <a:r>
              <a:rPr lang="en-GB" sz="2800" dirty="0"/>
              <a:t>Live lives of dignity and purpose?</a:t>
            </a:r>
          </a:p>
          <a:p>
            <a:pPr>
              <a:defRPr/>
            </a:pPr>
            <a:r>
              <a:rPr lang="en-GB" sz="2800" dirty="0"/>
              <a:t>Generate knowledge?</a:t>
            </a:r>
          </a:p>
          <a:p>
            <a:pPr>
              <a:defRPr/>
            </a:pPr>
            <a:r>
              <a:rPr lang="en-GB" sz="2800" dirty="0"/>
              <a:t>Serve humanity?</a:t>
            </a:r>
          </a:p>
          <a:p>
            <a:pPr marL="0" indent="0">
              <a:buFont typeface="Arial" panose="020B0604020202020204" pitchFamily="34" charset="0"/>
              <a:buNone/>
              <a:defRPr/>
            </a:pPr>
            <a:r>
              <a:rPr lang="en-GB" sz="2800" dirty="0"/>
              <a:t>Does your psychology programme promote these aims?</a:t>
            </a:r>
          </a:p>
          <a:p>
            <a:endParaRPr lang="en-GB" dirty="0"/>
          </a:p>
        </p:txBody>
      </p:sp>
      <p:sp>
        <p:nvSpPr>
          <p:cNvPr id="3" name="Title 2">
            <a:extLst>
              <a:ext uri="{FF2B5EF4-FFF2-40B4-BE49-F238E27FC236}">
                <a16:creationId xmlns:a16="http://schemas.microsoft.com/office/drawing/2014/main" id="{569A72E7-B2D1-4FD3-A06A-8DA9BF8252D7}"/>
              </a:ext>
            </a:extLst>
          </p:cNvPr>
          <p:cNvSpPr>
            <a:spLocks noGrp="1"/>
          </p:cNvSpPr>
          <p:nvPr>
            <p:ph type="title"/>
          </p:nvPr>
        </p:nvSpPr>
        <p:spPr/>
        <p:txBody>
          <a:bodyPr>
            <a:normAutofit fontScale="90000"/>
          </a:bodyPr>
          <a:lstStyle/>
          <a:p>
            <a:r>
              <a:rPr lang="en-GB" dirty="0"/>
              <a:t>Does psychology education achieve these purposes?</a:t>
            </a:r>
          </a:p>
        </p:txBody>
      </p:sp>
    </p:spTree>
    <p:extLst>
      <p:ext uri="{BB962C8B-B14F-4D97-AF65-F5344CB8AC3E}">
        <p14:creationId xmlns:p14="http://schemas.microsoft.com/office/powerpoint/2010/main" val="22825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D718B3-0BB7-4E34-84AA-E97A8F59D6AA}"/>
              </a:ext>
            </a:extLst>
          </p:cNvPr>
          <p:cNvSpPr>
            <a:spLocks noGrp="1"/>
          </p:cNvSpPr>
          <p:nvPr>
            <p:ph type="title"/>
          </p:nvPr>
        </p:nvSpPr>
        <p:spPr/>
        <p:txBody>
          <a:bodyPr/>
          <a:lstStyle/>
          <a:p>
            <a:r>
              <a:rPr lang="en-GB" dirty="0"/>
              <a:t>How does HE teaching evolve?</a:t>
            </a:r>
          </a:p>
        </p:txBody>
      </p:sp>
      <p:sp>
        <p:nvSpPr>
          <p:cNvPr id="5" name="Text Placeholder 3">
            <a:extLst>
              <a:ext uri="{FF2B5EF4-FFF2-40B4-BE49-F238E27FC236}">
                <a16:creationId xmlns:a16="http://schemas.microsoft.com/office/drawing/2014/main" id="{9A04B7E2-213A-462A-9415-BC6CBDD181C7}"/>
              </a:ext>
            </a:extLst>
          </p:cNvPr>
          <p:cNvSpPr txBox="1">
            <a:spLocks/>
          </p:cNvSpPr>
          <p:nvPr/>
        </p:nvSpPr>
        <p:spPr>
          <a:xfrm>
            <a:off x="324000" y="1889759"/>
            <a:ext cx="6601056" cy="4194239"/>
          </a:xfrm>
          <a:prstGeom prst="rect">
            <a:avLst/>
          </a:prstGeom>
        </p:spPr>
        <p:txBody>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linkClick r:id="rId2"/>
              </a:rPr>
              <a:t>Fraser (2016)</a:t>
            </a:r>
            <a:r>
              <a:rPr lang="en-GB" dirty="0"/>
              <a:t>: “It’s always been taught like this”.</a:t>
            </a:r>
          </a:p>
          <a:p>
            <a:r>
              <a:rPr lang="en-AU" sz="2400" dirty="0">
                <a:solidFill>
                  <a:schemeClr val="accent6">
                    <a:lumMod val="50000"/>
                  </a:schemeClr>
                </a:solidFill>
              </a:rPr>
              <a:t>“Certainly their strength is in their knowledge of the content. They don’t feel competent or strong or well versed in the pedagogy at all. They tend to operate in the way they were taught” </a:t>
            </a:r>
            <a:r>
              <a:rPr lang="en-AU" sz="2400" dirty="0"/>
              <a:t>(Fraser, 2016)</a:t>
            </a:r>
            <a:r>
              <a:rPr lang="en-GB" sz="2400" dirty="0"/>
              <a:t>.</a:t>
            </a:r>
          </a:p>
          <a:p>
            <a:r>
              <a:rPr lang="en-GB" dirty="0"/>
              <a:t>The status quo bias: ‘If it </a:t>
            </a:r>
            <a:r>
              <a:rPr lang="en-GB" dirty="0" err="1"/>
              <a:t>ain’t</a:t>
            </a:r>
            <a:r>
              <a:rPr lang="en-GB" dirty="0"/>
              <a:t> broke, don’t fix it’ – our cognitive preference for keeping things the same.</a:t>
            </a:r>
          </a:p>
          <a:p>
            <a:endParaRPr lang="en-GB" dirty="0"/>
          </a:p>
        </p:txBody>
      </p:sp>
      <p:pic>
        <p:nvPicPr>
          <p:cNvPr id="6" name="Picture 2">
            <a:extLst>
              <a:ext uri="{FF2B5EF4-FFF2-40B4-BE49-F238E27FC236}">
                <a16:creationId xmlns:a16="http://schemas.microsoft.com/office/drawing/2014/main" id="{92D0A3B1-5DD7-4A80-8F82-03E4B6613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923" y="2387392"/>
            <a:ext cx="4510652" cy="299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1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2E3C2F-2D10-4BFC-B65F-C3A48EF07021}"/>
              </a:ext>
            </a:extLst>
          </p:cNvPr>
          <p:cNvSpPr>
            <a:spLocks noGrp="1"/>
          </p:cNvSpPr>
          <p:nvPr>
            <p:ph sz="half" idx="1"/>
          </p:nvPr>
        </p:nvSpPr>
        <p:spPr/>
        <p:txBody>
          <a:bodyPr/>
          <a:lstStyle/>
          <a:p>
            <a:r>
              <a:rPr lang="en-GB" dirty="0"/>
              <a:t>Student engagement and attendance</a:t>
            </a:r>
          </a:p>
          <a:p>
            <a:r>
              <a:rPr lang="en-GB" dirty="0"/>
              <a:t>Employer concerns about student career readiness (given that only around 10-15% of our students go on to psychology careers)</a:t>
            </a:r>
          </a:p>
          <a:p>
            <a:r>
              <a:rPr lang="en-GB" dirty="0"/>
              <a:t>Awarding gaps</a:t>
            </a:r>
          </a:p>
          <a:p>
            <a:r>
              <a:rPr lang="en-GB" b="1" dirty="0">
                <a:solidFill>
                  <a:schemeClr val="accent1"/>
                </a:solidFill>
              </a:rPr>
              <a:t>We need to fix it!</a:t>
            </a:r>
          </a:p>
        </p:txBody>
      </p:sp>
      <p:sp>
        <p:nvSpPr>
          <p:cNvPr id="3" name="Title 2">
            <a:extLst>
              <a:ext uri="{FF2B5EF4-FFF2-40B4-BE49-F238E27FC236}">
                <a16:creationId xmlns:a16="http://schemas.microsoft.com/office/drawing/2014/main" id="{5EB26599-F98B-4E12-8D3B-2F0C224D215F}"/>
              </a:ext>
            </a:extLst>
          </p:cNvPr>
          <p:cNvSpPr>
            <a:spLocks noGrp="1"/>
          </p:cNvSpPr>
          <p:nvPr>
            <p:ph type="title"/>
          </p:nvPr>
        </p:nvSpPr>
        <p:spPr/>
        <p:txBody>
          <a:bodyPr/>
          <a:lstStyle/>
          <a:p>
            <a:r>
              <a:rPr lang="en-GB" dirty="0"/>
              <a:t>It’s broke!</a:t>
            </a:r>
          </a:p>
        </p:txBody>
      </p:sp>
    </p:spTree>
    <p:extLst>
      <p:ext uri="{BB962C8B-B14F-4D97-AF65-F5344CB8AC3E}">
        <p14:creationId xmlns:p14="http://schemas.microsoft.com/office/powerpoint/2010/main" val="131868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1062A-13F6-4D22-AC6A-45B50F0E06A9}"/>
              </a:ext>
            </a:extLst>
          </p:cNvPr>
          <p:cNvSpPr>
            <a:spLocks noGrp="1"/>
          </p:cNvSpPr>
          <p:nvPr>
            <p:ph sz="half" idx="1"/>
          </p:nvPr>
        </p:nvSpPr>
        <p:spPr/>
        <p:txBody>
          <a:bodyPr/>
          <a:lstStyle/>
          <a:p>
            <a:r>
              <a:rPr lang="en-GB" sz="4400" dirty="0"/>
              <a:t>“The general capacity to adaptively and intentionally apply psychology to meet personal, professional and societal needs” </a:t>
            </a:r>
          </a:p>
          <a:p>
            <a:pPr marL="0" indent="0">
              <a:buNone/>
            </a:pPr>
            <a:r>
              <a:rPr lang="en-GB" sz="1800" dirty="0"/>
              <a:t>(</a:t>
            </a:r>
            <a:r>
              <a:rPr lang="en-GB" sz="1800" dirty="0">
                <a:hlinkClick r:id="rId2"/>
              </a:rPr>
              <a:t>Cranney et al, 2012</a:t>
            </a:r>
            <a:r>
              <a:rPr lang="en-GB" sz="1800" dirty="0"/>
              <a:t>).</a:t>
            </a:r>
          </a:p>
          <a:p>
            <a:endParaRPr lang="en-GB" dirty="0"/>
          </a:p>
        </p:txBody>
      </p:sp>
      <p:sp>
        <p:nvSpPr>
          <p:cNvPr id="3" name="Title 2">
            <a:extLst>
              <a:ext uri="{FF2B5EF4-FFF2-40B4-BE49-F238E27FC236}">
                <a16:creationId xmlns:a16="http://schemas.microsoft.com/office/drawing/2014/main" id="{0FCDB91D-DFE5-40C8-BA7E-1D624757EBC7}"/>
              </a:ext>
            </a:extLst>
          </p:cNvPr>
          <p:cNvSpPr>
            <a:spLocks noGrp="1"/>
          </p:cNvSpPr>
          <p:nvPr>
            <p:ph type="title"/>
          </p:nvPr>
        </p:nvSpPr>
        <p:spPr/>
        <p:txBody>
          <a:bodyPr/>
          <a:lstStyle/>
          <a:p>
            <a:r>
              <a:rPr lang="en-GB" dirty="0"/>
              <a:t>Psychological literacy</a:t>
            </a:r>
          </a:p>
        </p:txBody>
      </p:sp>
    </p:spTree>
    <p:extLst>
      <p:ext uri="{BB962C8B-B14F-4D97-AF65-F5344CB8AC3E}">
        <p14:creationId xmlns:p14="http://schemas.microsoft.com/office/powerpoint/2010/main" val="121715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514A4B-6D8C-4387-BF0E-BF466E13D4CB}"/>
              </a:ext>
            </a:extLst>
          </p:cNvPr>
          <p:cNvSpPr>
            <a:spLocks noGrp="1"/>
          </p:cNvSpPr>
          <p:nvPr>
            <p:ph type="body" sz="quarter" idx="10"/>
          </p:nvPr>
        </p:nvSpPr>
        <p:spPr/>
        <p:txBody>
          <a:bodyPr/>
          <a:lstStyle/>
          <a:p>
            <a:r>
              <a:rPr lang="en-GB" dirty="0"/>
              <a:t>Hulme (in prep, based on McGovern et al., 2011)</a:t>
            </a:r>
          </a:p>
        </p:txBody>
      </p:sp>
      <p:pic>
        <p:nvPicPr>
          <p:cNvPr id="5" name="Content Placeholder 4">
            <a:extLst>
              <a:ext uri="{FF2B5EF4-FFF2-40B4-BE49-F238E27FC236}">
                <a16:creationId xmlns:a16="http://schemas.microsoft.com/office/drawing/2014/main" id="{05FB8134-9985-4274-A931-08E53650CA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38656" y="628215"/>
            <a:ext cx="9753600" cy="615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41808"/>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6B7178-A1CD-4801-BA73-0B4A4266E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3.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2012</Words>
  <Application>Microsoft Office PowerPoint</Application>
  <PresentationFormat>Widescreen</PresentationFormat>
  <Paragraphs>155</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Segoe UI</vt:lpstr>
      <vt:lpstr>Wingdings</vt:lpstr>
      <vt:lpstr>Office Theme</vt:lpstr>
      <vt:lpstr>Psychology for a changing world: opportunities from psychological literacy</vt:lpstr>
      <vt:lpstr>Outline</vt:lpstr>
      <vt:lpstr>A changing world - what is changing?</vt:lpstr>
      <vt:lpstr>What is HE for?</vt:lpstr>
      <vt:lpstr>Does psychology education achieve these purposes?</vt:lpstr>
      <vt:lpstr>How does HE teaching evolve?</vt:lpstr>
      <vt:lpstr>It’s broke!</vt:lpstr>
      <vt:lpstr>Psychological literacy</vt:lpstr>
      <vt:lpstr>PowerPoint Presentation</vt:lpstr>
      <vt:lpstr>New draft QAA subject benchmark for Psychology</vt:lpstr>
      <vt:lpstr>Draft subject benchmark – purpose of studying psychology</vt:lpstr>
      <vt:lpstr>Implications</vt:lpstr>
      <vt:lpstr>Implications</vt:lpstr>
      <vt:lpstr>Constructive alignment</vt:lpstr>
      <vt:lpstr>Learning outcomes – Making a Difference</vt:lpstr>
      <vt:lpstr>Learning activities</vt:lpstr>
      <vt:lpstr>Practice and modelling</vt:lpstr>
      <vt:lpstr>Assessment</vt:lpstr>
      <vt:lpstr>Assessment – Making a Difference</vt:lpstr>
      <vt:lpstr>Constructively aligned? (Making a Difference)</vt:lpstr>
      <vt:lpstr>Psychologically literate citizenship</vt:lpstr>
      <vt:lpstr>Challenges and critique</vt:lpstr>
      <vt:lpstr>What do YOU think? What’s next for you and for Durham Psychology?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Ward, Laura</cp:lastModifiedBy>
  <cp:revision>79</cp:revision>
  <dcterms:created xsi:type="dcterms:W3CDTF">2020-08-07T10:40:47Z</dcterms:created>
  <dcterms:modified xsi:type="dcterms:W3CDTF">2025-04-30T12:15:14Z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