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78" r:id="rId2"/>
    <p:sldId id="279" r:id="rId3"/>
    <p:sldId id="261" r:id="rId4"/>
    <p:sldId id="285" r:id="rId5"/>
    <p:sldId id="282" r:id="rId6"/>
    <p:sldId id="265" r:id="rId7"/>
    <p:sldId id="283" r:id="rId8"/>
    <p:sldId id="284" r:id="rId9"/>
    <p:sldId id="263" r:id="rId10"/>
    <p:sldId id="271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B1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266" autoAdjust="0"/>
    <p:restoredTop sz="83784" autoAdjust="0"/>
  </p:normalViewPr>
  <p:slideViewPr>
    <p:cSldViewPr snapToGrid="0">
      <p:cViewPr varScale="1">
        <p:scale>
          <a:sx n="93" d="100"/>
          <a:sy n="93" d="100"/>
        </p:scale>
        <p:origin x="1830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7" d="100"/>
          <a:sy n="87" d="100"/>
        </p:scale>
        <p:origin x="3060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B0876A-0DDD-E847-A973-D2A459CBE5F4}" type="datetimeFigureOut">
              <a:rPr lang="en-GB" smtClean="0"/>
              <a:t>06/05/2025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4A42A4-5C61-AF44-A7BD-628F26FD04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04483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Thanks to Nicola</a:t>
            </a:r>
          </a:p>
          <a:p>
            <a:r>
              <a:rPr lang="en-GB" dirty="0"/>
              <a:t>Note pronouns</a:t>
            </a:r>
          </a:p>
          <a:p>
            <a:r>
              <a:rPr lang="en-GB" dirty="0"/>
              <a:t>Note changes to QAA subject benchmark – EDI and </a:t>
            </a:r>
            <a:r>
              <a:rPr lang="en-GB" dirty="0" err="1"/>
              <a:t>decol</a:t>
            </a:r>
            <a:r>
              <a:rPr lang="en-GB" dirty="0"/>
              <a:t>, accessibility, sustainability, employability and entrepreneurship – opportunities around transition to university (refer to Lucy’s policy update)</a:t>
            </a:r>
          </a:p>
          <a:p>
            <a:r>
              <a:rPr lang="en-GB" dirty="0"/>
              <a:t>Looking at core studies/key studies gives a good opportunity to address some of the issues I’ll raise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4A42A4-5C61-AF44-A7BD-628F26FD0418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01584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Diversity of who I am – age, gender, ethnicity, culture, religion, health/disability, mental health, socioeconomic factors, educational background, family support, peer influences….LOTS!</a:t>
            </a:r>
          </a:p>
          <a:p>
            <a:r>
              <a:rPr lang="en-GB" dirty="0"/>
              <a:t>Awarding gaps (not attainment gaps)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4A42A4-5C61-AF44-A7BD-628F26FD0418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97719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Nothing about us without us and emancipatory research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4A42A4-5C61-AF44-A7BD-628F26FD0418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29103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Autism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4A42A4-5C61-AF44-A7BD-628F26FD0418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68142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– Pi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BA95DA28-5082-4466-8610-52F8C0DC1E3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44393" y="2664000"/>
            <a:ext cx="7503607" cy="540000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5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Secondary title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AD84A32-8CF7-0049-A245-A2495A2584B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5903912"/>
            <a:ext cx="2819400" cy="63500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125EDCB8-9E51-CA4D-8A4A-6A87534B05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24001" y="1224000"/>
            <a:ext cx="7523999" cy="1243488"/>
          </a:xfrm>
        </p:spPr>
        <p:txBody>
          <a:bodyPr lIns="0" tIns="0" rIns="0" bIns="0" anchor="b">
            <a:noAutofit/>
          </a:bodyPr>
          <a:lstStyle>
            <a:lvl1pPr algn="l">
              <a:lnSpc>
                <a:spcPts val="4700"/>
              </a:lnSpc>
              <a:defRPr sz="45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 maximum two lines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967572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– Wicke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F70930-8A98-453B-93F2-8B9B3B0B92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2068D0-9694-4F16-8526-982C67C895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987031C-9901-4EF0-9F2F-2A2E1AE069F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B168903-2300-4448-9062-4621187B3A0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24001" y="1224000"/>
            <a:ext cx="7523999" cy="1243488"/>
          </a:xfrm>
          <a:noFill/>
        </p:spPr>
        <p:txBody>
          <a:bodyPr lIns="0" tIns="0" rIns="0" bIns="0" anchor="b">
            <a:noAutofit/>
          </a:bodyPr>
          <a:lstStyle>
            <a:lvl1pPr algn="l">
              <a:lnSpc>
                <a:spcPts val="4700"/>
              </a:lnSpc>
              <a:defRPr sz="45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Title </a:t>
            </a:r>
            <a:br>
              <a:rPr lang="en-US" dirty="0"/>
            </a:br>
            <a:r>
              <a:rPr lang="en-US" dirty="0"/>
              <a:t>maximum two lines</a:t>
            </a:r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E741239-9A37-4941-BA83-4069A20C590D}"/>
              </a:ext>
            </a:extLst>
          </p:cNvPr>
          <p:cNvSpPr txBox="1"/>
          <p:nvPr userDrawn="1"/>
        </p:nvSpPr>
        <p:spPr>
          <a:xfrm>
            <a:off x="322800" y="6436800"/>
            <a:ext cx="1836000" cy="216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en-GB" sz="1000" b="1" dirty="0">
                <a:solidFill>
                  <a:schemeClr val="bg1"/>
                </a:solidFill>
              </a:rPr>
              <a:t>Nottingham Trent University </a:t>
            </a:r>
            <a:r>
              <a:rPr lang="en-GB" sz="1000" b="0" dirty="0">
                <a:solidFill>
                  <a:schemeClr val="bg1"/>
                </a:solidFill>
              </a:rPr>
              <a:t> |  </a:t>
            </a:r>
          </a:p>
        </p:txBody>
      </p:sp>
    </p:spTree>
    <p:extLst>
      <p:ext uri="{BB962C8B-B14F-4D97-AF65-F5344CB8AC3E}">
        <p14:creationId xmlns:p14="http://schemas.microsoft.com/office/powerpoint/2010/main" val="24961106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+ imag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F70930-8A98-453B-93F2-8B9B3B0B92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2068D0-9694-4F16-8526-982C67C895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987031C-9901-4EF0-9F2F-2A2E1AE069F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B168903-2300-4448-9062-4621187B3A0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24001" y="1224000"/>
            <a:ext cx="7523999" cy="1243488"/>
          </a:xfrm>
          <a:noFill/>
        </p:spPr>
        <p:txBody>
          <a:bodyPr lIns="0" tIns="0" rIns="0" bIns="0" anchor="b">
            <a:noAutofit/>
          </a:bodyPr>
          <a:lstStyle>
            <a:lvl1pPr algn="l">
              <a:lnSpc>
                <a:spcPts val="4700"/>
              </a:lnSpc>
              <a:defRPr sz="45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Title </a:t>
            </a:r>
            <a:br>
              <a:rPr lang="en-US" dirty="0"/>
            </a:br>
            <a:r>
              <a:rPr lang="en-US" dirty="0"/>
              <a:t>maximum two lines</a:t>
            </a:r>
            <a:endParaRPr lang="en-GB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1DBAAFC-86C6-AD4A-A765-832C511BCBA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89999" y="2318400"/>
            <a:ext cx="5778000" cy="39060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B9DF5D7-A65F-BB40-B682-1D4D8558ED33}"/>
              </a:ext>
            </a:extLst>
          </p:cNvPr>
          <p:cNvSpPr txBox="1"/>
          <p:nvPr userDrawn="1"/>
        </p:nvSpPr>
        <p:spPr>
          <a:xfrm>
            <a:off x="322800" y="6436800"/>
            <a:ext cx="1836000" cy="216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en-GB" sz="1000" b="1" dirty="0">
                <a:solidFill>
                  <a:schemeClr val="bg1"/>
                </a:solidFill>
              </a:rPr>
              <a:t>Nottingham Trent University </a:t>
            </a:r>
            <a:r>
              <a:rPr lang="en-GB" sz="1000" b="0" dirty="0">
                <a:solidFill>
                  <a:schemeClr val="bg1"/>
                </a:solidFill>
              </a:rPr>
              <a:t> |  </a:t>
            </a:r>
          </a:p>
        </p:txBody>
      </p:sp>
    </p:spTree>
    <p:extLst>
      <p:ext uri="{BB962C8B-B14F-4D97-AF65-F5344CB8AC3E}">
        <p14:creationId xmlns:p14="http://schemas.microsoft.com/office/powerpoint/2010/main" val="34651727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37C626-95FC-4E18-9A6A-1F175BEF16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D98D44-00D1-4452-B4E2-F6A30C8B7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7031C-9901-4EF0-9F2F-2A2E1AE069F5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4E34C90-5B76-634C-9EA9-F3936B09497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4000" y="1223999"/>
            <a:ext cx="7596000" cy="4860000"/>
          </a:xfrm>
        </p:spPr>
        <p:txBody>
          <a:bodyPr numCol="1" spcCol="288000"/>
          <a:lstStyle>
            <a:lvl1pPr>
              <a:spcBef>
                <a:spcPts val="500"/>
              </a:spcBef>
              <a:spcAft>
                <a:spcPts val="1000"/>
              </a:spcAft>
              <a:defRPr/>
            </a:lvl1pPr>
            <a:lvl5pPr indent="-288000"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61AB5ED-D4D9-0C40-9A3D-4DE1F924FE12}"/>
              </a:ext>
            </a:extLst>
          </p:cNvPr>
          <p:cNvSpPr txBox="1"/>
          <p:nvPr userDrawn="1"/>
        </p:nvSpPr>
        <p:spPr>
          <a:xfrm>
            <a:off x="322800" y="6436800"/>
            <a:ext cx="1836000" cy="216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en-GB" sz="1000" b="1" dirty="0">
                <a:solidFill>
                  <a:schemeClr val="tx1"/>
                </a:solidFill>
              </a:rPr>
              <a:t>Nottingham Trent University </a:t>
            </a:r>
            <a:r>
              <a:rPr lang="en-GB" sz="1000" b="0" dirty="0">
                <a:solidFill>
                  <a:schemeClr val="tx1"/>
                </a:solidFill>
              </a:rPr>
              <a:t> |  </a:t>
            </a:r>
          </a:p>
        </p:txBody>
      </p:sp>
    </p:spTree>
    <p:extLst>
      <p:ext uri="{BB962C8B-B14F-4D97-AF65-F5344CB8AC3E}">
        <p14:creationId xmlns:p14="http://schemas.microsoft.com/office/powerpoint/2010/main" val="4682430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37C626-95FC-4E18-9A6A-1F175BEF16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D98D44-00D1-4452-B4E2-F6A30C8B7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7031C-9901-4EF0-9F2F-2A2E1AE069F5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4E34C90-5B76-634C-9EA9-F3936B09497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4000" y="1223999"/>
            <a:ext cx="7596000" cy="4860000"/>
          </a:xfrm>
        </p:spPr>
        <p:txBody>
          <a:bodyPr numCol="1" spcCol="288000"/>
          <a:lstStyle>
            <a:lvl1pPr marL="288000" indent="-288000">
              <a:spcBef>
                <a:spcPts val="500"/>
              </a:spcBef>
              <a:spcAft>
                <a:spcPts val="1000"/>
              </a:spcAft>
              <a:defRPr sz="3000"/>
            </a:lvl1pPr>
            <a:lvl4pPr marL="180000" indent="-180000">
              <a:spcBef>
                <a:spcPts val="0"/>
              </a:spcBef>
              <a:spcAft>
                <a:spcPts val="500"/>
              </a:spcAft>
              <a:defRPr sz="2000"/>
            </a:lvl4pPr>
            <a:lvl5pPr marL="576000" indent="-288000"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DD44D8D-8ECB-7A4C-A709-836F52699E2E}"/>
              </a:ext>
            </a:extLst>
          </p:cNvPr>
          <p:cNvSpPr txBox="1"/>
          <p:nvPr userDrawn="1"/>
        </p:nvSpPr>
        <p:spPr>
          <a:xfrm>
            <a:off x="322800" y="6436800"/>
            <a:ext cx="1836000" cy="216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en-GB" sz="1000" b="1" dirty="0">
                <a:solidFill>
                  <a:schemeClr val="tx1"/>
                </a:solidFill>
              </a:rPr>
              <a:t>Nottingham Trent University </a:t>
            </a:r>
            <a:r>
              <a:rPr lang="en-GB" sz="1000" b="0" dirty="0">
                <a:solidFill>
                  <a:schemeClr val="tx1"/>
                </a:solidFill>
              </a:rPr>
              <a:t> |  </a:t>
            </a:r>
          </a:p>
        </p:txBody>
      </p:sp>
    </p:spTree>
    <p:extLst>
      <p:ext uri="{BB962C8B-B14F-4D97-AF65-F5344CB8AC3E}">
        <p14:creationId xmlns:p14="http://schemas.microsoft.com/office/powerpoint/2010/main" val="4472321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llout or Statemen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C313F7-5A31-B24F-B042-99380DDDF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69200" y="6408000"/>
            <a:ext cx="900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987031C-9901-4EF0-9F2F-2A2E1AE069F5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5FA48F5-F95E-F449-A67A-4E87364237D5}"/>
              </a:ext>
            </a:extLst>
          </p:cNvPr>
          <p:cNvCxnSpPr/>
          <p:nvPr userDrawn="1"/>
        </p:nvCxnSpPr>
        <p:spPr>
          <a:xfrm>
            <a:off x="324000" y="1260000"/>
            <a:ext cx="7596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7C6666F-B809-F34E-83C2-46549C97B90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3999" y="1296000"/>
            <a:ext cx="7596000" cy="4560888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tabLst>
                <a:tab pos="176213" algn="l"/>
              </a:tabLst>
              <a:defRPr lang="en-GB" sz="3000" b="1" dirty="0" smtClean="0">
                <a:solidFill>
                  <a:schemeClr val="bg1"/>
                </a:solidFill>
                <a:latin typeface="+mj-lt"/>
              </a:defRPr>
            </a:lvl1pPr>
            <a:lvl2pPr>
              <a:defRPr b="0">
                <a:solidFill>
                  <a:schemeClr val="bg1"/>
                </a:solidFill>
                <a:latin typeface="+mn-lt"/>
              </a:defRPr>
            </a:lvl2pPr>
          </a:lstStyle>
          <a:p>
            <a:pPr lvl="0"/>
            <a:r>
              <a:rPr lang="en-GB" dirty="0"/>
              <a:t>“	Add </a:t>
            </a:r>
            <a:r>
              <a:rPr lang="en-GB" dirty="0" err="1"/>
              <a:t>pullout</a:t>
            </a:r>
            <a:r>
              <a:rPr lang="en-GB" dirty="0"/>
              <a:t> quote or fact”</a:t>
            </a:r>
          </a:p>
          <a:p>
            <a:pPr lvl="1"/>
            <a:r>
              <a:rPr lang="en-GB" dirty="0"/>
              <a:t>Second level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9330D62-B85E-4142-A75E-1E04D726549B}"/>
              </a:ext>
            </a:extLst>
          </p:cNvPr>
          <p:cNvSpPr txBox="1"/>
          <p:nvPr userDrawn="1"/>
        </p:nvSpPr>
        <p:spPr>
          <a:xfrm>
            <a:off x="322800" y="6436800"/>
            <a:ext cx="1836000" cy="216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en-GB" sz="1000" b="1" dirty="0">
                <a:solidFill>
                  <a:schemeClr val="bg1"/>
                </a:solidFill>
              </a:rPr>
              <a:t>Nottingham Trent University </a:t>
            </a:r>
            <a:r>
              <a:rPr lang="en-GB" sz="1000" b="0" dirty="0">
                <a:solidFill>
                  <a:schemeClr val="bg1"/>
                </a:solidFill>
              </a:rPr>
              <a:t> |  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329C5556-DC37-A343-889A-534923949D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93925" y="6436800"/>
            <a:ext cx="3528000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/>
              <a:t>Presentation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242542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+ Text R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C313F7-5A31-B24F-B042-99380DDDF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69200" y="6408000"/>
            <a:ext cx="900000" cy="252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987031C-9901-4EF0-9F2F-2A2E1AE069F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19EC4DB-4465-564B-ABC6-584C8D98233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208000" y="1260475"/>
            <a:ext cx="3660151" cy="494982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3" name="Content Placeholder 11">
            <a:extLst>
              <a:ext uri="{FF2B5EF4-FFF2-40B4-BE49-F238E27FC236}">
                <a16:creationId xmlns:a16="http://schemas.microsoft.com/office/drawing/2014/main" id="{586B5653-247B-6F4C-B7A6-2510ADC6F0EC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323850" y="1260300"/>
            <a:ext cx="7596188" cy="4950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 dirty="0"/>
              <a:t>Add content</a:t>
            </a:r>
          </a:p>
        </p:txBody>
      </p:sp>
      <p:sp>
        <p:nvSpPr>
          <p:cNvPr id="14" name="Content Placeholder 11">
            <a:extLst>
              <a:ext uri="{FF2B5EF4-FFF2-40B4-BE49-F238E27FC236}">
                <a16:creationId xmlns:a16="http://schemas.microsoft.com/office/drawing/2014/main" id="{BE4F0786-54FD-6D49-A748-C4FDB6C01E40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4269000" y="1260300"/>
            <a:ext cx="3648075" cy="4950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 dirty="0"/>
              <a:t>Add content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615F6D4-A8E9-304C-88AD-E74B2AC9A89F}"/>
              </a:ext>
            </a:extLst>
          </p:cNvPr>
          <p:cNvSpPr txBox="1"/>
          <p:nvPr userDrawn="1"/>
        </p:nvSpPr>
        <p:spPr>
          <a:xfrm>
            <a:off x="322800" y="6436800"/>
            <a:ext cx="1836000" cy="216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en-GB" sz="1000" b="1" dirty="0">
                <a:solidFill>
                  <a:schemeClr val="tx1"/>
                </a:solidFill>
              </a:rPr>
              <a:t>Nottingham Trent University </a:t>
            </a:r>
            <a:r>
              <a:rPr lang="en-GB" sz="1000" b="0" dirty="0">
                <a:solidFill>
                  <a:schemeClr val="tx1"/>
                </a:solidFill>
              </a:rPr>
              <a:t> |  </a:t>
            </a:r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CA55B5E3-A309-EB43-8193-1C648D07DE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93925" y="6436800"/>
            <a:ext cx="3528000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GB"/>
              <a:t>Presentation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998142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+ Text Lef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C313F7-5A31-B24F-B042-99380DDDF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69200" y="6408000"/>
            <a:ext cx="900000" cy="252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987031C-9901-4EF0-9F2F-2A2E1AE069F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19EC4DB-4465-564B-ABC6-584C8D98233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23849" y="1260475"/>
            <a:ext cx="3660151" cy="4949825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9" name="Content Placeholder 11">
            <a:extLst>
              <a:ext uri="{FF2B5EF4-FFF2-40B4-BE49-F238E27FC236}">
                <a16:creationId xmlns:a16="http://schemas.microsoft.com/office/drawing/2014/main" id="{4FBF2011-D452-5546-8550-A1A4A7F62AEA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4274926" y="1272918"/>
            <a:ext cx="7596188" cy="4950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 dirty="0"/>
              <a:t>Add content</a:t>
            </a:r>
          </a:p>
        </p:txBody>
      </p:sp>
      <p:sp>
        <p:nvSpPr>
          <p:cNvPr id="10" name="Content Placeholder 11">
            <a:extLst>
              <a:ext uri="{FF2B5EF4-FFF2-40B4-BE49-F238E27FC236}">
                <a16:creationId xmlns:a16="http://schemas.microsoft.com/office/drawing/2014/main" id="{78C93D45-DA0E-BF49-AE04-E6E405C922F5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4265402" y="1272918"/>
            <a:ext cx="3648075" cy="4950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 dirty="0"/>
              <a:t>Add content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08B0208-82DF-FE48-8712-D2BF9D499DB6}"/>
              </a:ext>
            </a:extLst>
          </p:cNvPr>
          <p:cNvSpPr txBox="1"/>
          <p:nvPr userDrawn="1"/>
        </p:nvSpPr>
        <p:spPr>
          <a:xfrm>
            <a:off x="322800" y="6436800"/>
            <a:ext cx="1836000" cy="216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en-GB" sz="1000" b="1" dirty="0">
                <a:solidFill>
                  <a:schemeClr val="tx1"/>
                </a:solidFill>
              </a:rPr>
              <a:t>Nottingham Trent University </a:t>
            </a:r>
            <a:r>
              <a:rPr lang="en-GB" sz="1000" b="0" dirty="0">
                <a:solidFill>
                  <a:schemeClr val="tx1"/>
                </a:solidFill>
              </a:rPr>
              <a:t> |  </a:t>
            </a: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B58F480A-4EB8-3D42-B4A4-ED9A574CF3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93925" y="6436800"/>
            <a:ext cx="3528000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GB"/>
              <a:t>Presentation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878154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C313F7-5A31-B24F-B042-99380DDDF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69200" y="6408000"/>
            <a:ext cx="900000" cy="252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987031C-9901-4EF0-9F2F-2A2E1AE069F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AE7A02D-4B67-2E46-824F-75F75A628A0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23999" y="324000"/>
            <a:ext cx="11545200" cy="5886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06938DA-B81E-194D-B946-FE34DDBA95E3}"/>
              </a:ext>
            </a:extLst>
          </p:cNvPr>
          <p:cNvSpPr txBox="1"/>
          <p:nvPr userDrawn="1"/>
        </p:nvSpPr>
        <p:spPr>
          <a:xfrm>
            <a:off x="322800" y="6436800"/>
            <a:ext cx="1836000" cy="216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en-GB" sz="1000" b="1" dirty="0">
                <a:solidFill>
                  <a:schemeClr val="tx1"/>
                </a:solidFill>
              </a:rPr>
              <a:t>Nottingham Trent University </a:t>
            </a:r>
            <a:r>
              <a:rPr lang="en-GB" sz="1000" b="0" dirty="0">
                <a:solidFill>
                  <a:schemeClr val="tx1"/>
                </a:solidFill>
              </a:rPr>
              <a:t> |  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6B25E5C4-A64B-BC41-B4E9-7282781088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93925" y="6436800"/>
            <a:ext cx="3528000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GB"/>
              <a:t>Presentation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887250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423D09D-8DB0-7649-9F5F-1604580C228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5903912"/>
            <a:ext cx="2819400" cy="635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1ACF111-2B15-3941-9C86-55179E8F03A2}"/>
              </a:ext>
            </a:extLst>
          </p:cNvPr>
          <p:cNvSpPr txBox="1"/>
          <p:nvPr userDrawn="1"/>
        </p:nvSpPr>
        <p:spPr>
          <a:xfrm>
            <a:off x="347730" y="1184856"/>
            <a:ext cx="3636000" cy="72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GB" sz="4500" b="1" dirty="0">
                <a:solidFill>
                  <a:schemeClr val="bg1"/>
                </a:solidFill>
                <a:latin typeface="+mj-lt"/>
              </a:rPr>
              <a:t>Thank you!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C19BDC4-5E78-344A-B818-82367CCDED7C}"/>
              </a:ext>
            </a:extLst>
          </p:cNvPr>
          <p:cNvSpPr txBox="1"/>
          <p:nvPr userDrawn="1"/>
        </p:nvSpPr>
        <p:spPr>
          <a:xfrm>
            <a:off x="324001" y="1890000"/>
            <a:ext cx="3659730" cy="504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GB" sz="2500" b="1" dirty="0" err="1">
                <a:solidFill>
                  <a:schemeClr val="tx1"/>
                </a:solidFill>
                <a:latin typeface="+mn-lt"/>
              </a:rPr>
              <a:t>ntu.ac.uk</a:t>
            </a:r>
            <a:endParaRPr lang="en-GB" sz="2500" b="1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25205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+ School/Dept – Pi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BA95DA28-5082-4466-8610-52F8C0DC1E3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44393" y="2664000"/>
            <a:ext cx="7503607" cy="540000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5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Secondary title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AD84A32-8CF7-0049-A245-A2495A2584B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5903912"/>
            <a:ext cx="2819400" cy="635000"/>
          </a:xfrm>
          <a:prstGeom prst="rect">
            <a:avLst/>
          </a:prstGeom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D35024E-B893-6F4F-BC39-A12ABB85999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4000" y="324000"/>
            <a:ext cx="3600000" cy="21600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School/Department name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0BB5783-DC9F-0347-A2E3-6B93EA160538}"/>
              </a:ext>
            </a:extLst>
          </p:cNvPr>
          <p:cNvCxnSpPr/>
          <p:nvPr userDrawn="1"/>
        </p:nvCxnSpPr>
        <p:spPr>
          <a:xfrm>
            <a:off x="324000" y="612000"/>
            <a:ext cx="2592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>
            <a:extLst>
              <a:ext uri="{FF2B5EF4-FFF2-40B4-BE49-F238E27FC236}">
                <a16:creationId xmlns:a16="http://schemas.microsoft.com/office/drawing/2014/main" id="{D0B284BF-2AAD-0A47-9DF9-0F3F421F43D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24001" y="1224000"/>
            <a:ext cx="7523999" cy="1243488"/>
          </a:xfrm>
        </p:spPr>
        <p:txBody>
          <a:bodyPr lIns="0" tIns="0" rIns="0" bIns="0" anchor="b">
            <a:noAutofit/>
          </a:bodyPr>
          <a:lstStyle>
            <a:lvl1pPr algn="l">
              <a:lnSpc>
                <a:spcPts val="4700"/>
              </a:lnSpc>
              <a:defRPr sz="45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 maximum two lines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012158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–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5A997A-29B3-4A30-84B9-9B95E3A7A2E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24001" y="1224000"/>
            <a:ext cx="7523999" cy="1243488"/>
          </a:xfrm>
        </p:spPr>
        <p:txBody>
          <a:bodyPr lIns="0" tIns="0" rIns="0" bIns="0" anchor="b">
            <a:noAutofit/>
          </a:bodyPr>
          <a:lstStyle>
            <a:lvl1pPr algn="l">
              <a:lnSpc>
                <a:spcPts val="4700"/>
              </a:lnSpc>
              <a:defRPr sz="45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 maximum two lines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A95DA28-5082-4466-8610-52F8C0DC1E3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44393" y="2664000"/>
            <a:ext cx="7503607" cy="540000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5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Secondary title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AD84A32-8CF7-0049-A245-A2495A2584B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5903912"/>
            <a:ext cx="2819400" cy="63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0770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–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37C626-95FC-4E18-9A6A-1F175BEF16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Presentation title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D98D44-00D1-4452-B4E2-F6A30C8B7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987031C-9901-4EF0-9F2F-2A2E1AE069F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6011D95-32D0-814C-9A48-F7B44C407708}"/>
              </a:ext>
            </a:extLst>
          </p:cNvPr>
          <p:cNvSpPr txBox="1"/>
          <p:nvPr userDrawn="1"/>
        </p:nvSpPr>
        <p:spPr>
          <a:xfrm>
            <a:off x="324000" y="1224000"/>
            <a:ext cx="3670479" cy="396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GB" sz="2500" b="1" dirty="0">
                <a:solidFill>
                  <a:schemeClr val="bg1"/>
                </a:solidFill>
                <a:latin typeface="+mj-lt"/>
              </a:rPr>
              <a:t>Contents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6E290D6-7C7C-2546-9617-67F3725528B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3850" y="1825625"/>
            <a:ext cx="11545350" cy="4351338"/>
          </a:xfrm>
        </p:spPr>
        <p:txBody>
          <a:bodyPr numCol="2" spcCol="180000"/>
          <a:lstStyle>
            <a:lvl1pPr marL="0" indent="0">
              <a:spcBef>
                <a:spcPts val="1500"/>
              </a:spcBef>
              <a:spcAft>
                <a:spcPts val="1000"/>
              </a:spcAft>
              <a:buFont typeface="+mj-lt"/>
              <a:buNone/>
              <a:defRPr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1	Section title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546A7A3-BC67-F048-95F5-AFC6279852FA}"/>
              </a:ext>
            </a:extLst>
          </p:cNvPr>
          <p:cNvSpPr txBox="1"/>
          <p:nvPr userDrawn="1"/>
        </p:nvSpPr>
        <p:spPr>
          <a:xfrm>
            <a:off x="322800" y="6436800"/>
            <a:ext cx="1836000" cy="216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en-GB" sz="1000" b="1" dirty="0">
                <a:solidFill>
                  <a:schemeClr val="bg1"/>
                </a:solidFill>
              </a:rPr>
              <a:t>Nottingham Trent University </a:t>
            </a:r>
            <a:r>
              <a:rPr lang="en-GB" sz="1000" b="0" dirty="0">
                <a:solidFill>
                  <a:schemeClr val="bg1"/>
                </a:solidFill>
              </a:rPr>
              <a:t> |  </a:t>
            </a:r>
          </a:p>
        </p:txBody>
      </p:sp>
    </p:spTree>
    <p:extLst>
      <p:ext uri="{BB962C8B-B14F-4D97-AF65-F5344CB8AC3E}">
        <p14:creationId xmlns:p14="http://schemas.microsoft.com/office/powerpoint/2010/main" val="168279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–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37C626-95FC-4E18-9A6A-1F175BEF16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Presentation title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D98D44-00D1-4452-B4E2-F6A30C8B7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987031C-9901-4EF0-9F2F-2A2E1AE069F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6011D95-32D0-814C-9A48-F7B44C407708}"/>
              </a:ext>
            </a:extLst>
          </p:cNvPr>
          <p:cNvSpPr txBox="1"/>
          <p:nvPr userDrawn="1"/>
        </p:nvSpPr>
        <p:spPr>
          <a:xfrm>
            <a:off x="324000" y="1224000"/>
            <a:ext cx="3670479" cy="396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GB" sz="2500" b="1" dirty="0">
                <a:solidFill>
                  <a:schemeClr val="tx1"/>
                </a:solidFill>
                <a:latin typeface="+mj-lt"/>
              </a:rPr>
              <a:t>Contents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6E290D6-7C7C-2546-9617-67F3725528B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3850" y="1825625"/>
            <a:ext cx="11545350" cy="4351338"/>
          </a:xfrm>
        </p:spPr>
        <p:txBody>
          <a:bodyPr numCol="2" spcCol="180000"/>
          <a:lstStyle>
            <a:lvl1pPr marL="0" indent="0">
              <a:spcBef>
                <a:spcPts val="1500"/>
              </a:spcBef>
              <a:spcAft>
                <a:spcPts val="1000"/>
              </a:spcAft>
              <a:buFont typeface="+mj-lt"/>
              <a:buNone/>
              <a:defRPr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1	Section title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F2BDF74-B5F5-7440-9AF9-FA6126BAF386}"/>
              </a:ext>
            </a:extLst>
          </p:cNvPr>
          <p:cNvSpPr txBox="1"/>
          <p:nvPr userDrawn="1"/>
        </p:nvSpPr>
        <p:spPr>
          <a:xfrm>
            <a:off x="322800" y="6436800"/>
            <a:ext cx="1836000" cy="216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en-GB" sz="1000" b="1" dirty="0">
                <a:solidFill>
                  <a:schemeClr val="tx1"/>
                </a:solidFill>
              </a:rPr>
              <a:t>Nottingham Trent University </a:t>
            </a:r>
            <a:r>
              <a:rPr lang="en-GB" sz="1000" b="0" dirty="0">
                <a:solidFill>
                  <a:schemeClr val="tx1"/>
                </a:solidFill>
              </a:rPr>
              <a:t> |  </a:t>
            </a:r>
          </a:p>
        </p:txBody>
      </p:sp>
    </p:spTree>
    <p:extLst>
      <p:ext uri="{BB962C8B-B14F-4D97-AF65-F5344CB8AC3E}">
        <p14:creationId xmlns:p14="http://schemas.microsoft.com/office/powerpoint/2010/main" val="2257939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– Pi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2068D0-9694-4F16-8526-982C67C895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987031C-9901-4EF0-9F2F-2A2E1AE069F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B168903-2300-4448-9062-4621187B3A0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24001" y="1224000"/>
            <a:ext cx="7523999" cy="1243488"/>
          </a:xfrm>
          <a:noFill/>
        </p:spPr>
        <p:txBody>
          <a:bodyPr lIns="0" tIns="0" rIns="0" bIns="0" anchor="b">
            <a:noAutofit/>
          </a:bodyPr>
          <a:lstStyle>
            <a:lvl1pPr algn="l">
              <a:lnSpc>
                <a:spcPts val="4700"/>
              </a:lnSpc>
              <a:defRPr sz="45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Title </a:t>
            </a:r>
            <a:br>
              <a:rPr lang="en-US" dirty="0"/>
            </a:br>
            <a:r>
              <a:rPr lang="en-US" dirty="0"/>
              <a:t>maximum two lines</a:t>
            </a:r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D2607D2-D289-294A-ACDB-F03D11118D40}"/>
              </a:ext>
            </a:extLst>
          </p:cNvPr>
          <p:cNvSpPr txBox="1"/>
          <p:nvPr userDrawn="1"/>
        </p:nvSpPr>
        <p:spPr>
          <a:xfrm>
            <a:off x="322800" y="6436800"/>
            <a:ext cx="1836000" cy="216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en-GB" sz="1000" b="1" dirty="0">
                <a:solidFill>
                  <a:schemeClr val="bg1"/>
                </a:solidFill>
              </a:rPr>
              <a:t>Nottingham Trent University </a:t>
            </a:r>
            <a:r>
              <a:rPr lang="en-GB" sz="1000" b="0" dirty="0">
                <a:solidFill>
                  <a:schemeClr val="bg1"/>
                </a:solidFill>
              </a:rPr>
              <a:t> |  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43F59733-EF0C-C743-A417-826D8B4375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93925" y="6436800"/>
            <a:ext cx="3528000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/>
              <a:t>Presentation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90765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–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2068D0-9694-4F16-8526-982C67C895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987031C-9901-4EF0-9F2F-2A2E1AE069F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B168903-2300-4448-9062-4621187B3A0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24001" y="1224000"/>
            <a:ext cx="7523999" cy="1243488"/>
          </a:xfrm>
          <a:noFill/>
        </p:spPr>
        <p:txBody>
          <a:bodyPr lIns="0" tIns="0" rIns="0" bIns="0" anchor="b">
            <a:noAutofit/>
          </a:bodyPr>
          <a:lstStyle>
            <a:lvl1pPr algn="l">
              <a:lnSpc>
                <a:spcPts val="4700"/>
              </a:lnSpc>
              <a:defRPr sz="45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Title </a:t>
            </a:r>
            <a:br>
              <a:rPr lang="en-US" dirty="0"/>
            </a:br>
            <a:r>
              <a:rPr lang="en-US" dirty="0"/>
              <a:t>maximum two lines</a:t>
            </a:r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2D2E867-DA05-474B-A9C6-43D24D676CEF}"/>
              </a:ext>
            </a:extLst>
          </p:cNvPr>
          <p:cNvSpPr txBox="1"/>
          <p:nvPr userDrawn="1"/>
        </p:nvSpPr>
        <p:spPr>
          <a:xfrm>
            <a:off x="322800" y="6436800"/>
            <a:ext cx="1836000" cy="216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en-GB" sz="1000" b="1" dirty="0">
                <a:solidFill>
                  <a:schemeClr val="bg1"/>
                </a:solidFill>
              </a:rPr>
              <a:t>Nottingham Trent University </a:t>
            </a:r>
            <a:r>
              <a:rPr lang="en-GB" sz="1000" b="0" dirty="0">
                <a:solidFill>
                  <a:schemeClr val="bg1"/>
                </a:solidFill>
              </a:rPr>
              <a:t> |  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2692BC60-4A4D-2743-8A0A-C1F74D0C60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93925" y="6436800"/>
            <a:ext cx="3528000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/>
              <a:t>Presentation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95489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– Lioness">
    <p:bg>
      <p:bgPr>
        <a:solidFill>
          <a:srgbClr val="E6B1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F70930-8A98-453B-93F2-8B9B3B0B92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2068D0-9694-4F16-8526-982C67C895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987031C-9901-4EF0-9F2F-2A2E1AE069F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B168903-2300-4448-9062-4621187B3A0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24001" y="1224000"/>
            <a:ext cx="7523999" cy="1243488"/>
          </a:xfrm>
          <a:noFill/>
        </p:spPr>
        <p:txBody>
          <a:bodyPr lIns="0" tIns="0" rIns="0" bIns="0" anchor="b">
            <a:noAutofit/>
          </a:bodyPr>
          <a:lstStyle>
            <a:lvl1pPr algn="l">
              <a:lnSpc>
                <a:spcPts val="4700"/>
              </a:lnSpc>
              <a:defRPr sz="45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Title </a:t>
            </a:r>
            <a:br>
              <a:rPr lang="en-US" dirty="0"/>
            </a:br>
            <a:r>
              <a:rPr lang="en-US" dirty="0"/>
              <a:t>maximum two lines</a:t>
            </a:r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96F7CA0-B041-6E4F-A8C6-AF5B4774BBCB}"/>
              </a:ext>
            </a:extLst>
          </p:cNvPr>
          <p:cNvSpPr txBox="1"/>
          <p:nvPr userDrawn="1"/>
        </p:nvSpPr>
        <p:spPr>
          <a:xfrm>
            <a:off x="322800" y="6436800"/>
            <a:ext cx="1836000" cy="216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en-GB" sz="1000" b="1" dirty="0">
                <a:solidFill>
                  <a:schemeClr val="bg1"/>
                </a:solidFill>
              </a:rPr>
              <a:t>Nottingham Trent University </a:t>
            </a:r>
            <a:r>
              <a:rPr lang="en-GB" sz="1000" b="0" dirty="0">
                <a:solidFill>
                  <a:schemeClr val="bg1"/>
                </a:solidFill>
              </a:rPr>
              <a:t> |  </a:t>
            </a:r>
          </a:p>
        </p:txBody>
      </p:sp>
    </p:spTree>
    <p:extLst>
      <p:ext uri="{BB962C8B-B14F-4D97-AF65-F5344CB8AC3E}">
        <p14:creationId xmlns:p14="http://schemas.microsoft.com/office/powerpoint/2010/main" val="723693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– Mod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F70930-8A98-453B-93F2-8B9B3B0B92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2068D0-9694-4F16-8526-982C67C895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987031C-9901-4EF0-9F2F-2A2E1AE069F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B168903-2300-4448-9062-4621187B3A0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24001" y="1224000"/>
            <a:ext cx="7523999" cy="1243488"/>
          </a:xfrm>
          <a:noFill/>
        </p:spPr>
        <p:txBody>
          <a:bodyPr lIns="0" tIns="0" rIns="0" bIns="0" anchor="b">
            <a:noAutofit/>
          </a:bodyPr>
          <a:lstStyle>
            <a:lvl1pPr algn="l">
              <a:lnSpc>
                <a:spcPts val="4700"/>
              </a:lnSpc>
              <a:defRPr sz="45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Title </a:t>
            </a:r>
            <a:br>
              <a:rPr lang="en-US" dirty="0"/>
            </a:br>
            <a:r>
              <a:rPr lang="en-US" dirty="0"/>
              <a:t>maximum two lines</a:t>
            </a:r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DCD95EF-BB28-5447-9EBE-A306C2F8957F}"/>
              </a:ext>
            </a:extLst>
          </p:cNvPr>
          <p:cNvSpPr txBox="1"/>
          <p:nvPr userDrawn="1"/>
        </p:nvSpPr>
        <p:spPr>
          <a:xfrm>
            <a:off x="322800" y="6436800"/>
            <a:ext cx="1836000" cy="216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en-GB" sz="1000" b="1" dirty="0">
                <a:solidFill>
                  <a:schemeClr val="bg1"/>
                </a:solidFill>
              </a:rPr>
              <a:t>Nottingham Trent University </a:t>
            </a:r>
            <a:r>
              <a:rPr lang="en-GB" sz="1000" b="0" dirty="0">
                <a:solidFill>
                  <a:schemeClr val="bg1"/>
                </a:solidFill>
              </a:rPr>
              <a:t> |  </a:t>
            </a:r>
          </a:p>
        </p:txBody>
      </p:sp>
    </p:spTree>
    <p:extLst>
      <p:ext uri="{BB962C8B-B14F-4D97-AF65-F5344CB8AC3E}">
        <p14:creationId xmlns:p14="http://schemas.microsoft.com/office/powerpoint/2010/main" val="2221969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FD54132-F77C-4460-A060-0C95D721D3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00" y="365125"/>
            <a:ext cx="10515600" cy="132556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EFBCE2-512F-4BAE-B355-37A017AF8A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4000" y="1825625"/>
            <a:ext cx="10515600" cy="43513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C13F1E-105A-454F-B830-C15EDA0E50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93925" y="6436800"/>
            <a:ext cx="3528000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GB"/>
              <a:t>Presentation title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5425A4-9E09-4BEE-9CB7-E3DB4D1C95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69200" y="6436800"/>
            <a:ext cx="900000" cy="25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2987031C-9901-4EF0-9F2F-2A2E1AE069F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3363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51" r:id="rId6"/>
    <p:sldLayoutId id="2147483670" r:id="rId7"/>
    <p:sldLayoutId id="2147483671" r:id="rId8"/>
    <p:sldLayoutId id="2147483672" r:id="rId9"/>
    <p:sldLayoutId id="2147483673" r:id="rId10"/>
    <p:sldLayoutId id="2147483669" r:id="rId11"/>
    <p:sldLayoutId id="2147483650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54" r:id="rId18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5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468000" rtl="0" eaLnBrk="1" latinLnBrk="0" hangingPunct="1">
        <a:lnSpc>
          <a:spcPct val="95000"/>
        </a:lnSpc>
        <a:spcBef>
          <a:spcPts val="500"/>
        </a:spcBef>
        <a:spcAft>
          <a:spcPts val="1000"/>
        </a:spcAft>
        <a:buClr>
          <a:schemeClr val="bg2"/>
        </a:buClr>
        <a:buFont typeface="Arial" panose="020B0604020202020204" pitchFamily="34" charset="0"/>
        <a:buChar char="•"/>
        <a:tabLst>
          <a:tab pos="468000" algn="l"/>
        </a:tabLst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468000" rtl="0" eaLnBrk="1" latinLnBrk="0" hangingPunct="1">
        <a:lnSpc>
          <a:spcPct val="90000"/>
        </a:lnSpc>
        <a:spcBef>
          <a:spcPts val="500"/>
        </a:spcBef>
        <a:spcAft>
          <a:spcPts val="2000"/>
        </a:spcAft>
        <a:buFont typeface="Arial" panose="020B0604020202020204" pitchFamily="34" charset="0"/>
        <a:buNone/>
        <a:tabLst>
          <a:tab pos="468000" algn="l"/>
        </a:tabLst>
        <a:defRPr sz="2500" b="1" kern="1200">
          <a:solidFill>
            <a:schemeClr val="bg2"/>
          </a:solidFill>
          <a:latin typeface="+mj-lt"/>
          <a:ea typeface="+mn-ea"/>
          <a:cs typeface="+mn-cs"/>
        </a:defRPr>
      </a:lvl2pPr>
      <a:lvl3pPr marL="0" indent="0" algn="l" defTabSz="468000" rtl="0" eaLnBrk="1" latinLnBrk="0" hangingPunct="1">
        <a:lnSpc>
          <a:spcPct val="95000"/>
        </a:lnSpc>
        <a:spcBef>
          <a:spcPts val="500"/>
        </a:spcBef>
        <a:spcAft>
          <a:spcPts val="1000"/>
        </a:spcAft>
        <a:buFont typeface="Arial" panose="020B0604020202020204" pitchFamily="34" charset="0"/>
        <a:buNone/>
        <a:tabLst>
          <a:tab pos="468000" algn="l"/>
        </a:tabLst>
        <a:defRPr sz="20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288000" indent="-288000" algn="l" defTabSz="468000" rtl="0" eaLnBrk="1" latinLnBrk="0" hangingPunct="1">
        <a:lnSpc>
          <a:spcPct val="95000"/>
        </a:lnSpc>
        <a:spcBef>
          <a:spcPts val="500"/>
        </a:spcBef>
        <a:spcAft>
          <a:spcPts val="1000"/>
        </a:spcAft>
        <a:buClr>
          <a:schemeClr val="bg2"/>
        </a:buClr>
        <a:buFont typeface="Arial" panose="020B0604020202020204" pitchFamily="34" charset="0"/>
        <a:buChar char="•"/>
        <a:tabLst>
          <a:tab pos="468000" algn="l"/>
        </a:tabLst>
        <a:defRPr sz="3000" kern="1200">
          <a:solidFill>
            <a:schemeClr val="tx1"/>
          </a:solidFill>
          <a:latin typeface="+mn-lt"/>
          <a:ea typeface="+mn-ea"/>
          <a:cs typeface="+mn-cs"/>
        </a:defRPr>
      </a:lvl4pPr>
      <a:lvl5pPr marL="576000" indent="-288000" algn="l" defTabSz="468000" rtl="0" eaLnBrk="1" latinLnBrk="0" hangingPunct="1">
        <a:lnSpc>
          <a:spcPct val="95000"/>
        </a:lnSpc>
        <a:spcBef>
          <a:spcPts val="500"/>
        </a:spcBef>
        <a:spcAft>
          <a:spcPts val="1000"/>
        </a:spcAft>
        <a:buClr>
          <a:schemeClr val="bg2"/>
        </a:buClr>
        <a:buFont typeface="System Font Regular"/>
        <a:buChar char="–"/>
        <a:tabLst>
          <a:tab pos="468000" algn="l"/>
        </a:tabLst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720000" indent="-432000" algn="l" defTabSz="468000" rtl="0" eaLnBrk="1" latinLnBrk="0" hangingPunct="1">
        <a:lnSpc>
          <a:spcPct val="95000"/>
        </a:lnSpc>
        <a:spcBef>
          <a:spcPts val="0"/>
        </a:spcBef>
        <a:spcAft>
          <a:spcPts val="500"/>
        </a:spcAft>
        <a:buClr>
          <a:schemeClr val="bg2"/>
        </a:buClr>
        <a:buFont typeface="System Font Regular"/>
        <a:buChar char="–"/>
        <a:tabLst>
          <a:tab pos="468000" algn="l"/>
        </a:tabLst>
        <a:defRPr sz="3000" kern="1200">
          <a:solidFill>
            <a:schemeClr val="tx1"/>
          </a:solidFill>
          <a:latin typeface="+mn-lt"/>
          <a:ea typeface="+mn-ea"/>
          <a:cs typeface="+mn-cs"/>
        </a:defRPr>
      </a:lvl6pPr>
      <a:lvl7pPr marL="180000" indent="-180000" algn="l" defTabSz="468000" rtl="0" eaLnBrk="1" latinLnBrk="0" hangingPunct="1">
        <a:lnSpc>
          <a:spcPct val="95000"/>
        </a:lnSpc>
        <a:spcBef>
          <a:spcPts val="0"/>
        </a:spcBef>
        <a:spcAft>
          <a:spcPts val="500"/>
        </a:spcAft>
        <a:buClr>
          <a:schemeClr val="bg2"/>
        </a:buClr>
        <a:buFont typeface="Arial" panose="020B0604020202020204" pitchFamily="34" charset="0"/>
        <a:buChar char="•"/>
        <a:tabLst>
          <a:tab pos="468000" algn="l"/>
        </a:tabLst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80000" indent="-180000" algn="l" defTabSz="468000" rtl="0" eaLnBrk="1" latinLnBrk="0" hangingPunct="1">
        <a:lnSpc>
          <a:spcPct val="95000"/>
        </a:lnSpc>
        <a:spcBef>
          <a:spcPts val="0"/>
        </a:spcBef>
        <a:spcAft>
          <a:spcPts val="500"/>
        </a:spcAft>
        <a:buClr>
          <a:schemeClr val="bg2"/>
        </a:buClr>
        <a:buFont typeface="Arial" panose="020B0604020202020204" pitchFamily="34" charset="0"/>
        <a:buChar char="•"/>
        <a:tabLst>
          <a:tab pos="468000" algn="l"/>
        </a:tabLst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180000" indent="-180000" algn="l" defTabSz="468000" rtl="0" eaLnBrk="1" latinLnBrk="0" hangingPunct="1">
        <a:lnSpc>
          <a:spcPct val="95000"/>
        </a:lnSpc>
        <a:spcBef>
          <a:spcPts val="0"/>
        </a:spcBef>
        <a:spcAft>
          <a:spcPts val="500"/>
        </a:spcAft>
        <a:buClr>
          <a:schemeClr val="bg2"/>
        </a:buClr>
        <a:buFont typeface="Arial" panose="020B0604020202020204" pitchFamily="34" charset="0"/>
        <a:buChar char="•"/>
        <a:tabLst>
          <a:tab pos="468000" algn="l"/>
        </a:tabLst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julie.hulme@ntu.ac.uk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dvance-he.ac.uk/knowledge-hub/building-student-engagement-and-belonging-higher-education-time-change-final-report" TargetMode="External"/><Relationship Id="rId2" Type="http://schemas.openxmlformats.org/officeDocument/2006/relationships/hyperlink" Target="https://eprints.qut.edu.au/24292/" TargetMode="Externa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journals.sagepub.com/doi/abs/10.1177/1521025115575914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67377D0-3F64-8847-A00F-C4395C7E9F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4001" y="755009"/>
            <a:ext cx="7523999" cy="2383598"/>
          </a:xfrm>
        </p:spPr>
        <p:txBody>
          <a:bodyPr/>
          <a:lstStyle/>
          <a:p>
            <a:r>
              <a:rPr lang="en-US" b="0" i="0" dirty="0">
                <a:effectLst/>
                <a:latin typeface="Calibri" panose="020F0502020204030204" pitchFamily="34" charset="0"/>
              </a:rPr>
              <a:t>Psychology for all: including diverse student perspectives in psychology teaching and learning</a:t>
            </a:r>
            <a:endParaRPr lang="en-GB" dirty="0"/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id="{D8092BC2-C251-3D44-A7CB-04B0943604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4001" y="3603566"/>
            <a:ext cx="7503607" cy="1102657"/>
          </a:xfrm>
        </p:spPr>
        <p:txBody>
          <a:bodyPr/>
          <a:lstStyle/>
          <a:p>
            <a:r>
              <a:rPr lang="en-GB" dirty="0"/>
              <a:t>Professor Julie Hulme</a:t>
            </a:r>
          </a:p>
          <a:p>
            <a:r>
              <a:rPr lang="en-GB" sz="2000" dirty="0">
                <a:solidFill>
                  <a:schemeClr val="bg2">
                    <a:lumMod val="75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julie.hulme@ntu.ac.uk</a:t>
            </a:r>
            <a:r>
              <a:rPr lang="en-GB" sz="2000" dirty="0"/>
              <a:t>; @JulieH_Psyc</a:t>
            </a:r>
          </a:p>
        </p:txBody>
      </p:sp>
    </p:spTree>
    <p:extLst>
      <p:ext uri="{BB962C8B-B14F-4D97-AF65-F5344CB8AC3E}">
        <p14:creationId xmlns:p14="http://schemas.microsoft.com/office/powerpoint/2010/main" val="38192921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98176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BF1388-9A16-4F4C-AED9-F78202F08CA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lvl="1"/>
            <a:r>
              <a:rPr lang="en-GB" dirty="0"/>
              <a:t>Importance of belonging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GB" sz="2000" b="0" dirty="0">
                <a:solidFill>
                  <a:schemeClr val="tx1"/>
                </a:solidFill>
                <a:latin typeface="+mn-lt"/>
              </a:rPr>
              <a:t>Sense of belonging is correlated with academic engagement, attainment, and course completion (e.g. Thomas, 2102; 2019) 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GB" sz="2000" b="0" dirty="0">
                <a:solidFill>
                  <a:schemeClr val="tx1"/>
                </a:solidFill>
                <a:latin typeface="+mn-lt"/>
              </a:rPr>
              <a:t>And with mental wellbeing (Meehan &amp; Howells, 2018).</a:t>
            </a:r>
          </a:p>
          <a:p>
            <a:pPr lvl="1"/>
            <a:endParaRPr lang="en-GB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048D5FD1-7005-3444-94BD-06ECD47BAE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7031C-9901-4EF0-9F2F-2A2E1AE069F5}" type="slidenum">
              <a:rPr lang="en-GB" smtClean="0"/>
              <a:pPr/>
              <a:t>2</a:t>
            </a:fld>
            <a:endParaRPr lang="en-GB"/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5C366CFC-DEEF-8842-A08E-3281C9B779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dirty="0"/>
              <a:t>Psychology for all</a:t>
            </a:r>
          </a:p>
        </p:txBody>
      </p:sp>
      <p:pic>
        <p:nvPicPr>
          <p:cNvPr id="8" name="Picture 2" descr="Figure shows a cycle, with three sections:&#10;1. Belonging - who do I fit in?&#10;2. Being - who am I?&#10;3. Becoming - who will I be?&#10;&#10;Taken from Meehan &amp; Howells, 2018 - hyperlink below. &#10;&#10;https://www.tandfonline.com/na101/home/literatum/publisher/tandf/journals/content/cjfh20/2019/cjfh20.v043.i10/0309877x.2018.1490702/20191014/images/medium/cjfh_a_1490702_f0001_oc.jpg">
            <a:extLst>
              <a:ext uri="{FF2B5EF4-FFF2-40B4-BE49-F238E27FC236}">
                <a16:creationId xmlns:a16="http://schemas.microsoft.com/office/drawing/2014/main" id="{9D1B0439-227C-42DA-8B05-77F5356B4C1B}"/>
              </a:ext>
            </a:extLst>
          </p:cNvPr>
          <p:cNvPicPr>
            <a:picLocks noGrp="1" noChangeAspect="1" noChangeArrowheads="1"/>
          </p:cNvPicPr>
          <p:nvPr>
            <p:ph sz="quarter" idx="18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1925" y="1034239"/>
            <a:ext cx="4467326" cy="4586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55198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EFC31E0-2895-334A-934E-0CD65ABBF9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Psychology for all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91F40A-A895-824E-83AB-4072715910B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What is belonging?</a:t>
            </a:r>
          </a:p>
          <a:p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Kift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 (2004)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: Complex interaction of environment, social and cognitive attributes – social connectedness.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Thomas (2012)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: Psychological and sociological aspects and a feeling of a sense of purpose – linked to subject and career aspirations.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Soria and Stubblefield (2015)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– self-awareness of strengths and capabilities, supported by the curriculum.</a:t>
            </a:r>
          </a:p>
          <a:p>
            <a:pPr lvl="5"/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2BC4BB-9B1A-5A4D-BEEC-77B6F4188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7031C-9901-4EF0-9F2F-2A2E1AE069F5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83697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EDF9E4A-1150-48B1-9E0A-36F23DDBA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7031C-9901-4EF0-9F2F-2A2E1AE069F5}" type="slidenum">
              <a:rPr lang="en-GB" smtClean="0"/>
              <a:pPr/>
              <a:t>4</a:t>
            </a:fld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3F47AD-F6D1-4DEB-AEC9-0B6A1508B61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sz="3200" dirty="0">
                <a:latin typeface="Calibri"/>
              </a:rPr>
              <a:t>Inclusive learning: </a:t>
            </a:r>
          </a:p>
          <a:p>
            <a:r>
              <a:rPr lang="en-GB" sz="3200" b="0" dirty="0">
                <a:latin typeface="Calibri"/>
              </a:rPr>
              <a:t>“…the ways in which pedagogy, curricula and assessment are designed and delivered to engage students in learning that is </a:t>
            </a:r>
            <a:r>
              <a:rPr lang="en-GB" sz="3200" dirty="0">
                <a:solidFill>
                  <a:schemeClr val="bg1">
                    <a:lumMod val="85000"/>
                  </a:schemeClr>
                </a:solidFill>
                <a:latin typeface="Calibri"/>
              </a:rPr>
              <a:t>meaningful, relevant and accessible to all. </a:t>
            </a:r>
            <a:r>
              <a:rPr lang="en-GB" sz="3200" b="0" dirty="0">
                <a:latin typeface="Calibri"/>
              </a:rPr>
              <a:t>It embraces a view of the individual and individual difference as the </a:t>
            </a:r>
            <a:r>
              <a:rPr lang="en-GB" sz="3200" dirty="0">
                <a:solidFill>
                  <a:schemeClr val="bg1">
                    <a:lumMod val="85000"/>
                  </a:schemeClr>
                </a:solidFill>
                <a:latin typeface="Calibri"/>
              </a:rPr>
              <a:t>source of diversity that can enrich the lives and learning of others.”</a:t>
            </a:r>
          </a:p>
          <a:p>
            <a:r>
              <a:rPr lang="en-GB" sz="2000" dirty="0">
                <a:latin typeface="+mn-lt"/>
              </a:rPr>
              <a:t>Hockings (2010, p1)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C794892-AAF1-4CAC-9AFE-FB39A541BB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dirty="0"/>
              <a:t>Psychology for all</a:t>
            </a:r>
          </a:p>
        </p:txBody>
      </p:sp>
    </p:spTree>
    <p:extLst>
      <p:ext uri="{BB962C8B-B14F-4D97-AF65-F5344CB8AC3E}">
        <p14:creationId xmlns:p14="http://schemas.microsoft.com/office/powerpoint/2010/main" val="1656417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33DDFF0-9DAB-4476-B6F0-5589098A8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7031C-9901-4EF0-9F2F-2A2E1AE069F5}" type="slidenum">
              <a:rPr lang="en-GB" smtClean="0"/>
              <a:pPr/>
              <a:t>5</a:t>
            </a:fld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7FE4DE-6601-482C-AD8A-3B80D96D528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46053" y="954087"/>
            <a:ext cx="3660151" cy="4949825"/>
          </a:xfrm>
        </p:spPr>
        <p:txBody>
          <a:bodyPr/>
          <a:lstStyle/>
          <a:p>
            <a:pPr lvl="1"/>
            <a:r>
              <a:rPr lang="en-GB" dirty="0"/>
              <a:t>Who am I? What do I know from the psychology curriculum?</a:t>
            </a:r>
          </a:p>
          <a:p>
            <a:r>
              <a:rPr lang="en-GB" dirty="0"/>
              <a:t>Research and researchers – who are they, where do they come from, and what is their cultural background? Role models?</a:t>
            </a:r>
          </a:p>
          <a:p>
            <a:r>
              <a:rPr lang="en-GB" b="0" dirty="0"/>
              <a:t>Research conducted on WEIRD participants (Western, educated, industrial, rich, democratic societies) </a:t>
            </a:r>
            <a:r>
              <a:rPr lang="en-GB" dirty="0"/>
              <a:t>(Henrich et al., 2010) </a:t>
            </a:r>
            <a:endParaRPr lang="en-GB" b="0" dirty="0"/>
          </a:p>
          <a:p>
            <a:r>
              <a:rPr lang="en-GB" dirty="0"/>
              <a:t>Eugenics and intelligence theories (</a:t>
            </a:r>
            <a:r>
              <a:rPr lang="en-GB" dirty="0" err="1"/>
              <a:t>Turiel</a:t>
            </a:r>
            <a:r>
              <a:rPr lang="en-GB" dirty="0"/>
              <a:t>, 2020).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066D2A-33FA-4230-A854-114F0C2F8887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828600" y="1260475"/>
            <a:ext cx="3015107" cy="4950000"/>
          </a:xfrm>
        </p:spPr>
        <p:txBody>
          <a:bodyPr/>
          <a:lstStyle/>
          <a:p>
            <a:r>
              <a:rPr lang="en-GB" dirty="0"/>
              <a:t>Muller-</a:t>
            </a:r>
            <a:r>
              <a:rPr lang="en-GB" dirty="0" err="1"/>
              <a:t>Lyer</a:t>
            </a:r>
            <a:r>
              <a:rPr lang="en-GB" dirty="0"/>
              <a:t> illusion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0A28F1-5FA9-4848-97FA-A498269AE7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dirty="0"/>
              <a:t>Psychology for all</a:t>
            </a:r>
          </a:p>
        </p:txBody>
      </p:sp>
      <p:pic>
        <p:nvPicPr>
          <p:cNvPr id="7" name="Content Placeholder 6" descr="Müller-Lyer illusion - How Emotions Are Made">
            <a:extLst>
              <a:ext uri="{FF2B5EF4-FFF2-40B4-BE49-F238E27FC236}">
                <a16:creationId xmlns:a16="http://schemas.microsoft.com/office/drawing/2014/main" id="{268FE9FD-2092-4430-98CA-3E565A5709D3}"/>
              </a:ext>
            </a:extLst>
          </p:cNvPr>
          <p:cNvPicPr>
            <a:picLocks noGrp="1" noChangeAspect="1"/>
          </p:cNvPicPr>
          <p:nvPr>
            <p:ph sz="quarter" idx="18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0489" y="2340528"/>
            <a:ext cx="2516300" cy="1957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003394E2-64E0-4BE8-AA36-07BD95494F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4900" y="2232447"/>
            <a:ext cx="3937603" cy="2173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FC7C7BE-4C97-4110-8BAC-7FC975E10DCE}"/>
              </a:ext>
            </a:extLst>
          </p:cNvPr>
          <p:cNvSpPr txBox="1"/>
          <p:nvPr/>
        </p:nvSpPr>
        <p:spPr>
          <a:xfrm>
            <a:off x="7675926" y="1241483"/>
            <a:ext cx="4102217" cy="41106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en-GB" sz="2000" dirty="0">
                <a:solidFill>
                  <a:schemeClr val="tx1"/>
                </a:solidFill>
              </a:rPr>
              <a:t>Spearman and Pearson</a:t>
            </a:r>
          </a:p>
        </p:txBody>
      </p:sp>
    </p:spTree>
    <p:extLst>
      <p:ext uri="{BB962C8B-B14F-4D97-AF65-F5344CB8AC3E}">
        <p14:creationId xmlns:p14="http://schemas.microsoft.com/office/powerpoint/2010/main" val="14902844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BF1388-9A16-4F4C-AED9-F78202F08CA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lvl="1"/>
            <a:r>
              <a:rPr lang="en-GB" dirty="0"/>
              <a:t>Who am I? What do I know from the psychology curriculum?</a:t>
            </a:r>
          </a:p>
          <a:p>
            <a:pPr lvl="2"/>
            <a:r>
              <a:rPr lang="en-GB" dirty="0"/>
              <a:t>Family</a:t>
            </a:r>
          </a:p>
          <a:p>
            <a:pPr lvl="2"/>
            <a:r>
              <a:rPr lang="en-GB" b="0" dirty="0"/>
              <a:t>Attachment theory – focus on mother as primary caregiver</a:t>
            </a:r>
          </a:p>
          <a:p>
            <a:pPr lvl="2"/>
            <a:r>
              <a:rPr lang="en-GB" b="0" dirty="0"/>
              <a:t>Heteronormative and binary gender</a:t>
            </a:r>
          </a:p>
          <a:p>
            <a:pPr lvl="2"/>
            <a:r>
              <a:rPr lang="en-GB" b="0" dirty="0"/>
              <a:t>Recognition of family diversity (</a:t>
            </a:r>
            <a:r>
              <a:rPr lang="en-GB" b="0" dirty="0" err="1"/>
              <a:t>Golombok</a:t>
            </a:r>
            <a:r>
              <a:rPr lang="en-GB" b="0" dirty="0"/>
              <a:t>, 2015).</a:t>
            </a:r>
          </a:p>
          <a:p>
            <a:pPr lvl="2"/>
            <a:endParaRPr lang="en-GB" b="0" dirty="0"/>
          </a:p>
          <a:p>
            <a:pPr lvl="2"/>
            <a:endParaRPr lang="en-GB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048D5FD1-7005-3444-94BD-06ECD47BAE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7031C-9901-4EF0-9F2F-2A2E1AE069F5}" type="slidenum">
              <a:rPr lang="en-GB" smtClean="0"/>
              <a:pPr/>
              <a:t>6</a:t>
            </a:fld>
            <a:endParaRPr lang="en-GB"/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5C366CFC-DEEF-8842-A08E-3281C9B779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dirty="0"/>
              <a:t>Psychology for all</a:t>
            </a:r>
          </a:p>
        </p:txBody>
      </p:sp>
      <p:pic>
        <p:nvPicPr>
          <p:cNvPr id="1028" name="Picture 4" descr="Family Photo · Free Stock Photo">
            <a:extLst>
              <a:ext uri="{FF2B5EF4-FFF2-40B4-BE49-F238E27FC236}">
                <a16:creationId xmlns:a16="http://schemas.microsoft.com/office/drawing/2014/main" id="{0313F513-C56D-4BDC-9A80-C55E25CB2D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2027" y="1260475"/>
            <a:ext cx="2793868" cy="4198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Let's Talk About Family Dynamics">
            <a:extLst>
              <a:ext uri="{FF2B5EF4-FFF2-40B4-BE49-F238E27FC236}">
                <a16:creationId xmlns:a16="http://schemas.microsoft.com/office/drawing/2014/main" id="{7898D9DC-5718-47D8-8304-D492673F24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6597" y="1271187"/>
            <a:ext cx="3817466" cy="4198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72110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059A0CE-B48E-42B5-B913-ED201EAB5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7031C-9901-4EF0-9F2F-2A2E1AE069F5}" type="slidenum">
              <a:rPr lang="en-GB" smtClean="0"/>
              <a:pPr/>
              <a:t>7</a:t>
            </a:fld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4EF5CD-798C-4219-BA77-C468253B1CC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0" marR="0" lvl="1" indent="0" algn="l" defTabSz="4680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2000"/>
              </a:spcAft>
              <a:buClrTx/>
              <a:buSzTx/>
              <a:buFont typeface="Arial" panose="020B0604020202020204" pitchFamily="34" charset="0"/>
              <a:buNone/>
              <a:tabLst>
                <a:tab pos="468000" algn="l"/>
              </a:tabLst>
              <a:defRPr/>
            </a:pPr>
            <a:r>
              <a:rPr kumimoji="0" lang="en-GB" sz="2500" b="1" i="0" u="none" strike="noStrike" kern="1200" cap="none" spc="0" normalizeH="0" baseline="0" noProof="0" dirty="0">
                <a:ln>
                  <a:noFill/>
                </a:ln>
                <a:solidFill>
                  <a:srgbClr val="E5005B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Who am I? What do I know from the psychology curriculum?</a:t>
            </a:r>
          </a:p>
          <a:p>
            <a:r>
              <a:rPr lang="en-GB" dirty="0"/>
              <a:t>Ethnicity and culture</a:t>
            </a:r>
          </a:p>
          <a:p>
            <a:r>
              <a:rPr lang="en-GB" dirty="0"/>
              <a:t>Exoticisation and othering (e.g. hunter-gatherers, trepanning)</a:t>
            </a:r>
          </a:p>
          <a:p>
            <a:r>
              <a:rPr lang="en-GB" dirty="0"/>
              <a:t>Importance of community-based research methods (</a:t>
            </a:r>
            <a:r>
              <a:rPr lang="en-GB" dirty="0" err="1"/>
              <a:t>Scrine</a:t>
            </a:r>
            <a:r>
              <a:rPr lang="en-GB" dirty="0"/>
              <a:t> et al., 2022) – in contrast 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E818F241-745E-4BD8-BE1E-BC8803A969C8}"/>
              </a:ext>
            </a:extLst>
          </p:cNvPr>
          <p:cNvPicPr>
            <a:picLocks noGrp="1" noChangeAspect="1"/>
          </p:cNvPicPr>
          <p:nvPr>
            <p:ph sz="quarter" idx="18"/>
          </p:nvPr>
        </p:nvPicPr>
        <p:blipFill>
          <a:blip r:embed="rId3"/>
          <a:stretch>
            <a:fillRect/>
          </a:stretch>
        </p:blipFill>
        <p:spPr>
          <a:xfrm>
            <a:off x="5026383" y="1015344"/>
            <a:ext cx="6363238" cy="4489434"/>
          </a:xfrm>
        </p:spPr>
      </p:pic>
    </p:spTree>
    <p:extLst>
      <p:ext uri="{BB962C8B-B14F-4D97-AF65-F5344CB8AC3E}">
        <p14:creationId xmlns:p14="http://schemas.microsoft.com/office/powerpoint/2010/main" val="7968483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6DF3DA6-E879-4947-B242-4EF373418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7031C-9901-4EF0-9F2F-2A2E1AE069F5}" type="slidenum">
              <a:rPr lang="en-GB" smtClean="0"/>
              <a:pPr/>
              <a:t>8</a:t>
            </a:fld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73A7B5-68E1-4C5B-92F4-EC4B1007521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E5005B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Who am I? What do I know from the psychology curriculum?</a:t>
            </a:r>
          </a:p>
          <a:p>
            <a:r>
              <a:rPr lang="en-GB" dirty="0"/>
              <a:t>Mental health and medical model</a:t>
            </a:r>
          </a:p>
          <a:p>
            <a:r>
              <a:rPr lang="en-GB" dirty="0"/>
              <a:t>Intellectual disability</a:t>
            </a:r>
          </a:p>
          <a:p>
            <a:r>
              <a:rPr lang="en-GB" dirty="0"/>
              <a:t>Disability more generally</a:t>
            </a:r>
          </a:p>
          <a:p>
            <a:r>
              <a:rPr lang="en-GB" dirty="0"/>
              <a:t>Social models of disability and mental ill health - in contrast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D61BEF-6F1C-47D2-A7B1-3022C91B94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dirty="0"/>
              <a:t>Psychology for all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512B6A8-8591-459D-9D41-7A88193C02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0172" y="686135"/>
            <a:ext cx="5919028" cy="5692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2910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AA05DF-AEC5-014C-B6F4-8730CFF2E7B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b="0" dirty="0"/>
              <a:t>“	</a:t>
            </a:r>
            <a:r>
              <a:rPr lang="en-US" b="0" i="0" dirty="0">
                <a:effectLst/>
                <a:latin typeface="Arial Nova" panose="020B0604020202020204" pitchFamily="34" charset="0"/>
                <a:cs typeface="Cavolini" panose="020B0502040204020203" pitchFamily="66" charset="0"/>
              </a:rPr>
              <a:t>Although a man may lose a sense of his own importance when he is a mere unit among a busy throng, all utterly regardless of him, it by no means follows that he can dispossess himself, with equal facility, of a very strong sense of the importance and magnitude of his cares.</a:t>
            </a:r>
            <a:r>
              <a:rPr lang="en-GB" b="0" dirty="0"/>
              <a:t>”</a:t>
            </a:r>
          </a:p>
          <a:p>
            <a:pPr lvl="1"/>
            <a:r>
              <a:rPr lang="en-GB" dirty="0"/>
              <a:t>  Charles Dickens: </a:t>
            </a:r>
            <a:r>
              <a:rPr lang="en-GB" i="1" dirty="0"/>
              <a:t>The Life and Adventures of 			 	Nicholas Nickleby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8EB10A-94A6-9D4F-AE24-798B2FCEAF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7031C-9901-4EF0-9F2F-2A2E1AE069F5}" type="slidenum">
              <a:rPr lang="en-GB" smtClean="0"/>
              <a:pPr/>
              <a:t>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85763D-C365-F841-B3D5-B3B5C19033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Presentation title</a:t>
            </a:r>
            <a:endParaRPr lang="en-GB" dirty="0"/>
          </a:p>
        </p:txBody>
      </p:sp>
      <p:pic>
        <p:nvPicPr>
          <p:cNvPr id="4098" name="Picture 2" descr="Vector image of Afro man speaking out loud | Public domain vectors">
            <a:extLst>
              <a:ext uri="{FF2B5EF4-FFF2-40B4-BE49-F238E27FC236}">
                <a16:creationId xmlns:a16="http://schemas.microsoft.com/office/drawing/2014/main" id="{D85A3842-5C4A-4338-AF92-776F5FD91F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1250" y="2105594"/>
            <a:ext cx="2647950" cy="172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57250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NTU">
      <a:dk1>
        <a:srgbClr val="002B4B"/>
      </a:dk1>
      <a:lt1>
        <a:sysClr val="window" lastClr="FFFFFF"/>
      </a:lt1>
      <a:dk2>
        <a:srgbClr val="8D044E"/>
      </a:dk2>
      <a:lt2>
        <a:srgbClr val="E5005B"/>
      </a:lt2>
      <a:accent1>
        <a:srgbClr val="FFD500"/>
      </a:accent1>
      <a:accent2>
        <a:srgbClr val="6B8B9E"/>
      </a:accent2>
      <a:accent3>
        <a:srgbClr val="9DC41A"/>
      </a:accent3>
      <a:accent4>
        <a:srgbClr val="63C2CD"/>
      </a:accent4>
      <a:accent5>
        <a:srgbClr val="D7510C"/>
      </a:accent5>
      <a:accent6>
        <a:srgbClr val="AAC7D8"/>
      </a:accent6>
      <a:hlink>
        <a:srgbClr val="002B4B"/>
      </a:hlink>
      <a:folHlink>
        <a:srgbClr val="002B4B"/>
      </a:folHlink>
    </a:clrScheme>
    <a:fontScheme name="NTU">
      <a:majorFont>
        <a:latin typeface="Cambr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>
            <a:alpha val="75000"/>
          </a:schemeClr>
        </a:solidFill>
        <a:ln>
          <a:noFill/>
        </a:ln>
      </a:spPr>
      <a:bodyPr lIns="36000" tIns="36000" rIns="36000" bIns="36000" rtlCol="0" anchor="ctr"/>
      <a:lstStyle>
        <a:defPPr algn="ctr">
          <a:defRPr sz="2000" b="1" dirty="0" smtClean="0">
            <a:solidFill>
              <a:schemeClr val="bg1"/>
            </a:solidFill>
            <a:latin typeface="+mj-lt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noAutofit/>
      </a:bodyPr>
      <a:lstStyle>
        <a:defPPr algn="l">
          <a:defRPr sz="2000" dirty="0">
            <a:solidFill>
              <a:schemeClr val="tx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599</Words>
  <Application>Microsoft Office PowerPoint</Application>
  <PresentationFormat>Widescreen</PresentationFormat>
  <Paragraphs>62</Paragraphs>
  <Slides>10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System Font Regular</vt:lpstr>
      <vt:lpstr>Arial</vt:lpstr>
      <vt:lpstr>Arial Nova</vt:lpstr>
      <vt:lpstr>Calibri</vt:lpstr>
      <vt:lpstr>Cambria</vt:lpstr>
      <vt:lpstr>Office Theme</vt:lpstr>
      <vt:lpstr>Psychology for all: including diverse student perspectives in psychology teaching and learning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Klair Clarke</dc:creator>
  <cp:lastModifiedBy>Gallacher, Jonathan</cp:lastModifiedBy>
  <cp:revision>43</cp:revision>
  <dcterms:created xsi:type="dcterms:W3CDTF">2019-08-05T19:02:23Z</dcterms:created>
  <dcterms:modified xsi:type="dcterms:W3CDTF">2025-05-06T10:13:02Z</dcterms:modified>
</cp:coreProperties>
</file>