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1"/>
  </p:notesMasterIdLst>
  <p:sldIdLst>
    <p:sldId id="283" r:id="rId3"/>
    <p:sldId id="292" r:id="rId4"/>
    <p:sldId id="272" r:id="rId5"/>
    <p:sldId id="293" r:id="rId6"/>
    <p:sldId id="295" r:id="rId7"/>
    <p:sldId id="291" r:id="rId8"/>
    <p:sldId id="294" r:id="rId9"/>
    <p:sldId id="296" r:id="rId10"/>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B46"/>
    <a:srgbClr val="CF6029"/>
    <a:srgbClr val="4F1F91"/>
    <a:srgbClr val="32347D"/>
    <a:srgbClr val="FFF101"/>
    <a:srgbClr val="4E2F8C"/>
    <a:srgbClr val="660066"/>
    <a:srgbClr val="6D6F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CF68E4-7DEA-40AF-B8F7-9FACF3D03B8F}" v="13" dt="2022-11-22T17:30:50.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45" autoAdjust="0"/>
    <p:restoredTop sz="77321" autoAdjust="0"/>
  </p:normalViewPr>
  <p:slideViewPr>
    <p:cSldViewPr>
      <p:cViewPr varScale="1">
        <p:scale>
          <a:sx n="109" d="100"/>
          <a:sy n="109" d="100"/>
        </p:scale>
        <p:origin x="78"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smtClean="0"/>
            </a:lvl1pPr>
          </a:lstStyle>
          <a:p>
            <a:pPr>
              <a:defRPr/>
            </a:pPr>
            <a:fld id="{C0067CDC-CDB2-D449-A8A4-C77767BE79FD}" type="datetimeFigureOut">
              <a:rPr lang="en-GB"/>
              <a:pPr>
                <a:defRPr/>
              </a:pPr>
              <a:t>06/05/2025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hangingPunct="1">
              <a:defRPr sz="1200" smtClean="0"/>
            </a:lvl1pPr>
          </a:lstStyle>
          <a:p>
            <a:pPr>
              <a:defRPr/>
            </a:pPr>
            <a:fld id="{01E88692-E9DC-7046-B055-C5A46701D9C4}" type="slidenum">
              <a:rPr lang="en-GB"/>
              <a:pPr>
                <a:defRPr/>
              </a:pPr>
              <a:t>‹#›</a:t>
            </a:fld>
            <a:endParaRPr lang="en-GB"/>
          </a:p>
        </p:txBody>
      </p:sp>
    </p:spTree>
    <p:extLst>
      <p:ext uri="{BB962C8B-B14F-4D97-AF65-F5344CB8AC3E}">
        <p14:creationId xmlns:p14="http://schemas.microsoft.com/office/powerpoint/2010/main" val="18422423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33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a:spcBef>
                <a:spcPct val="0"/>
              </a:spcBef>
            </a:pPr>
            <a:r>
              <a:rPr lang="en-US" sz="1200" b="0" i="0" kern="1200" dirty="0">
                <a:solidFill>
                  <a:schemeClr val="tx1"/>
                </a:solidFill>
                <a:effectLst/>
                <a:latin typeface="+mn-lt"/>
                <a:ea typeface="+mn-ea"/>
                <a:cs typeface="+mn-cs"/>
              </a:rPr>
              <a:t>Psychology is an unusual subject: we ask our students to scientifically and objectively study all aspects of what it means to be human, whilst they also experience those same human phenomena in their everyday lives. Psychological literacy is defined as the ability to intentionally apply psychology to personal, professional, and societal goals, and so provides an explicit link between academic study and human experience. It offers an opportunity for students to reflect on their lived experiences, and to critically reflect on both what those experiences can tell them about psychology, and what psychology can provide to equip them to make a difference to their own lives, their employability, and their communities. This enables us to integrate teaching on wellbeing, employability, and global citizenship into the heart of our curricula, and to teach in ways that allow students to contribute to inclusive and </a:t>
            </a:r>
            <a:r>
              <a:rPr lang="en-US" sz="1200" b="0" i="0" kern="1200" dirty="0" err="1">
                <a:solidFill>
                  <a:schemeClr val="tx1"/>
                </a:solidFill>
                <a:effectLst/>
                <a:latin typeface="+mn-lt"/>
                <a:ea typeface="+mn-ea"/>
                <a:cs typeface="+mn-cs"/>
              </a:rPr>
              <a:t>decolonised</a:t>
            </a:r>
            <a:r>
              <a:rPr lang="en-US" sz="1200" b="0" i="0" kern="1200" dirty="0">
                <a:solidFill>
                  <a:schemeClr val="tx1"/>
                </a:solidFill>
                <a:effectLst/>
                <a:latin typeface="+mn-lt"/>
                <a:ea typeface="+mn-ea"/>
                <a:cs typeface="+mn-cs"/>
              </a:rPr>
              <a:t> practices. Julie will encourage us to reflect on what it means to be a psychologically literate teacher, in terms of practical pedagogy, modelling, and authenticity.</a:t>
            </a:r>
            <a:endParaRPr lang="en-US" altLang="en-US" dirty="0"/>
          </a:p>
        </p:txBody>
      </p:sp>
      <p:sp>
        <p:nvSpPr>
          <p:cNvPr id="133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1FBA5209-7B6D-EF4F-8387-F748578E94D6}" type="slidenum">
              <a:rPr lang="en-US" altLang="en-US" sz="1200"/>
              <a:pPr/>
              <a:t>1</a:t>
            </a:fld>
            <a:endParaRPr lang="en-US" altLang="en-US" sz="1200"/>
          </a:p>
        </p:txBody>
      </p:sp>
    </p:spTree>
    <p:extLst>
      <p:ext uri="{BB962C8B-B14F-4D97-AF65-F5344CB8AC3E}">
        <p14:creationId xmlns:p14="http://schemas.microsoft.com/office/powerpoint/2010/main" val="148239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E3A4238F-CD27-4240-80B8-DD02CFDB77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DDAA7572-63FE-4DAA-AEA5-04A6411FE35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88068" name="Slide Number Placeholder 3">
            <a:extLst>
              <a:ext uri="{FF2B5EF4-FFF2-40B4-BE49-F238E27FC236}">
                <a16:creationId xmlns:a16="http://schemas.microsoft.com/office/drawing/2014/main" id="{D3B5CD0A-9815-4913-8515-761EC517886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8FCC5CF-01B6-4BB8-8D55-D3343340A13A}" type="slidenum">
              <a:rPr lang="en-GB" altLang="en-US" sz="1200"/>
              <a:pPr/>
              <a:t>3</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993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780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lum/>
          </a:blip>
          <a:srcRect/>
          <a:stretch>
            <a:fillRect/>
          </a:stretch>
        </a:blip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4895851" y="2962276"/>
            <a:ext cx="12192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endParaRPr lang="en-US" altLang="en-US" sz="2400"/>
          </a:p>
        </p:txBody>
      </p:sp>
      <p:sp>
        <p:nvSpPr>
          <p:cNvPr id="1027" name="Text Box 4"/>
          <p:cNvSpPr txBox="1">
            <a:spLocks noChangeArrowheads="1"/>
          </p:cNvSpPr>
          <p:nvPr/>
        </p:nvSpPr>
        <p:spPr bwMode="auto">
          <a:xfrm>
            <a:off x="11279717" y="6505576"/>
            <a:ext cx="91228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50000"/>
              </a:spcBef>
            </a:pPr>
            <a:fld id="{EAADC356-8750-0F4B-8A46-D78D94FB1015}" type="slidenum">
              <a:rPr lang="en-US" altLang="en-US" sz="1400">
                <a:solidFill>
                  <a:srgbClr val="4E2F8C"/>
                </a:solidFill>
                <a:latin typeface="Arial" charset="0"/>
              </a:rPr>
              <a:pPr algn="ctr" eaLnBrk="1" hangingPunct="1">
                <a:spcBef>
                  <a:spcPct val="50000"/>
                </a:spcBef>
              </a:pPr>
              <a:t>‹#›</a:t>
            </a:fld>
            <a:endParaRPr lang="en-US" altLang="en-US" sz="1400">
              <a:solidFill>
                <a:srgbClr val="4E2F8C"/>
              </a:solidFill>
              <a:latin typeface="Arial" charset="0"/>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mailto:julie.hulme@ntu.ac.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advance-he.ac.uk/knowledge-hub/inclusive-learning-and-teaching-higher-education-synthesis-research"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12290" name="Rectangle 7"/>
          <p:cNvSpPr>
            <a:spLocks noChangeArrowheads="1"/>
          </p:cNvSpPr>
          <p:nvPr/>
        </p:nvSpPr>
        <p:spPr bwMode="auto">
          <a:xfrm>
            <a:off x="5195888" y="2962276"/>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endParaRPr lang="en-US" altLang="en-US"/>
          </a:p>
        </p:txBody>
      </p:sp>
      <p:sp>
        <p:nvSpPr>
          <p:cNvPr id="12293" name="Subtitle 2"/>
          <p:cNvSpPr>
            <a:spLocks noGrp="1"/>
          </p:cNvSpPr>
          <p:nvPr>
            <p:ph type="subTitle" idx="4294967295"/>
          </p:nvPr>
        </p:nvSpPr>
        <p:spPr bwMode="auto">
          <a:xfrm>
            <a:off x="499889" y="2276872"/>
            <a:ext cx="4371975" cy="2532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US" dirty="0">
                <a:latin typeface="Calibri" panose="020F0502020204030204" pitchFamily="34" charset="0"/>
                <a:cs typeface="Calibri" panose="020F0502020204030204" pitchFamily="34" charset="0"/>
              </a:rPr>
              <a:t>Making the most of psychology: opportunities and pedagogy with psychological literacy</a:t>
            </a:r>
            <a:endParaRPr lang="en-US" altLang="en-US" sz="2200" dirty="0">
              <a:solidFill>
                <a:srgbClr val="32347D"/>
              </a:solidFill>
              <a:latin typeface="Calibri" panose="020F0502020204030204" pitchFamily="34" charset="0"/>
              <a:ea typeface="Arial" charset="0"/>
              <a:cs typeface="Calibri" panose="020F0502020204030204" pitchFamily="34" charset="0"/>
            </a:endParaRPr>
          </a:p>
          <a:p>
            <a:pPr marL="0" indent="0">
              <a:buNone/>
            </a:pPr>
            <a:endParaRPr lang="en-US" altLang="en-US" sz="2200" dirty="0">
              <a:solidFill>
                <a:srgbClr val="32347D"/>
              </a:solidFill>
              <a:latin typeface="Calibri" panose="020F0502020204030204" pitchFamily="34" charset="0"/>
              <a:ea typeface="Arial" charset="0"/>
              <a:cs typeface="Calibri" panose="020F0502020204030204" pitchFamily="34" charset="0"/>
            </a:endParaRPr>
          </a:p>
          <a:p>
            <a:pPr marL="0" indent="0">
              <a:buNone/>
            </a:pPr>
            <a:r>
              <a:rPr lang="en-US" altLang="en-US" sz="2200" dirty="0">
                <a:solidFill>
                  <a:srgbClr val="32347D"/>
                </a:solidFill>
                <a:latin typeface="Calibri" panose="020F0502020204030204" pitchFamily="34" charset="0"/>
                <a:ea typeface="Arial" charset="0"/>
                <a:cs typeface="Calibri" panose="020F0502020204030204" pitchFamily="34" charset="0"/>
              </a:rPr>
              <a:t>Professor Julie Hulme</a:t>
            </a:r>
          </a:p>
          <a:p>
            <a:pPr marL="0" indent="0">
              <a:buNone/>
            </a:pPr>
            <a:r>
              <a:rPr lang="en-US" altLang="en-US" sz="2200" dirty="0">
                <a:solidFill>
                  <a:srgbClr val="32347D"/>
                </a:solidFill>
                <a:latin typeface="Calibri" panose="020F0502020204030204" pitchFamily="34" charset="0"/>
                <a:ea typeface="Arial" charset="0"/>
                <a:cs typeface="Calibri" panose="020F0502020204030204" pitchFamily="34" charset="0"/>
              </a:rPr>
              <a:t>Nottingham Trent University</a:t>
            </a:r>
          </a:p>
          <a:p>
            <a:pPr marL="0" indent="0">
              <a:buNone/>
            </a:pPr>
            <a:r>
              <a:rPr lang="en-US" altLang="en-US" sz="2200" dirty="0">
                <a:solidFill>
                  <a:schemeClr val="accent6"/>
                </a:solidFill>
                <a:latin typeface="Calibri" panose="020F0502020204030204" pitchFamily="34" charset="0"/>
                <a:ea typeface="Arial" charset="0"/>
                <a:cs typeface="Calibri" panose="020F0502020204030204" pitchFamily="34" charset="0"/>
                <a:hlinkClick r:id="rId4">
                  <a:extLst>
                    <a:ext uri="{A12FA001-AC4F-418D-AE19-62706E023703}">
                      <ahyp:hlinkClr xmlns:ahyp="http://schemas.microsoft.com/office/drawing/2018/hyperlinkcolor" val="tx"/>
                    </a:ext>
                  </a:extLst>
                </a:hlinkClick>
              </a:rPr>
              <a:t>julie.hulme@ntu.ac.uk</a:t>
            </a:r>
            <a:r>
              <a:rPr lang="en-US" altLang="en-US" sz="2200" dirty="0">
                <a:solidFill>
                  <a:srgbClr val="32347D"/>
                </a:solidFill>
                <a:latin typeface="Calibri" panose="020F0502020204030204" pitchFamily="34" charset="0"/>
                <a:ea typeface="Arial" charset="0"/>
                <a:cs typeface="Calibri" panose="020F0502020204030204" pitchFamily="34" charset="0"/>
              </a:rPr>
              <a:t>; @JulieH_Psyc</a:t>
            </a:r>
          </a:p>
        </p:txBody>
      </p:sp>
      <p:pic>
        <p:nvPicPr>
          <p:cNvPr id="4" name="Picture 3" descr="NTU Launches Two Brand New Projects - D2N2 Growth Hub">
            <a:extLst>
              <a:ext uri="{FF2B5EF4-FFF2-40B4-BE49-F238E27FC236}">
                <a16:creationId xmlns:a16="http://schemas.microsoft.com/office/drawing/2014/main" id="{1EC34822-D687-41F0-BD60-D19CCDA8FF4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79776" y="476672"/>
            <a:ext cx="2565400" cy="86233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208AF9-307B-44AF-8751-1183F9DF3748}"/>
              </a:ext>
            </a:extLst>
          </p:cNvPr>
          <p:cNvSpPr txBox="1"/>
          <p:nvPr/>
        </p:nvSpPr>
        <p:spPr>
          <a:xfrm>
            <a:off x="983432" y="2420888"/>
            <a:ext cx="10009112" cy="3785652"/>
          </a:xfrm>
          <a:prstGeom prst="rect">
            <a:avLst/>
          </a:prstGeom>
          <a:noFill/>
        </p:spPr>
        <p:txBody>
          <a:bodyPr wrap="square">
            <a:spAutoFit/>
          </a:bodyPr>
          <a:lstStyle/>
          <a:p>
            <a:pPr marL="0" indent="0">
              <a:buNone/>
              <a:defRPr/>
            </a:pPr>
            <a:r>
              <a:rPr lang="en-GB" sz="2400" dirty="0">
                <a:latin typeface="Calibri" panose="020F0502020204030204" pitchFamily="34" charset="0"/>
                <a:cs typeface="Calibri" panose="020F0502020204030204" pitchFamily="34" charset="0"/>
              </a:rPr>
              <a:t>“Psychology is an unusual discipline, drawing on natural sciences, social sciences and philosophy (Quality Assurance Agency, 2016). It encompasses all aspects of what it is to be human, covering biology and neuropsychology, social interaction and cultural context, cognitive processing, development from pre-birth to death, all of the things that humans share in common, and all of the ways in which we are diverse. As such, </a:t>
            </a:r>
            <a:r>
              <a:rPr lang="en-GB" sz="2400" dirty="0">
                <a:solidFill>
                  <a:srgbClr val="C00000"/>
                </a:solidFill>
                <a:latin typeface="Calibri" panose="020F0502020204030204" pitchFamily="34" charset="0"/>
                <a:cs typeface="Calibri" panose="020F0502020204030204" pitchFamily="34" charset="0"/>
              </a:rPr>
              <a:t>it touches on the life experiences of each and every one of us, and at the same time requires us to study those experiences within an academic context</a:t>
            </a:r>
            <a:r>
              <a:rPr lang="en-GB" sz="2400" dirty="0">
                <a:latin typeface="Calibri" panose="020F0502020204030204" pitchFamily="34" charset="0"/>
                <a:cs typeface="Calibri" panose="020F0502020204030204" pitchFamily="34" charset="0"/>
              </a:rPr>
              <a:t>.”</a:t>
            </a:r>
          </a:p>
          <a:p>
            <a:pPr marL="0" indent="0">
              <a:buNone/>
              <a:defRPr/>
            </a:pPr>
            <a:endParaRPr lang="en-GB" sz="1600" dirty="0"/>
          </a:p>
          <a:p>
            <a:pPr marL="0" indent="0">
              <a:buNone/>
              <a:defRPr/>
            </a:pPr>
            <a:r>
              <a:rPr lang="en-GB" sz="1600" dirty="0">
                <a:latin typeface="Calibri" panose="020F0502020204030204" pitchFamily="34" charset="0"/>
                <a:cs typeface="Calibri" panose="020F0502020204030204" pitchFamily="34" charset="0"/>
              </a:rPr>
              <a:t>Hulme &amp; Kitching (2017). The nature of psychology: Reflections on university teachers’ experiences of teaching sensitive topics. </a:t>
            </a:r>
            <a:r>
              <a:rPr lang="en-GB" sz="1600" i="1" dirty="0">
                <a:latin typeface="Calibri" panose="020F0502020204030204" pitchFamily="34" charset="0"/>
                <a:cs typeface="Calibri" panose="020F0502020204030204" pitchFamily="34" charset="0"/>
              </a:rPr>
              <a:t>Psychology Teaching Review, </a:t>
            </a:r>
            <a:r>
              <a:rPr lang="en-GB" sz="1600" dirty="0">
                <a:latin typeface="Calibri" panose="020F0502020204030204" pitchFamily="34" charset="0"/>
                <a:cs typeface="Calibri" panose="020F0502020204030204" pitchFamily="34" charset="0"/>
              </a:rPr>
              <a:t>23, 1, 4-14.</a:t>
            </a:r>
          </a:p>
        </p:txBody>
      </p:sp>
      <p:sp>
        <p:nvSpPr>
          <p:cNvPr id="4" name="TextBox 3">
            <a:extLst>
              <a:ext uri="{FF2B5EF4-FFF2-40B4-BE49-F238E27FC236}">
                <a16:creationId xmlns:a16="http://schemas.microsoft.com/office/drawing/2014/main" id="{91BD45C6-6AF1-428E-95A0-02D9E7646422}"/>
              </a:ext>
            </a:extLst>
          </p:cNvPr>
          <p:cNvSpPr txBox="1"/>
          <p:nvPr/>
        </p:nvSpPr>
        <p:spPr>
          <a:xfrm>
            <a:off x="2531604" y="1484784"/>
            <a:ext cx="7128792" cy="769441"/>
          </a:xfrm>
          <a:prstGeom prst="rect">
            <a:avLst/>
          </a:prstGeom>
          <a:noFill/>
        </p:spPr>
        <p:txBody>
          <a:bodyPr wrap="square" rtlCol="0">
            <a:spAutoFit/>
          </a:bodyPr>
          <a:lstStyle/>
          <a:p>
            <a:r>
              <a:rPr lang="en-GB" altLang="en-US" sz="4400" dirty="0">
                <a:latin typeface="Calibri" panose="020F0502020204030204" pitchFamily="34" charset="0"/>
                <a:cs typeface="Calibri" panose="020F0502020204030204" pitchFamily="34" charset="0"/>
              </a:rPr>
              <a:t>The nature of psychology</a:t>
            </a:r>
            <a:endParaRPr lang="en-GB" sz="4400" dirty="0">
              <a:latin typeface="Calibri" panose="020F0502020204030204" pitchFamily="34" charset="0"/>
              <a:cs typeface="Calibri" panose="020F0502020204030204" pitchFamily="34" charset="0"/>
            </a:endParaRPr>
          </a:p>
        </p:txBody>
      </p:sp>
      <p:pic>
        <p:nvPicPr>
          <p:cNvPr id="5" name="Picture 4" descr="NTU Launches Two Brand New Projects - D2N2 Growth Hub">
            <a:extLst>
              <a:ext uri="{FF2B5EF4-FFF2-40B4-BE49-F238E27FC236}">
                <a16:creationId xmlns:a16="http://schemas.microsoft.com/office/drawing/2014/main" id="{6CEC0279-4B64-4C05-B5EA-4B9866B07C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73740" y="444301"/>
            <a:ext cx="2565400" cy="862330"/>
          </a:xfrm>
          <a:prstGeom prst="rect">
            <a:avLst/>
          </a:prstGeom>
          <a:noFill/>
          <a:ln>
            <a:noFill/>
          </a:ln>
        </p:spPr>
      </p:pic>
    </p:spTree>
    <p:extLst>
      <p:ext uri="{BB962C8B-B14F-4D97-AF65-F5344CB8AC3E}">
        <p14:creationId xmlns:p14="http://schemas.microsoft.com/office/powerpoint/2010/main" val="429120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6D00C1E5-7618-444D-A4F5-B4D7CDC01EC0}"/>
              </a:ext>
            </a:extLst>
          </p:cNvPr>
          <p:cNvSpPr>
            <a:spLocks noGrp="1"/>
          </p:cNvSpPr>
          <p:nvPr>
            <p:ph type="title" idx="4294967295"/>
          </p:nvPr>
        </p:nvSpPr>
        <p:spPr>
          <a:xfrm>
            <a:off x="0" y="0"/>
            <a:ext cx="0" cy="0"/>
          </a:xfrm>
        </p:spPr>
        <p:txBody>
          <a:bodyPr/>
          <a:lstStyle/>
          <a:p>
            <a:pPr algn="dist"/>
            <a:br>
              <a:rPr lang="en-GB" altLang="en-US" dirty="0">
                <a:latin typeface="Palatino Linotype" panose="02040502050505030304" pitchFamily="18" charset="0"/>
                <a:cs typeface="Palatino Linotype" panose="02040502050505030304" pitchFamily="18" charset="0"/>
              </a:rPr>
            </a:br>
            <a:br>
              <a:rPr lang="en-GB" altLang="en-US" dirty="0">
                <a:latin typeface="Palatino Linotype" panose="02040502050505030304" pitchFamily="18" charset="0"/>
                <a:cs typeface="Palatino Linotype" panose="02040502050505030304" pitchFamily="18" charset="0"/>
              </a:rPr>
            </a:br>
            <a:r>
              <a:rPr lang="en-GB" altLang="en-US" dirty="0">
                <a:latin typeface="Palatino Linotype" panose="02040502050505030304" pitchFamily="18" charset="0"/>
                <a:cs typeface="Palatino Linotype" panose="02040502050505030304" pitchFamily="18" charset="0"/>
              </a:rPr>
              <a:t>             </a:t>
            </a:r>
            <a:br>
              <a:rPr lang="en-GB" altLang="en-US" dirty="0">
                <a:latin typeface="Palatino Linotype" panose="02040502050505030304" pitchFamily="18" charset="0"/>
                <a:cs typeface="Palatino Linotype" panose="02040502050505030304" pitchFamily="18" charset="0"/>
              </a:rPr>
            </a:br>
            <a:r>
              <a:rPr lang="en-GB" altLang="en-US" dirty="0">
                <a:latin typeface="Palatino Linotype" panose="02040502050505030304" pitchFamily="18" charset="0"/>
                <a:cs typeface="Palatino Linotype" panose="02040502050505030304" pitchFamily="18" charset="0"/>
              </a:rPr>
              <a:t>                  </a:t>
            </a:r>
          </a:p>
        </p:txBody>
      </p:sp>
      <p:sp>
        <p:nvSpPr>
          <p:cNvPr id="3" name="Content Placeholder 2">
            <a:extLst>
              <a:ext uri="{FF2B5EF4-FFF2-40B4-BE49-F238E27FC236}">
                <a16:creationId xmlns:a16="http://schemas.microsoft.com/office/drawing/2014/main" id="{DDBC7524-E11A-473A-A90F-345EE83B0DB0}"/>
              </a:ext>
            </a:extLst>
          </p:cNvPr>
          <p:cNvSpPr>
            <a:spLocks noGrp="1"/>
          </p:cNvSpPr>
          <p:nvPr>
            <p:ph sz="half" idx="4294967295"/>
          </p:nvPr>
        </p:nvSpPr>
        <p:spPr>
          <a:xfrm>
            <a:off x="2063552" y="2852936"/>
            <a:ext cx="7992888" cy="3560763"/>
          </a:xfrm>
        </p:spPr>
        <p:txBody>
          <a:bodyPr/>
          <a:lstStyle/>
          <a:p>
            <a:pPr marL="0" indent="0" algn="ctr">
              <a:buNone/>
              <a:defRPr/>
            </a:pPr>
            <a:r>
              <a:rPr lang="en-GB" sz="2400" dirty="0">
                <a:latin typeface="Calibri" panose="020F0502020204030204" pitchFamily="34" charset="0"/>
                <a:cs typeface="Calibri" panose="020F0502020204030204" pitchFamily="34" charset="0"/>
              </a:rPr>
              <a:t>“The aim of education is not only to prepare students for productive careers, but also to enable them to live lives of dignity and purpose; not only to generate new knowledge, but to help shape a citizenry that can promote the public good. Thus, higher education’s vision must be widened if the nation is to be rescued from the problems that threaten to diminish permanently the quality of life.”</a:t>
            </a:r>
          </a:p>
          <a:p>
            <a:pPr marL="0" indent="0" algn="ctr">
              <a:buNone/>
              <a:defRPr/>
            </a:pPr>
            <a:endParaRPr lang="en-GB" sz="1800" dirty="0">
              <a:latin typeface="Calibri" panose="020F0502020204030204" pitchFamily="34" charset="0"/>
              <a:cs typeface="Calibri" panose="020F0502020204030204" pitchFamily="34" charset="0"/>
            </a:endParaRPr>
          </a:p>
          <a:p>
            <a:pPr marL="0" indent="0" algn="ctr">
              <a:buNone/>
              <a:defRPr/>
            </a:pPr>
            <a:r>
              <a:rPr lang="en-GB" sz="1800" dirty="0">
                <a:latin typeface="Calibri" panose="020F0502020204030204" pitchFamily="34" charset="0"/>
                <a:cs typeface="Calibri" panose="020F0502020204030204" pitchFamily="34" charset="0"/>
              </a:rPr>
              <a:t>(Boyer, 1990, p77-78).</a:t>
            </a:r>
          </a:p>
        </p:txBody>
      </p:sp>
      <p:sp>
        <p:nvSpPr>
          <p:cNvPr id="2" name="TextBox 1">
            <a:extLst>
              <a:ext uri="{FF2B5EF4-FFF2-40B4-BE49-F238E27FC236}">
                <a16:creationId xmlns:a16="http://schemas.microsoft.com/office/drawing/2014/main" id="{D9EF0A9B-A2EB-464A-A467-50B661DEA2BE}"/>
              </a:ext>
            </a:extLst>
          </p:cNvPr>
          <p:cNvSpPr txBox="1"/>
          <p:nvPr/>
        </p:nvSpPr>
        <p:spPr>
          <a:xfrm>
            <a:off x="2567608" y="1772816"/>
            <a:ext cx="7488832" cy="769441"/>
          </a:xfrm>
          <a:prstGeom prst="rect">
            <a:avLst/>
          </a:prstGeom>
          <a:noFill/>
        </p:spPr>
        <p:txBody>
          <a:bodyPr wrap="square" rtlCol="0">
            <a:spAutoFit/>
          </a:bodyPr>
          <a:lstStyle/>
          <a:p>
            <a:r>
              <a:rPr lang="en-GB" altLang="en-US" sz="4400" dirty="0">
                <a:latin typeface="Calibri" panose="020F0502020204030204" pitchFamily="34" charset="0"/>
                <a:cs typeface="Calibri" panose="020F0502020204030204" pitchFamily="34" charset="0"/>
              </a:rPr>
              <a:t>What is (higher) education for?</a:t>
            </a:r>
            <a:endParaRPr lang="en-GB" sz="4400" dirty="0">
              <a:latin typeface="Calibri" panose="020F0502020204030204" pitchFamily="34" charset="0"/>
              <a:cs typeface="Calibri" panose="020F0502020204030204" pitchFamily="34" charset="0"/>
            </a:endParaRPr>
          </a:p>
        </p:txBody>
      </p:sp>
      <p:pic>
        <p:nvPicPr>
          <p:cNvPr id="5" name="Picture 4" descr="NTU Launches Two Brand New Projects - D2N2 Growth Hub">
            <a:extLst>
              <a:ext uri="{FF2B5EF4-FFF2-40B4-BE49-F238E27FC236}">
                <a16:creationId xmlns:a16="http://schemas.microsoft.com/office/drawing/2014/main" id="{ED71C27A-2CA5-4A24-A6B3-C78B7941FB2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73740" y="444301"/>
            <a:ext cx="2565400" cy="86233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5CBDCC-645F-4705-9D9C-36DC29E97228}"/>
              </a:ext>
            </a:extLst>
          </p:cNvPr>
          <p:cNvSpPr txBox="1"/>
          <p:nvPr/>
        </p:nvSpPr>
        <p:spPr>
          <a:xfrm>
            <a:off x="2531604" y="1484784"/>
            <a:ext cx="7128792" cy="769441"/>
          </a:xfrm>
          <a:prstGeom prst="rect">
            <a:avLst/>
          </a:prstGeom>
          <a:noFill/>
        </p:spPr>
        <p:txBody>
          <a:bodyPr wrap="square" rtlCol="0">
            <a:spAutoFit/>
          </a:bodyPr>
          <a:lstStyle/>
          <a:p>
            <a:r>
              <a:rPr lang="en-GB" altLang="en-US" sz="4400" dirty="0">
                <a:latin typeface="Calibri" panose="020F0502020204030204" pitchFamily="34" charset="0"/>
                <a:cs typeface="Calibri" panose="020F0502020204030204" pitchFamily="34" charset="0"/>
              </a:rPr>
              <a:t>Psychological literacy</a:t>
            </a:r>
            <a:endParaRPr lang="en-GB" sz="4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15515179-756E-44DB-8E66-0FDA1B6F08E0}"/>
              </a:ext>
            </a:extLst>
          </p:cNvPr>
          <p:cNvSpPr txBox="1"/>
          <p:nvPr/>
        </p:nvSpPr>
        <p:spPr>
          <a:xfrm>
            <a:off x="1127448" y="2540233"/>
            <a:ext cx="9649072" cy="3231654"/>
          </a:xfrm>
          <a:prstGeom prst="rect">
            <a:avLst/>
          </a:prstGeom>
          <a:noFill/>
        </p:spPr>
        <p:txBody>
          <a:bodyPr wrap="square" rtlCol="0">
            <a:spAutoFit/>
          </a:bodyPr>
          <a:lstStyle/>
          <a:p>
            <a:pPr marL="342900" lvl="0" indent="-342900" defTabSz="457200">
              <a:spcBef>
                <a:spcPct val="20000"/>
              </a:spcBef>
              <a:buFont typeface="Arial" panose="020B0604020202020204" pitchFamily="34" charset="0"/>
              <a:buChar char="•"/>
              <a:defRPr/>
            </a:pPr>
            <a:r>
              <a:rPr lang="en-GB" sz="2800" dirty="0">
                <a:solidFill>
                  <a:srgbClr val="253244"/>
                </a:solidFill>
                <a:latin typeface="Arial"/>
                <a:ea typeface="MS PGothic" panose="020B0600070205080204" pitchFamily="34" charset="-128"/>
              </a:rPr>
              <a:t>“The general capacity to adaptively and intentionally apply psychology to meet personal, professional and societal needs” (Cranney et al, 2012).</a:t>
            </a:r>
          </a:p>
          <a:p>
            <a:endParaRPr lang="en-GB" dirty="0"/>
          </a:p>
          <a:p>
            <a:r>
              <a:rPr lang="en-GB"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Hulme, J.A. (2014). Psychological literacy: from classroom to real world. </a:t>
            </a:r>
            <a:r>
              <a:rPr lang="en-GB" sz="1600" i="1" dirty="0">
                <a:solidFill>
                  <a:srgbClr val="253244"/>
                </a:solidFill>
                <a:latin typeface="Calibri" panose="020F0502020204030204" pitchFamily="34" charset="0"/>
                <a:ea typeface="MS PGothic" panose="020B0600070205080204" pitchFamily="34" charset="-128"/>
                <a:cs typeface="Calibri" panose="020F0502020204030204" pitchFamily="34" charset="0"/>
              </a:rPr>
              <a:t>The Psychologist</a:t>
            </a:r>
            <a:r>
              <a:rPr lang="en-GB"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 27, 12, 932-935.</a:t>
            </a:r>
          </a:p>
          <a:p>
            <a:r>
              <a:rPr lang="en-GB"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Hulme, J.A. &amp; Cranney, J. (2021). Psychological literacy and learning for life. In: </a:t>
            </a:r>
            <a:r>
              <a:rPr lang="en-US" sz="1600" dirty="0" err="1">
                <a:solidFill>
                  <a:srgbClr val="253244"/>
                </a:solidFill>
                <a:latin typeface="Calibri" panose="020F0502020204030204" pitchFamily="34" charset="0"/>
                <a:ea typeface="MS PGothic" panose="020B0600070205080204" pitchFamily="34" charset="-128"/>
                <a:cs typeface="Calibri" panose="020F0502020204030204" pitchFamily="34" charset="0"/>
              </a:rPr>
              <a:t>Zumbach</a:t>
            </a:r>
            <a:r>
              <a:rPr lang="en-US"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 J., Bernstein, D., </a:t>
            </a:r>
            <a:r>
              <a:rPr lang="en-US" sz="1600" dirty="0" err="1">
                <a:solidFill>
                  <a:srgbClr val="253244"/>
                </a:solidFill>
                <a:latin typeface="Calibri" panose="020F0502020204030204" pitchFamily="34" charset="0"/>
                <a:ea typeface="MS PGothic" panose="020B0600070205080204" pitchFamily="34" charset="-128"/>
                <a:cs typeface="Calibri" panose="020F0502020204030204" pitchFamily="34" charset="0"/>
              </a:rPr>
              <a:t>Narciss</a:t>
            </a:r>
            <a:r>
              <a:rPr lang="en-US"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 S., &amp; Marsico, P. (Eds.). </a:t>
            </a:r>
            <a:r>
              <a:rPr lang="en-US" sz="1600" i="1" dirty="0">
                <a:solidFill>
                  <a:srgbClr val="253244"/>
                </a:solidFill>
                <a:latin typeface="Calibri" panose="020F0502020204030204" pitchFamily="34" charset="0"/>
                <a:ea typeface="MS PGothic" panose="020B0600070205080204" pitchFamily="34" charset="-128"/>
                <a:cs typeface="Calibri" panose="020F0502020204030204" pitchFamily="34" charset="0"/>
              </a:rPr>
              <a:t>International handbook for psychology learning and teaching. </a:t>
            </a:r>
            <a:r>
              <a:rPr lang="en-US"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New York, Springer.</a:t>
            </a:r>
          </a:p>
          <a:p>
            <a:r>
              <a:rPr lang="en-US" sz="1600" i="1" dirty="0">
                <a:solidFill>
                  <a:srgbClr val="253244"/>
                </a:solidFill>
                <a:latin typeface="Calibri" panose="020F0502020204030204" pitchFamily="34" charset="0"/>
                <a:ea typeface="MS PGothic" panose="020B0600070205080204" pitchFamily="34" charset="-128"/>
                <a:cs typeface="Calibri" panose="020F0502020204030204" pitchFamily="34" charset="0"/>
              </a:rPr>
              <a:t>International handbook of psychology learning and teaching. </a:t>
            </a:r>
            <a:r>
              <a:rPr lang="en-US" sz="1600" dirty="0">
                <a:solidFill>
                  <a:srgbClr val="253244"/>
                </a:solidFill>
                <a:latin typeface="Calibri" panose="020F0502020204030204" pitchFamily="34" charset="0"/>
                <a:ea typeface="MS PGothic" panose="020B0600070205080204" pitchFamily="34" charset="-128"/>
                <a:cs typeface="Calibri" panose="020F0502020204030204" pitchFamily="34" charset="0"/>
              </a:rPr>
              <a:t>New York: Springer. </a:t>
            </a:r>
          </a:p>
          <a:p>
            <a:r>
              <a:rPr lang="en-GB" sz="1600" dirty="0">
                <a:solidFill>
                  <a:srgbClr val="1F1F1F"/>
                </a:solidFill>
                <a:latin typeface="Calibri" panose="020F0502020204030204" pitchFamily="34" charset="0"/>
                <a:cs typeface="Calibri" panose="020F0502020204030204" pitchFamily="34" charset="0"/>
              </a:rPr>
              <a:t>Cranney, J, Dunn, DS, Hulme, JA, Nolan, S, Morris, S and Norris, K (2022) </a:t>
            </a:r>
            <a:r>
              <a:rPr lang="en-GB" sz="1600" i="1" dirty="0">
                <a:solidFill>
                  <a:srgbClr val="1F1F1F"/>
                </a:solidFill>
                <a:latin typeface="Calibri" panose="020F0502020204030204" pitchFamily="34" charset="0"/>
                <a:cs typeface="Calibri" panose="020F0502020204030204" pitchFamily="34" charset="0"/>
              </a:rPr>
              <a:t>Psychological literacy and undergraduate psychology education: An international provocation.</a:t>
            </a:r>
            <a:r>
              <a:rPr lang="en-GB" sz="1600" dirty="0">
                <a:solidFill>
                  <a:srgbClr val="1F1F1F"/>
                </a:solidFill>
                <a:latin typeface="Calibri" panose="020F0502020204030204" pitchFamily="34" charset="0"/>
                <a:cs typeface="Calibri" panose="020F0502020204030204" pitchFamily="34" charset="0"/>
              </a:rPr>
              <a:t> Frontiers in Education, 7. ISSN 2504-284X</a:t>
            </a:r>
            <a:endParaRPr lang="en-GB" sz="1600" dirty="0">
              <a:latin typeface="Calibri" panose="020F0502020204030204" pitchFamily="34" charset="0"/>
              <a:cs typeface="Calibri" panose="020F0502020204030204" pitchFamily="34" charset="0"/>
            </a:endParaRPr>
          </a:p>
        </p:txBody>
      </p:sp>
      <p:pic>
        <p:nvPicPr>
          <p:cNvPr id="4" name="Picture 3" descr="NTU Launches Two Brand New Projects - D2N2 Growth Hub">
            <a:extLst>
              <a:ext uri="{FF2B5EF4-FFF2-40B4-BE49-F238E27FC236}">
                <a16:creationId xmlns:a16="http://schemas.microsoft.com/office/drawing/2014/main" id="{863FA083-DAC1-46E5-8F6C-CB8B99AC9D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73740" y="444301"/>
            <a:ext cx="2565400" cy="862330"/>
          </a:xfrm>
          <a:prstGeom prst="rect">
            <a:avLst/>
          </a:prstGeom>
          <a:noFill/>
          <a:ln>
            <a:noFill/>
          </a:ln>
        </p:spPr>
      </p:pic>
    </p:spTree>
    <p:extLst>
      <p:ext uri="{BB962C8B-B14F-4D97-AF65-F5344CB8AC3E}">
        <p14:creationId xmlns:p14="http://schemas.microsoft.com/office/powerpoint/2010/main" val="237879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4D72D6-5869-4FAA-8FA4-FFEE4E35FACA}"/>
              </a:ext>
            </a:extLst>
          </p:cNvPr>
          <p:cNvSpPr txBox="1"/>
          <p:nvPr/>
        </p:nvSpPr>
        <p:spPr>
          <a:xfrm>
            <a:off x="1127448" y="2276872"/>
            <a:ext cx="9649072" cy="3785652"/>
          </a:xfrm>
          <a:prstGeom prst="rect">
            <a:avLst/>
          </a:prstGeom>
          <a:noFill/>
        </p:spPr>
        <p:txBody>
          <a:bodyPr wrap="square" rtlCol="0">
            <a:spAutoFit/>
          </a:bodyPr>
          <a:lstStyle/>
          <a:p>
            <a:r>
              <a:rPr lang="en-GB" sz="2000" dirty="0">
                <a:solidFill>
                  <a:schemeClr val="accent6"/>
                </a:solidFill>
                <a:latin typeface="Calibri" panose="020F0502020204030204" pitchFamily="34" charset="0"/>
                <a:cs typeface="Calibri" panose="020F0502020204030204" pitchFamily="34" charset="0"/>
              </a:rPr>
              <a:t>Wellbeing: </a:t>
            </a:r>
            <a:r>
              <a:rPr lang="en-GB" sz="2000" dirty="0">
                <a:latin typeface="Calibri" panose="020F0502020204030204" pitchFamily="34" charset="0"/>
                <a:cs typeface="Calibri" panose="020F0502020204030204" pitchFamily="34" charset="0"/>
              </a:rPr>
              <a:t>A complex multi-dimensional concept that incorporates ‘functioning well’, good relationships with others, belonging, developing, thriving or flourishing (Huppert, 2013).</a:t>
            </a:r>
          </a:p>
          <a:p>
            <a:endParaRPr lang="en-GB" sz="2000" dirty="0">
              <a:latin typeface="Calibri" panose="020F0502020204030204" pitchFamily="34" charset="0"/>
              <a:cs typeface="Calibri" panose="020F0502020204030204" pitchFamily="34" charset="0"/>
            </a:endParaRPr>
          </a:p>
          <a:p>
            <a:r>
              <a:rPr lang="en-GB" sz="2000" dirty="0">
                <a:solidFill>
                  <a:schemeClr val="accent1">
                    <a:lumMod val="75000"/>
                  </a:schemeClr>
                </a:solidFill>
                <a:latin typeface="Calibri" panose="020F0502020204030204" pitchFamily="34" charset="0"/>
                <a:cs typeface="Calibri" panose="020F0502020204030204" pitchFamily="34" charset="0"/>
              </a:rPr>
              <a:t>Employability:</a:t>
            </a:r>
            <a:r>
              <a:rPr lang="en-GB"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 a set of achievements – skills, understandings and personal attributes – that make graduates more likely to gain employment and be successful in their chosen occupations, which benefits themselves, the workforce, the community and the economy (Yorke, 2006, p. 8). </a:t>
            </a:r>
          </a:p>
          <a:p>
            <a:endParaRPr lang="en-US" sz="2000" dirty="0">
              <a:latin typeface="Calibri" panose="020F0502020204030204" pitchFamily="34" charset="0"/>
              <a:cs typeface="Calibri" panose="020F0502020204030204" pitchFamily="34" charset="0"/>
            </a:endParaRPr>
          </a:p>
          <a:p>
            <a:r>
              <a:rPr lang="en-US" sz="2000" dirty="0">
                <a:solidFill>
                  <a:srgbClr val="C00000"/>
                </a:solidFill>
                <a:latin typeface="Calibri" panose="020F0502020204030204" pitchFamily="34" charset="0"/>
                <a:cs typeface="Calibri" panose="020F0502020204030204" pitchFamily="34" charset="0"/>
              </a:rPr>
              <a:t>Global citizenship: </a:t>
            </a:r>
            <a:r>
              <a:rPr lang="en-US" sz="2000" dirty="0">
                <a:latin typeface="Calibri" panose="020F0502020204030204" pitchFamily="34" charset="0"/>
                <a:cs typeface="Calibri" panose="020F0502020204030204" pitchFamily="34" charset="0"/>
              </a:rPr>
              <a:t>“</a:t>
            </a:r>
            <a:r>
              <a:rPr lang="en-US" sz="2000" b="0" i="0" dirty="0">
                <a:solidFill>
                  <a:srgbClr val="333333"/>
                </a:solidFill>
                <a:effectLst/>
                <a:latin typeface="Calibri" panose="020F0502020204030204" pitchFamily="34" charset="0"/>
                <a:cs typeface="Calibri" panose="020F0502020204030204" pitchFamily="34" charset="0"/>
              </a:rPr>
              <a:t>A global citizen is someone who is aware of and understands the wider world – and their place in it. They are a citizen of the world. They take an active role in their community and work with others to make our planet more peaceful, sustainable and fairer.” (Oxfam, 2022).</a:t>
            </a:r>
            <a:endParaRPr lang="en-GB" sz="20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6E47DDFC-0094-4349-A508-62DD2F3C1693}"/>
              </a:ext>
            </a:extLst>
          </p:cNvPr>
          <p:cNvSpPr txBox="1"/>
          <p:nvPr/>
        </p:nvSpPr>
        <p:spPr>
          <a:xfrm>
            <a:off x="1919536" y="1484784"/>
            <a:ext cx="8352928" cy="523220"/>
          </a:xfrm>
          <a:prstGeom prst="rect">
            <a:avLst/>
          </a:prstGeom>
          <a:noFill/>
        </p:spPr>
        <p:txBody>
          <a:bodyPr wrap="square" rtlCol="0">
            <a:spAutoFit/>
          </a:bodyPr>
          <a:lstStyle/>
          <a:p>
            <a:r>
              <a:rPr lang="en-GB" sz="2800" dirty="0">
                <a:solidFill>
                  <a:schemeClr val="accent6"/>
                </a:solidFill>
                <a:latin typeface="Calibri" panose="020F0502020204030204" pitchFamily="34" charset="0"/>
                <a:cs typeface="Calibri" panose="020F0502020204030204" pitchFamily="34" charset="0"/>
              </a:rPr>
              <a:t>Personal</a:t>
            </a:r>
            <a:r>
              <a:rPr lang="en-GB" sz="2800" dirty="0">
                <a:latin typeface="Calibri" panose="020F0502020204030204" pitchFamily="34" charset="0"/>
                <a:cs typeface="Calibri" panose="020F0502020204030204" pitchFamily="34" charset="0"/>
              </a:rPr>
              <a:t>, </a:t>
            </a:r>
            <a:r>
              <a:rPr lang="en-GB" sz="2800" dirty="0">
                <a:solidFill>
                  <a:schemeClr val="accent1">
                    <a:lumMod val="75000"/>
                  </a:schemeClr>
                </a:solidFill>
                <a:latin typeface="Calibri" panose="020F0502020204030204" pitchFamily="34" charset="0"/>
                <a:cs typeface="Calibri" panose="020F0502020204030204" pitchFamily="34" charset="0"/>
              </a:rPr>
              <a:t>professional</a:t>
            </a:r>
            <a:r>
              <a:rPr lang="en-GB" sz="2800" dirty="0">
                <a:latin typeface="Calibri" panose="020F0502020204030204" pitchFamily="34" charset="0"/>
                <a:cs typeface="Calibri" panose="020F0502020204030204" pitchFamily="34" charset="0"/>
              </a:rPr>
              <a:t>, </a:t>
            </a:r>
            <a:r>
              <a:rPr lang="en-GB" sz="2800" dirty="0">
                <a:solidFill>
                  <a:srgbClr val="C00000"/>
                </a:solidFill>
                <a:latin typeface="Calibri" panose="020F0502020204030204" pitchFamily="34" charset="0"/>
                <a:cs typeface="Calibri" panose="020F0502020204030204" pitchFamily="34" charset="0"/>
              </a:rPr>
              <a:t>societal/community </a:t>
            </a:r>
            <a:r>
              <a:rPr lang="en-GB" sz="2800" dirty="0">
                <a:latin typeface="Calibri" panose="020F0502020204030204" pitchFamily="34" charset="0"/>
                <a:cs typeface="Calibri" panose="020F0502020204030204" pitchFamily="34" charset="0"/>
              </a:rPr>
              <a:t>domains</a:t>
            </a:r>
          </a:p>
        </p:txBody>
      </p:sp>
    </p:spTree>
    <p:extLst>
      <p:ext uri="{BB962C8B-B14F-4D97-AF65-F5344CB8AC3E}">
        <p14:creationId xmlns:p14="http://schemas.microsoft.com/office/powerpoint/2010/main" val="4115898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3"/>
          <p:cNvSpPr txBox="1">
            <a:spLocks noChangeArrowheads="1"/>
          </p:cNvSpPr>
          <p:nvPr/>
        </p:nvSpPr>
        <p:spPr>
          <a:xfrm>
            <a:off x="551384" y="1865312"/>
            <a:ext cx="10009112" cy="4227984"/>
          </a:xfrm>
          <a:prstGeom prst="rect">
            <a:avLst/>
          </a:prstGeom>
          <a:noFill/>
          <a:ln w="0">
            <a:noFill/>
          </a:ln>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20000"/>
              </a:spcBef>
              <a:spcAft>
                <a:spcPts val="1000"/>
              </a:spcAft>
              <a:buSzPct val="65000"/>
            </a:pPr>
            <a:r>
              <a:rPr lang="en-US" altLang="en-US" sz="3600" dirty="0">
                <a:latin typeface="Calibri" panose="020F0502020204030204" pitchFamily="34" charset="0"/>
                <a:cs typeface="Calibri" panose="020F0502020204030204" pitchFamily="34" charset="0"/>
              </a:rPr>
              <a:t>Implications for psychology teaching</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AU" sz="2400" b="0" i="0" u="none" strike="noStrike" kern="1200" cap="none" spc="0" normalizeH="0" baseline="0" noProof="0" dirty="0">
                <a:ln>
                  <a:noFill/>
                </a:ln>
                <a:solidFill>
                  <a:srgbClr val="253244"/>
                </a:solidFill>
                <a:effectLst/>
                <a:uLnTx/>
                <a:uFillTx/>
                <a:latin typeface="Arial"/>
                <a:ea typeface="MS PGothic" panose="020B0600070205080204" pitchFamily="34" charset="-128"/>
              </a:rPr>
              <a:t>“We must both (a) recognise the relevance of psychology to students’ personal lives, and (b) facilitate their self-awareness of the ways in which this personal meaning can impact on their ability to evaluate evidence and to make informed decisions.” </a:t>
            </a:r>
          </a:p>
          <a:p>
            <a:pPr marL="0" marR="0" lvl="0" indent="0" algn="ctr"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AU" sz="1800" b="0" i="0" u="none" strike="noStrike" kern="1200" cap="none" spc="0" normalizeH="0" baseline="0" noProof="0" dirty="0">
                <a:ln>
                  <a:noFill/>
                </a:ln>
                <a:solidFill>
                  <a:srgbClr val="253244"/>
                </a:solidFill>
                <a:effectLst/>
                <a:uLnTx/>
                <a:uFillTx/>
                <a:latin typeface="Arial"/>
                <a:ea typeface="MS PGothic" panose="020B0600070205080204" pitchFamily="34" charset="-128"/>
              </a:rPr>
              <a:t>(Hulme &amp; Cranney, 2021) </a:t>
            </a:r>
            <a:endParaRPr kumimoji="0" lang="en-GB" sz="1800" b="0" i="0" u="none" strike="noStrike" kern="1200" cap="none" spc="0" normalizeH="0" baseline="0" noProof="0" dirty="0">
              <a:ln>
                <a:noFill/>
              </a:ln>
              <a:solidFill>
                <a:srgbClr val="253244"/>
              </a:solidFill>
              <a:effectLst/>
              <a:uLnTx/>
              <a:uFillTx/>
              <a:latin typeface="Arial"/>
              <a:ea typeface="MS PGothic" panose="020B0600070205080204" pitchFamily="34" charset="-128"/>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253244"/>
                </a:solidFill>
                <a:effectLst/>
                <a:uLnTx/>
                <a:uFillTx/>
                <a:latin typeface="Arial"/>
                <a:ea typeface="MS PGothic" panose="020B0600070205080204" pitchFamily="34" charset="-128"/>
              </a:rPr>
              <a:t>“Promoting psychological literacy entails reorienting what and how we teach students in a way that emphasizes Psychology’s relevance”. </a:t>
            </a:r>
          </a:p>
          <a:p>
            <a:pPr marL="0" marR="0" lvl="0" indent="0" algn="ctr"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srgbClr val="253244"/>
                </a:solidFill>
                <a:effectLst/>
                <a:uLnTx/>
                <a:uFillTx/>
                <a:latin typeface="Arial"/>
                <a:ea typeface="MS PGothic" panose="020B0600070205080204" pitchFamily="34" charset="-128"/>
              </a:rPr>
              <a:t>Dunn </a:t>
            </a:r>
            <a:r>
              <a:rPr kumimoji="0" lang="en-GB" sz="1800" b="0" i="1" u="none" strike="noStrike" kern="1200" cap="none" spc="0" normalizeH="0" baseline="0" noProof="0" dirty="0">
                <a:ln>
                  <a:noFill/>
                </a:ln>
                <a:solidFill>
                  <a:srgbClr val="253244"/>
                </a:solidFill>
                <a:effectLst/>
                <a:uLnTx/>
                <a:uFillTx/>
                <a:latin typeface="Arial"/>
                <a:ea typeface="MS PGothic" panose="020B0600070205080204" pitchFamily="34" charset="-128"/>
              </a:rPr>
              <a:t>et al</a:t>
            </a:r>
            <a:r>
              <a:rPr kumimoji="0" lang="en-GB" sz="1800" b="0" i="0" u="none" strike="noStrike" kern="1200" cap="none" spc="0" normalizeH="0" baseline="0" noProof="0" dirty="0">
                <a:ln>
                  <a:noFill/>
                </a:ln>
                <a:solidFill>
                  <a:srgbClr val="253244"/>
                </a:solidFill>
                <a:effectLst/>
                <a:uLnTx/>
                <a:uFillTx/>
                <a:latin typeface="Arial"/>
                <a:ea typeface="MS PGothic" panose="020B0600070205080204" pitchFamily="34" charset="-128"/>
              </a:rPr>
              <a:t>. (2011, p. 16)</a:t>
            </a:r>
          </a:p>
          <a:p>
            <a:pPr marL="268288" indent="-258763" eaLnBrk="1" hangingPunct="1">
              <a:spcAft>
                <a:spcPts val="500"/>
              </a:spcAft>
              <a:buClr>
                <a:srgbClr val="CF6029"/>
              </a:buClr>
              <a:buSzPct val="90000"/>
              <a:buFont typeface="Arial" panose="020B0604020202020204" pitchFamily="34" charset="0"/>
              <a:buChar char="•"/>
            </a:pPr>
            <a:endParaRPr lang="en-US" altLang="en-US" sz="1800" dirty="0">
              <a:latin typeface="Arial" charset="0"/>
              <a:ea typeface="Arial" charset="0"/>
              <a:cs typeface="Arial" charset="0"/>
            </a:endParaRPr>
          </a:p>
        </p:txBody>
      </p:sp>
      <p:pic>
        <p:nvPicPr>
          <p:cNvPr id="3" name="Picture 2" descr="NTU Launches Two Brand New Projects - D2N2 Growth Hub">
            <a:extLst>
              <a:ext uri="{FF2B5EF4-FFF2-40B4-BE49-F238E27FC236}">
                <a16:creationId xmlns:a16="http://schemas.microsoft.com/office/drawing/2014/main" id="{BD225DE3-2439-4943-96E3-1AA8D4D794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73740" y="444301"/>
            <a:ext cx="2565400" cy="86233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0583CF-645B-42F6-B149-26416134F7A5}"/>
              </a:ext>
            </a:extLst>
          </p:cNvPr>
          <p:cNvSpPr txBox="1"/>
          <p:nvPr/>
        </p:nvSpPr>
        <p:spPr>
          <a:xfrm>
            <a:off x="1019436" y="2204864"/>
            <a:ext cx="10153128" cy="4278094"/>
          </a:xfrm>
          <a:prstGeom prst="rect">
            <a:avLst/>
          </a:prstGeom>
          <a:noFill/>
        </p:spPr>
        <p:txBody>
          <a:bodyPr wrap="square" rtlCol="0">
            <a:spAutoFit/>
          </a:bodyPr>
          <a:lstStyle/>
          <a:p>
            <a:pPr algn="ctr"/>
            <a:r>
              <a:rPr lang="en-US" b="0" i="0" dirty="0">
                <a:solidFill>
                  <a:srgbClr val="000000"/>
                </a:solidFill>
                <a:effectLst/>
                <a:latin typeface="Roboto" panose="02000000000000000000" pitchFamily="2" charset="0"/>
              </a:rPr>
              <a:t>“Half the curriculum walks in the room with the students” </a:t>
            </a:r>
            <a:r>
              <a:rPr lang="en-GB" b="0" i="0" dirty="0">
                <a:solidFill>
                  <a:srgbClr val="000000"/>
                </a:solidFill>
                <a:effectLst/>
                <a:latin typeface="Calibri" panose="020F0502020204030204" pitchFamily="34" charset="0"/>
                <a:cs typeface="Calibri" panose="020F0502020204030204" pitchFamily="34" charset="0"/>
              </a:rPr>
              <a:t> </a:t>
            </a:r>
          </a:p>
          <a:p>
            <a:pPr algn="ctr"/>
            <a:endParaRPr lang="en-US" sz="1800" b="0" i="0" dirty="0">
              <a:solidFill>
                <a:srgbClr val="000000"/>
              </a:solidFill>
              <a:effectLst/>
              <a:latin typeface="Roboto" panose="02000000000000000000" pitchFamily="2" charset="0"/>
            </a:endParaRPr>
          </a:p>
          <a:p>
            <a:pPr algn="ctr"/>
            <a:r>
              <a:rPr lang="en-US" sz="1800" b="0" i="0" dirty="0">
                <a:solidFill>
                  <a:srgbClr val="000000"/>
                </a:solidFill>
                <a:effectLst/>
                <a:latin typeface="Roboto" panose="02000000000000000000" pitchFamily="2" charset="0"/>
              </a:rPr>
              <a:t>Style (2014). Curriculum as encounter: Selves and shelves. </a:t>
            </a:r>
            <a:r>
              <a:rPr lang="en-US" sz="1800" b="0" i="1" dirty="0">
                <a:solidFill>
                  <a:srgbClr val="000000"/>
                </a:solidFill>
                <a:effectLst/>
                <a:latin typeface="Roboto" panose="02000000000000000000" pitchFamily="2" charset="0"/>
              </a:rPr>
              <a:t>English Journal</a:t>
            </a:r>
            <a:r>
              <a:rPr lang="en-US" sz="1800" b="0" i="0" dirty="0">
                <a:solidFill>
                  <a:srgbClr val="000000"/>
                </a:solidFill>
                <a:effectLst/>
                <a:latin typeface="Roboto" panose="02000000000000000000" pitchFamily="2" charset="0"/>
              </a:rPr>
              <a:t>, 103.5, 67-74. p. 67.</a:t>
            </a:r>
          </a:p>
          <a:p>
            <a:pPr algn="ctr"/>
            <a:endParaRPr lang="en-US" sz="1800" dirty="0">
              <a:solidFill>
                <a:srgbClr val="000000"/>
              </a:solidFill>
              <a:latin typeface="Roboto" panose="02000000000000000000" pitchFamily="2" charset="0"/>
              <a:cs typeface="Calibri" panose="020F0502020204030204" pitchFamily="34" charset="0"/>
            </a:endParaRPr>
          </a:p>
          <a:p>
            <a:pPr algn="ctr"/>
            <a:r>
              <a:rPr lang="en-GB" dirty="0">
                <a:solidFill>
                  <a:prstClr val="black"/>
                </a:solidFill>
                <a:latin typeface="Roboto" panose="02000000000000000000" pitchFamily="2" charset="0"/>
                <a:ea typeface="Roboto" panose="02000000000000000000" pitchFamily="2" charset="0"/>
              </a:rPr>
              <a:t>“…the ways in which pedagogy, curricula and assessment are designed and delivered to engage students in learning that is </a:t>
            </a:r>
            <a:r>
              <a:rPr lang="en-GB" dirty="0">
                <a:solidFill>
                  <a:srgbClr val="4F81BD"/>
                </a:solidFill>
                <a:latin typeface="Roboto" panose="02000000000000000000" pitchFamily="2" charset="0"/>
                <a:ea typeface="Roboto" panose="02000000000000000000" pitchFamily="2" charset="0"/>
              </a:rPr>
              <a:t>meaningful, relevant and accessible to all</a:t>
            </a:r>
            <a:r>
              <a:rPr lang="en-GB" dirty="0">
                <a:solidFill>
                  <a:prstClr val="black"/>
                </a:solidFill>
                <a:latin typeface="Roboto" panose="02000000000000000000" pitchFamily="2" charset="0"/>
                <a:ea typeface="Roboto" panose="02000000000000000000" pitchFamily="2" charset="0"/>
              </a:rPr>
              <a:t>. It embraces a view of the individual and individual difference as the source of diversity that </a:t>
            </a:r>
            <a:r>
              <a:rPr lang="en-GB" dirty="0">
                <a:solidFill>
                  <a:srgbClr val="4F81BD"/>
                </a:solidFill>
                <a:latin typeface="Roboto" panose="02000000000000000000" pitchFamily="2" charset="0"/>
                <a:ea typeface="Roboto" panose="02000000000000000000" pitchFamily="2" charset="0"/>
              </a:rPr>
              <a:t>can enrich the lives and learning of others</a:t>
            </a:r>
            <a:r>
              <a:rPr lang="en-GB" dirty="0">
                <a:solidFill>
                  <a:prstClr val="black"/>
                </a:solidFill>
                <a:latin typeface="Roboto" panose="02000000000000000000" pitchFamily="2" charset="0"/>
                <a:ea typeface="Roboto" panose="02000000000000000000" pitchFamily="2" charset="0"/>
              </a:rPr>
              <a:t>”</a:t>
            </a:r>
          </a:p>
          <a:p>
            <a:pPr algn="ctr"/>
            <a:endParaRPr lang="en-GB" sz="2000" dirty="0">
              <a:solidFill>
                <a:prstClr val="black"/>
              </a:solidFill>
              <a:latin typeface="Roboto" panose="02000000000000000000" pitchFamily="2" charset="0"/>
              <a:ea typeface="Roboto" panose="02000000000000000000" pitchFamily="2" charset="0"/>
            </a:endParaRPr>
          </a:p>
          <a:p>
            <a:pPr algn="ctr"/>
            <a:r>
              <a:rPr lang="en-GB" sz="1800" dirty="0">
                <a:solidFill>
                  <a:prstClr val="black"/>
                </a:solidFill>
                <a:latin typeface="Roboto" panose="02000000000000000000" pitchFamily="2" charset="0"/>
                <a:ea typeface="Roboto" panose="02000000000000000000" pitchFamily="2" charset="0"/>
                <a:cs typeface="Calibri" panose="020F0502020204030204" pitchFamily="34" charset="0"/>
              </a:rPr>
              <a:t>Hocking, C. (2010). Inclusive learning and teaching in higher education. Available from: </a:t>
            </a:r>
            <a:r>
              <a:rPr lang="en-GB" sz="1800" dirty="0">
                <a:solidFill>
                  <a:schemeClr val="accent6"/>
                </a:solidFill>
                <a:latin typeface="Roboto" panose="02000000000000000000" pitchFamily="2" charset="0"/>
                <a:ea typeface="Roboto" panose="02000000000000000000" pitchFamily="2" charset="0"/>
                <a:cs typeface="Calibri" panose="020F0502020204030204" pitchFamily="34" charset="0"/>
                <a:hlinkClick r:id="rId2">
                  <a:extLst>
                    <a:ext uri="{A12FA001-AC4F-418D-AE19-62706E023703}">
                      <ahyp:hlinkClr xmlns:ahyp="http://schemas.microsoft.com/office/drawing/2018/hyperlinkcolor" val="tx"/>
                    </a:ext>
                  </a:extLst>
                </a:hlinkClick>
              </a:rPr>
              <a:t>https://www.advance-he.ac.uk/knowledge-hub/inclusive-learning-and-teaching-higher-education-synthesis-research</a:t>
            </a:r>
            <a:r>
              <a:rPr lang="en-GB" sz="1800" dirty="0">
                <a:solidFill>
                  <a:schemeClr val="accent6"/>
                </a:solidFill>
                <a:latin typeface="Roboto" panose="02000000000000000000" pitchFamily="2" charset="0"/>
                <a:ea typeface="Roboto" panose="02000000000000000000" pitchFamily="2" charset="0"/>
                <a:cs typeface="Calibri" panose="020F0502020204030204" pitchFamily="34" charset="0"/>
              </a:rPr>
              <a:t>. p. 1. </a:t>
            </a:r>
          </a:p>
        </p:txBody>
      </p:sp>
      <p:sp>
        <p:nvSpPr>
          <p:cNvPr id="3" name="TextBox 2">
            <a:extLst>
              <a:ext uri="{FF2B5EF4-FFF2-40B4-BE49-F238E27FC236}">
                <a16:creationId xmlns:a16="http://schemas.microsoft.com/office/drawing/2014/main" id="{E8F2C917-E493-43E2-8295-530060668234}"/>
              </a:ext>
            </a:extLst>
          </p:cNvPr>
          <p:cNvSpPr txBox="1"/>
          <p:nvPr/>
        </p:nvSpPr>
        <p:spPr>
          <a:xfrm>
            <a:off x="3719736" y="836712"/>
            <a:ext cx="4752528" cy="1200329"/>
          </a:xfrm>
          <a:prstGeom prst="rect">
            <a:avLst/>
          </a:prstGeom>
          <a:noFill/>
        </p:spPr>
        <p:txBody>
          <a:bodyPr wrap="square" rtlCol="0">
            <a:spAutoFit/>
          </a:bodyPr>
          <a:lstStyle/>
          <a:p>
            <a:pPr algn="ctr"/>
            <a:r>
              <a:rPr lang="en-GB" sz="3600" dirty="0">
                <a:latin typeface="Calibri" panose="020F0502020204030204" pitchFamily="34" charset="0"/>
                <a:cs typeface="Calibri" panose="020F0502020204030204" pitchFamily="34" charset="0"/>
              </a:rPr>
              <a:t>Inclusive education</a:t>
            </a:r>
          </a:p>
          <a:p>
            <a:pPr algn="ctr"/>
            <a:endParaRPr lang="en-GB" sz="3600" dirty="0"/>
          </a:p>
        </p:txBody>
      </p:sp>
      <p:pic>
        <p:nvPicPr>
          <p:cNvPr id="4" name="Picture 3" descr="NTU Launches Two Brand New Projects - D2N2 Growth Hub">
            <a:extLst>
              <a:ext uri="{FF2B5EF4-FFF2-40B4-BE49-F238E27FC236}">
                <a16:creationId xmlns:a16="http://schemas.microsoft.com/office/drawing/2014/main" id="{B3236547-035F-40B0-8FDB-C7241061C1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73740" y="444301"/>
            <a:ext cx="2565400" cy="862330"/>
          </a:xfrm>
          <a:prstGeom prst="rect">
            <a:avLst/>
          </a:prstGeom>
          <a:noFill/>
          <a:ln>
            <a:noFill/>
          </a:ln>
        </p:spPr>
      </p:pic>
    </p:spTree>
    <p:extLst>
      <p:ext uri="{BB962C8B-B14F-4D97-AF65-F5344CB8AC3E}">
        <p14:creationId xmlns:p14="http://schemas.microsoft.com/office/powerpoint/2010/main" val="79997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DFF128-1133-4106-90AE-7FCBF965BC73}"/>
              </a:ext>
            </a:extLst>
          </p:cNvPr>
          <p:cNvSpPr txBox="1"/>
          <p:nvPr/>
        </p:nvSpPr>
        <p:spPr>
          <a:xfrm>
            <a:off x="3899756" y="1844824"/>
            <a:ext cx="4392488" cy="646331"/>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Concluding thoughts</a:t>
            </a:r>
          </a:p>
        </p:txBody>
      </p:sp>
      <p:sp>
        <p:nvSpPr>
          <p:cNvPr id="3" name="TextBox 2">
            <a:extLst>
              <a:ext uri="{FF2B5EF4-FFF2-40B4-BE49-F238E27FC236}">
                <a16:creationId xmlns:a16="http://schemas.microsoft.com/office/drawing/2014/main" id="{A2BB4FCB-2303-42EB-86D4-E03312C5C934}"/>
              </a:ext>
            </a:extLst>
          </p:cNvPr>
          <p:cNvSpPr txBox="1"/>
          <p:nvPr/>
        </p:nvSpPr>
        <p:spPr>
          <a:xfrm>
            <a:off x="1055440" y="3140968"/>
            <a:ext cx="10513168" cy="1938992"/>
          </a:xfrm>
          <a:prstGeom prst="rect">
            <a:avLst/>
          </a:prstGeom>
          <a:noFill/>
        </p:spPr>
        <p:txBody>
          <a:bodyPr wrap="square" rtlCol="0">
            <a:spAutoFit/>
          </a:bodyPr>
          <a:lstStyle/>
          <a:p>
            <a:pPr marL="342900" indent="-342900">
              <a:buFont typeface="Arial" panose="020B0604020202020204" pitchFamily="34" charset="0"/>
              <a:buChar char="•"/>
            </a:pPr>
            <a:r>
              <a:rPr lang="en-GB" dirty="0">
                <a:latin typeface="Calibri" panose="020F0502020204030204" pitchFamily="34" charset="0"/>
                <a:cs typeface="Calibri" panose="020F0502020204030204" pitchFamily="34" charset="0"/>
              </a:rPr>
              <a:t>Constructive alignment – learning outcomes, teaching and learning activities, assessment</a:t>
            </a:r>
          </a:p>
          <a:p>
            <a:pPr marL="342900" indent="-342900">
              <a:buFont typeface="Arial" panose="020B0604020202020204" pitchFamily="34" charset="0"/>
              <a:buChar char="•"/>
            </a:pPr>
            <a:r>
              <a:rPr lang="en-GB" dirty="0">
                <a:latin typeface="Calibri" panose="020F0502020204030204" pitchFamily="34" charset="0"/>
                <a:cs typeface="Calibri" panose="020F0502020204030204" pitchFamily="34" charset="0"/>
              </a:rPr>
              <a:t>Authenticity</a:t>
            </a:r>
          </a:p>
          <a:p>
            <a:pPr marL="342900" indent="-342900">
              <a:buFont typeface="Arial" panose="020B0604020202020204" pitchFamily="34" charset="0"/>
              <a:buChar char="•"/>
            </a:pPr>
            <a:r>
              <a:rPr lang="en-GB" dirty="0">
                <a:latin typeface="Calibri" panose="020F0502020204030204" pitchFamily="34" charset="0"/>
                <a:cs typeface="Calibri" panose="020F0502020204030204" pitchFamily="34" charset="0"/>
              </a:rPr>
              <a:t>Pedagogy for inclusion</a:t>
            </a:r>
          </a:p>
          <a:p>
            <a:pPr marL="342900" indent="-342900">
              <a:buFont typeface="Arial" panose="020B0604020202020204" pitchFamily="34" charset="0"/>
              <a:buChar char="•"/>
            </a:pPr>
            <a:r>
              <a:rPr lang="en-GB" dirty="0">
                <a:latin typeface="Calibri" panose="020F0502020204030204" pitchFamily="34" charset="0"/>
                <a:cs typeface="Calibri" panose="020F0502020204030204" pitchFamily="34" charset="0"/>
              </a:rPr>
              <a:t>Psychologically literate educators</a:t>
            </a:r>
          </a:p>
        </p:txBody>
      </p:sp>
      <p:pic>
        <p:nvPicPr>
          <p:cNvPr id="4" name="Picture 3" descr="NTU Launches Two Brand New Projects - D2N2 Growth Hub">
            <a:extLst>
              <a:ext uri="{FF2B5EF4-FFF2-40B4-BE49-F238E27FC236}">
                <a16:creationId xmlns:a16="http://schemas.microsoft.com/office/drawing/2014/main" id="{C970574B-1BE8-4F35-877E-FC88CEDEBF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73740" y="444301"/>
            <a:ext cx="2565400" cy="862330"/>
          </a:xfrm>
          <a:prstGeom prst="rect">
            <a:avLst/>
          </a:prstGeom>
          <a:noFill/>
          <a:ln>
            <a:noFill/>
          </a:ln>
        </p:spPr>
      </p:pic>
    </p:spTree>
    <p:extLst>
      <p:ext uri="{BB962C8B-B14F-4D97-AF65-F5344CB8AC3E}">
        <p14:creationId xmlns:p14="http://schemas.microsoft.com/office/powerpoint/2010/main" val="50899383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PS Powerpoint 2019 template" id="{041E8BBB-1EDB-2D45-B54C-3764B2F6DAB0}" vid="{046AC2F9-52C8-0B40-BFF7-7C56554C26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9CE99A636E974BBF6D0AD796D8E00F" ma:contentTypeVersion="1" ma:contentTypeDescription="Create a new document." ma:contentTypeScope="" ma:versionID="26520238cb1a256785f5620d655dcc79">
  <xsd:schema xmlns:xsd="http://www.w3.org/2001/XMLSchema" xmlns:xs="http://www.w3.org/2001/XMLSchema" xmlns:p="http://schemas.microsoft.com/office/2006/metadata/properties" xmlns:ns2="dfe3e87b-d350-4364-9df9-28426d5c95b4" targetNamespace="http://schemas.microsoft.com/office/2006/metadata/properties" ma:root="true" ma:fieldsID="1342e686c6142d718961cd21e3ba6e78" ns2:_="">
    <xsd:import namespace="dfe3e87b-d350-4364-9df9-28426d5c95b4"/>
    <xsd:element name="properties">
      <xsd:complexType>
        <xsd:sequence>
          <xsd:element name="documentManagement">
            <xsd:complexType>
              <xsd:all>
                <xsd:element ref="ns2:Target_x0020_Audienc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e3e87b-d350-4364-9df9-28426d5c95b4" elementFormDefault="qualified">
    <xsd:import namespace="http://schemas.microsoft.com/office/2006/documentManagement/types"/>
    <xsd:import namespace="http://schemas.microsoft.com/office/infopath/2007/PartnerControls"/>
    <xsd:element name="Target_x0020_Audiences" ma:index="8" nillable="true" ma:displayName="Target Audiences" ma:internalName="Target_x0020_Audiences">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A3D6EE-6AB4-4A03-986D-FBD6091ED0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3e87b-d350-4364-9df9-28426d5c95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Design</Template>
  <TotalTime>0</TotalTime>
  <Words>1019</Words>
  <Application>Microsoft Office PowerPoint</Application>
  <PresentationFormat>Widescreen</PresentationFormat>
  <Paragraphs>48</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Palatino Linotype</vt:lpstr>
      <vt:lpstr>Roboto</vt:lpstr>
      <vt:lpstr>Times New Roman</vt:lpstr>
      <vt:lpstr>Default Design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presentation title here up to 75 characters at this size of heading</dc:title>
  <dc:creator>Dawn Morris</dc:creator>
  <cp:lastModifiedBy>Gallacher, Jonathan</cp:lastModifiedBy>
  <cp:revision>9</cp:revision>
  <dcterms:created xsi:type="dcterms:W3CDTF">2019-10-11T16:16:16Z</dcterms:created>
  <dcterms:modified xsi:type="dcterms:W3CDTF">2025-05-06T10:26:31Z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0x010100C79CE99A636E974BBF6D0AD796D8E00F</vt:lpwstr>
  </property>
</Properties>
</file>