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37" r:id="rId3"/>
    <p:sldId id="338" r:id="rId4"/>
    <p:sldId id="339" r:id="rId5"/>
    <p:sldId id="336" r:id="rId6"/>
    <p:sldId id="341" r:id="rId7"/>
    <p:sldId id="340" r:id="rId8"/>
    <p:sldId id="264" r:id="rId9"/>
    <p:sldId id="259" r:id="rId10"/>
    <p:sldId id="258" r:id="rId11"/>
    <p:sldId id="260" r:id="rId12"/>
    <p:sldId id="261" r:id="rId13"/>
    <p:sldId id="262" r:id="rId14"/>
    <p:sldId id="263" r:id="rId15"/>
    <p:sldId id="266" r:id="rId16"/>
    <p:sldId id="34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525621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821E6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139847-7864-EB4B-975A-CCF5B80F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29/04/2025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36229-EAC4-704D-8912-93AB8BBE5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823223"/>
            <a:ext cx="3427412" cy="966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FF4A2-B2BB-6148-AF4A-4EEE516E9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4699" y="5658610"/>
            <a:ext cx="11491699" cy="11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8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B936F-20FE-4F4E-A381-0A8F2F0932BF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239072-54E3-D840-94FF-59B5A3DB678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A8094-DEF8-FA43-896E-C6774792F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5613FF-87B6-1242-9B4A-D1C3901D261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0A7B3E-714F-AB48-A595-128A6711E7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258EC2-13AA-864B-A386-3B584B311812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81F22-552C-F84D-B953-3A28AA8CF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0C95B-C793-6442-96A7-72C4D9B9D63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2A406-933C-EA4D-8AD9-6DEDE6DC43F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09A661-F2DB-2D48-8C2C-0A4ED19D7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7FF29-B1B6-8442-A145-D12AFF86234C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B686C-EC9C-6344-8FB9-64E983AEE48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A7AEBA-DE94-3649-9F85-41B7E46DB459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9F11EA-2779-8A40-A867-5D192DAD1113}"/>
              </a:ext>
            </a:extLst>
          </p:cNvPr>
          <p:cNvCxnSpPr>
            <a:cxnSpLocks/>
          </p:cNvCxnSpPr>
          <p:nvPr userDrawn="1"/>
        </p:nvCxnSpPr>
        <p:spPr>
          <a:xfrm>
            <a:off x="4329113" y="2708543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BEB1C0-51C1-1B40-A5C2-522368FD1EA0}"/>
              </a:ext>
            </a:extLst>
          </p:cNvPr>
          <p:cNvCxnSpPr>
            <a:cxnSpLocks/>
          </p:cNvCxnSpPr>
          <p:nvPr userDrawn="1"/>
        </p:nvCxnSpPr>
        <p:spPr>
          <a:xfrm>
            <a:off x="8220075" y="2708543"/>
            <a:ext cx="3511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6329B33-78AD-3C4C-9212-E9E450F9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2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821E6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45871-F22C-8149-89B5-7B905A45C8BB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2D590-6370-9248-A87D-7C043CEB1B9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8CF18-CDBA-A947-85C6-770E2EC78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1010601"/>
            <a:ext cx="977432" cy="7975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2125AF-5301-C24E-AF5E-52CD0605C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771654" y="4899976"/>
            <a:ext cx="977432" cy="797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1AF797-BDF0-9649-8ED0-B1A94DB76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742F5-518D-8A45-B479-914CD151A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7305" y="5832766"/>
            <a:ext cx="2420568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644EBE-7026-5544-BDC9-6245FED4C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7305" y="5832766"/>
            <a:ext cx="2420568" cy="6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F40A0-24CE-1A4E-BEAA-839D1ED1AA27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3961A-C721-394C-812B-356272AA5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9110" y="821854"/>
            <a:ext cx="3415017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02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BDB-3038-7476-002A-FA20A984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FF0E2-C094-FD22-806B-5BFED973F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E710-97D4-4FAD-4EA9-B147E0FA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82DA-F4BD-4961-B020-DBFEFEEEFB3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96EE-A38D-0EAE-0408-0DC86194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A7C5-51F0-D5D6-4CC5-8E91E400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22DB-129E-4E8C-9693-3579D2E1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9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9E5E4-C17D-D61B-A61B-67D317D1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82DA-F4BD-4961-B020-DBFEFEEEFB3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930B4-E7D2-6D67-3911-5C5C8BD9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ED03B-9406-74E0-FDAC-B7F18FF8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22DB-129E-4E8C-9693-3579D2E1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3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5256212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4F1C1A-7877-C445-BF44-4797CDCC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29/04/2025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E6C26-54D1-EE48-806E-6E0CE27CC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4699" y="5658610"/>
            <a:ext cx="11491699" cy="1155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31368-CBDC-3B46-9F24-ECF0042AA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110" y="821854"/>
            <a:ext cx="3415017" cy="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6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ABCA-4FA4-1F2A-482D-4DCA6477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C27-B19F-939C-F0F9-FDF5996E0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03437-5A88-91A7-67BC-F4D72C456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3E7BF-2FD2-B01C-C2BF-47B62125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82DA-F4BD-4961-B020-DBFEFEEEFB31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1936D-50D4-9428-0119-20FEB06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8D297-C0EF-A07C-CC4F-A6CFFFEB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22DB-129E-4E8C-9693-3579D2E16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0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5256213"/>
          </a:xfrm>
          <a:prstGeom prst="rect">
            <a:avLst/>
          </a:prstGeom>
          <a:solidFill>
            <a:srgbClr val="4D4D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375CC9E-091D-0E4F-954D-CF34653B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5184991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29/04/2025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BA5BA-9D11-5C4D-BB27-ED4F26BE7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9110" y="821854"/>
            <a:ext cx="3415017" cy="966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6763C-295F-9A45-8370-F3552E71F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4699" y="5658610"/>
            <a:ext cx="11491699" cy="11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0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D561A-6393-2C4A-B751-E45F4DC6F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921C33-6950-6040-8168-5F1571CA2A1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2FA08-35BE-6043-869D-5D40E768132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5FD160-A44D-564F-9B8D-3DFF640F27C2}"/>
              </a:ext>
            </a:extLst>
          </p:cNvPr>
          <p:cNvCxnSpPr>
            <a:cxnSpLocks/>
          </p:cNvCxnSpPr>
          <p:nvPr userDrawn="1"/>
        </p:nvCxnSpPr>
        <p:spPr>
          <a:xfrm>
            <a:off x="442912" y="2708543"/>
            <a:ext cx="11306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0C2E7-6107-1841-869E-E6E3541B5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04121-C066-3A40-876B-1CA0C26BE5A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920C73-37A6-4942-A69E-C78ECC18A0C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D3B3AF-D3BA-1045-BAB2-3557246A2F38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3627B-5B28-634F-9A24-95BD734DA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C70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DD8EBF-04FD-2C40-9C05-F789D32FBBF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gradFill>
            <a:gsLst>
              <a:gs pos="75000">
                <a:srgbClr val="821E69"/>
              </a:gs>
              <a:gs pos="0">
                <a:srgbClr val="C7017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81C1D-AD50-8541-B164-831252BE29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258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E716D2-90D9-BC49-B315-2712825D6D38}"/>
              </a:ext>
            </a:extLst>
          </p:cNvPr>
          <p:cNvCxnSpPr>
            <a:cxnSpLocks/>
          </p:cNvCxnSpPr>
          <p:nvPr userDrawn="1"/>
        </p:nvCxnSpPr>
        <p:spPr>
          <a:xfrm>
            <a:off x="442913" y="2708543"/>
            <a:ext cx="547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AFA18F-ECF5-BE46-96FF-AC96629C4817}"/>
              </a:ext>
            </a:extLst>
          </p:cNvPr>
          <p:cNvCxnSpPr>
            <a:cxnSpLocks/>
          </p:cNvCxnSpPr>
          <p:nvPr userDrawn="1"/>
        </p:nvCxnSpPr>
        <p:spPr>
          <a:xfrm>
            <a:off x="6279194" y="2708543"/>
            <a:ext cx="547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7AB61D6-0DAF-2440-AA8A-771704276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42912" y="5831739"/>
            <a:ext cx="2429353" cy="6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0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821E6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821E69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21E6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A4A3A4"/>
          </p15:clr>
        </p15:guide>
        <p15:guide id="2" orient="horz" pos="278">
          <p15:clr>
            <a:srgbClr val="A4A3A4"/>
          </p15:clr>
        </p15:guide>
        <p15:guide id="3" pos="2502">
          <p15:clr>
            <a:srgbClr val="A4A3A4"/>
          </p15:clr>
        </p15:guide>
        <p15:guide id="4" pos="2729">
          <p15:clr>
            <a:srgbClr val="A4A3A4"/>
          </p15:clr>
        </p15:guide>
        <p15:guide id="5" pos="4951">
          <p15:clr>
            <a:srgbClr val="A4A3A4"/>
          </p15:clr>
        </p15:guide>
        <p15:guide id="6" pos="5178">
          <p15:clr>
            <a:srgbClr val="A4A3A4"/>
          </p15:clr>
        </p15:guide>
        <p15:guide id="7" pos="7401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orient="horz" pos="4042">
          <p15:clr>
            <a:srgbClr val="A4A3A4"/>
          </p15:clr>
        </p15:guide>
        <p15:guide id="11" pos="3727">
          <p15:clr>
            <a:srgbClr val="A4A3A4"/>
          </p15:clr>
        </p15:guide>
        <p15:guide id="12" pos="3953">
          <p15:clr>
            <a:srgbClr val="A4A3A4"/>
          </p15:clr>
        </p15:guide>
        <p15:guide id="13" orient="horz" pos="3589">
          <p15:clr>
            <a:srgbClr val="A4A3A4"/>
          </p15:clr>
        </p15:guide>
        <p15:guide id="14" orient="horz" pos="1139">
          <p15:clr>
            <a:srgbClr val="A4A3A4"/>
          </p15:clr>
        </p15:guide>
        <p15:guide id="15" orient="horz" pos="125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the English Devolution White Paper might mean for the region?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Pete Murphy </a:t>
            </a:r>
          </a:p>
          <a:p>
            <a:r>
              <a:rPr lang="en-US" sz="2400" dirty="0"/>
              <a:t>Peter. Murphy@ntu.ac.uk</a:t>
            </a:r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0943-9C86-2B07-1BFB-F6025B63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East Midlands Combined County Authority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Police and Fire Responsibilities?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map of a country&#10;&#10;Description automatically generated">
            <a:extLst>
              <a:ext uri="{FF2B5EF4-FFF2-40B4-BE49-F238E27FC236}">
                <a16:creationId xmlns:a16="http://schemas.microsoft.com/office/drawing/2014/main" id="{D9F403E8-3A0D-91FF-1D5A-2FFB20EB2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929" b="-2"/>
          <a:stretch/>
        </p:blipFill>
        <p:spPr>
          <a:xfrm>
            <a:off x="4654296" y="993882"/>
            <a:ext cx="7214616" cy="48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A30940-563B-0B4B-FF58-6CFF511DD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772775" cy="1030288"/>
          </a:xfrm>
        </p:spPr>
        <p:txBody>
          <a:bodyPr>
            <a:normAutofit/>
          </a:bodyPr>
          <a:lstStyle/>
          <a:p>
            <a:br>
              <a:rPr lang="en-GB" sz="2000" dirty="0"/>
            </a:br>
            <a:endParaRPr lang="en-GB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347EBE-B975-94DA-8B76-0222BB61DE7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900108" y="1456532"/>
            <a:ext cx="3381375" cy="53054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B94863-64F3-E3EC-881B-A692E9B6F71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53000" y="1390650"/>
            <a:ext cx="3600450" cy="5437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17DCEB-474E-1204-9FAA-7827394B177D}"/>
              </a:ext>
            </a:extLst>
          </p:cNvPr>
          <p:cNvSpPr txBox="1"/>
          <p:nvPr/>
        </p:nvSpPr>
        <p:spPr>
          <a:xfrm>
            <a:off x="5807242" y="510937"/>
            <a:ext cx="578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Nottingham, Nottinghamshire</a:t>
            </a:r>
          </a:p>
          <a:p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&amp; 7 Districts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FBC80-C703-F662-9ECD-D48E7A01D2BD}"/>
              </a:ext>
            </a:extLst>
          </p:cNvPr>
          <p:cNvSpPr txBox="1"/>
          <p:nvPr/>
        </p:nvSpPr>
        <p:spPr>
          <a:xfrm>
            <a:off x="601079" y="510937"/>
            <a:ext cx="4577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Derby, Derbyshire </a:t>
            </a:r>
          </a:p>
          <a:p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&amp; 9 Districts </a:t>
            </a:r>
          </a:p>
        </p:txBody>
      </p:sp>
    </p:spTree>
    <p:extLst>
      <p:ext uri="{BB962C8B-B14F-4D97-AF65-F5344CB8AC3E}">
        <p14:creationId xmlns:p14="http://schemas.microsoft.com/office/powerpoint/2010/main" val="216103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37A4-5746-DDCB-E066-68D1F2F7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Leicester, Leicestershire Rutland &amp; 7 Districts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EA8D58-DAF7-0AB2-4961-0BD0391B2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926" y="1572126"/>
            <a:ext cx="8181474" cy="503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61E20F-AD00-915F-821D-924948F0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6" y="299509"/>
            <a:ext cx="4615999" cy="625898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F1911A-7F25-DA94-EF1F-26654868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911" y="1010654"/>
            <a:ext cx="5047394" cy="5345696"/>
          </a:xfrm>
        </p:spPr>
        <p:txBody>
          <a:bodyPr anchor="t">
            <a:normAutofit fontScale="92500"/>
          </a:bodyPr>
          <a:lstStyle/>
          <a:p>
            <a:r>
              <a:rPr lang="en-US" sz="3200" b="1" dirty="0">
                <a:solidFill>
                  <a:schemeClr val="accent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Lincolnshire CC</a:t>
            </a:r>
          </a:p>
          <a:p>
            <a:r>
              <a:rPr lang="en-US" sz="3200" b="1" dirty="0">
                <a:solidFill>
                  <a:schemeClr val="accent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Lincolnshire UA</a:t>
            </a:r>
          </a:p>
          <a:p>
            <a:r>
              <a:rPr lang="en-US" sz="3200" b="1" dirty="0">
                <a:solidFill>
                  <a:schemeClr val="accent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North-East Lincolnshire UA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r>
              <a:rPr lang="en-US" sz="3200" b="1" dirty="0">
                <a:solidFill>
                  <a:schemeClr val="accent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District Councils </a:t>
            </a:r>
          </a:p>
          <a:p>
            <a:endParaRPr lang="en-US" sz="3200" b="1" dirty="0">
              <a:solidFill>
                <a:schemeClr val="accent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Lincolnshire  Mayoral Election in May 2025 </a:t>
            </a:r>
          </a:p>
        </p:txBody>
      </p:sp>
    </p:spTree>
    <p:extLst>
      <p:ext uri="{BB962C8B-B14F-4D97-AF65-F5344CB8AC3E}">
        <p14:creationId xmlns:p14="http://schemas.microsoft.com/office/powerpoint/2010/main" val="161274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151D-506C-2C41-A9A8-6CB47CE9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Northamptonshire’s 2 Unitary Councils and the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Milton Keynes &amp; South Midlands Issue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5DF605-76F4-69D5-9BEE-0FB983006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47" y="2775473"/>
            <a:ext cx="3560781" cy="35715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56C22-9B8E-2AA4-BE86-66760BD59DF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185648" y="2775474"/>
            <a:ext cx="3625326" cy="35715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1F80C-F69C-5ED5-2329-50450D8B1F7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15614" y="1957892"/>
            <a:ext cx="3861995" cy="91439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West Northamptonshire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C3103-1702-C741-F082-7A28884F06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48979" y="1957892"/>
            <a:ext cx="3861995" cy="547182"/>
          </a:xfrm>
        </p:spPr>
        <p:txBody>
          <a:bodyPr>
            <a:normAutofit fontScale="92500"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North Northamptonshire</a:t>
            </a:r>
          </a:p>
        </p:txBody>
      </p:sp>
    </p:spTree>
    <p:extLst>
      <p:ext uri="{BB962C8B-B14F-4D97-AF65-F5344CB8AC3E}">
        <p14:creationId xmlns:p14="http://schemas.microsoft.com/office/powerpoint/2010/main" val="402430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3674-44BF-7296-25EE-A24E50A4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18 councils have requested an election delay in 2025.</a:t>
            </a:r>
            <a:b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Government will only postpone elections where there is a clear commitment to the aims of the reorganisation, and  where councils had offered "genuine proposals for change).</a:t>
            </a:r>
            <a:b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D9E1-EA39-3FA4-02C0-38586EB17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2661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• 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Derbyshire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Devon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East Sussex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West Sussex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Essex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Gloucestershire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Hampshire CC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Kent CC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Leicestershire CC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F8D90-6F54-7A98-C85A-075264177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2661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Lincolnshire CC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Norfolk CC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Oxfordshire CC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Suffolk CC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Surrey CC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Warwickshire CC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Worcestershire CC</a:t>
            </a:r>
          </a:p>
          <a:p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Thurrock UA (see Essex)</a:t>
            </a:r>
          </a:p>
          <a:p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Isle of Wight UA (Hampshire)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8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0AF17-CFE7-235A-76F4-E482F304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89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C79F-0155-246A-DE1F-7D9DE6C9E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7E2CE-3FF0-05A3-9554-759833D985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Constitutional autonomy and partnership based on elected mayors</a:t>
            </a:r>
          </a:p>
          <a:p>
            <a:r>
              <a:rPr lang="en-GB" dirty="0"/>
              <a:t>Devolution of powers &amp; Representation in Westminster.</a:t>
            </a:r>
          </a:p>
          <a:p>
            <a:r>
              <a:rPr lang="en-GB" dirty="0"/>
              <a:t>Integrated Funding Settlements  </a:t>
            </a:r>
          </a:p>
          <a:p>
            <a:r>
              <a:rPr lang="en-GB" dirty="0"/>
              <a:t>Universal coverage of Strategic Authorities (1.5m population).</a:t>
            </a:r>
          </a:p>
          <a:p>
            <a:r>
              <a:rPr lang="en-GB" dirty="0"/>
              <a:t>Local Gov-organisation – universal unitary authorities 0.5m population.</a:t>
            </a:r>
          </a:p>
          <a:p>
            <a:r>
              <a:rPr lang="en-GB" dirty="0"/>
              <a:t>Over the long-term - Align public service boundaries with Strategic Authority boundaries.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FAF04-CDAE-8198-BB0B-FD1C40EA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9015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D7AF5-9676-85B3-6FD6-5269B75444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Requires primary legislation - and will be in a Devolution Bill this year </a:t>
            </a:r>
          </a:p>
          <a:p>
            <a:r>
              <a:rPr lang="en-GB" dirty="0"/>
              <a:t>A single “mutually agreed” outcomes framework (similar to Scotland’s for individual authorities)</a:t>
            </a:r>
          </a:p>
          <a:p>
            <a:r>
              <a:rPr lang="en-GB" dirty="0"/>
              <a:t>Mayors taking PCC/PFCC role across two or more areas (subject to boundaries aligning)</a:t>
            </a:r>
          </a:p>
          <a:p>
            <a:endParaRPr lang="en-GB" sz="800" dirty="0"/>
          </a:p>
          <a:p>
            <a:r>
              <a:rPr lang="en-GB" dirty="0"/>
              <a:t>but</a:t>
            </a:r>
          </a:p>
          <a:p>
            <a:endParaRPr lang="en-GB" sz="800" dirty="0"/>
          </a:p>
          <a:p>
            <a:r>
              <a:rPr lang="en-GB" dirty="0"/>
              <a:t>Monitored over a Spending Review period (usually 3 Years).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AF2C9-4A32-72BE-7083-120DDEDF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Devolution Framework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5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0DC306-F0AD-B68E-E147-1EA30FAC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632856"/>
          </a:xfrm>
        </p:spPr>
        <p:txBody>
          <a:bodyPr>
            <a:normAutofit fontScale="90000"/>
          </a:bodyPr>
          <a:lstStyle/>
          <a:p>
            <a:r>
              <a:rPr lang="en-GB" dirty="0"/>
              <a:t>Elected Mayors and the ‘escalator’  </a:t>
            </a:r>
            <a:br>
              <a:rPr lang="en-GB" dirty="0"/>
            </a:br>
            <a:r>
              <a:rPr lang="en-GB" sz="3600" dirty="0"/>
              <a:t>The strategy has push and pull elements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62F2C-FD52-E89E-5F60-E745793A8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Pull</a:t>
            </a:r>
          </a:p>
          <a:p>
            <a:endParaRPr lang="en-GB" dirty="0"/>
          </a:p>
          <a:p>
            <a:r>
              <a:rPr lang="en-GB" dirty="0"/>
              <a:t>Foundation Strategic Authorities (18 new responsibilities and powers)</a:t>
            </a:r>
          </a:p>
          <a:p>
            <a:r>
              <a:rPr lang="en-GB" dirty="0"/>
              <a:t>Mayoral Strategic Authorities (47)</a:t>
            </a:r>
          </a:p>
          <a:p>
            <a:r>
              <a:rPr lang="en-GB" dirty="0"/>
              <a:t>Established Mayoral Strategic Authorities (57)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82573-AB5C-E9A2-58C9-64E7126B00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58000" y="2432956"/>
            <a:ext cx="4891088" cy="3264581"/>
          </a:xfrm>
        </p:spPr>
        <p:txBody>
          <a:bodyPr/>
          <a:lstStyle/>
          <a:p>
            <a:r>
              <a:rPr lang="en-GB" dirty="0"/>
              <a:t>Push</a:t>
            </a:r>
          </a:p>
          <a:p>
            <a:endParaRPr lang="en-GB" dirty="0"/>
          </a:p>
          <a:p>
            <a:r>
              <a:rPr lang="en-GB" dirty="0"/>
              <a:t>The fallback –is mandatory  ministerial powers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57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A28DE-72F6-E96D-3262-D46925FB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86EF59-7952-E90F-C519-0A015E07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800100"/>
            <a:ext cx="5541328" cy="2899064"/>
          </a:xfrm>
        </p:spPr>
        <p:txBody>
          <a:bodyPr>
            <a:normAutofit fontScale="90000"/>
          </a:bodyPr>
          <a:lstStyle/>
          <a:p>
            <a:r>
              <a:rPr lang="en-GB" dirty="0"/>
              <a:t>…and back to sub-regionalism: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Devo coverage</a:t>
            </a:r>
            <a:br>
              <a:rPr lang="en-GB" dirty="0"/>
            </a:br>
            <a:r>
              <a:rPr lang="en-GB" sz="2700" dirty="0"/>
              <a:t>December 2024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292FD-6183-83A6-A594-9B69DC65BA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984241" y="527194"/>
            <a:ext cx="4318000" cy="61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7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6A1132-88D0-9C76-58C7-650DF23F73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141" y="1989138"/>
            <a:ext cx="11283719" cy="3708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E5764A-5804-4B67-9498-EF9E95C4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Figure 2: Streamlining government</a:t>
            </a:r>
          </a:p>
        </p:txBody>
      </p:sp>
    </p:spTree>
    <p:extLst>
      <p:ext uri="{BB962C8B-B14F-4D97-AF65-F5344CB8AC3E}">
        <p14:creationId xmlns:p14="http://schemas.microsoft.com/office/powerpoint/2010/main" val="179290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C3A447-379A-152F-C267-64F5882E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chemeClr val="tx1"/>
                </a:solidFill>
                <a:latin typeface="+mj-lt"/>
                <a:cs typeface="+mj-cs"/>
              </a:rPr>
              <a:t>Local Government Reorganisation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6B5B8-2A4C-7D6D-6DC1-05F8D185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  <a:cs typeface="+mn-cs"/>
              </a:rPr>
              <a:t>A note of caution from past reorganizations</a:t>
            </a:r>
          </a:p>
        </p:txBody>
      </p:sp>
      <p:pic>
        <p:nvPicPr>
          <p:cNvPr id="8" name="Picture 7" descr="Red alarm light with people on the background">
            <a:extLst>
              <a:ext uri="{FF2B5EF4-FFF2-40B4-BE49-F238E27FC236}">
                <a16:creationId xmlns:a16="http://schemas.microsoft.com/office/drawing/2014/main" id="{A51305F6-C36F-DD8E-EFD2-A40573EA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64" r="1078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510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1FF3-BD1D-F5CE-8D3F-CF1A2C36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Councils in Central Government Intervention Process </a:t>
            </a:r>
            <a:b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those receiving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xceptional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inancial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B9C5-E7B5-3434-EA6C-3C99A3848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7099"/>
            <a:ext cx="5181600" cy="39798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Birmingham (Int &amp; EFS)</a:t>
            </a:r>
          </a:p>
          <a:p>
            <a:r>
              <a:rPr lang="en-GB" dirty="0"/>
              <a:t>Bradford (EFS)</a:t>
            </a:r>
          </a:p>
          <a:p>
            <a:r>
              <a:rPr lang="en-GB" dirty="0"/>
              <a:t>Cheshire East (EFS)</a:t>
            </a:r>
          </a:p>
          <a:p>
            <a:r>
              <a:rPr lang="en-GB" dirty="0"/>
              <a:t>Croydon (Int &amp; EFS)</a:t>
            </a:r>
          </a:p>
          <a:p>
            <a:r>
              <a:rPr lang="en-GB" dirty="0"/>
              <a:t>Cumberland (EFS)</a:t>
            </a:r>
          </a:p>
          <a:p>
            <a:r>
              <a:rPr lang="en-GB" dirty="0"/>
              <a:t>Eastbourne (EFS)</a:t>
            </a:r>
          </a:p>
          <a:p>
            <a:r>
              <a:rPr lang="en-GB" dirty="0"/>
              <a:t>Havering (EFS)</a:t>
            </a:r>
          </a:p>
          <a:p>
            <a:r>
              <a:rPr lang="en-GB" dirty="0"/>
              <a:t>Medway (EFS)</a:t>
            </a:r>
          </a:p>
          <a:p>
            <a:r>
              <a:rPr lang="en-GB" dirty="0"/>
              <a:t>Middlesborough (EFS)</a:t>
            </a:r>
          </a:p>
          <a:p>
            <a:r>
              <a:rPr lang="en-GB" b="1" dirty="0"/>
              <a:t>North Northants (EFS)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F78DF-FE46-BD34-F8CA-241DAD774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7099"/>
            <a:ext cx="5181600" cy="3979864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Nottingham (Int &amp; EFS)</a:t>
            </a:r>
          </a:p>
          <a:p>
            <a:r>
              <a:rPr lang="en-GB" dirty="0"/>
              <a:t>Plymouth (EFS)</a:t>
            </a:r>
          </a:p>
          <a:p>
            <a:r>
              <a:rPr lang="en-GB" dirty="0"/>
              <a:t> Slough (Int &amp; EFS)</a:t>
            </a:r>
          </a:p>
          <a:p>
            <a:r>
              <a:rPr lang="en-GB" dirty="0"/>
              <a:t>Somerset (EFS)</a:t>
            </a:r>
          </a:p>
          <a:p>
            <a:r>
              <a:rPr lang="en-GB" dirty="0"/>
              <a:t>Southampton(EFS)</a:t>
            </a:r>
          </a:p>
          <a:p>
            <a:r>
              <a:rPr lang="en-GB" dirty="0"/>
              <a:t>Stoke (EFS)</a:t>
            </a:r>
          </a:p>
          <a:p>
            <a:r>
              <a:rPr lang="en-GB" dirty="0"/>
              <a:t>Thurrock (Int &amp; EFS)</a:t>
            </a:r>
          </a:p>
          <a:p>
            <a:r>
              <a:rPr lang="en-GB" b="1" dirty="0"/>
              <a:t>West Northants (EFS)</a:t>
            </a:r>
          </a:p>
          <a:p>
            <a:r>
              <a:rPr lang="en-GB" dirty="0"/>
              <a:t> Woking (EFS)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2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7E3CF-1DBC-D338-4C9F-110B4584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733218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Local Government Reorganization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East Midlands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NB. </a:t>
            </a:r>
            <a:r>
              <a:rPr lang="en-GB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Reorganisations to be implemented in 2027 and 2028.</a:t>
            </a:r>
            <a:endParaRPr lang="en-US" sz="2700" b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FDFC3C-F7F0-F2B7-1CF5-726BCD060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4516"/>
          <a:stretch/>
        </p:blipFill>
        <p:spPr>
          <a:xfrm>
            <a:off x="5627377" y="640080"/>
            <a:ext cx="526845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59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BS COLOURS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821D69"/>
      </a:accent1>
      <a:accent2>
        <a:srgbClr val="C7007F"/>
      </a:accent2>
      <a:accent3>
        <a:srgbClr val="6E6257"/>
      </a:accent3>
      <a:accent4>
        <a:srgbClr val="821D69"/>
      </a:accent4>
      <a:accent5>
        <a:srgbClr val="C7007F"/>
      </a:accent5>
      <a:accent6>
        <a:srgbClr val="6E6257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What the English Devolution White Paper might mean for the region? </vt:lpstr>
      <vt:lpstr>Overview</vt:lpstr>
      <vt:lpstr>Devolution Framework </vt:lpstr>
      <vt:lpstr>Elected Mayors and the ‘escalator’   The strategy has push and pull elements  </vt:lpstr>
      <vt:lpstr>…and back to sub-regionalism:  Devo coverage December 2024</vt:lpstr>
      <vt:lpstr>Figure 2: Streamlining government</vt:lpstr>
      <vt:lpstr>Local Government Reorganisation </vt:lpstr>
      <vt:lpstr>Councils in Central Government Intervention Process  and those receiving exceptional financial support</vt:lpstr>
      <vt:lpstr>Local Government Reorganization  in the East Midlands  NB. Reorganisations to be implemented in 2027 and 2028.</vt:lpstr>
      <vt:lpstr>The East Midlands Combined County Authority   Police and Fire Responsibilities?  </vt:lpstr>
      <vt:lpstr> </vt:lpstr>
      <vt:lpstr>Leicester, Leicestershire Rutland &amp; 7 Districts</vt:lpstr>
      <vt:lpstr>PowerPoint Presentation</vt:lpstr>
      <vt:lpstr>Northamptonshire’s 2 Unitary Councils and the  Milton Keynes &amp; South Midlands Issue </vt:lpstr>
      <vt:lpstr>18 councils have requested an election delay in 2025. (Government will only postpone elections where there is a clear commitment to the aims of the reorganisation, and  where councils had offered "genuine proposals for change). 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Murphy, Peter</dc:creator>
  <cp:lastModifiedBy>Cornwell, Melissa</cp:lastModifiedBy>
  <cp:revision>5</cp:revision>
  <dcterms:created xsi:type="dcterms:W3CDTF">2025-01-13T14:46:05Z</dcterms:created>
  <dcterms:modified xsi:type="dcterms:W3CDTF">2025-04-29T10:03:04Z</dcterms:modified>
</cp:coreProperties>
</file>