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71" r:id="rId4"/>
    <p:sldId id="278" r:id="rId5"/>
    <p:sldId id="257" r:id="rId6"/>
    <p:sldId id="279" r:id="rId7"/>
    <p:sldId id="258" r:id="rId8"/>
    <p:sldId id="261" r:id="rId9"/>
    <p:sldId id="260" r:id="rId10"/>
    <p:sldId id="262" r:id="rId11"/>
    <p:sldId id="276" r:id="rId12"/>
    <p:sldId id="265" r:id="rId13"/>
    <p:sldId id="280" r:id="rId14"/>
    <p:sldId id="281" r:id="rId15"/>
    <p:sldId id="282" r:id="rId16"/>
    <p:sldId id="285" r:id="rId17"/>
    <p:sldId id="286" r:id="rId18"/>
    <p:sldId id="273" r:id="rId19"/>
    <p:sldId id="287" r:id="rId20"/>
    <p:sldId id="288" r:id="rId21"/>
    <p:sldId id="284" r:id="rId22"/>
    <p:sldId id="259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7C05-4A42-BEB7-9822-ECCE311E0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2E620-C40F-82C7-48BF-36BCC5207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B345-0ABA-BCD3-86B3-97703720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D2C0E-2FA8-F46F-6E90-C272972C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69327-409A-17E4-469B-2F4DAD7C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6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0DA6-FF1C-25BA-FA75-F60E07C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86E31-3863-2D12-4AAD-2562EF25C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2635D-553C-1635-6A89-3EE23F4A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47375-A1F4-9370-5D27-A47CAF83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AFB18-B49A-48CB-F4DE-4647D160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815DC-406F-DB8B-FEB1-125BDC6A1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9712B-CE2E-CE30-AACE-34824B3D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F01E-3A62-C46D-D092-3FB103D2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3C60-4552-5561-92A9-2A5DBBEB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4B68D-8048-BBE0-7A40-2A29F6BF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9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062-0BAC-300D-7B88-BAAE04EF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731BD-A412-6BE8-0531-EC825C3AF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EAB5A-E181-5840-C395-DB81BD59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6215-6DE4-0525-01FD-04247E91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C673F-6250-1386-C8A5-2B8DB5B1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5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72AE-F1BC-4C34-9F3D-14BB119F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8091C-F42B-6638-EE66-3A09F354D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5D9E7-CAC6-B900-62E4-2322FF22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0E77-6BB2-B87C-9122-6D6A5BFE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14921-01E1-6922-FC3C-C313D77A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6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7585-657F-100D-2DEC-524AE8A9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EE65-9D49-8333-CBEA-AD6CE07EC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BA1FC-94F2-253E-02EF-6B3D1837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0413-F52C-112B-6901-AAAB2ED1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BF745-8D6A-1F1B-CB28-63361BB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6A466-3632-5442-6CE2-D98A0F68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7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7D69-8A43-E66B-4B30-4E460731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5C6D2-880B-E2DA-4247-D8FC4CBAC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73335-B7D1-A78E-4AEE-1C31516B0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BE831-9E6D-C7CA-40EC-A029322B8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94DC9-2EF1-0AE2-9CEA-4959777AA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E8D469-D02E-DBF0-D4F9-8F1FF18E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1CA1A-7D80-8D0D-5D72-9793AACD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76AD1-6718-1599-0680-3FD56EBF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7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F0B5-E51A-4DA4-E09B-C1CEEDD2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EEC48-F68C-7DC5-975F-2B09AB13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AFE14-6020-9037-F40E-48AE6FDC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6B567-1148-2003-52A9-1AE08CF3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1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84E38-CAD8-C7AF-A81F-786EB0D8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1ADFB-7C61-1D7F-069C-2EFDAB78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B7237-43E6-DF98-0D3F-93303D9F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7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134F-F7AF-CA75-2D01-1203BB8D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24532-2332-1B7C-757B-0B25521C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FAF1F-4EEA-C2D8-D3D3-F8189A74B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FCBEE-3512-10D0-8240-97E1B58F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60912-A2E6-12E0-3980-11FE7BB3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A0BB-FE21-D29D-BB51-D0C1FBD7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8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CC9A-B9ED-2B68-7851-CE4F59B7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CB9DF-96E5-ECEA-2EA0-D7EB0537F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E1925-888D-576E-2498-5DE5F28D1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4AD3F-5673-DF07-0451-8809ED9B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054E0-8FF5-6467-5F4A-C8EC2C1F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55096-BF8D-8BA7-81DD-F1F2587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5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E7A05-3189-2F01-3556-D2A2B6B1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FDB19-A975-9447-385F-4B7CCABE8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D2505-05B7-6204-88AB-2E3E0CFDE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595688-9333-490B-8E39-253B6461BB7F}" type="datetimeFigureOut">
              <a:rPr lang="en-GB" smtClean="0"/>
              <a:t>23/05/2025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40F8E-2DCF-D6BA-E60D-9664099B5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C9A2C-33CB-E4A9-C7BE-047B6D70D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AEEF5C-CD95-4DFB-A912-EA14948F7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0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15C6B-F091-B872-80A2-F0A39F2B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0" y="1450655"/>
            <a:ext cx="4230959" cy="3956690"/>
          </a:xfrm>
        </p:spPr>
        <p:txBody>
          <a:bodyPr anchor="ctr"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Central and Local Government Reform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 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 and the role of </a:t>
            </a:r>
            <a:br>
              <a:rPr lang="en-GB" sz="3200" b="1" dirty="0">
                <a:solidFill>
                  <a:schemeClr val="bg1"/>
                </a:solidFill>
              </a:rPr>
            </a:b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Performance Management Regimes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08A46-E135-9006-DDDB-28572D51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600" y="1108061"/>
            <a:ext cx="5588000" cy="4571972"/>
          </a:xfrm>
        </p:spPr>
        <p:txBody>
          <a:bodyPr anchor="ctr"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CIPFA Japan Conference</a:t>
            </a:r>
          </a:p>
          <a:p>
            <a:pPr marL="0" indent="0">
              <a:buNone/>
            </a:pPr>
            <a:r>
              <a:rPr lang="en-GB" sz="2000">
                <a:solidFill>
                  <a:schemeClr val="bg1"/>
                </a:solidFill>
              </a:rPr>
              <a:t>Osaka UC 18</a:t>
            </a:r>
            <a:r>
              <a:rPr lang="en-GB" sz="2000" baseline="30000">
                <a:solidFill>
                  <a:schemeClr val="bg1"/>
                </a:solidFill>
              </a:rPr>
              <a:t>th</a:t>
            </a:r>
            <a:r>
              <a:rPr lang="en-GB" sz="200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May 2025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Peter Murphy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BA, MA, PhD, FETC, MRTPI, CISPA, FEAH, FRSA FJUC, </a:t>
            </a:r>
            <a:r>
              <a:rPr lang="en-GB" sz="1600" dirty="0" err="1">
                <a:solidFill>
                  <a:schemeClr val="bg1"/>
                </a:solidFill>
              </a:rPr>
              <a:t>FAssSS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Professor of Public Policy and Management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Nottingham Business School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Visiting Professor </a:t>
            </a:r>
            <a:r>
              <a:rPr lang="en-GB" sz="1600" dirty="0" err="1">
                <a:solidFill>
                  <a:schemeClr val="bg1"/>
                </a:solidFill>
              </a:rPr>
              <a:t>Kwansei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Gakuin</a:t>
            </a:r>
            <a:r>
              <a:rPr lang="en-GB" sz="1600" dirty="0">
                <a:solidFill>
                  <a:schemeClr val="bg1"/>
                </a:solidFill>
              </a:rPr>
              <a:t> University  </a:t>
            </a:r>
          </a:p>
        </p:txBody>
      </p:sp>
    </p:spTree>
    <p:extLst>
      <p:ext uri="{BB962C8B-B14F-4D97-AF65-F5344CB8AC3E}">
        <p14:creationId xmlns:p14="http://schemas.microsoft.com/office/powerpoint/2010/main" val="2619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19E96-82DC-3816-0AD1-FA66E50E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/>
              <a:t>Local Government Reform </a:t>
            </a: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Modernisation and Improvement</a:t>
            </a:r>
            <a:endParaRPr lang="en-GB" sz="31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935F-58F4-6AFA-DA81-61A873ED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623275"/>
            <a:ext cx="6204199" cy="5607882"/>
          </a:xfrm>
        </p:spPr>
        <p:txBody>
          <a:bodyPr anchor="ctr">
            <a:normAutofit lnSpcReduction="10000"/>
          </a:bodyPr>
          <a:lstStyle/>
          <a:p>
            <a:r>
              <a:rPr lang="en-GB" sz="1800" b="1" dirty="0"/>
              <a:t>New legal framework of powers and responsibilities </a:t>
            </a:r>
            <a:r>
              <a:rPr lang="en-GB" sz="1800" dirty="0"/>
              <a:t>– Best Value; the power of general competence; the power to promote economic, social and environmental wellbeing.</a:t>
            </a:r>
          </a:p>
          <a:p>
            <a:endParaRPr lang="en-GB" sz="800" dirty="0"/>
          </a:p>
          <a:p>
            <a:r>
              <a:rPr lang="en-GB" sz="1800" dirty="0"/>
              <a:t>Improved local democracy, citizen engagement community planning and accountability </a:t>
            </a:r>
            <a:r>
              <a:rPr lang="en-GB" sz="1800" b="1" dirty="0"/>
              <a:t>through new political and governance arrangements</a:t>
            </a:r>
          </a:p>
          <a:p>
            <a:endParaRPr lang="en-GB" sz="800" dirty="0"/>
          </a:p>
          <a:p>
            <a:r>
              <a:rPr lang="en-GB" sz="1800" dirty="0"/>
              <a:t>Evid</a:t>
            </a:r>
            <a:r>
              <a:rPr lang="en-GB" sz="1800" b="1" dirty="0"/>
              <a:t>ence based decision making</a:t>
            </a:r>
            <a:r>
              <a:rPr lang="en-GB" sz="1800" dirty="0"/>
              <a:t>, improved data and intelligence (input, output and outcomes data) and </a:t>
            </a:r>
            <a:r>
              <a:rPr lang="en-GB" sz="1800" b="1" dirty="0"/>
              <a:t>improved public assurance </a:t>
            </a:r>
            <a:r>
              <a:rPr lang="en-GB" sz="1800" dirty="0"/>
              <a:t>arrangements, most notably via external inspections</a:t>
            </a:r>
          </a:p>
          <a:p>
            <a:endParaRPr lang="en-GB" sz="800" dirty="0"/>
          </a:p>
          <a:p>
            <a:r>
              <a:rPr lang="en-GB" sz="1800" dirty="0"/>
              <a:t>More ‘</a:t>
            </a:r>
            <a:r>
              <a:rPr lang="en-GB" sz="1800" b="1" dirty="0"/>
              <a:t>economic, efficient and effective</a:t>
            </a:r>
            <a:r>
              <a:rPr lang="en-GB" sz="1800" dirty="0"/>
              <a:t>’ public services through collaborations and partnerships</a:t>
            </a:r>
          </a:p>
          <a:p>
            <a:endParaRPr lang="en-GB" sz="800" dirty="0"/>
          </a:p>
          <a:p>
            <a:r>
              <a:rPr lang="en-GB" sz="1800" dirty="0"/>
              <a:t>Improved </a:t>
            </a:r>
            <a:r>
              <a:rPr lang="en-GB" sz="1800" b="1" dirty="0"/>
              <a:t>financial management </a:t>
            </a:r>
            <a:r>
              <a:rPr lang="en-GB" sz="1800" dirty="0"/>
              <a:t>via budgeting, accounting and financial reporting</a:t>
            </a:r>
          </a:p>
          <a:p>
            <a:endParaRPr lang="en-GB" sz="800" dirty="0"/>
          </a:p>
          <a:p>
            <a:r>
              <a:rPr lang="en-GB" sz="1800" b="1" dirty="0"/>
              <a:t>Innovation, </a:t>
            </a:r>
            <a:r>
              <a:rPr lang="en-GB" sz="1800" dirty="0"/>
              <a:t>new technology digital delivery and e-government. </a:t>
            </a:r>
          </a:p>
        </p:txBody>
      </p:sp>
    </p:spTree>
    <p:extLst>
      <p:ext uri="{BB962C8B-B14F-4D97-AF65-F5344CB8AC3E}">
        <p14:creationId xmlns:p14="http://schemas.microsoft.com/office/powerpoint/2010/main" val="393766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E5C48-2DAC-1495-11E3-A5157F35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br>
              <a:rPr lang="en-GB" sz="3200" b="1" dirty="0"/>
            </a:br>
            <a:r>
              <a:rPr lang="en-GB" sz="2400" b="1" dirty="0"/>
              <a:t>My roles  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2800" b="1" dirty="0"/>
              <a:t>Central Government </a:t>
            </a:r>
            <a:br>
              <a:rPr lang="en-GB" sz="2800" b="1" dirty="0"/>
            </a:br>
            <a:r>
              <a:rPr lang="en-GB" sz="2800" b="1" dirty="0"/>
              <a:t>2000-2009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48815-E9B7-FF7C-6E3C-3D1871C7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801" y="1338729"/>
            <a:ext cx="5765798" cy="4180542"/>
          </a:xfrm>
        </p:spPr>
        <p:txBody>
          <a:bodyPr anchor="ctr">
            <a:noAutofit/>
          </a:bodyPr>
          <a:lstStyle/>
          <a:p>
            <a:r>
              <a:rPr lang="en-GB" sz="2200" dirty="0"/>
              <a:t>Policy role: the development and application of </a:t>
            </a:r>
            <a:r>
              <a:rPr lang="en-GB" sz="2200" b="1" dirty="0"/>
              <a:t>performance management regimes</a:t>
            </a:r>
            <a:r>
              <a:rPr lang="en-GB" sz="2200" dirty="0"/>
              <a:t> for local service delivery.</a:t>
            </a:r>
          </a:p>
          <a:p>
            <a:endParaRPr lang="en-GB" sz="800" dirty="0"/>
          </a:p>
          <a:p>
            <a:r>
              <a:rPr lang="en-GB" sz="2200" dirty="0"/>
              <a:t>The </a:t>
            </a:r>
            <a:r>
              <a:rPr lang="en-GB" sz="2200" b="1" dirty="0"/>
              <a:t>intervention</a:t>
            </a:r>
            <a:r>
              <a:rPr lang="en-GB" sz="2200" dirty="0"/>
              <a:t> in failing or significantly underperforming local authorities</a:t>
            </a:r>
          </a:p>
          <a:p>
            <a:endParaRPr lang="en-GB" sz="800" dirty="0"/>
          </a:p>
          <a:p>
            <a:r>
              <a:rPr lang="en-GB" sz="2200" dirty="0"/>
              <a:t>The review of ‘at risk’ </a:t>
            </a:r>
            <a:r>
              <a:rPr lang="en-GB" sz="2200" b="1" dirty="0"/>
              <a:t>central government major programmes </a:t>
            </a:r>
            <a:r>
              <a:rPr lang="en-GB" sz="2200" dirty="0"/>
              <a:t>and projects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200" dirty="0"/>
              <a:t>Director of  Local Government for the </a:t>
            </a:r>
            <a:r>
              <a:rPr lang="en-GB" sz="2200" b="1" dirty="0"/>
              <a:t>Government Office East Midlands  </a:t>
            </a:r>
          </a:p>
        </p:txBody>
      </p:sp>
    </p:spTree>
    <p:extLst>
      <p:ext uri="{BB962C8B-B14F-4D97-AF65-F5344CB8AC3E}">
        <p14:creationId xmlns:p14="http://schemas.microsoft.com/office/powerpoint/2010/main" val="132242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45574-A096-0CC1-3D87-145B2090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2800" b="1" dirty="0"/>
              <a:t>A key driver for improvement: </a:t>
            </a:r>
            <a:br>
              <a:rPr lang="en-GB" sz="2800" b="1" dirty="0"/>
            </a:br>
            <a:r>
              <a:rPr lang="en-GB" sz="2800" b="1" dirty="0"/>
              <a:t>The development of Performance Management Regimes 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0953-387A-7E47-5B68-BAA91BFC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754696"/>
            <a:ext cx="7187207" cy="4828188"/>
          </a:xfrm>
        </p:spPr>
        <p:txBody>
          <a:bodyPr anchor="t">
            <a:normAutofit/>
          </a:bodyPr>
          <a:lstStyle/>
          <a:p>
            <a:endParaRPr lang="en-GB" sz="2000" b="1" dirty="0"/>
          </a:p>
          <a:p>
            <a:r>
              <a:rPr lang="en-GB" sz="2400" b="1" dirty="0"/>
              <a:t>Best Value 1999-2002</a:t>
            </a:r>
          </a:p>
          <a:p>
            <a:r>
              <a:rPr lang="en-GB" sz="2400" b="1" dirty="0"/>
              <a:t>Comprehensive Performance Assessment 2002-2005</a:t>
            </a:r>
          </a:p>
          <a:p>
            <a:r>
              <a:rPr lang="en-GB" sz="2400" b="1" dirty="0"/>
              <a:t>Comprehensive Performance Assessment 2006-2008</a:t>
            </a:r>
          </a:p>
          <a:p>
            <a:r>
              <a:rPr lang="en-GB" sz="2400" b="1" dirty="0"/>
              <a:t>Comprehensive Area Assessment 2009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2010-2025</a:t>
            </a:r>
            <a:r>
              <a:rPr lang="en-GB" sz="2000" dirty="0"/>
              <a:t> Sector Lead Improvement and austerity – the gradual  abandonment of collective responsibility by central government and the decline of local government into service failures and financial distress.  </a:t>
            </a:r>
          </a:p>
          <a:p>
            <a:endParaRPr lang="en-GB" sz="2000" dirty="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1C7CD23-C578-A282-B456-40B964DF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2" r="34362" b="2"/>
          <a:stretch>
            <a:fillRect/>
          </a:stretch>
        </p:blipFill>
        <p:spPr>
          <a:xfrm>
            <a:off x="8153400" y="2093976"/>
            <a:ext cx="346332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45574-A096-0CC1-3D87-145B2090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87925"/>
          </a:xfrm>
        </p:spPr>
        <p:txBody>
          <a:bodyPr anchor="b">
            <a:normAutofit/>
          </a:bodyPr>
          <a:lstStyle/>
          <a:p>
            <a:r>
              <a:rPr lang="en-GB" sz="2800" b="1" dirty="0"/>
              <a:t>Theoretical background and influences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0953-387A-7E47-5B68-BAA91BFC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754696"/>
            <a:ext cx="7390408" cy="4828188"/>
          </a:xfrm>
        </p:spPr>
        <p:txBody>
          <a:bodyPr anchor="t">
            <a:normAutofit fontScale="92500" lnSpcReduction="10000"/>
          </a:bodyPr>
          <a:lstStyle/>
          <a:p>
            <a:endParaRPr lang="en-GB" sz="2000" b="1" dirty="0"/>
          </a:p>
          <a:p>
            <a:r>
              <a:rPr lang="en-GB" sz="2200" dirty="0"/>
              <a:t>Throughout CPA and CAA the biggest theoretical influence was the ideas on </a:t>
            </a:r>
            <a:r>
              <a:rPr lang="en-GB" sz="2200" b="1" dirty="0"/>
              <a:t>Institutional Isomorphism </a:t>
            </a:r>
            <a:r>
              <a:rPr lang="en-GB" sz="2200" dirty="0"/>
              <a:t>with its’ three variants all playing a part.</a:t>
            </a:r>
          </a:p>
          <a:p>
            <a:endParaRPr lang="en-GB" sz="900" dirty="0"/>
          </a:p>
          <a:p>
            <a:r>
              <a:rPr lang="en-GB" sz="2200" b="1" dirty="0"/>
              <a:t>Isomorphism</a:t>
            </a:r>
            <a:r>
              <a:rPr lang="en-GB" sz="2200" dirty="0"/>
              <a:t> is gaining organisational similarity in structure and/or process to other organisations </a:t>
            </a:r>
            <a:r>
              <a:rPr lang="en-GB" sz="2200" dirty="0" err="1"/>
              <a:t>i.e</a:t>
            </a:r>
            <a:r>
              <a:rPr lang="en-GB" sz="2200" dirty="0"/>
              <a:t> how individual local authorities respond will increasingly affect and be affected by how other local authorities respond</a:t>
            </a:r>
          </a:p>
          <a:p>
            <a:pPr lvl="1"/>
            <a:r>
              <a:rPr lang="en-GB" sz="1900" b="1" dirty="0"/>
              <a:t>Coercive</a:t>
            </a:r>
            <a:r>
              <a:rPr lang="en-GB" sz="1900" dirty="0"/>
              <a:t> isomorphism </a:t>
            </a:r>
            <a:r>
              <a:rPr lang="en-GB" sz="1900" dirty="0" err="1"/>
              <a:t>eg</a:t>
            </a:r>
            <a:r>
              <a:rPr lang="en-GB" sz="1900" dirty="0"/>
              <a:t>, laws, regulations, standards or government directives</a:t>
            </a:r>
          </a:p>
          <a:p>
            <a:pPr lvl="1"/>
            <a:r>
              <a:rPr lang="en-GB" sz="1900" b="1" dirty="0"/>
              <a:t>Mimetic </a:t>
            </a:r>
            <a:r>
              <a:rPr lang="en-GB" sz="1900" dirty="0"/>
              <a:t>– adopting widely accepted behaviour in local authorities</a:t>
            </a:r>
          </a:p>
          <a:p>
            <a:pPr lvl="1"/>
            <a:r>
              <a:rPr lang="en-GB" sz="1900" b="1" dirty="0"/>
              <a:t>Normative</a:t>
            </a:r>
            <a:r>
              <a:rPr lang="en-GB" sz="1900" dirty="0"/>
              <a:t> – moral compliance.</a:t>
            </a:r>
          </a:p>
          <a:p>
            <a:endParaRPr lang="en-GB" sz="900" dirty="0"/>
          </a:p>
          <a:p>
            <a:r>
              <a:rPr lang="en-GB" sz="2000" dirty="0"/>
              <a:t>However early use and conceptualisations </a:t>
            </a:r>
            <a:r>
              <a:rPr lang="en-GB" sz="2000" b="1" dirty="0"/>
              <a:t>of New Public Management </a:t>
            </a:r>
            <a:r>
              <a:rPr lang="en-GB" sz="2000" dirty="0"/>
              <a:t>gradually gave way to appreciations of </a:t>
            </a:r>
            <a:r>
              <a:rPr lang="en-GB" sz="2000" b="1" dirty="0"/>
              <a:t>Public and Social Value creation and New Public Governance. 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1C7CD23-C578-A282-B456-40B964DF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2" r="34362" b="2"/>
          <a:stretch>
            <a:fillRect/>
          </a:stretch>
        </p:blipFill>
        <p:spPr>
          <a:xfrm>
            <a:off x="8153400" y="2093976"/>
            <a:ext cx="346332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45574-A096-0CC1-3D87-145B2090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87925"/>
          </a:xfrm>
        </p:spPr>
        <p:txBody>
          <a:bodyPr anchor="b">
            <a:normAutofit/>
          </a:bodyPr>
          <a:lstStyle/>
          <a:p>
            <a:r>
              <a:rPr lang="en-GB" sz="2800" b="1" dirty="0"/>
              <a:t>The original ‘Best Value’ regime </a:t>
            </a:r>
            <a:br>
              <a:rPr lang="en-GB" sz="2800" b="1" dirty="0"/>
            </a:br>
            <a:r>
              <a:rPr lang="en-GB" sz="2800" b="1" dirty="0"/>
              <a:t>A predominantly service-based and outputs assessment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0953-387A-7E47-5B68-BAA91BFC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754696"/>
            <a:ext cx="7390408" cy="48281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200" dirty="0"/>
              <a:t>Best Value: The Performance Plans and Reviews Order.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000" b="1" dirty="0"/>
              <a:t>Performance Plans </a:t>
            </a:r>
            <a:r>
              <a:rPr lang="en-GB" sz="2000" dirty="0"/>
              <a:t>included</a:t>
            </a:r>
          </a:p>
          <a:p>
            <a:r>
              <a:rPr lang="en-GB" sz="2000" dirty="0"/>
              <a:t>Authority's objectives in relation to their functions </a:t>
            </a:r>
          </a:p>
          <a:p>
            <a:r>
              <a:rPr lang="en-GB" sz="2000" dirty="0"/>
              <a:t>Annual Performance Plans (includes indicators, standards and targets) and extensive comparisons with previous performance and other authorities’ performance.</a:t>
            </a:r>
          </a:p>
          <a:p>
            <a:r>
              <a:rPr lang="en-GB" sz="2000" dirty="0"/>
              <a:t>5-year programme – Best Value Reviews of all functions by 2005.</a:t>
            </a:r>
          </a:p>
          <a:p>
            <a:endParaRPr lang="en-GB" sz="800" dirty="0"/>
          </a:p>
          <a:p>
            <a:r>
              <a:rPr lang="en-GB" sz="2000" b="1" dirty="0"/>
              <a:t>Its problems became quickly apparent </a:t>
            </a:r>
            <a:r>
              <a:rPr lang="en-GB" sz="2000" dirty="0"/>
              <a:t>– unrealistic, under-resourced, partial coverage, ‘gamed’ by authorities, in practice focussed on cost to the detriment of other objectives particular how to improve. 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1C7CD23-C578-A282-B456-40B964DF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2" r="34362" b="2"/>
          <a:stretch>
            <a:fillRect/>
          </a:stretch>
        </p:blipFill>
        <p:spPr>
          <a:xfrm>
            <a:off x="8153400" y="2093976"/>
            <a:ext cx="346332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5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45574-A096-0CC1-3D87-145B2090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667512"/>
            <a:ext cx="11018520" cy="758952"/>
          </a:xfrm>
        </p:spPr>
        <p:txBody>
          <a:bodyPr anchor="b">
            <a:normAutofit fontScale="90000"/>
          </a:bodyPr>
          <a:lstStyle/>
          <a:p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r>
              <a:rPr lang="en-GB" sz="3100" b="1" dirty="0"/>
              <a:t>Local  Public Service Agreements 2001 </a:t>
            </a:r>
            <a:br>
              <a:rPr lang="en-GB" sz="3100" b="1" dirty="0"/>
            </a:br>
            <a:r>
              <a:rPr lang="en-GB" sz="3100" b="1" dirty="0"/>
              <a:t>Improving outcomes.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0953-387A-7E47-5B68-BAA91BFC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298700"/>
            <a:ext cx="7390408" cy="42841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Central Government had Public Service Agreements (PSA) and targets across Whitehall Departments as their objectives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400" dirty="0"/>
              <a:t>LPSA were agreements between a local authority and central government outlining commitments to improve service delivery and performance in agreed priority areas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400" dirty="0"/>
              <a:t>Encouraging LA partnerships and collaborative working</a:t>
            </a:r>
            <a:br>
              <a:rPr lang="en-GB" sz="2400" dirty="0"/>
            </a:br>
            <a:r>
              <a:rPr lang="en-GB" sz="2400" dirty="0"/>
              <a:t>with central government as well as local delivery partners.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1C7CD23-C578-A282-B456-40B964DF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2" r="34362" b="2"/>
          <a:stretch>
            <a:fillRect/>
          </a:stretch>
        </p:blipFill>
        <p:spPr>
          <a:xfrm>
            <a:off x="8153400" y="2093976"/>
            <a:ext cx="346332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45574-A096-0CC1-3D87-145B2090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06476"/>
            <a:ext cx="11018520" cy="919988"/>
          </a:xfrm>
        </p:spPr>
        <p:txBody>
          <a:bodyPr anchor="b">
            <a:noAutofit/>
          </a:bodyPr>
          <a:lstStyle/>
          <a:p>
            <a:r>
              <a:rPr lang="en-GB" sz="3200" b="1" dirty="0"/>
              <a:t>Comprehensive Performance Assessments 2002-2005: </a:t>
            </a:r>
            <a:br>
              <a:rPr lang="en-GB" sz="3200" b="1" dirty="0"/>
            </a:br>
            <a:r>
              <a:rPr lang="en-GB" sz="3200" b="1" dirty="0"/>
              <a:t>a corporate and service-based assessment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0953-387A-7E47-5B68-BAA91BFC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32940"/>
            <a:ext cx="7772662" cy="464994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Assessed all local authorities and all their services, but in two groups in two timescales</a:t>
            </a:r>
          </a:p>
          <a:p>
            <a:r>
              <a:rPr lang="en-GB" sz="2000" dirty="0"/>
              <a:t>Unitary and County Councils – from 2002 - 2008</a:t>
            </a:r>
          </a:p>
          <a:p>
            <a:r>
              <a:rPr lang="en-GB" sz="2000" dirty="0"/>
              <a:t>District Councils (Smaller) – from 2003/4 - 2008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2000" b="1" dirty="0"/>
              <a:t>It assessed their performance </a:t>
            </a:r>
            <a:r>
              <a:rPr lang="en-GB" sz="2000" dirty="0"/>
              <a:t>score on their core services (including use of resources) </a:t>
            </a:r>
            <a:r>
              <a:rPr lang="en-GB" sz="2000" b="1" dirty="0"/>
              <a:t>and the organisations ‘ability to improve</a:t>
            </a:r>
            <a:r>
              <a:rPr lang="en-GB" sz="2000" dirty="0"/>
              <a:t>’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000" dirty="0"/>
              <a:t>There were </a:t>
            </a:r>
            <a:r>
              <a:rPr lang="en-GB" sz="2000" b="1" dirty="0"/>
              <a:t>financial and non-financial rewards </a:t>
            </a:r>
            <a:r>
              <a:rPr lang="en-GB" sz="2000" dirty="0"/>
              <a:t>for good performance and sanctions and ultimately </a:t>
            </a:r>
            <a:r>
              <a:rPr lang="en-GB" sz="2000" b="1" dirty="0"/>
              <a:t>intervention</a:t>
            </a:r>
            <a:r>
              <a:rPr lang="en-GB" sz="2000" dirty="0"/>
              <a:t> for poor performance.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000" dirty="0"/>
              <a:t>More robust and fairer than previous BV assessments although not yet comprehensive in scope it included 7 service blocks (including use of resources.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1C7CD23-C578-A282-B456-40B964DF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2" r="34362" b="2"/>
          <a:stretch>
            <a:fillRect/>
          </a:stretch>
        </p:blipFill>
        <p:spPr>
          <a:xfrm>
            <a:off x="8535392" y="2206308"/>
            <a:ext cx="346332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45574-A096-0CC1-3D87-145B2090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06476"/>
            <a:ext cx="11018520" cy="919988"/>
          </a:xfrm>
        </p:spPr>
        <p:txBody>
          <a:bodyPr anchor="b">
            <a:noAutofit/>
          </a:bodyPr>
          <a:lstStyle/>
          <a:p>
            <a:r>
              <a:rPr lang="en-GB" sz="3200" b="1" dirty="0"/>
              <a:t>Comprehensive Performance Assessments </a:t>
            </a:r>
            <a:br>
              <a:rPr lang="en-GB" sz="3200" b="1" dirty="0"/>
            </a:br>
            <a:r>
              <a:rPr lang="en-GB" sz="3200" b="1" dirty="0"/>
              <a:t>The Harder Test, 2006-2008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0953-387A-7E47-5B68-BAA91BFC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206308"/>
            <a:ext cx="7772662" cy="43765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service blocks </a:t>
            </a:r>
            <a:r>
              <a:rPr lang="en-GB" sz="2400" dirty="0"/>
              <a:t>and assessments were updated but essentially retained.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b="1" dirty="0"/>
              <a:t>corporate assessment </a:t>
            </a:r>
            <a:r>
              <a:rPr lang="en-GB" sz="2400" dirty="0"/>
              <a:t>was introduced to assess the councils’ ability to lead its community having identified community needs and set clear ambitions and priorities.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400" b="1" dirty="0"/>
              <a:t>Key collaborating partners </a:t>
            </a:r>
            <a:r>
              <a:rPr lang="en-GB" sz="2400" dirty="0"/>
              <a:t>such as other public services and community groups were engaged in the process.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1C7CD23-C578-A282-B456-40B964DF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2" r="34362" b="2"/>
          <a:stretch>
            <a:fillRect/>
          </a:stretch>
        </p:blipFill>
        <p:spPr>
          <a:xfrm>
            <a:off x="8535392" y="2206308"/>
            <a:ext cx="346332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9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185F9-1957-286D-ADD2-70260365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CPA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Harder 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A897E5-DFDE-D30A-6548-AD254B1EB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382772"/>
            <a:ext cx="7705830" cy="60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6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45574-A096-0CC1-3D87-145B2090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06476"/>
            <a:ext cx="11018520" cy="919988"/>
          </a:xfrm>
        </p:spPr>
        <p:txBody>
          <a:bodyPr anchor="b">
            <a:noAutofit/>
          </a:bodyPr>
          <a:lstStyle/>
          <a:p>
            <a:r>
              <a:rPr lang="en-GB" sz="3200" b="1" dirty="0"/>
              <a:t>Local Area Agreements </a:t>
            </a:r>
            <a:br>
              <a:rPr lang="en-GB" sz="3200" b="1" dirty="0"/>
            </a:br>
            <a:r>
              <a:rPr lang="en-GB" sz="3200" b="1" dirty="0"/>
              <a:t>1997- 2013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0953-387A-7E47-5B68-BAA91BFC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113788"/>
            <a:ext cx="7772662" cy="446909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200" dirty="0"/>
              <a:t>A </a:t>
            </a:r>
            <a:r>
              <a:rPr lang="en-GB" sz="2200" b="1" dirty="0"/>
              <a:t>development from Local Public Service Agreements </a:t>
            </a:r>
            <a:r>
              <a:rPr lang="en-GB" sz="2200" dirty="0"/>
              <a:t>– piloted from 2004/5 with ‘pathfinders’ from 2006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200" b="1" dirty="0"/>
              <a:t>Three-year agreements </a:t>
            </a:r>
            <a:r>
              <a:rPr lang="en-GB" sz="2200" dirty="0"/>
              <a:t>setting out priorities and targets for a local area  such as Nottingham City as agreed between a local area and central government. They included financial and non-financial incentives.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200" dirty="0"/>
              <a:t>Priorities were structured around </a:t>
            </a:r>
            <a:r>
              <a:rPr lang="en-GB" sz="2200" b="1" dirty="0"/>
              <a:t>4 ‘blocks’</a:t>
            </a:r>
          </a:p>
          <a:p>
            <a:r>
              <a:rPr lang="en-GB" sz="2000" dirty="0"/>
              <a:t>Children and young People</a:t>
            </a:r>
          </a:p>
          <a:p>
            <a:r>
              <a:rPr lang="en-GB" sz="2000" dirty="0"/>
              <a:t>Safer and stronger Communities</a:t>
            </a:r>
          </a:p>
          <a:p>
            <a:r>
              <a:rPr lang="en-GB" sz="2000" dirty="0"/>
              <a:t>Healthier Communities and Older People</a:t>
            </a:r>
          </a:p>
          <a:p>
            <a:r>
              <a:rPr lang="en-GB" sz="2000" dirty="0"/>
              <a:t>Economic Development and Enterprise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1C7CD23-C578-A282-B456-40B964DF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2" r="34362" b="2"/>
          <a:stretch>
            <a:fillRect/>
          </a:stretch>
        </p:blipFill>
        <p:spPr>
          <a:xfrm>
            <a:off x="8535392" y="2206308"/>
            <a:ext cx="346332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1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2E502-A3C1-D02D-9B7C-F891675A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Research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Interests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86AE-68F2-5014-28E3-3C55F9810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171" y="749302"/>
            <a:ext cx="6839429" cy="55752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I specialise in </a:t>
            </a:r>
            <a:r>
              <a:rPr lang="en-GB" sz="2400" b="1" dirty="0">
                <a:solidFill>
                  <a:schemeClr val="bg1"/>
                </a:solidFill>
              </a:rPr>
              <a:t>practically based and applied research</a:t>
            </a:r>
            <a:r>
              <a:rPr lang="en-GB" sz="2400" dirty="0">
                <a:solidFill>
                  <a:schemeClr val="bg1"/>
                </a:solidFill>
              </a:rPr>
              <a:t> and am interested in difficult problems. </a:t>
            </a:r>
          </a:p>
          <a:p>
            <a:pPr marL="0" indent="0">
              <a:buNone/>
            </a:pPr>
            <a:endParaRPr lang="en-GB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My focus is on public policy and public service delivery, and in particular the </a:t>
            </a:r>
            <a:r>
              <a:rPr lang="en-GB" sz="2400" b="1" dirty="0">
                <a:solidFill>
                  <a:schemeClr val="bg1"/>
                </a:solidFill>
              </a:rPr>
              <a:t>performance management, governance, scrutiny, public assurance, and value-for-money </a:t>
            </a:r>
            <a:r>
              <a:rPr lang="en-GB" sz="2400" dirty="0">
                <a:solidFill>
                  <a:schemeClr val="bg1"/>
                </a:solidFill>
              </a:rPr>
              <a:t>arrangements of public services. </a:t>
            </a:r>
          </a:p>
          <a:p>
            <a:pPr marL="0" indent="0">
              <a:buNone/>
            </a:pPr>
            <a:endParaRPr lang="en-GB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Organised through </a:t>
            </a:r>
            <a:r>
              <a:rPr lang="en-GB" sz="2400" b="1" dirty="0">
                <a:solidFill>
                  <a:schemeClr val="bg1"/>
                </a:solidFill>
              </a:rPr>
              <a:t>3 research units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Central and Local Government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Health and Social Care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Emergency Services</a:t>
            </a:r>
          </a:p>
        </p:txBody>
      </p:sp>
    </p:spTree>
    <p:extLst>
      <p:ext uri="{BB962C8B-B14F-4D97-AF65-F5344CB8AC3E}">
        <p14:creationId xmlns:p14="http://schemas.microsoft.com/office/powerpoint/2010/main" val="2269835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45574-A096-0CC1-3D87-145B2090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06476"/>
            <a:ext cx="11018520" cy="919988"/>
          </a:xfrm>
        </p:spPr>
        <p:txBody>
          <a:bodyPr anchor="b">
            <a:noAutofit/>
          </a:bodyPr>
          <a:lstStyle/>
          <a:p>
            <a:r>
              <a:rPr lang="en-GB" sz="3200" b="1" dirty="0"/>
              <a:t>Comprehensive Area Assessments </a:t>
            </a:r>
            <a:br>
              <a:rPr lang="en-GB" sz="3200" b="1" dirty="0"/>
            </a:br>
            <a:r>
              <a:rPr lang="en-GB" sz="3200" b="1" dirty="0"/>
              <a:t>2009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0953-387A-7E47-5B68-BAA91BFC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113788"/>
            <a:ext cx="7772662" cy="446909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/>
              <a:t>CAA is different from CPA in that it </a:t>
            </a:r>
            <a:r>
              <a:rPr lang="en-GB" sz="2200" b="1" dirty="0"/>
              <a:t>focuses on outcomes </a:t>
            </a:r>
            <a:r>
              <a:rPr lang="en-GB" sz="2200" dirty="0"/>
              <a:t>for local people (particularly the LAA) and will consider </a:t>
            </a:r>
            <a:r>
              <a:rPr lang="en-GB" sz="2200" b="1" dirty="0"/>
              <a:t>how well local public bodies work with each other</a:t>
            </a:r>
            <a:r>
              <a:rPr lang="en-GB" sz="2200" dirty="0"/>
              <a:t>, the private and third sectors to achieve these outcomes.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2200" dirty="0"/>
              <a:t>CAA has two elements, an </a:t>
            </a:r>
            <a:r>
              <a:rPr lang="en-GB" sz="2200" b="1" dirty="0"/>
              <a:t>Area Assessment </a:t>
            </a:r>
            <a:r>
              <a:rPr lang="en-GB" sz="2200" dirty="0"/>
              <a:t>and </a:t>
            </a:r>
            <a:r>
              <a:rPr lang="en-GB" sz="2200" b="1" dirty="0"/>
              <a:t>4 Organisational Assessments, </a:t>
            </a:r>
            <a:r>
              <a:rPr lang="en-GB" sz="2200" dirty="0"/>
              <a:t>(LA, Health Police Fire) which inform each other. 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2200" dirty="0"/>
              <a:t>The Area Assessment is reported as a narrative accompanied by green and red flags. There is no overall score. 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2200" dirty="0"/>
              <a:t>The assessment focuses on</a:t>
            </a:r>
            <a:r>
              <a:rPr lang="en-GB" sz="2200" b="1" dirty="0"/>
              <a:t> three questions</a:t>
            </a:r>
            <a:r>
              <a:rPr lang="en-GB" sz="2200" dirty="0"/>
              <a:t>:</a:t>
            </a:r>
          </a:p>
          <a:p>
            <a:r>
              <a:rPr lang="en-GB" sz="2000" dirty="0"/>
              <a:t>How well do local priorities express community needs and aspiration?</a:t>
            </a:r>
          </a:p>
          <a:p>
            <a:r>
              <a:rPr lang="en-GB" sz="2000" dirty="0"/>
              <a:t>How well are outcomes and improvements being delivered?</a:t>
            </a:r>
          </a:p>
          <a:p>
            <a:r>
              <a:rPr lang="en-GB" sz="2000" dirty="0"/>
              <a:t>What are the prospects for improvement?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1C7CD23-C578-A282-B456-40B964DF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2" r="34362" b="2"/>
          <a:stretch>
            <a:fillRect/>
          </a:stretch>
        </p:blipFill>
        <p:spPr>
          <a:xfrm>
            <a:off x="8535392" y="2206308"/>
            <a:ext cx="346332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C5387-4010-1B28-8734-A03B228C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393700"/>
            <a:ext cx="11018520" cy="1032764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In 2025 the UK is  currently facing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B02A-311B-4D92-6761-6D1BB592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329688"/>
            <a:ext cx="6933207" cy="4326636"/>
          </a:xfrm>
        </p:spPr>
        <p:txBody>
          <a:bodyPr anchor="t">
            <a:normAutofit lnSpcReduction="10000"/>
          </a:bodyPr>
          <a:lstStyle/>
          <a:p>
            <a:r>
              <a:rPr lang="en-GB" sz="2200" dirty="0"/>
              <a:t>Rapidly increasing wealth and health inequality </a:t>
            </a:r>
          </a:p>
          <a:p>
            <a:r>
              <a:rPr lang="en-GB" sz="2200" dirty="0"/>
              <a:t>Falling educational attainment, </a:t>
            </a:r>
          </a:p>
          <a:p>
            <a:r>
              <a:rPr lang="en-GB" sz="2200" dirty="0"/>
              <a:t>Social problems, including poverty, alienation and discrimination and community cohesion,</a:t>
            </a:r>
          </a:p>
          <a:p>
            <a:r>
              <a:rPr lang="en-GB" sz="2200" dirty="0"/>
              <a:t>Record prison populations, overcrowding, offending recidivism, </a:t>
            </a:r>
          </a:p>
          <a:p>
            <a:r>
              <a:rPr lang="en-GB" sz="2200" dirty="0"/>
              <a:t>Rising crime and anti-social behaviour, </a:t>
            </a:r>
          </a:p>
          <a:p>
            <a:r>
              <a:rPr lang="en-GB" sz="2200" dirty="0"/>
              <a:t>A housing crises including street homelessness. AND</a:t>
            </a:r>
          </a:p>
          <a:p>
            <a:endParaRPr lang="en-GB" sz="2200" dirty="0"/>
          </a:p>
          <a:p>
            <a:r>
              <a:rPr lang="en-GB" sz="2200" b="1" dirty="0"/>
              <a:t>A Local Government Finance System and a Local Public Audit that are not fit for purpose or fit for future purpose </a:t>
            </a:r>
          </a:p>
          <a:p>
            <a:endParaRPr lang="en-GB" sz="2200" dirty="0"/>
          </a:p>
        </p:txBody>
      </p:sp>
      <p:pic>
        <p:nvPicPr>
          <p:cNvPr id="5" name="Picture 4" descr="Empty street surrounded with buildings">
            <a:extLst>
              <a:ext uri="{FF2B5EF4-FFF2-40B4-BE49-F238E27FC236}">
                <a16:creationId xmlns:a16="http://schemas.microsoft.com/office/drawing/2014/main" id="{6CC1ECB1-6393-6BA0-A6F5-E796C404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46" r="8838" b="2"/>
          <a:stretch>
            <a:fillRect/>
          </a:stretch>
        </p:blipFill>
        <p:spPr>
          <a:xfrm>
            <a:off x="7988300" y="2418950"/>
            <a:ext cx="3628422" cy="37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2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DE833-0B5E-4916-1B3C-FE5F8238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2745282" cy="4680583"/>
          </a:xfrm>
        </p:spPr>
        <p:txBody>
          <a:bodyPr anchor="ctr">
            <a:normAutofit/>
          </a:bodyPr>
          <a:lstStyle/>
          <a:p>
            <a:r>
              <a:rPr lang="en-GB" sz="3600" b="1" dirty="0"/>
              <a:t>5 politicians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6DC05-DE72-80E9-E623-59EDAA5D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0" y="863601"/>
            <a:ext cx="7517247" cy="5232399"/>
          </a:xfrm>
        </p:spPr>
        <p:txBody>
          <a:bodyPr anchor="ctr">
            <a:normAutofit/>
          </a:bodyPr>
          <a:lstStyle/>
          <a:p>
            <a:r>
              <a:rPr lang="en-GB" sz="2000" b="1" dirty="0"/>
              <a:t>Peter Carrington</a:t>
            </a:r>
            <a:r>
              <a:rPr lang="en-GB" sz="2000" dirty="0"/>
              <a:t>, (6</a:t>
            </a:r>
            <a:r>
              <a:rPr lang="en-GB" sz="2000" baseline="30000" dirty="0"/>
              <a:t>th</a:t>
            </a:r>
            <a:r>
              <a:rPr lang="en-GB" sz="2000" dirty="0"/>
              <a:t> Baron Carrington) Defence Secretary 1970-74 (later Foreign Secretary). The sinking of the ‘Belgrano’ </a:t>
            </a:r>
          </a:p>
          <a:p>
            <a:endParaRPr lang="en-GB" sz="800" dirty="0"/>
          </a:p>
          <a:p>
            <a:r>
              <a:rPr lang="en-GB" sz="2000" b="1" dirty="0"/>
              <a:t>John Prescott</a:t>
            </a:r>
            <a:r>
              <a:rPr lang="en-GB" sz="2000" dirty="0"/>
              <a:t>, Deputy Prime Minister 1997-2007 ‘knocking heads’</a:t>
            </a:r>
          </a:p>
          <a:p>
            <a:endParaRPr lang="en-GB" sz="800" dirty="0"/>
          </a:p>
          <a:p>
            <a:r>
              <a:rPr lang="en-GB" sz="2000" b="1" dirty="0"/>
              <a:t>Alistair Campbell, </a:t>
            </a:r>
            <a:r>
              <a:rPr lang="en-GB" sz="2000" dirty="0"/>
              <a:t>Press Secretary/PMs spokesperson 1997-2000 Downing Street Director of Communications and Strategy 2000-2003</a:t>
            </a:r>
          </a:p>
          <a:p>
            <a:endParaRPr lang="en-GB" sz="800" dirty="0"/>
          </a:p>
          <a:p>
            <a:r>
              <a:rPr lang="en-GB" sz="2000" b="1" dirty="0"/>
              <a:t>Eric Pickles </a:t>
            </a:r>
            <a:r>
              <a:rPr lang="en-GB" sz="2000" dirty="0"/>
              <a:t>Leader Bradford CC 1988-90, Chair Conservative Party 2009-2010 Secretary of State for Communities and Local Government 2010-2015. UK Anti-corruption champion 2015-2017. (Enterprise Forum)</a:t>
            </a:r>
          </a:p>
          <a:p>
            <a:endParaRPr lang="en-GB" sz="800" dirty="0"/>
          </a:p>
          <a:p>
            <a:r>
              <a:rPr lang="en-GB" sz="2000" b="1" dirty="0"/>
              <a:t>Mary Robinson. </a:t>
            </a:r>
            <a:r>
              <a:rPr lang="en-GB" sz="2000" dirty="0"/>
              <a:t>Lawyer, politician diplomat. President 1990-1997, UN High Commissioner Human Rights 1997-2002 </a:t>
            </a:r>
          </a:p>
        </p:txBody>
      </p:sp>
    </p:spTree>
    <p:extLst>
      <p:ext uri="{BB962C8B-B14F-4D97-AF65-F5344CB8AC3E}">
        <p14:creationId xmlns:p14="http://schemas.microsoft.com/office/powerpoint/2010/main" val="4021836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E9386-9AC1-8E77-FAA9-28641C62A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7AE4-D333-6893-BFCC-8D4231DA15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01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5387-4010-1B28-8734-A03B228C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0" y="871147"/>
            <a:ext cx="6804439" cy="1198954"/>
          </a:xfrm>
        </p:spPr>
        <p:txBody>
          <a:bodyPr anchor="t">
            <a:normAutofit/>
          </a:bodyPr>
          <a:lstStyle/>
          <a:p>
            <a:r>
              <a:rPr lang="en-GB" sz="3600" b="1" dirty="0"/>
              <a:t>Community problems facing local authorities</a:t>
            </a:r>
          </a:p>
        </p:txBody>
      </p:sp>
      <p:pic>
        <p:nvPicPr>
          <p:cNvPr id="5" name="Picture 4" descr="Empty street surrounded with buildings">
            <a:extLst>
              <a:ext uri="{FF2B5EF4-FFF2-40B4-BE49-F238E27FC236}">
                <a16:creationId xmlns:a16="http://schemas.microsoft.com/office/drawing/2014/main" id="{6CC1ECB1-6393-6BA0-A6F5-E796C404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89" r="16473" b="-1"/>
          <a:stretch>
            <a:fillRect/>
          </a:stretch>
        </p:blipFill>
        <p:spPr>
          <a:xfrm>
            <a:off x="-1" y="871146"/>
            <a:ext cx="4292601" cy="49200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B02A-311B-4D92-6761-6D1BB592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0" y="1943104"/>
            <a:ext cx="6804439" cy="4199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Some historical highs</a:t>
            </a:r>
          </a:p>
          <a:p>
            <a:r>
              <a:rPr lang="en-GB" sz="2000" dirty="0"/>
              <a:t>Rapidly increasing wealth and health inequality </a:t>
            </a:r>
          </a:p>
          <a:p>
            <a:r>
              <a:rPr lang="en-GB" sz="2000" dirty="0"/>
              <a:t>Falling educational attainment, </a:t>
            </a:r>
          </a:p>
          <a:p>
            <a:r>
              <a:rPr lang="en-GB" sz="2000" dirty="0"/>
              <a:t>Social problems such as rising teenage pregnancies</a:t>
            </a:r>
          </a:p>
          <a:p>
            <a:r>
              <a:rPr lang="en-GB" sz="2000" dirty="0"/>
              <a:t>Prison Populations, overcrowding, offending recidivism, </a:t>
            </a:r>
          </a:p>
          <a:p>
            <a:r>
              <a:rPr lang="en-GB" sz="2000" dirty="0"/>
              <a:t>Rising crime and anti-social behaviour, </a:t>
            </a:r>
          </a:p>
          <a:p>
            <a:r>
              <a:rPr lang="en-GB" sz="2000" dirty="0"/>
              <a:t>Poverty, alienation and discrimination and community cohesion,</a:t>
            </a:r>
          </a:p>
          <a:p>
            <a:r>
              <a:rPr lang="en-GB" sz="2000" dirty="0"/>
              <a:t>Street homelessness.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4653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C5387-4010-1B28-8734-A03B228C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314989"/>
          </a:xfrm>
        </p:spPr>
        <p:txBody>
          <a:bodyPr anchor="b">
            <a:normAutofit/>
          </a:bodyPr>
          <a:lstStyle/>
          <a:p>
            <a:r>
              <a:rPr lang="en-GB" sz="3200" b="1" dirty="0"/>
              <a:t>They were among the service delivery and ‘wicked’ problems facing Local Authorities in late 1990s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B02A-311B-4D92-6761-6D1BB592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200" b="1" dirty="0"/>
              <a:t>The response </a:t>
            </a:r>
            <a:r>
              <a:rPr lang="en-GB" sz="2200" dirty="0"/>
              <a:t>was the Local Government Modernisation and Improvement regimes from 1997 to 2010</a:t>
            </a:r>
          </a:p>
          <a:p>
            <a:endParaRPr lang="en-GB" sz="2200" dirty="0"/>
          </a:p>
          <a:p>
            <a:r>
              <a:rPr lang="en-GB" sz="2200" dirty="0"/>
              <a:t>I experienced the </a:t>
            </a:r>
            <a:r>
              <a:rPr lang="en-GB" sz="2200" b="1" dirty="0"/>
              <a:t>rise of these problems </a:t>
            </a:r>
            <a:r>
              <a:rPr lang="en-GB" sz="2200" dirty="0"/>
              <a:t>when working in Local Government between 1977-2000</a:t>
            </a:r>
          </a:p>
          <a:p>
            <a:endParaRPr lang="en-GB" sz="2200" dirty="0"/>
          </a:p>
          <a:p>
            <a:r>
              <a:rPr lang="en-GB" sz="2200" b="1" dirty="0"/>
              <a:t>I became part of the central and local government response </a:t>
            </a:r>
            <a:r>
              <a:rPr lang="en-GB" sz="2200" dirty="0"/>
              <a:t>and had a central role in designing and delivering performance management regimes. </a:t>
            </a:r>
          </a:p>
        </p:txBody>
      </p:sp>
      <p:pic>
        <p:nvPicPr>
          <p:cNvPr id="5" name="Picture 4" descr="Empty street surrounded with buildings">
            <a:extLst>
              <a:ext uri="{FF2B5EF4-FFF2-40B4-BE49-F238E27FC236}">
                <a16:creationId xmlns:a16="http://schemas.microsoft.com/office/drawing/2014/main" id="{6CC1ECB1-6393-6BA0-A6F5-E796C404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46" r="8838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E0AB63-BB36-CA95-60D0-DF31CA51D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76701"/>
              </p:ext>
            </p:extLst>
          </p:nvPr>
        </p:nvGraphicFramePr>
        <p:xfrm>
          <a:off x="304799" y="226707"/>
          <a:ext cx="11582401" cy="640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121">
                  <a:extLst>
                    <a:ext uri="{9D8B030D-6E8A-4147-A177-3AD203B41FA5}">
                      <a16:colId xmlns:a16="http://schemas.microsoft.com/office/drawing/2014/main" val="1939968337"/>
                    </a:ext>
                  </a:extLst>
                </a:gridCol>
                <a:gridCol w="1513904">
                  <a:extLst>
                    <a:ext uri="{9D8B030D-6E8A-4147-A177-3AD203B41FA5}">
                      <a16:colId xmlns:a16="http://schemas.microsoft.com/office/drawing/2014/main" val="454725083"/>
                    </a:ext>
                  </a:extLst>
                </a:gridCol>
                <a:gridCol w="4355066">
                  <a:extLst>
                    <a:ext uri="{9D8B030D-6E8A-4147-A177-3AD203B41FA5}">
                      <a16:colId xmlns:a16="http://schemas.microsoft.com/office/drawing/2014/main" val="2309352451"/>
                    </a:ext>
                  </a:extLst>
                </a:gridCol>
                <a:gridCol w="4811310">
                  <a:extLst>
                    <a:ext uri="{9D8B030D-6E8A-4147-A177-3AD203B41FA5}">
                      <a16:colId xmlns:a16="http://schemas.microsoft.com/office/drawing/2014/main" val="4016796005"/>
                    </a:ext>
                  </a:extLst>
                </a:gridCol>
              </a:tblGrid>
              <a:tr h="451984">
                <a:tc>
                  <a:txBody>
                    <a:bodyPr/>
                    <a:lstStyle/>
                    <a:p>
                      <a:r>
                        <a:rPr lang="en-GB"/>
                        <a:t>Dates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Employer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Posts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Responsibilities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82615"/>
                  </a:ext>
                </a:extLst>
              </a:tr>
              <a:tr h="1220484">
                <a:tc>
                  <a:txBody>
                    <a:bodyPr/>
                    <a:lstStyle/>
                    <a:p>
                      <a:r>
                        <a:rPr lang="en-GB"/>
                        <a:t>1977-1979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South Bedfordshire DC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1. Trainee Planner</a:t>
                      </a:r>
                    </a:p>
                    <a:p>
                      <a:r>
                        <a:rPr lang="en-GB"/>
                        <a:t>2. Planning Assistant</a:t>
                      </a:r>
                    </a:p>
                    <a:p>
                      <a:r>
                        <a:rPr lang="en-GB"/>
                        <a:t>3. Planning Officer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District Planning</a:t>
                      </a:r>
                    </a:p>
                    <a:p>
                      <a:r>
                        <a:rPr lang="en-GB"/>
                        <a:t>Conservation &amp; Neighbourhood Planning</a:t>
                      </a:r>
                    </a:p>
                    <a:p>
                      <a:r>
                        <a:rPr lang="en-GB"/>
                        <a:t>Structure Planning</a:t>
                      </a:r>
                    </a:p>
                    <a:p>
                      <a:r>
                        <a:rPr lang="en-GB"/>
                        <a:t>Regional Planning (London &amp; South-East)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92509"/>
                  </a:ext>
                </a:extLst>
              </a:tr>
              <a:tr h="1226654">
                <a:tc>
                  <a:txBody>
                    <a:bodyPr/>
                    <a:lstStyle/>
                    <a:p>
                      <a:r>
                        <a:rPr lang="en-GB"/>
                        <a:t>1979-1985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Derbyshire Dales DC.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 Senior Planning Officer (Forward Plans)</a:t>
                      </a:r>
                    </a:p>
                    <a:p>
                      <a:r>
                        <a:rPr lang="en-GB" dirty="0"/>
                        <a:t>2. Area Development Control (Central)</a:t>
                      </a:r>
                    </a:p>
                    <a:p>
                      <a:r>
                        <a:rPr lang="en-GB" dirty="0"/>
                        <a:t>3. Area Development Control (South)</a:t>
                      </a:r>
                    </a:p>
                    <a:p>
                      <a:r>
                        <a:rPr lang="en-GB" dirty="0"/>
                        <a:t>4. Economic Development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Regional, Strategic and Local Planning</a:t>
                      </a:r>
                    </a:p>
                    <a:p>
                      <a:r>
                        <a:rPr lang="en-GB"/>
                        <a:t>Planning Applications, Appeals, Enforcement</a:t>
                      </a:r>
                    </a:p>
                    <a:p>
                      <a:r>
                        <a:rPr lang="en-GB"/>
                        <a:t>Planning Applications, Appeals, Enforcement</a:t>
                      </a:r>
                    </a:p>
                    <a:p>
                      <a:r>
                        <a:rPr lang="en-GB"/>
                        <a:t>Regeneration, growth and development.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625634"/>
                  </a:ext>
                </a:extLst>
              </a:tr>
              <a:tr h="1220484">
                <a:tc>
                  <a:txBody>
                    <a:bodyPr/>
                    <a:lstStyle/>
                    <a:p>
                      <a:r>
                        <a:rPr lang="en-GB"/>
                        <a:t>1985-</a:t>
                      </a:r>
                    </a:p>
                    <a:p>
                      <a:r>
                        <a:rPr lang="en-GB"/>
                        <a:t>1987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Broxtowe BC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 Principal Planning Officer (Forward       Plans)</a:t>
                      </a:r>
                    </a:p>
                    <a:p>
                      <a:r>
                        <a:rPr lang="en-GB" dirty="0"/>
                        <a:t>2. Acting Strategic Director, Planning, Architecture, Estates, Building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Regional, Strategic and Local Planning and major appeals</a:t>
                      </a:r>
                    </a:p>
                    <a:p>
                      <a:r>
                        <a:rPr lang="en-GB" dirty="0"/>
                        <a:t>Acting Strategic Director (30% of council services)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91631"/>
                  </a:ext>
                </a:extLst>
              </a:tr>
              <a:tr h="1220484">
                <a:tc>
                  <a:txBody>
                    <a:bodyPr/>
                    <a:lstStyle/>
                    <a:p>
                      <a:r>
                        <a:rPr lang="en-GB"/>
                        <a:t>1987-</a:t>
                      </a:r>
                    </a:p>
                    <a:p>
                      <a:r>
                        <a:rPr lang="en-GB"/>
                        <a:t>1996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Hinckley &amp; Bosworth BC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/>
                        <a:t>Chief Planning Officer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/>
                        <a:t>Strategic Director of Planning, Economic Development, Leisure &amp; Recreation and Estates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 Planning Services</a:t>
                      </a:r>
                    </a:p>
                    <a:p>
                      <a:r>
                        <a:rPr lang="en-GB" dirty="0"/>
                        <a:t>Strategic Director (45% of council services)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32361"/>
                  </a:ext>
                </a:extLst>
              </a:tr>
              <a:tr h="1064496">
                <a:tc>
                  <a:txBody>
                    <a:bodyPr/>
                    <a:lstStyle/>
                    <a:p>
                      <a:r>
                        <a:rPr lang="en-GB"/>
                        <a:t>1996-2000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Melton BC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/>
                        <a:t>1. Chief Executive, Statutory Monitoring Officer, Parliamentary Returning Officer, Emergency Planning Officer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 Council Services</a:t>
                      </a:r>
                    </a:p>
                    <a:p>
                      <a:r>
                        <a:rPr lang="en-GB" dirty="0"/>
                        <a:t>All European, National and Local Elections.</a:t>
                      </a:r>
                    </a:p>
                    <a:p>
                      <a:r>
                        <a:rPr lang="en-GB" dirty="0"/>
                        <a:t>Emergency Planning and Response.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12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65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5387-4010-1B28-8734-A03B228C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871147"/>
            <a:ext cx="7569200" cy="538550"/>
          </a:xfrm>
        </p:spPr>
        <p:txBody>
          <a:bodyPr anchor="t">
            <a:noAutofit/>
          </a:bodyPr>
          <a:lstStyle/>
          <a:p>
            <a:r>
              <a:rPr lang="en-GB" sz="2800" b="1"/>
              <a:t>Local government is more than delivering  services</a:t>
            </a:r>
            <a:endParaRPr lang="en-GB" sz="2800" b="1" dirty="0"/>
          </a:p>
        </p:txBody>
      </p:sp>
      <p:pic>
        <p:nvPicPr>
          <p:cNvPr id="5" name="Picture 4" descr="Empty street surrounded with buildings">
            <a:extLst>
              <a:ext uri="{FF2B5EF4-FFF2-40B4-BE49-F238E27FC236}">
                <a16:creationId xmlns:a16="http://schemas.microsoft.com/office/drawing/2014/main" id="{6CC1ECB1-6393-6BA0-A6F5-E796C404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89" r="16473" b="-1"/>
          <a:stretch>
            <a:fillRect/>
          </a:stretch>
        </p:blipFill>
        <p:spPr>
          <a:xfrm>
            <a:off x="228599" y="968974"/>
            <a:ext cx="3708401" cy="49200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B02A-311B-4D92-6761-6D1BB592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200" y="1816100"/>
            <a:ext cx="7569200" cy="5041899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These 5 local authorities gave me experience of how to run (or recover) multiple local authority services, and I was asked </a:t>
            </a:r>
            <a:r>
              <a:rPr lang="en-GB" sz="2200" b="1" dirty="0"/>
              <a:t>to help other authorities in various problematic circumstances.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2200" dirty="0"/>
              <a:t>Multiple Awards and policy and service delivery Innovations brought invitations </a:t>
            </a:r>
            <a:r>
              <a:rPr lang="en-GB" sz="2200" b="1" dirty="0"/>
              <a:t>to contribute to national and regional policies and initiatives</a:t>
            </a:r>
          </a:p>
          <a:p>
            <a:endParaRPr lang="en-GB" sz="900" dirty="0"/>
          </a:p>
          <a:p>
            <a:r>
              <a:rPr lang="en-GB" sz="2200" dirty="0"/>
              <a:t>They also brough Chairmanships and Non-Executive Director appointments across </a:t>
            </a:r>
            <a:r>
              <a:rPr lang="en-GB" sz="2200" b="1" dirty="0"/>
              <a:t>public, private and non-profit sectors</a:t>
            </a:r>
            <a:r>
              <a:rPr lang="en-GB" sz="2200" dirty="0"/>
              <a:t>.</a:t>
            </a:r>
          </a:p>
          <a:p>
            <a:endParaRPr lang="en-GB" sz="900" dirty="0"/>
          </a:p>
          <a:p>
            <a:r>
              <a:rPr lang="en-GB" sz="2200" dirty="0"/>
              <a:t>I was a member and office holder within </a:t>
            </a:r>
            <a:r>
              <a:rPr lang="en-GB" sz="2200" b="1" dirty="0"/>
              <a:t>four professional associations</a:t>
            </a:r>
          </a:p>
          <a:p>
            <a:endParaRPr lang="en-GB" sz="900" dirty="0"/>
          </a:p>
          <a:p>
            <a:r>
              <a:rPr lang="en-GB" sz="2200" dirty="0"/>
              <a:t>I acquired national and European experience, contributing to public inquiries, Parliamentary Select Committees, national policy initiatives and non-departmental public bodies (NDPBs)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6774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3FD92-18A3-6CFB-32CA-979403C4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847982"/>
            <a:ext cx="3201366" cy="5095618"/>
          </a:xfrm>
        </p:spPr>
        <p:txBody>
          <a:bodyPr anchor="b">
            <a:normAutofit/>
          </a:bodyPr>
          <a:lstStyle/>
          <a:p>
            <a:pPr algn="r"/>
            <a:r>
              <a:rPr lang="en-GB" sz="2800" b="1" dirty="0">
                <a:solidFill>
                  <a:srgbClr val="FFFFFF"/>
                </a:solidFill>
              </a:rPr>
              <a:t>Since 1979 and </a:t>
            </a:r>
            <a:br>
              <a:rPr lang="en-GB" sz="2800" b="1" dirty="0">
                <a:solidFill>
                  <a:srgbClr val="FFFFFF"/>
                </a:solidFill>
              </a:rPr>
            </a:br>
            <a:r>
              <a:rPr lang="en-GB" sz="2800" b="1" dirty="0">
                <a:solidFill>
                  <a:srgbClr val="FFFFFF"/>
                </a:solidFill>
              </a:rPr>
              <a:t>Mrs Thatcher</a:t>
            </a:r>
            <a:br>
              <a:rPr lang="en-GB" sz="2800" b="1" dirty="0">
                <a:solidFill>
                  <a:srgbClr val="FFFFFF"/>
                </a:solidFill>
              </a:rPr>
            </a:br>
            <a:r>
              <a:rPr lang="en-GB" sz="2800" b="1" dirty="0">
                <a:solidFill>
                  <a:srgbClr val="FFFFFF"/>
                </a:solidFill>
              </a:rPr>
              <a:t> </a:t>
            </a:r>
            <a:br>
              <a:rPr lang="en-GB" sz="2800" b="1" dirty="0">
                <a:solidFill>
                  <a:srgbClr val="FFFFFF"/>
                </a:solidFill>
              </a:rPr>
            </a:br>
            <a:br>
              <a:rPr lang="en-GB" sz="2800" b="1" dirty="0">
                <a:solidFill>
                  <a:srgbClr val="FFFFFF"/>
                </a:solidFill>
              </a:rPr>
            </a:br>
            <a:r>
              <a:rPr lang="en-GB" sz="2800" b="1" dirty="0">
                <a:solidFill>
                  <a:srgbClr val="FFFFFF"/>
                </a:solidFill>
              </a:rPr>
              <a:t>The UK has seen big radical swings</a:t>
            </a:r>
            <a:br>
              <a:rPr lang="en-GB" sz="2800" b="1" dirty="0">
                <a:solidFill>
                  <a:srgbClr val="FFFFFF"/>
                </a:solidFill>
              </a:rPr>
            </a:br>
            <a:br>
              <a:rPr lang="en-GB" sz="2800" b="1" dirty="0">
                <a:solidFill>
                  <a:srgbClr val="FFFFFF"/>
                </a:solidFill>
              </a:rPr>
            </a:br>
            <a:r>
              <a:rPr lang="en-GB" sz="2800" b="1" dirty="0">
                <a:solidFill>
                  <a:srgbClr val="FFFFFF"/>
                </a:solidFill>
              </a:rPr>
              <a:t> in the strategic objectives and operational reforms of Local  Government.  </a:t>
            </a:r>
            <a:br>
              <a:rPr lang="en-GB" sz="2800" b="1" dirty="0">
                <a:solidFill>
                  <a:srgbClr val="FFFFFF"/>
                </a:solidFill>
              </a:rPr>
            </a:br>
            <a:endParaRPr lang="en-GB" sz="28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B0F38-8DCB-6377-B951-4308C926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9480"/>
            <a:ext cx="6997911" cy="6068820"/>
          </a:xfrm>
        </p:spPr>
        <p:txBody>
          <a:bodyPr anchor="ctr">
            <a:normAutofit/>
          </a:bodyPr>
          <a:lstStyle/>
          <a:p>
            <a:r>
              <a:rPr lang="en-GB" sz="1800" b="1" dirty="0"/>
              <a:t>Prior to 1979 </a:t>
            </a:r>
            <a:r>
              <a:rPr lang="en-GB" sz="1800" dirty="0"/>
              <a:t>UK tended to see more long-term </a:t>
            </a:r>
            <a:r>
              <a:rPr lang="en-GB" sz="1800" b="1" dirty="0"/>
              <a:t>incremental reforms </a:t>
            </a:r>
            <a:r>
              <a:rPr lang="en-GB" sz="1800" dirty="0"/>
              <a:t>- the UK had a reputation for political and economic, stability - perhaps even reliability?</a:t>
            </a:r>
          </a:p>
          <a:p>
            <a:endParaRPr lang="en-GB" sz="800" dirty="0"/>
          </a:p>
          <a:p>
            <a:r>
              <a:rPr lang="en-GB" sz="1800" dirty="0"/>
              <a:t>The </a:t>
            </a:r>
            <a:r>
              <a:rPr lang="en-GB" sz="1800" b="1" dirty="0"/>
              <a:t>1979-1997 </a:t>
            </a:r>
            <a:r>
              <a:rPr lang="en-GB" sz="1800" dirty="0"/>
              <a:t>Thatcher/Major administrations </a:t>
            </a:r>
            <a:r>
              <a:rPr lang="en-GB" sz="1800" b="1" dirty="0"/>
              <a:t>replaced traditional forms of direct provision </a:t>
            </a:r>
            <a:r>
              <a:rPr lang="en-GB" sz="1800" dirty="0"/>
              <a:t>with competitive tendering, marketisation and outsourcing to private sector provision</a:t>
            </a:r>
          </a:p>
          <a:p>
            <a:endParaRPr lang="en-GB" sz="800" dirty="0"/>
          </a:p>
          <a:p>
            <a:r>
              <a:rPr lang="en-GB" sz="1800" dirty="0"/>
              <a:t>The </a:t>
            </a:r>
            <a:r>
              <a:rPr lang="en-GB" sz="1800" b="1" dirty="0"/>
              <a:t>1997-2010</a:t>
            </a:r>
            <a:r>
              <a:rPr lang="en-GB" sz="1800" dirty="0"/>
              <a:t> Blair/Brown introduced </a:t>
            </a:r>
            <a:r>
              <a:rPr lang="en-GB" sz="1800" b="1" dirty="0"/>
              <a:t>Best Value and continuous improvement </a:t>
            </a:r>
            <a:r>
              <a:rPr lang="en-GB" sz="1800" dirty="0"/>
              <a:t>across all public services with devolution of powers to Scotland, Wales and N Ireland</a:t>
            </a:r>
            <a:r>
              <a:rPr lang="en-GB" sz="1400" dirty="0"/>
              <a:t>.</a:t>
            </a:r>
          </a:p>
          <a:p>
            <a:endParaRPr lang="en-GB" sz="800" dirty="0"/>
          </a:p>
          <a:p>
            <a:r>
              <a:rPr lang="en-GB" sz="1800" b="1" dirty="0"/>
              <a:t>2010-2025</a:t>
            </a:r>
            <a:r>
              <a:rPr lang="en-GB" sz="1800" dirty="0"/>
              <a:t> (Cameron, May, Johnson, Truss, Sunak) long-term austerity and radical reforms towards smaller state, private sector and hybrid provision (with Brexit, COVID 19 etc exacerbating the swing and LG among the worst affected sectors  </a:t>
            </a:r>
          </a:p>
          <a:p>
            <a:endParaRPr lang="en-GB" sz="800" dirty="0"/>
          </a:p>
          <a:p>
            <a:r>
              <a:rPr lang="en-GB" sz="1800" b="1" dirty="0"/>
              <a:t>July 2025</a:t>
            </a:r>
            <a:r>
              <a:rPr lang="en-GB" sz="1800" dirty="0"/>
              <a:t>.   Starmer inherits both domestic and international ‘poisoned chalices’ (internal and external threats and challenges) that deserve the description ‘omnishambles’ </a:t>
            </a:r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024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60CD2-AC4C-6494-725C-89BEFBAF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4023245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 dirty="0">
                <a:solidFill>
                  <a:srgbClr val="FFFFFF"/>
                </a:solidFill>
              </a:rPr>
              <a:t>What happened between</a:t>
            </a:r>
            <a:br>
              <a:rPr lang="en-GB" sz="4000" b="1" dirty="0">
                <a:solidFill>
                  <a:srgbClr val="FFFFFF"/>
                </a:solidFill>
              </a:rPr>
            </a:b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4000" b="1" dirty="0">
                <a:solidFill>
                  <a:srgbClr val="FFFFFF"/>
                </a:solidFill>
              </a:rPr>
              <a:t> 1997-2010?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2444-8745-403C-1E41-685F9626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381000"/>
            <a:ext cx="6997911" cy="6324600"/>
          </a:xfrm>
        </p:spPr>
        <p:txBody>
          <a:bodyPr anchor="ctr">
            <a:normAutofit/>
          </a:bodyPr>
          <a:lstStyle/>
          <a:p>
            <a:r>
              <a:rPr lang="en-GB" sz="2000" dirty="0"/>
              <a:t>The quality and quantity of </a:t>
            </a:r>
            <a:r>
              <a:rPr lang="en-GB" sz="2000" b="1" dirty="0"/>
              <a:t>all individual public services delivered continuously improved </a:t>
            </a:r>
            <a:r>
              <a:rPr lang="en-GB" sz="2000" dirty="0"/>
              <a:t>as collaboration, innovation and co-creation increasingly flourished as time went on</a:t>
            </a:r>
          </a:p>
          <a:p>
            <a:endParaRPr lang="en-GB" sz="800" dirty="0"/>
          </a:p>
          <a:p>
            <a:r>
              <a:rPr lang="en-GB" sz="2000" dirty="0"/>
              <a:t>The </a:t>
            </a:r>
            <a:r>
              <a:rPr lang="en-GB" sz="2000" b="1" dirty="0"/>
              <a:t>long-term real costs </a:t>
            </a:r>
            <a:r>
              <a:rPr lang="en-GB" sz="2000" dirty="0"/>
              <a:t>per capita reduced and the value for money continuously improved</a:t>
            </a:r>
          </a:p>
          <a:p>
            <a:endParaRPr lang="en-GB" sz="800" dirty="0"/>
          </a:p>
          <a:p>
            <a:r>
              <a:rPr lang="en-GB" sz="2000" dirty="0"/>
              <a:t>The major </a:t>
            </a:r>
            <a:r>
              <a:rPr lang="en-GB" sz="2000" b="1" dirty="0"/>
              <a:t>social and economic challenges </a:t>
            </a:r>
            <a:r>
              <a:rPr lang="en-GB" sz="2000" dirty="0"/>
              <a:t>facing local communities (wicked issues and challenges) such as </a:t>
            </a:r>
          </a:p>
          <a:p>
            <a:pPr lvl="1"/>
            <a:r>
              <a:rPr lang="en-GB" sz="2000" dirty="0"/>
              <a:t>wealth and health inequality, </a:t>
            </a:r>
          </a:p>
          <a:p>
            <a:pPr lvl="1"/>
            <a:r>
              <a:rPr lang="en-GB" sz="2000" dirty="0"/>
              <a:t>offending recidivism, anti-social behaviour, community cohesion,</a:t>
            </a:r>
          </a:p>
          <a:p>
            <a:pPr lvl="1"/>
            <a:r>
              <a:rPr lang="en-GB" sz="2000" dirty="0"/>
              <a:t>Homelessness, teenage pregnancies, educational attainment,</a:t>
            </a:r>
          </a:p>
          <a:p>
            <a:pPr lvl="1"/>
            <a:r>
              <a:rPr lang="en-GB" sz="2000" dirty="0"/>
              <a:t>poverty, alienation and discrimination </a:t>
            </a:r>
          </a:p>
          <a:p>
            <a:pPr marL="177800" lvl="1" indent="0">
              <a:buNone/>
            </a:pPr>
            <a:endParaRPr lang="en-GB" sz="2000" dirty="0"/>
          </a:p>
          <a:p>
            <a:pPr marL="177800" lvl="1" indent="0">
              <a:buNone/>
            </a:pPr>
            <a:r>
              <a:rPr lang="en-GB" sz="2000" dirty="0"/>
              <a:t>were all tackled, while </a:t>
            </a:r>
            <a:r>
              <a:rPr lang="en-GB" sz="2000" b="1" dirty="0"/>
              <a:t>inclusive communities and sustainable development </a:t>
            </a:r>
            <a:r>
              <a:rPr lang="en-GB" sz="2000" dirty="0"/>
              <a:t>was promoted. </a:t>
            </a:r>
          </a:p>
        </p:txBody>
      </p:sp>
    </p:spTree>
    <p:extLst>
      <p:ext uri="{BB962C8B-B14F-4D97-AF65-F5344CB8AC3E}">
        <p14:creationId xmlns:p14="http://schemas.microsoft.com/office/powerpoint/2010/main" val="340513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DCDC2-658E-DBF6-6F81-60ADE17B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2963921" cy="4480726"/>
          </a:xfrm>
        </p:spPr>
        <p:txBody>
          <a:bodyPr>
            <a:normAutofit fontScale="90000"/>
          </a:bodyPr>
          <a:lstStyle/>
          <a:p>
            <a:pPr algn="r"/>
            <a:r>
              <a:rPr lang="en-GB" sz="2800" b="1" dirty="0"/>
              <a:t>How? </a:t>
            </a:r>
            <a:br>
              <a:rPr lang="en-GB" sz="2800" b="1" dirty="0"/>
            </a:br>
            <a:r>
              <a:rPr lang="en-GB" sz="2800" b="1" dirty="0"/>
              <a:t>Central Government Reform </a:t>
            </a:r>
            <a:br>
              <a:rPr lang="en-GB" sz="2800" b="1" dirty="0"/>
            </a:br>
            <a:r>
              <a:rPr lang="en-GB" sz="2800" b="1" dirty="0"/>
              <a:t>1997-2010</a:t>
            </a:r>
            <a:br>
              <a:rPr lang="en-GB" sz="2600" b="1" dirty="0"/>
            </a:br>
            <a:br>
              <a:rPr lang="en-GB" sz="2600" b="1" dirty="0"/>
            </a:br>
            <a:br>
              <a:rPr lang="en-GB" sz="2600" b="1" dirty="0"/>
            </a:br>
            <a:r>
              <a:rPr lang="en-GB" sz="2200" b="1" dirty="0"/>
              <a:t>Tony Blair</a:t>
            </a:r>
            <a:br>
              <a:rPr lang="en-GB" sz="2200" b="1" dirty="0"/>
            </a:br>
            <a:br>
              <a:rPr lang="en-GB" sz="2200" b="1" dirty="0"/>
            </a:br>
            <a:r>
              <a:rPr lang="en-GB" sz="2200" b="1" dirty="0"/>
              <a:t>Devolution, Human Rights, N Ireland Agreement, Iraq, Balkans</a:t>
            </a:r>
            <a:br>
              <a:rPr lang="en-GB" sz="2600" b="1" dirty="0"/>
            </a:br>
            <a:endParaRPr lang="en-GB" sz="2600" b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B822-3CDB-DE94-6DB3-505E2803F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284" y="623276"/>
            <a:ext cx="6503802" cy="57687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b="1" dirty="0"/>
              <a:t>Blair/Brown Public Sector Reform</a:t>
            </a:r>
            <a:r>
              <a:rPr lang="en-GB" sz="2400" dirty="0"/>
              <a:t>: </a:t>
            </a:r>
          </a:p>
          <a:p>
            <a:r>
              <a:rPr lang="en-GB" sz="1800" dirty="0"/>
              <a:t>The ‘</a:t>
            </a:r>
            <a:r>
              <a:rPr lang="en-GB" sz="1800" b="1" dirty="0"/>
              <a:t>mechanics’ </a:t>
            </a:r>
            <a:r>
              <a:rPr lang="en-GB" sz="1800" dirty="0"/>
              <a:t>of central government – internal workings and structures - Cabinet Committees and Strategic Units </a:t>
            </a:r>
          </a:p>
          <a:p>
            <a:endParaRPr lang="en-GB" sz="800" dirty="0"/>
          </a:p>
          <a:p>
            <a:r>
              <a:rPr lang="en-GB" sz="1800" b="1" dirty="0"/>
              <a:t>Money &amp; Modernisation</a:t>
            </a:r>
            <a:r>
              <a:rPr lang="en-GB" sz="1800" dirty="0"/>
              <a:t>, Comprehensive Public Spending Reviews (Netherlands 1981) and Public Service Agreements</a:t>
            </a:r>
          </a:p>
          <a:p>
            <a:endParaRPr lang="en-GB" sz="800" dirty="0"/>
          </a:p>
          <a:p>
            <a:r>
              <a:rPr lang="en-GB" sz="1800" dirty="0"/>
              <a:t>This meant policy implementation and delivery for the civil service - not just policy development - it led to an </a:t>
            </a:r>
            <a:r>
              <a:rPr lang="en-GB" sz="1800" b="1" dirty="0"/>
              <a:t>influx of public practitioners </a:t>
            </a:r>
            <a:r>
              <a:rPr lang="en-GB" sz="1800" dirty="0"/>
              <a:t>across Whitehall</a:t>
            </a:r>
          </a:p>
          <a:p>
            <a:endParaRPr lang="en-GB" sz="800" dirty="0"/>
          </a:p>
          <a:p>
            <a:r>
              <a:rPr lang="en-GB" sz="1800" dirty="0"/>
              <a:t>It also meant an era of </a:t>
            </a:r>
            <a:r>
              <a:rPr lang="en-GB" sz="1800" b="1" dirty="0"/>
              <a:t>collaboration and partnership between Central and Local Government  </a:t>
            </a:r>
            <a:r>
              <a:rPr lang="en-GB" sz="1800" dirty="0"/>
              <a:t>with multiple, several and mutually reinforcing responsibilities across public departments and agencies.</a:t>
            </a:r>
          </a:p>
          <a:p>
            <a:endParaRPr lang="en-GB" sz="800" dirty="0"/>
          </a:p>
          <a:p>
            <a:r>
              <a:rPr lang="en-GB" sz="1800" dirty="0"/>
              <a:t>Central and local government </a:t>
            </a:r>
            <a:r>
              <a:rPr lang="en-GB" sz="1800" b="1" dirty="0"/>
              <a:t>‘owned’ </a:t>
            </a:r>
            <a:r>
              <a:rPr lang="en-GB" sz="1800" dirty="0"/>
              <a:t>the same social, economic, and environmental problems </a:t>
            </a:r>
          </a:p>
        </p:txBody>
      </p:sp>
    </p:spTree>
    <p:extLst>
      <p:ext uri="{BB962C8B-B14F-4D97-AF65-F5344CB8AC3E}">
        <p14:creationId xmlns:p14="http://schemas.microsoft.com/office/powerpoint/2010/main" val="358550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2068</Words>
  <Application>Microsoft Office PowerPoint</Application>
  <PresentationFormat>Widescreen</PresentationFormat>
  <Paragraphs>232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Central and Local Government Reform    and the role of   Performance Management Regimes</vt:lpstr>
      <vt:lpstr>Research  Interests</vt:lpstr>
      <vt:lpstr>Community problems facing local authorities</vt:lpstr>
      <vt:lpstr>They were among the service delivery and ‘wicked’ problems facing Local Authorities in late 1990s </vt:lpstr>
      <vt:lpstr>PowerPoint Presentation</vt:lpstr>
      <vt:lpstr>Local government is more than delivering  services</vt:lpstr>
      <vt:lpstr>Since 1979 and  Mrs Thatcher    The UK has seen big radical swings   in the strategic objectives and operational reforms of Local  Government.   </vt:lpstr>
      <vt:lpstr>What happened between   1997-2010?</vt:lpstr>
      <vt:lpstr>How?  Central Government Reform  1997-2010   Tony Blair  Devolution, Human Rights, N Ireland Agreement, Iraq, Balkans </vt:lpstr>
      <vt:lpstr>Local Government Reform   Modernisation and Improvement</vt:lpstr>
      <vt:lpstr> My roles    Central Government  2000-2009</vt:lpstr>
      <vt:lpstr>A key driver for improvement:  The development of Performance Management Regimes </vt:lpstr>
      <vt:lpstr>Theoretical background and influences</vt:lpstr>
      <vt:lpstr>The original ‘Best Value’ regime  A predominantly service-based and outputs assessment</vt:lpstr>
      <vt:lpstr>        Local  Public Service Agreements 2001  Improving outcomes.</vt:lpstr>
      <vt:lpstr>Comprehensive Performance Assessments 2002-2005:  a corporate and service-based assessment</vt:lpstr>
      <vt:lpstr>Comprehensive Performance Assessments  The Harder Test, 2006-2008</vt:lpstr>
      <vt:lpstr>CPA The Harder Test</vt:lpstr>
      <vt:lpstr>Local Area Agreements  1997- 2013</vt:lpstr>
      <vt:lpstr>Comprehensive Area Assessments  2009</vt:lpstr>
      <vt:lpstr>In 2025 the UK is  currently facing</vt:lpstr>
      <vt:lpstr>5 politicians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Murphy, Peter</dc:creator>
  <cp:lastModifiedBy>Silvester, Jeremy</cp:lastModifiedBy>
  <cp:revision>14</cp:revision>
  <dcterms:created xsi:type="dcterms:W3CDTF">2025-05-16T01:31:39Z</dcterms:created>
  <dcterms:modified xsi:type="dcterms:W3CDTF">2025-05-23T08:30:27Z</dcterms:modified>
</cp:coreProperties>
</file>