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735" r:id="rId3"/>
    <p:sldId id="282" r:id="rId4"/>
    <p:sldId id="708" r:id="rId5"/>
    <p:sldId id="281" r:id="rId6"/>
    <p:sldId id="276" r:id="rId7"/>
    <p:sldId id="265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8CB71-5B21-422C-BDB6-D99B14495895}" v="9" dt="2025-06-05T08:42:29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E2F6A-0226-409C-BA3F-7C013AE648CB}" type="doc">
      <dgm:prSet loTypeId="urn:microsoft.com/office/officeart/2009/layout/ReverseList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E0B8090-BA97-4C73-A1E0-5EFA7633B979}" type="pres">
      <dgm:prSet presAssocID="{CCBE2F6A-0226-409C-BA3F-7C013AE648CB}" presName="Name0" presStyleCnt="0">
        <dgm:presLayoutVars>
          <dgm:chMax val="2"/>
          <dgm:chPref val="2"/>
          <dgm:animLvl val="lvl"/>
        </dgm:presLayoutVars>
      </dgm:prSet>
      <dgm:spPr/>
    </dgm:pt>
  </dgm:ptLst>
  <dgm:cxnLst>
    <dgm:cxn modelId="{E82BC192-E519-4788-9396-B0BB4A472F47}" type="presOf" srcId="{CCBE2F6A-0226-409C-BA3F-7C013AE648CB}" destId="{AE0B8090-BA97-4C73-A1E0-5EFA7633B979}" srcOrd="0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F18573-26F9-4645-9D75-27003472B09B}" type="doc">
      <dgm:prSet loTypeId="urn:microsoft.com/office/officeart/2005/8/layout/arrow3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B68D4298-D10A-440C-B3F1-79253B9B5336}">
      <dgm:prSet phldrT="[Text]"/>
      <dgm:spPr/>
      <dgm:t>
        <a:bodyPr/>
        <a:lstStyle/>
        <a:p>
          <a:r>
            <a:rPr lang="en-GB" dirty="0"/>
            <a:t>Transitional justice </a:t>
          </a:r>
        </a:p>
      </dgm:t>
    </dgm:pt>
    <dgm:pt modelId="{FB7635B8-4333-400B-B4E4-850F1B7B4065}" type="parTrans" cxnId="{35210342-EA5D-4D0C-AC4F-15FE4916A079}">
      <dgm:prSet/>
      <dgm:spPr/>
      <dgm:t>
        <a:bodyPr/>
        <a:lstStyle/>
        <a:p>
          <a:endParaRPr lang="en-GB"/>
        </a:p>
      </dgm:t>
    </dgm:pt>
    <dgm:pt modelId="{ABEE70B2-FD56-4024-9CF3-827845093952}" type="sibTrans" cxnId="{35210342-EA5D-4D0C-AC4F-15FE4916A079}">
      <dgm:prSet/>
      <dgm:spPr/>
      <dgm:t>
        <a:bodyPr/>
        <a:lstStyle/>
        <a:p>
          <a:endParaRPr lang="en-GB"/>
        </a:p>
      </dgm:t>
    </dgm:pt>
    <dgm:pt modelId="{9FE6BC05-3A7C-4297-B458-FE307541BB20}">
      <dgm:prSet phldrT="[Text]"/>
      <dgm:spPr/>
      <dgm:t>
        <a:bodyPr/>
        <a:lstStyle/>
        <a:p>
          <a:r>
            <a:rPr lang="en-GB" dirty="0"/>
            <a:t>Social Justice </a:t>
          </a:r>
        </a:p>
      </dgm:t>
    </dgm:pt>
    <dgm:pt modelId="{15B30E30-D6BD-4FB5-BDBC-30C039389D59}" type="parTrans" cxnId="{38FC4CB2-D3F3-4D59-B2B5-351A26CB2D1B}">
      <dgm:prSet/>
      <dgm:spPr/>
      <dgm:t>
        <a:bodyPr/>
        <a:lstStyle/>
        <a:p>
          <a:endParaRPr lang="en-GB"/>
        </a:p>
      </dgm:t>
    </dgm:pt>
    <dgm:pt modelId="{16D9C5BE-B369-452B-835C-30E54CFE4E21}" type="sibTrans" cxnId="{38FC4CB2-D3F3-4D59-B2B5-351A26CB2D1B}">
      <dgm:prSet/>
      <dgm:spPr/>
      <dgm:t>
        <a:bodyPr/>
        <a:lstStyle/>
        <a:p>
          <a:endParaRPr lang="en-GB"/>
        </a:p>
      </dgm:t>
    </dgm:pt>
    <dgm:pt modelId="{3F9AAF04-56D7-4987-A63F-92287B6C185D}">
      <dgm:prSet/>
      <dgm:spPr/>
      <dgm:t>
        <a:bodyPr/>
        <a:lstStyle/>
        <a:p>
          <a:endParaRPr lang="en-GB"/>
        </a:p>
      </dgm:t>
    </dgm:pt>
    <dgm:pt modelId="{EE0C99EF-BF58-478E-A60C-67B36A95822E}" type="parTrans" cxnId="{70FD1F73-490C-4F99-91DA-733D7FD7F82B}">
      <dgm:prSet/>
      <dgm:spPr/>
      <dgm:t>
        <a:bodyPr/>
        <a:lstStyle/>
        <a:p>
          <a:endParaRPr lang="en-GB"/>
        </a:p>
      </dgm:t>
    </dgm:pt>
    <dgm:pt modelId="{0AB54280-00BC-44E2-B034-DD95B052CFEE}" type="sibTrans" cxnId="{70FD1F73-490C-4F99-91DA-733D7FD7F82B}">
      <dgm:prSet/>
      <dgm:spPr/>
      <dgm:t>
        <a:bodyPr/>
        <a:lstStyle/>
        <a:p>
          <a:endParaRPr lang="en-GB"/>
        </a:p>
      </dgm:t>
    </dgm:pt>
    <dgm:pt modelId="{8E52EC13-7B3B-403B-851D-22DF672762CC}">
      <dgm:prSet/>
      <dgm:spPr/>
      <dgm:t>
        <a:bodyPr/>
        <a:lstStyle/>
        <a:p>
          <a:endParaRPr lang="en-GB" dirty="0"/>
        </a:p>
      </dgm:t>
    </dgm:pt>
    <dgm:pt modelId="{0EE038E3-F097-421C-AC59-3B4350F989A7}" type="parTrans" cxnId="{089C2374-27E3-4957-B4D3-A7C6C50EF37D}">
      <dgm:prSet/>
      <dgm:spPr/>
      <dgm:t>
        <a:bodyPr/>
        <a:lstStyle/>
        <a:p>
          <a:endParaRPr lang="en-GB"/>
        </a:p>
      </dgm:t>
    </dgm:pt>
    <dgm:pt modelId="{88E27FF8-AD3F-4CB1-8078-78C93DE8C06B}" type="sibTrans" cxnId="{089C2374-27E3-4957-B4D3-A7C6C50EF37D}">
      <dgm:prSet/>
      <dgm:spPr/>
      <dgm:t>
        <a:bodyPr/>
        <a:lstStyle/>
        <a:p>
          <a:endParaRPr lang="en-GB"/>
        </a:p>
      </dgm:t>
    </dgm:pt>
    <dgm:pt modelId="{E28BC618-7628-4B25-AFF7-956DF99985FD}" type="pres">
      <dgm:prSet presAssocID="{96F18573-26F9-4645-9D75-27003472B09B}" presName="compositeShape" presStyleCnt="0">
        <dgm:presLayoutVars>
          <dgm:chMax val="2"/>
          <dgm:dir/>
          <dgm:resizeHandles val="exact"/>
        </dgm:presLayoutVars>
      </dgm:prSet>
      <dgm:spPr/>
    </dgm:pt>
    <dgm:pt modelId="{A5C2E699-8004-48A3-AA8C-A1E5AF034D66}" type="pres">
      <dgm:prSet presAssocID="{96F18573-26F9-4645-9D75-27003472B09B}" presName="divider" presStyleLbl="fgShp" presStyleIdx="0" presStyleCnt="1"/>
      <dgm:spPr/>
    </dgm:pt>
    <dgm:pt modelId="{700B843C-0DC6-4595-8591-979C7AB95827}" type="pres">
      <dgm:prSet presAssocID="{B68D4298-D10A-440C-B3F1-79253B9B5336}" presName="downArrow" presStyleLbl="node1" presStyleIdx="0" presStyleCnt="2" custScaleX="224948" custScaleY="107194" custLinFactNeighborX="19211" custLinFactNeighborY="-5783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6484081B-DABC-4A5D-8559-08C3D9473F3B}" type="pres">
      <dgm:prSet presAssocID="{B68D4298-D10A-440C-B3F1-79253B9B5336}" presName="downArrowText" presStyleLbl="revTx" presStyleIdx="0" presStyleCnt="2" custScaleX="92445" custLinFactNeighborX="38970" custLinFactNeighborY="2279">
        <dgm:presLayoutVars>
          <dgm:bulletEnabled val="1"/>
        </dgm:presLayoutVars>
      </dgm:prSet>
      <dgm:spPr/>
    </dgm:pt>
    <dgm:pt modelId="{49641D21-F74E-4BB4-AC7C-C9ECC44C9EC7}" type="pres">
      <dgm:prSet presAssocID="{9FE6BC05-3A7C-4297-B458-FE307541BB20}" presName="upArrow" presStyleLbl="node1" presStyleIdx="1" presStyleCnt="2" custScaleX="250990" custScaleY="116507" custLinFactNeighborX="-35495" custLinFactNeighborY="6099"/>
      <dgm:spPr/>
    </dgm:pt>
    <dgm:pt modelId="{F0EDC164-783D-489F-9641-1538644AD595}" type="pres">
      <dgm:prSet presAssocID="{9FE6BC05-3A7C-4297-B458-FE307541BB20}" presName="upArrowText" presStyleLbl="revTx" presStyleIdx="1" presStyleCnt="2" custScaleX="94724" custLinFactNeighborX="-43332" custLinFactNeighborY="5673">
        <dgm:presLayoutVars>
          <dgm:bulletEnabled val="1"/>
        </dgm:presLayoutVars>
      </dgm:prSet>
      <dgm:spPr/>
    </dgm:pt>
  </dgm:ptLst>
  <dgm:cxnLst>
    <dgm:cxn modelId="{376AB929-C8F7-4604-BAA4-883C900E6B38}" type="presOf" srcId="{B68D4298-D10A-440C-B3F1-79253B9B5336}" destId="{6484081B-DABC-4A5D-8559-08C3D9473F3B}" srcOrd="0" destOrd="0" presId="urn:microsoft.com/office/officeart/2005/8/layout/arrow3"/>
    <dgm:cxn modelId="{35210342-EA5D-4D0C-AC4F-15FE4916A079}" srcId="{96F18573-26F9-4645-9D75-27003472B09B}" destId="{B68D4298-D10A-440C-B3F1-79253B9B5336}" srcOrd="0" destOrd="0" parTransId="{FB7635B8-4333-400B-B4E4-850F1B7B4065}" sibTransId="{ABEE70B2-FD56-4024-9CF3-827845093952}"/>
    <dgm:cxn modelId="{70FD1F73-490C-4F99-91DA-733D7FD7F82B}" srcId="{96F18573-26F9-4645-9D75-27003472B09B}" destId="{3F9AAF04-56D7-4987-A63F-92287B6C185D}" srcOrd="2" destOrd="0" parTransId="{EE0C99EF-BF58-478E-A60C-67B36A95822E}" sibTransId="{0AB54280-00BC-44E2-B034-DD95B052CFEE}"/>
    <dgm:cxn modelId="{089C2374-27E3-4957-B4D3-A7C6C50EF37D}" srcId="{96F18573-26F9-4645-9D75-27003472B09B}" destId="{8E52EC13-7B3B-403B-851D-22DF672762CC}" srcOrd="3" destOrd="0" parTransId="{0EE038E3-F097-421C-AC59-3B4350F989A7}" sibTransId="{88E27FF8-AD3F-4CB1-8078-78C93DE8C06B}"/>
    <dgm:cxn modelId="{F1427285-1B6C-43CD-B4BC-56349DFA19E2}" type="presOf" srcId="{9FE6BC05-3A7C-4297-B458-FE307541BB20}" destId="{F0EDC164-783D-489F-9641-1538644AD595}" srcOrd="0" destOrd="0" presId="urn:microsoft.com/office/officeart/2005/8/layout/arrow3"/>
    <dgm:cxn modelId="{38FC4CB2-D3F3-4D59-B2B5-351A26CB2D1B}" srcId="{96F18573-26F9-4645-9D75-27003472B09B}" destId="{9FE6BC05-3A7C-4297-B458-FE307541BB20}" srcOrd="1" destOrd="0" parTransId="{15B30E30-D6BD-4FB5-BDBC-30C039389D59}" sibTransId="{16D9C5BE-B369-452B-835C-30E54CFE4E21}"/>
    <dgm:cxn modelId="{64778DC4-A691-4692-A986-6BF269AEC442}" type="presOf" srcId="{96F18573-26F9-4645-9D75-27003472B09B}" destId="{E28BC618-7628-4B25-AFF7-956DF99985FD}" srcOrd="0" destOrd="0" presId="urn:microsoft.com/office/officeart/2005/8/layout/arrow3"/>
    <dgm:cxn modelId="{6DFD465C-54D2-44EF-9601-6CFCAD1C390B}" type="presParOf" srcId="{E28BC618-7628-4B25-AFF7-956DF99985FD}" destId="{A5C2E699-8004-48A3-AA8C-A1E5AF034D66}" srcOrd="0" destOrd="0" presId="urn:microsoft.com/office/officeart/2005/8/layout/arrow3"/>
    <dgm:cxn modelId="{D9B336BC-CC3C-4D94-B869-9662EFB5E109}" type="presParOf" srcId="{E28BC618-7628-4B25-AFF7-956DF99985FD}" destId="{700B843C-0DC6-4595-8591-979C7AB95827}" srcOrd="1" destOrd="0" presId="urn:microsoft.com/office/officeart/2005/8/layout/arrow3"/>
    <dgm:cxn modelId="{973EBB71-77F8-49CF-9907-39939B0F68DE}" type="presParOf" srcId="{E28BC618-7628-4B25-AFF7-956DF99985FD}" destId="{6484081B-DABC-4A5D-8559-08C3D9473F3B}" srcOrd="2" destOrd="0" presId="urn:microsoft.com/office/officeart/2005/8/layout/arrow3"/>
    <dgm:cxn modelId="{E3497C48-0A23-4667-995C-7DFEF0461979}" type="presParOf" srcId="{E28BC618-7628-4B25-AFF7-956DF99985FD}" destId="{49641D21-F74E-4BB4-AC7C-C9ECC44C9EC7}" srcOrd="3" destOrd="0" presId="urn:microsoft.com/office/officeart/2005/8/layout/arrow3"/>
    <dgm:cxn modelId="{F01BF2A4-6FF1-434A-B3D4-70085CA7C27A}" type="presParOf" srcId="{E28BC618-7628-4B25-AFF7-956DF99985FD}" destId="{F0EDC164-783D-489F-9641-1538644AD59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2E699-8004-48A3-AA8C-A1E5AF034D66}">
      <dsp:nvSpPr>
        <dsp:cNvPr id="0" name=""/>
        <dsp:cNvSpPr/>
      </dsp:nvSpPr>
      <dsp:spPr>
        <a:xfrm rot="21300000">
          <a:off x="26838" y="2141745"/>
          <a:ext cx="11893773" cy="1135176"/>
        </a:xfrm>
        <a:prstGeom prst="mathMinus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B843C-0DC6-4595-8591-979C7AB95827}">
      <dsp:nvSpPr>
        <dsp:cNvPr id="0" name=""/>
        <dsp:cNvSpPr/>
      </dsp:nvSpPr>
      <dsp:spPr>
        <a:xfrm>
          <a:off x="-116953" y="67624"/>
          <a:ext cx="8062665" cy="2323394"/>
        </a:xfrm>
        <a:prstGeom prst="downArrow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6484081B-DABC-4A5D-8559-08C3D9473F3B}">
      <dsp:nvSpPr>
        <dsp:cNvPr id="0" name=""/>
        <dsp:cNvSpPr/>
      </dsp:nvSpPr>
      <dsp:spPr>
        <a:xfrm>
          <a:off x="7966464" y="51866"/>
          <a:ext cx="3534342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Transitional justice </a:t>
          </a:r>
        </a:p>
      </dsp:txBody>
      <dsp:txXfrm>
        <a:off x="7966464" y="51866"/>
        <a:ext cx="3534342" cy="2275840"/>
      </dsp:txXfrm>
    </dsp:sp>
    <dsp:sp modelId="{49641D21-F74E-4BB4-AC7C-C9ECC44C9EC7}">
      <dsp:nvSpPr>
        <dsp:cNvPr id="0" name=""/>
        <dsp:cNvSpPr/>
      </dsp:nvSpPr>
      <dsp:spPr>
        <a:xfrm>
          <a:off x="2951378" y="2893416"/>
          <a:ext cx="8996072" cy="2525251"/>
        </a:xfrm>
        <a:prstGeom prst="upArrow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DC164-783D-489F-9641-1538644AD595}">
      <dsp:nvSpPr>
        <dsp:cNvPr id="0" name=""/>
        <dsp:cNvSpPr/>
      </dsp:nvSpPr>
      <dsp:spPr>
        <a:xfrm>
          <a:off x="236311" y="3142827"/>
          <a:ext cx="3621473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Social Justice </a:t>
          </a:r>
        </a:p>
      </dsp:txBody>
      <dsp:txXfrm>
        <a:off x="236311" y="3142827"/>
        <a:ext cx="3621473" cy="227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3F977-72BF-4F79-A702-400980CD4AE3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84F80-F586-41E1-9CFF-A41746E58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5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8E0FA3D-A10B-FAD4-6293-F37F9CC3D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7F35649-0E44-EFD7-152D-185A91E7F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AEC23E4-25EC-7B0B-3A80-7FEFCA328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A7BB25-CDAD-4E84-95B0-F4B1DF249C28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6FF-11A3-47ED-B126-A2D906873CC3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A1E-D8A9-4E56-B119-B9DE99842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0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6FF-11A3-47ED-B126-A2D906873CC3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A1E-D8A9-4E56-B119-B9DE99842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8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6FF-11A3-47ED-B126-A2D906873CC3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A1E-D8A9-4E56-B119-B9DE99842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0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6FF-11A3-47ED-B126-A2D906873CC3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A1E-D8A9-4E56-B119-B9DE99842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16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6FF-11A3-47ED-B126-A2D906873CC3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A1E-D8A9-4E56-B119-B9DE99842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89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6FF-11A3-47ED-B126-A2D906873CC3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A1E-D8A9-4E56-B119-B9DE99842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5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6FF-11A3-47ED-B126-A2D906873CC3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A1E-D8A9-4E56-B119-B9DE99842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6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6FF-11A3-47ED-B126-A2D906873CC3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A1E-D8A9-4E56-B119-B9DE99842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0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6FF-11A3-47ED-B126-A2D906873CC3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A1E-D8A9-4E56-B119-B9DE99842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0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6FF-11A3-47ED-B126-A2D906873CC3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A1E-D8A9-4E56-B119-B9DE99842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8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6FF-11A3-47ED-B126-A2D906873CC3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A1E-D8A9-4E56-B119-B9DE99842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8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E6FF-11A3-47ED-B126-A2D906873CC3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C5A1E-D8A9-4E56-B119-B9DE99842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3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NfAAPhXOCc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4439"/>
            <a:ext cx="9144000" cy="218856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Documenting trauma: The experiences of war survivors in </a:t>
            </a:r>
            <a:r>
              <a:rPr lang="en-GB" dirty="0" err="1">
                <a:solidFill>
                  <a:srgbClr val="0070C0"/>
                </a:solidFill>
              </a:rPr>
              <a:t>Krusha</a:t>
            </a:r>
            <a:r>
              <a:rPr lang="en-GB" dirty="0">
                <a:solidFill>
                  <a:srgbClr val="0070C0"/>
                </a:solidFill>
              </a:rPr>
              <a:t> e </a:t>
            </a:r>
            <a:r>
              <a:rPr lang="en-GB" dirty="0" err="1">
                <a:solidFill>
                  <a:srgbClr val="0070C0"/>
                </a:solidFill>
              </a:rPr>
              <a:t>Madhe</a:t>
            </a:r>
            <a:r>
              <a:rPr lang="en-GB" dirty="0">
                <a:solidFill>
                  <a:srgbClr val="0070C0"/>
                </a:solidFill>
              </a:rPr>
              <a:t>, </a:t>
            </a:r>
            <a:r>
              <a:rPr lang="en-GB" dirty="0" err="1">
                <a:solidFill>
                  <a:srgbClr val="0070C0"/>
                </a:solidFill>
              </a:rPr>
              <a:t>Kosova</a:t>
            </a:r>
            <a:endParaRPr lang="en-GB" u="sng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98762"/>
          </a:xfrm>
        </p:spPr>
        <p:txBody>
          <a:bodyPr>
            <a:normAutofit/>
          </a:bodyPr>
          <a:lstStyle/>
          <a:p>
            <a:r>
              <a:rPr lang="en-GB" dirty="0"/>
              <a:t>Dr Blerina </a:t>
            </a:r>
            <a:r>
              <a:rPr lang="en-GB" dirty="0" err="1"/>
              <a:t>Këllezi</a:t>
            </a:r>
            <a:r>
              <a:rPr lang="en-GB" dirty="0"/>
              <a:t> &amp;</a:t>
            </a:r>
          </a:p>
          <a:p>
            <a:r>
              <a:rPr lang="en-GB" dirty="0"/>
              <a:t>Aurora Guxholli, Gazmend Bajri, Dr Tadeusz Jones, Dr </a:t>
            </a:r>
            <a:r>
              <a:rPr lang="en-GB" dirty="0" err="1"/>
              <a:t>Ardiana</a:t>
            </a:r>
            <a:r>
              <a:rPr lang="en-GB" dirty="0"/>
              <a:t> Shala</a:t>
            </a:r>
          </a:p>
          <a:p>
            <a:r>
              <a:rPr lang="en-GB" dirty="0">
                <a:solidFill>
                  <a:srgbClr val="FF0000"/>
                </a:solidFill>
              </a:rPr>
              <a:t>Research funded by: NTU QR Kickstarter fund, NTU Safety and Security Theme, The British Academy and the British Psychological Society</a:t>
            </a:r>
          </a:p>
        </p:txBody>
      </p:sp>
    </p:spTree>
    <p:extLst>
      <p:ext uri="{BB962C8B-B14F-4D97-AF65-F5344CB8AC3E}">
        <p14:creationId xmlns:p14="http://schemas.microsoft.com/office/powerpoint/2010/main" val="386492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352C1B-4E19-9685-F335-F0BA1A823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2" b="495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6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B0666-B097-53F0-C0EF-5E338DC6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Trauma and social psychology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9E3CA-8F36-6032-841D-A31F93260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Trauma is a </a:t>
            </a:r>
            <a:r>
              <a:rPr lang="en-GB" dirty="0">
                <a:solidFill>
                  <a:srgbClr val="7030A0"/>
                </a:solidFill>
              </a:rPr>
              <a:t>collective experience</a:t>
            </a:r>
            <a:r>
              <a:rPr lang="en-GB" dirty="0"/>
              <a:t>, before, during and after</a:t>
            </a:r>
          </a:p>
          <a:p>
            <a:r>
              <a:rPr lang="en-GB" dirty="0"/>
              <a:t>It is </a:t>
            </a:r>
            <a:r>
              <a:rPr lang="en-GB" dirty="0">
                <a:solidFill>
                  <a:srgbClr val="7030A0"/>
                </a:solidFill>
              </a:rPr>
              <a:t>shaped by our identities </a:t>
            </a:r>
            <a:r>
              <a:rPr lang="en-GB" dirty="0"/>
              <a:t>(ethnic, religious, gender identities)</a:t>
            </a:r>
          </a:p>
          <a:p>
            <a:r>
              <a:rPr lang="en-GB" dirty="0"/>
              <a:t>Identities determine: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who is target </a:t>
            </a:r>
            <a:r>
              <a:rPr lang="en-GB" dirty="0"/>
              <a:t>of violence/increased risks of distress (Muldoon et al., 2021)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meaning given </a:t>
            </a:r>
            <a:r>
              <a:rPr lang="en-GB" dirty="0"/>
              <a:t>to the experience (turning them into more positive or double negative &amp; more threating (Kellezi &amp; Reicher, 2009; 2012; 2014)</a:t>
            </a:r>
          </a:p>
          <a:p>
            <a:pPr lvl="1"/>
            <a:r>
              <a:rPr lang="en-GB" dirty="0"/>
              <a:t>quantity and quality of </a:t>
            </a:r>
            <a:r>
              <a:rPr lang="en-GB" dirty="0">
                <a:solidFill>
                  <a:srgbClr val="FF0000"/>
                </a:solidFill>
              </a:rPr>
              <a:t>support</a:t>
            </a:r>
            <a:r>
              <a:rPr lang="en-GB" dirty="0"/>
              <a:t> (+expectations) (Haslam et al 2012) and meaningfulness of trauma support (Kellezi et al., 2019)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coping and collective efficacy </a:t>
            </a:r>
            <a:r>
              <a:rPr lang="en-GB" dirty="0"/>
              <a:t>(Haslam &amp; Reicher, 2006)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justice </a:t>
            </a:r>
            <a:r>
              <a:rPr lang="en-GB" dirty="0"/>
              <a:t>needs and processes (criminal, historical, reparation, administrative and transitional constitutionalism)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90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3D4EE61-9DD0-E959-7550-F8BA0BE9E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17463"/>
            <a:ext cx="10515600" cy="1325562"/>
          </a:xfrm>
        </p:spPr>
        <p:txBody>
          <a:bodyPr/>
          <a:lstStyle/>
          <a:p>
            <a:r>
              <a:rPr lang="en-GB" altLang="en-US" b="1" u="sng">
                <a:solidFill>
                  <a:srgbClr val="FF0000"/>
                </a:solidFill>
              </a:rPr>
              <a:t>Importance of holistic justice!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C18435-670E-135B-F4AA-F570A8DCBA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F4AE29-B7EF-5CF8-B18A-C4F402A43AD5}"/>
              </a:ext>
            </a:extLst>
          </p:cNvPr>
          <p:cNvGraphicFramePr/>
          <p:nvPr/>
        </p:nvGraphicFramePr>
        <p:xfrm>
          <a:off x="244548" y="1291961"/>
          <a:ext cx="11947451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341" name="TextBox 4">
            <a:extLst>
              <a:ext uri="{FF2B5EF4-FFF2-40B4-BE49-F238E27FC236}">
                <a16:creationId xmlns:a16="http://schemas.microsoft.com/office/drawing/2014/main" id="{53E26E6E-E487-C6FA-AA3F-6A1A0EAD7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1539875"/>
            <a:ext cx="32162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Socio-political, judicial &amp; economic processes aimed at redressing the impact of MHRVs and preventing future conflict (Teitel, 2000).</a:t>
            </a:r>
            <a:endParaRPr lang="en-GB" altLang="en-US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42" name="TextBox 5">
            <a:extLst>
              <a:ext uri="{FF2B5EF4-FFF2-40B4-BE49-F238E27FC236}">
                <a16:creationId xmlns:a16="http://schemas.microsoft.com/office/drawing/2014/main" id="{3A3C6241-BE1C-24A7-8806-D82B2014E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72025"/>
            <a:ext cx="35480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Social structures:  distributive, procedural and interactional justice (Jost &amp; Kay, 2010)</a:t>
            </a:r>
            <a:endParaRPr lang="en-GB" altLang="en-US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0AF438-0677-E4D1-ED9B-6AB300A047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6964" y="-1"/>
            <a:ext cx="3630976" cy="1825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24836-EBCF-4E21-8FC6-C4574416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24" y="0"/>
            <a:ext cx="7227981" cy="925417"/>
          </a:xfrm>
        </p:spPr>
        <p:txBody>
          <a:bodyPr>
            <a:normAutofit/>
          </a:bodyPr>
          <a:lstStyle/>
          <a:p>
            <a:r>
              <a:rPr lang="en-GB" sz="4000" u="sng" dirty="0"/>
              <a:t>Sharing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D523F-3FBD-4DB7-9FF0-23D48A67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18" y="925417"/>
            <a:ext cx="7341767" cy="445081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Benefits: </a:t>
            </a:r>
            <a:r>
              <a:rPr lang="en-GB" sz="2400" dirty="0"/>
              <a:t>prepare next generation, to make sense/process trauma, uncertainty reduction, continuity, resilience‐building, collective self‐esteem, to create shared bonds, and support.</a:t>
            </a:r>
          </a:p>
          <a:p>
            <a:r>
              <a:rPr lang="en-GB" sz="2400" dirty="0">
                <a:solidFill>
                  <a:srgbClr val="FF0000"/>
                </a:solidFill>
              </a:rPr>
              <a:t>Duty: </a:t>
            </a:r>
            <a:r>
              <a:rPr lang="en-GB" sz="2400" dirty="0"/>
              <a:t>Sharing it is a duty and to achieve justice (transitional and social) and to support democratic societies. Often non-vengeful 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Harms: </a:t>
            </a:r>
            <a:r>
              <a:rPr lang="en-GB" sz="2400" dirty="0"/>
              <a:t>shared emotional pain, passing on responsibility for justice, undermine relationship with nation </a:t>
            </a:r>
          </a:p>
          <a:p>
            <a:r>
              <a:rPr lang="en-GB" sz="2400" dirty="0"/>
              <a:t>Decisions not to share:</a:t>
            </a:r>
          </a:p>
          <a:p>
            <a:pPr lvl="1"/>
            <a:r>
              <a:rPr lang="en-GB" dirty="0"/>
              <a:t>To protect children</a:t>
            </a:r>
          </a:p>
          <a:p>
            <a:pPr lvl="1"/>
            <a:r>
              <a:rPr lang="en-GB" dirty="0"/>
              <a:t>To avoid intergroup conflict</a:t>
            </a:r>
          </a:p>
          <a:p>
            <a:pPr lvl="1"/>
            <a:r>
              <a:rPr lang="en-GB" dirty="0"/>
              <a:t>Mindful in stories that are norm-violation (stigma, GBV, painful, or norm-affirming (pride, survival)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4755E-C863-0282-16B0-57D10BB47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572" y="168168"/>
            <a:ext cx="3805590" cy="3168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B1B84-0CD2-B95D-308F-FB1531DF5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556" y="3579583"/>
            <a:ext cx="3995623" cy="2663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A6E48B-77D8-08FE-7362-3B6800BBD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99" y="5302141"/>
            <a:ext cx="3181579" cy="1490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0E814-EE7E-0F84-C108-53511EBD5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649" y="5380870"/>
            <a:ext cx="3999323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9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Where is Kosovo. This is a geography post in which I'll… | by David Sharpe  | Medium">
            <a:extLst>
              <a:ext uri="{FF2B5EF4-FFF2-40B4-BE49-F238E27FC236}">
                <a16:creationId xmlns:a16="http://schemas.microsoft.com/office/drawing/2014/main" id="{15B850A8-C816-445C-AF96-4127353CE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6" b="8563"/>
          <a:stretch>
            <a:fillRect/>
          </a:stretch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C73DE2-A26F-497C-9890-85E12E2F5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482602"/>
            <a:ext cx="7588155" cy="2236264"/>
          </a:xfrm>
        </p:spPr>
        <p:txBody>
          <a:bodyPr>
            <a:normAutofit/>
          </a:bodyPr>
          <a:lstStyle/>
          <a:p>
            <a:r>
              <a:rPr lang="en-GB" sz="5400" b="1" u="sng">
                <a:solidFill>
                  <a:srgbClr val="FFFFFF"/>
                </a:solidFill>
              </a:rPr>
              <a:t>Krusha e Madhe</a:t>
            </a:r>
            <a:endParaRPr lang="en-GB" sz="54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AB88E-1748-48D8-930F-2CA99B47A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793937"/>
            <a:ext cx="7588155" cy="1414091"/>
          </a:xfrm>
        </p:spPr>
        <p:txBody>
          <a:bodyPr>
            <a:normAutofit/>
          </a:bodyPr>
          <a:lstStyle/>
          <a:p>
            <a:r>
              <a:rPr lang="en-GB" sz="2200">
                <a:solidFill>
                  <a:srgbClr val="FFFFFF"/>
                </a:solidFill>
              </a:rPr>
              <a:t>Kosova </a:t>
            </a:r>
          </a:p>
        </p:txBody>
      </p:sp>
    </p:spTree>
    <p:extLst>
      <p:ext uri="{BB962C8B-B14F-4D97-AF65-F5344CB8AC3E}">
        <p14:creationId xmlns:p14="http://schemas.microsoft.com/office/powerpoint/2010/main" val="4162570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8" name="Rectangle 6157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60" name="Rectangle 6159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FC2D5-687D-43F0-BB29-B6DFF840E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>
            <a:normAutofit/>
          </a:bodyPr>
          <a:lstStyle/>
          <a:p>
            <a:r>
              <a:rPr lang="en-GB" sz="2900" b="1" u="sng" dirty="0"/>
              <a:t>Why </a:t>
            </a:r>
            <a:r>
              <a:rPr lang="en-GB" sz="2900" b="1" u="sng" dirty="0" err="1"/>
              <a:t>Krusha</a:t>
            </a:r>
            <a:r>
              <a:rPr lang="en-GB" sz="2900" b="1" u="sng" dirty="0"/>
              <a:t> e </a:t>
            </a:r>
            <a:r>
              <a:rPr lang="en-GB" sz="2900" b="1" u="sng" dirty="0" err="1"/>
              <a:t>Madhe</a:t>
            </a:r>
            <a:r>
              <a:rPr lang="en-GB" sz="2900" b="1" u="sng" dirty="0"/>
              <a:t>?</a:t>
            </a:r>
          </a:p>
        </p:txBody>
      </p:sp>
      <p:sp>
        <p:nvSpPr>
          <p:cNvPr id="6162" name="Rectangle 6161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3304-C81F-4585-BEEE-2F6F48B3D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One of the most affected</a:t>
            </a:r>
          </a:p>
          <a:p>
            <a:r>
              <a:rPr lang="en-GB" sz="1800" dirty="0"/>
              <a:t>25-26</a:t>
            </a:r>
            <a:r>
              <a:rPr lang="en-GB" sz="1800" baseline="30000" dirty="0"/>
              <a:t>th</a:t>
            </a:r>
            <a:r>
              <a:rPr lang="en-GB" sz="1800" dirty="0"/>
              <a:t> of March 1999: men/boys separated from women/girls </a:t>
            </a:r>
          </a:p>
          <a:p>
            <a:r>
              <a:rPr lang="en-GB" sz="1800" dirty="0"/>
              <a:t>Many of the men killed/missing </a:t>
            </a:r>
          </a:p>
          <a:p>
            <a:r>
              <a:rPr lang="en-GB" sz="1800" dirty="0"/>
              <a:t>Women, children and older people forced to walk to the border</a:t>
            </a:r>
          </a:p>
          <a:p>
            <a:endParaRPr lang="en-GB" sz="1800" dirty="0"/>
          </a:p>
          <a:p>
            <a:r>
              <a:rPr lang="en-GB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hlinkClick r:id="rId2"/>
              </a:rPr>
              <a:t>https://www.youtube.com/watch?v=NfAAPhXOCck</a:t>
            </a:r>
            <a:endParaRPr lang="en-GB" sz="1800" dirty="0"/>
          </a:p>
        </p:txBody>
      </p:sp>
      <p:pic>
        <p:nvPicPr>
          <p:cNvPr id="4" name="Picture 4" descr="NUK HARROHET 26 marsi 1999! Nuk jemi për hakmarrje – jemi për drejtësi! –  Albanians in America">
            <a:extLst>
              <a:ext uri="{FF2B5EF4-FFF2-40B4-BE49-F238E27FC236}">
                <a16:creationId xmlns:a16="http://schemas.microsoft.com/office/drawing/2014/main" id="{E6CF3585-6855-43BD-45DC-591A89181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" r="3" b="7456"/>
          <a:stretch>
            <a:fillRect/>
          </a:stretch>
        </p:blipFill>
        <p:spPr bwMode="auto">
          <a:xfrm>
            <a:off x="6324599" y="10"/>
            <a:ext cx="5457817" cy="33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22 vjet nga masakra në Krushë të Madhe dhe familjes Berisha në Suharekë -  Sinjali">
            <a:extLst>
              <a:ext uri="{FF2B5EF4-FFF2-40B4-BE49-F238E27FC236}">
                <a16:creationId xmlns:a16="http://schemas.microsoft.com/office/drawing/2014/main" id="{75D348CD-5B8C-48A7-BD0F-08A11A796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1166" b="3"/>
          <a:stretch>
            <a:fillRect/>
          </a:stretch>
        </p:blipFill>
        <p:spPr bwMode="auto">
          <a:xfrm>
            <a:off x="6324590" y="3520439"/>
            <a:ext cx="5457817" cy="33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64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B7740-B381-448F-B60B-C8FB0E86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00B0F0"/>
                </a:solidFill>
              </a:rPr>
              <a:t>The impact of taking part in the documentary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55C1-DE46-48B3-9AB2-E134096B2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Important to remember for young generation: ‘</a:t>
            </a:r>
            <a:r>
              <a:rPr lang="en-GB" i="1" dirty="0"/>
              <a:t>It is very important to tell the story so young children don’t forget, pass it to next generation. My son and grandson will know about the war’</a:t>
            </a:r>
          </a:p>
          <a:p>
            <a:r>
              <a:rPr lang="en-GB" dirty="0"/>
              <a:t>Important to avoid history repeating itself </a:t>
            </a:r>
          </a:p>
          <a:p>
            <a:r>
              <a:rPr lang="en-GB" dirty="0"/>
              <a:t>A form of justice: ‘</a:t>
            </a:r>
            <a:r>
              <a:rPr lang="en-GB" i="1" dirty="0"/>
              <a:t>Great documentary. This will serve to not lose our testimonies. To show Europe what the Serbs did</a:t>
            </a:r>
            <a:r>
              <a:rPr lang="en-GB" dirty="0"/>
              <a:t>.‘</a:t>
            </a:r>
          </a:p>
          <a:p>
            <a:r>
              <a:rPr lang="en-GB" dirty="0"/>
              <a:t>Need to write and document what has happened- many witnesses are dying. </a:t>
            </a:r>
          </a:p>
          <a:p>
            <a:r>
              <a:rPr lang="en-GB" dirty="0">
                <a:solidFill>
                  <a:srgbClr val="FF0000"/>
                </a:solidFill>
              </a:rPr>
              <a:t>Talking part in the interview is very psychologically demanding.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005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Widescreen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Times New Roman</vt:lpstr>
      <vt:lpstr>Office Theme</vt:lpstr>
      <vt:lpstr>Documenting trauma: The experiences of war survivors in Krusha e Madhe, Kosova</vt:lpstr>
      <vt:lpstr>PowerPoint Presentation</vt:lpstr>
      <vt:lpstr>Trauma and social psychology</vt:lpstr>
      <vt:lpstr>Importance of holistic justice! </vt:lpstr>
      <vt:lpstr>Sharing stories</vt:lpstr>
      <vt:lpstr>Krusha e Madhe</vt:lpstr>
      <vt:lpstr>Why Krusha e Madhe?</vt:lpstr>
      <vt:lpstr>The impact of taking part in the documentary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Documenting trauma: The experiences of war survivors in Krusha e Madhe, Kosova</dc:title>
  <dc:creator>KELLEZI, BLERINA</dc:creator>
  <cp:lastModifiedBy>Silvester, Jeremy</cp:lastModifiedBy>
  <cp:revision>11</cp:revision>
  <dcterms:created xsi:type="dcterms:W3CDTF">2021-04-28T11:29:49Z</dcterms:created>
  <dcterms:modified xsi:type="dcterms:W3CDTF">2025-06-13T08:08:16Z</dcterms:modified>
</cp:coreProperties>
</file>