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45" r:id="rId2"/>
  </p:sldMasterIdLst>
  <p:sldIdLst>
    <p:sldId id="262" r:id="rId3"/>
    <p:sldId id="256" r:id="rId4"/>
    <p:sldId id="257" r:id="rId5"/>
    <p:sldId id="259" r:id="rId6"/>
    <p:sldId id="258" r:id="rId7"/>
    <p:sldId id="260" r:id="rId8"/>
    <p:sldId id="265" r:id="rId9"/>
    <p:sldId id="261" r:id="rId10"/>
    <p:sldId id="263" r:id="rId11"/>
    <p:sldId id="264" r:id="rId12"/>
    <p:sldId id="271" r:id="rId13"/>
    <p:sldId id="266" r:id="rId14"/>
    <p:sldId id="267" r:id="rId15"/>
    <p:sldId id="269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/>
    <p:restoredTop sz="94737"/>
  </p:normalViewPr>
  <p:slideViewPr>
    <p:cSldViewPr snapToGrid="0">
      <p:cViewPr varScale="1">
        <p:scale>
          <a:sx n="105" d="100"/>
          <a:sy n="105" d="100"/>
        </p:scale>
        <p:origin x="82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6/17/2025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2048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9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241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3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0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6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850E-6310-C04D-8CAC-B7FA9F3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7FB3-5DFC-6547-9567-C0ABE874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7D2DB-A7B1-204E-8416-E938952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24BA1-E2D0-1E4B-9DB3-664FE273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E64B2-36E4-5A4E-A78A-A629829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5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97BE-0B72-7D13-5344-2A5994354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B416D-E19B-C292-5330-BE21436A7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EE2C0-7EB9-ECE1-1D33-D51C24F1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sz="1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F798D-3156-8DD9-E5A3-FEEE46D0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0AE9E-7C55-40F0-72C6-961CBC4E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13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5282-984C-DBE8-6400-3B447DB6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452C6-5C33-B58E-1FFD-6233AA6BF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8D6B9-552F-3DB6-DA38-F9C8D311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50DF1-A96E-2073-6839-AAA545287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7D6FB-2DF8-DB98-F1AF-B9BA08A74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51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07D2D-047C-7F18-F2F3-B2D61F2E7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3D7C5-0D02-7B6D-0124-0D033EDD1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EEFCA-049C-2073-D7A6-EAA559B9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C93EC-1691-1866-8B27-3F74EF2E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30F63-BECA-2AA9-6F05-61DFA264C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5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2FE7-9EC0-C721-3611-404FD2FB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E9E59-B1B2-76AB-7A67-9D60198C8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BCEF4-7FF4-B3F8-0E82-B418B810A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3651F-60F8-180D-F50E-1A10EEBA7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1529E-32A1-08CA-9672-440ECE22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B34BE-F6F2-7D65-0230-4025F889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4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9A109-A6A0-624A-2CC7-105A71E4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5B373-82EF-215C-3CB8-0576AACD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C926-5A94-50ED-267F-67C1FA968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13062-780B-3233-9464-DDFF11DB0B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95DCF6-3BE5-B64D-6FAA-C413B9096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02A854-8792-9683-1E47-66C8BB5D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BBABE-BC87-7570-C269-07813CA69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3BCF46-D48A-7B37-94DB-24FB7429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4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65E7-0BD2-2D7F-92F1-724441B69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21A44-7FEC-CC6A-7C94-F911B8B1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2609C-0EB4-B7C8-EE1B-FBD26AD6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8EC8B-0870-4CAC-C30D-3276E0E3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2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7C099-3E9E-D6A4-4BA1-F2EFBAC7E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7A08CE-8181-D1EA-3E52-7360F7D8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BBC01-1D44-CB8C-B558-9FDF56737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30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F384-A7FD-8E94-A736-C6AE2AD5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CAAE0-ABC9-E0FB-70C2-EE1529C0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041936-7D16-0807-C824-7370E90A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359B5-9E34-5147-6B40-951D8065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B94AB-EB0E-BC21-D174-59F45885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176CE-6AC9-60B4-6A71-3827A770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2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A6466-8810-BD36-BE8E-8E6CBF5C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8D6AA-7BE4-5035-5336-227AC97BB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6DA91-663B-A698-B743-F24136165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04944-9873-E3AE-DA60-052B0AEC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0524E3-88FA-0FAB-8E94-76B4914CF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CC77E-F7AA-E38C-5C4E-5EBC74AD5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9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5877-836D-DAF8-AEF3-7B1383C69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BC7589-E312-BD9C-046E-B11F29E93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1B22-D308-3ECE-7C0C-F4DB0B06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B99CC-E920-C01F-8C6B-7EE8E8297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7C0BC-736B-3D1D-1B56-975899B6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45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26D48F-90E4-3460-44A8-19BB56C2E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CC9FDD-79B7-D8BE-F8E8-73E7F0A04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0B354-D974-B3E7-F6C5-FA3A0BA3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FCDB0-063B-4AE0-A243-B47B717E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A7C39-9570-CF22-5AA8-441262AA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0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6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4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1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4ADE6-9676-7F25-D070-70671BB7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4B053-3405-BE48-DAD2-CF77CCC1D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D397C-756D-B2A3-286D-3E769A9B9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C3BD54-29B9-3D42-B178-776ED395AA85}" type="datetimeFigureOut">
              <a:rPr lang="en-US" smtClean="0"/>
              <a:pPr/>
              <a:t>6/17/2025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66C9-EFF8-8521-B4E0-ADD4B600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85297-AA78-9A58-8CD3-DAF3608E0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9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uno.com/song/2d8141f9-a4bf-4fed-a0e3-26606647201e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suno.com/song/1eb7d528-b571-4d77-b1ae-deadc4445d22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J_M7qW9Nmo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cZjaHI8RnW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11" Type="http://schemas.openxmlformats.org/officeDocument/2006/relationships/hyperlink" Target="https://typeset.io/resources/scispace-literature-review-workspace/" TargetMode="External"/><Relationship Id="rId5" Type="http://schemas.openxmlformats.org/officeDocument/2006/relationships/image" Target="../media/image27.png"/><Relationship Id="rId10" Type="http://schemas.openxmlformats.org/officeDocument/2006/relationships/hyperlink" Target="https://www.youtube.com/watch?v=qS6Tg2Kenv0" TargetMode="External"/><Relationship Id="rId4" Type="http://schemas.openxmlformats.org/officeDocument/2006/relationships/image" Target="../media/image34.jpeg"/><Relationship Id="rId9" Type="http://schemas.openxmlformats.org/officeDocument/2006/relationships/hyperlink" Target="https://www.youtube.com/watch?v=F-YjMLLEvy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bes.com/sites/sanjitsinghdang/2022/12/01/can-scispace-break-barriers-in-scientific-research-and-collaboration-to-solve-the-worlds-problems/?sh=69a3e59b476f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blog.paperspace.com/scispace-nlp-tools-for-researchers-and-publisher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20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3.jp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typeset.io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www.typeset.io/?via=academi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robot on a piano&#10;&#10;Description automatically generated">
            <a:extLst>
              <a:ext uri="{FF2B5EF4-FFF2-40B4-BE49-F238E27FC236}">
                <a16:creationId xmlns:a16="http://schemas.microsoft.com/office/drawing/2014/main" id="{32ED48BC-F7A0-9E3C-B6B3-17712220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307" r="10692" b="-1"/>
          <a:stretch/>
        </p:blipFill>
        <p:spPr>
          <a:xfrm>
            <a:off x="8642463" y="4845840"/>
            <a:ext cx="1611369" cy="1611369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06BEB80-6B58-7CA3-AC02-2EA4CD05B14A}"/>
              </a:ext>
            </a:extLst>
          </p:cNvPr>
          <p:cNvSpPr txBox="1"/>
          <p:nvPr/>
        </p:nvSpPr>
        <p:spPr>
          <a:xfrm>
            <a:off x="6742227" y="2459307"/>
            <a:ext cx="5541383" cy="2202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GB" sz="2800" b="1" i="1" dirty="0">
                <a:solidFill>
                  <a:schemeClr val="bg1"/>
                </a:solidFill>
                <a:latin typeface="Aptos" panose="020B0004020202020204" pitchFamily="34" charset="0"/>
              </a:rPr>
              <a:t>AI-Powered Literature Review</a:t>
            </a:r>
            <a:endParaRPr lang="en-US" sz="2800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Welcome to the workshop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hlinkClick r:id="rId4"/>
              </a:rPr>
              <a:t>AI-Powered Literature Review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4A49B46-56CE-BDE8-3FB5-9D2F0A87F96C}"/>
              </a:ext>
            </a:extLst>
          </p:cNvPr>
          <p:cNvSpPr txBox="1">
            <a:spLocks/>
          </p:cNvSpPr>
          <p:nvPr/>
        </p:nvSpPr>
        <p:spPr>
          <a:xfrm>
            <a:off x="6824447" y="1818825"/>
            <a:ext cx="5354652" cy="97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UFHRD 2025 Conference Workshop</a:t>
            </a:r>
          </a:p>
        </p:txBody>
      </p:sp>
      <p:pic>
        <p:nvPicPr>
          <p:cNvPr id="12" name="Picture 11" descr="A colorful logo with text&#10;&#10;Description automatically generated with medium confidence">
            <a:extLst>
              <a:ext uri="{FF2B5EF4-FFF2-40B4-BE49-F238E27FC236}">
                <a16:creationId xmlns:a16="http://schemas.microsoft.com/office/drawing/2014/main" id="{D57CA17A-2511-7AC1-548F-2151B0F83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084" y="48938"/>
            <a:ext cx="3095669" cy="1663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C8FB906-A5FB-74E1-759A-24279E5C0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1" y="0"/>
            <a:ext cx="6820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1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B11CE3-9DA7-EDD7-D1FF-680224BAE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D43250E-6D8A-2489-F65B-C92E66BD4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8CB4CA1-F693-01FD-D366-1F362EC00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FD10F57A-3A36-0CD4-B0D3-00D089318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738DD02-4225-BF25-F9CC-0A835A756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32F2C4-FC39-DEC7-E3D3-4412F6B69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5B93C6A-9108-84C7-F7E3-973D3DEC7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D4C02F-A32D-5929-C302-F806F343B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ck of books on a shelf&#10;&#10;Description automatically generated">
            <a:extLst>
              <a:ext uri="{FF2B5EF4-FFF2-40B4-BE49-F238E27FC236}">
                <a16:creationId xmlns:a16="http://schemas.microsoft.com/office/drawing/2014/main" id="{BCEDC31D-6A0F-0FFC-1021-0A2B1AB697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1139351" y="1089946"/>
            <a:ext cx="4948454" cy="4764396"/>
          </a:xfrm>
          <a:prstGeom prst="rect">
            <a:avLst/>
          </a:prstGeom>
        </p:spPr>
      </p:pic>
      <p:pic>
        <p:nvPicPr>
          <p:cNvPr id="6" name="Picture 5" descr="A stack of books on a shelf&#10;&#10;Description automatically generated">
            <a:extLst>
              <a:ext uri="{FF2B5EF4-FFF2-40B4-BE49-F238E27FC236}">
                <a16:creationId xmlns:a16="http://schemas.microsoft.com/office/drawing/2014/main" id="{F8EB191F-33F2-B284-1786-EF434A768C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6079997" y="916654"/>
            <a:ext cx="4948454" cy="47643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CDF242-EC11-C691-5237-61E6B1277648}"/>
              </a:ext>
            </a:extLst>
          </p:cNvPr>
          <p:cNvSpPr/>
          <p:nvPr/>
        </p:nvSpPr>
        <p:spPr>
          <a:xfrm>
            <a:off x="1057720" y="894406"/>
            <a:ext cx="10052362" cy="142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82A7F4B-4D43-1942-E7EF-220F3C61B3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71" y="1314764"/>
            <a:ext cx="1889500" cy="579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34286-AF67-283D-6E9E-99AC7DE55A76}"/>
              </a:ext>
            </a:extLst>
          </p:cNvPr>
          <p:cNvSpPr txBox="1"/>
          <p:nvPr/>
        </p:nvSpPr>
        <p:spPr>
          <a:xfrm>
            <a:off x="2802484" y="831755"/>
            <a:ext cx="86410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Short tutorials:</a:t>
            </a:r>
          </a:p>
          <a:p>
            <a:pPr algn="ctr"/>
            <a:r>
              <a:rPr lang="en-US" dirty="0">
                <a:hlinkClick r:id="rId7"/>
              </a:rPr>
              <a:t>https://www.youtube.com/watch?v=cZjaHI8RnWY</a:t>
            </a:r>
            <a:endParaRPr lang="en-US" dirty="0"/>
          </a:p>
          <a:p>
            <a:pPr algn="ctr"/>
            <a:r>
              <a:rPr lang="en-GB" dirty="0" err="1">
                <a:hlinkClick r:id="rId8"/>
              </a:rPr>
              <a:t>Scispace</a:t>
            </a:r>
            <a:r>
              <a:rPr lang="en-GB" dirty="0">
                <a:hlinkClick r:id="rId8"/>
              </a:rPr>
              <a:t> | AI for Researchers – YouTube</a:t>
            </a:r>
            <a:endParaRPr lang="en-US" dirty="0"/>
          </a:p>
          <a:p>
            <a:pPr algn="ctr"/>
            <a:r>
              <a:rPr lang="en-GB" dirty="0">
                <a:hlinkClick r:id="rId9"/>
              </a:rPr>
              <a:t>CoPilot - Best AI Research Assistant from </a:t>
            </a:r>
            <a:r>
              <a:rPr lang="en-GB" dirty="0" err="1">
                <a:hlinkClick r:id="rId9"/>
              </a:rPr>
              <a:t>SciSpace</a:t>
            </a:r>
            <a:r>
              <a:rPr lang="en-GB" dirty="0">
                <a:hlinkClick r:id="rId9"/>
              </a:rPr>
              <a:t> | CoPilot - Summarize Research Article</a:t>
            </a:r>
            <a:endParaRPr lang="en-GB" dirty="0"/>
          </a:p>
          <a:p>
            <a:pPr algn="ctr"/>
            <a:r>
              <a:rPr lang="en-GB" dirty="0" err="1">
                <a:hlinkClick r:id="rId10"/>
              </a:rPr>
              <a:t>SciSpace</a:t>
            </a:r>
            <a:r>
              <a:rPr lang="en-GB" dirty="0">
                <a:hlinkClick r:id="rId10"/>
              </a:rPr>
              <a:t> AI Literature Review Workspace - Find and survey relevant papers in minutes</a:t>
            </a:r>
            <a:endParaRPr lang="en-GB" dirty="0"/>
          </a:p>
          <a:p>
            <a:pPr algn="ctr"/>
            <a:r>
              <a:rPr lang="en-GB" dirty="0">
                <a:hlinkClick r:id="rId11"/>
              </a:rPr>
              <a:t>Introducing </a:t>
            </a:r>
            <a:r>
              <a:rPr lang="en-GB" dirty="0" err="1">
                <a:hlinkClick r:id="rId11"/>
              </a:rPr>
              <a:t>SciSpace's</a:t>
            </a:r>
            <a:r>
              <a:rPr lang="en-GB" dirty="0">
                <a:hlinkClick r:id="rId11"/>
              </a:rPr>
              <a:t> AI-powered literature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7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728FB-0B16-EE2E-78FE-7CFF9BCDC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8C984025-A8AB-A82D-CA69-13E012EBA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87566E-4F5A-A14D-97EB-688A6C3E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44840780-412A-144F-5451-7C350B72D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D0CC22FF-1072-F8E8-5EFB-36BE59DF7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C22354-C81F-2776-B6FD-A165AE2C9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66999E9-B161-0DBB-524E-419FC7076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FA56B5E-E29C-1501-2EAA-A21DAB6D8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ck of books on a shelf&#10;&#10;Description automatically generated">
            <a:extLst>
              <a:ext uri="{FF2B5EF4-FFF2-40B4-BE49-F238E27FC236}">
                <a16:creationId xmlns:a16="http://schemas.microsoft.com/office/drawing/2014/main" id="{BC57293A-1F07-1131-0E7B-F9A3A2FECB8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1139351" y="1089946"/>
            <a:ext cx="4948454" cy="4764396"/>
          </a:xfrm>
          <a:prstGeom prst="rect">
            <a:avLst/>
          </a:prstGeom>
        </p:spPr>
      </p:pic>
      <p:pic>
        <p:nvPicPr>
          <p:cNvPr id="6" name="Picture 5" descr="A stack of books on a shelf&#10;&#10;Description automatically generated">
            <a:extLst>
              <a:ext uri="{FF2B5EF4-FFF2-40B4-BE49-F238E27FC236}">
                <a16:creationId xmlns:a16="http://schemas.microsoft.com/office/drawing/2014/main" id="{121971F0-266C-6A38-06B9-A918FB96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6079997" y="916654"/>
            <a:ext cx="4948454" cy="47643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C629EA-8EEA-CD47-6DC4-D0F07BB4F13F}"/>
              </a:ext>
            </a:extLst>
          </p:cNvPr>
          <p:cNvSpPr/>
          <p:nvPr/>
        </p:nvSpPr>
        <p:spPr>
          <a:xfrm>
            <a:off x="1057720" y="894406"/>
            <a:ext cx="10052362" cy="142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9434EDC2-F673-5CF0-1C64-45AA9DD1B2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71" y="1314764"/>
            <a:ext cx="1889500" cy="579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F712A-7929-D15D-EBD0-DE926B24C649}"/>
              </a:ext>
            </a:extLst>
          </p:cNvPr>
          <p:cNvSpPr txBox="1"/>
          <p:nvPr/>
        </p:nvSpPr>
        <p:spPr>
          <a:xfrm>
            <a:off x="2802484" y="780480"/>
            <a:ext cx="84511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Blog Posts:</a:t>
            </a:r>
          </a:p>
          <a:p>
            <a:pPr algn="ctr"/>
            <a:r>
              <a:rPr lang="en-GB" dirty="0">
                <a:hlinkClick r:id="rId7"/>
              </a:rPr>
              <a:t>With massive datasets and cutting-edge NLP techniques, a team of ML researchers at </a:t>
            </a:r>
            <a:r>
              <a:rPr lang="en-GB" dirty="0" err="1">
                <a:hlinkClick r:id="rId7"/>
              </a:rPr>
              <a:t>SciSpace</a:t>
            </a:r>
            <a:r>
              <a:rPr lang="en-GB" dirty="0">
                <a:hlinkClick r:id="rId7"/>
              </a:rPr>
              <a:t> is building next-generation tools for scientists and publishers</a:t>
            </a:r>
            <a:endParaRPr lang="en-GB" dirty="0"/>
          </a:p>
          <a:p>
            <a:pPr algn="ctr"/>
            <a:endParaRPr lang="en-US" dirty="0"/>
          </a:p>
          <a:p>
            <a:pPr algn="ctr"/>
            <a:r>
              <a:rPr lang="en-GB" dirty="0">
                <a:hlinkClick r:id="rId8"/>
              </a:rPr>
              <a:t>Can </a:t>
            </a:r>
            <a:r>
              <a:rPr lang="en-GB" dirty="0" err="1">
                <a:hlinkClick r:id="rId8"/>
              </a:rPr>
              <a:t>SciSpace</a:t>
            </a:r>
            <a:r>
              <a:rPr lang="en-GB" dirty="0">
                <a:hlinkClick r:id="rId8"/>
              </a:rPr>
              <a:t> Break Barriers In Scientific Research And Collaboration To Solve The World’s Problems?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14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77FD7-7089-71F4-2BEF-438C7445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97529-8BC5-EA16-9436-3D050B5A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" y="818826"/>
            <a:ext cx="4001807" cy="47392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100" dirty="0"/>
              <a:t>Play with Ai</a:t>
            </a:r>
            <a:br>
              <a:rPr lang="en-US" sz="6100" dirty="0"/>
            </a:br>
            <a:br>
              <a:rPr lang="en-US" sz="6100" dirty="0"/>
            </a:br>
            <a:r>
              <a:rPr lang="en-US" sz="6100" dirty="0"/>
              <a:t>ChatGPT</a:t>
            </a:r>
            <a:br>
              <a:rPr lang="en-US" sz="6100" dirty="0"/>
            </a:br>
            <a:r>
              <a:rPr lang="en-US" sz="6100" dirty="0"/>
              <a:t>Prompts to play with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4B023AA-F18B-B30C-68C4-6BD0C72D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484" y="0"/>
            <a:ext cx="6699435" cy="67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6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2A4DD1-44FE-934E-8BFC-13374201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706B70C-3125-4E31-D756-83A64F733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Freeform 11">
            <a:extLst>
              <a:ext uri="{FF2B5EF4-FFF2-40B4-BE49-F238E27FC236}">
                <a16:creationId xmlns:a16="http://schemas.microsoft.com/office/drawing/2014/main" id="{B3E32C2B-0A9B-8703-8967-63EAF73D7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17F86900-D7DE-805B-02FB-D91460138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887006D7-75AE-B6FE-DC2C-9020A15C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D3512A18-6958-6A99-A966-603C3466E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5-Point Star 24">
            <a:extLst>
              <a:ext uri="{FF2B5EF4-FFF2-40B4-BE49-F238E27FC236}">
                <a16:creationId xmlns:a16="http://schemas.microsoft.com/office/drawing/2014/main" id="{85E118A0-4B4A-FE7E-9FDE-C2F002C0E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808712E-F99B-7F46-2723-674524771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69715803-24EA-3735-977D-D1661AABA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0F6F8A6C-B7AD-231E-A62C-DE5BA52B1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2E53A5-0FD6-09B6-47F4-905D20C7E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3" y="1571129"/>
            <a:ext cx="3917484" cy="32248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100" dirty="0"/>
              <a:t>Play with Ai </a:t>
            </a:r>
            <a:br>
              <a:rPr lang="en-US" sz="6100" dirty="0"/>
            </a:br>
            <a:br>
              <a:rPr lang="en-US" sz="6100" dirty="0"/>
            </a:br>
            <a:r>
              <a:rPr lang="en-US" sz="6100" dirty="0"/>
              <a:t>Prompts - </a:t>
            </a:r>
            <a:br>
              <a:rPr lang="en-US" sz="6100" dirty="0"/>
            </a:br>
            <a:r>
              <a:rPr lang="en-US" sz="2700" dirty="0"/>
              <a:t>Optimise your LinkedIn Profile with AI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29157D5-F7D8-3BFB-9522-DE846FBD5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C6A4CB1-6F11-630D-9089-F6E037EE7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742A599-F5BD-274A-10D4-88210CC6B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6083B7-A095-FF71-CAA6-880C6FA8C5B2}"/>
              </a:ext>
            </a:extLst>
          </p:cNvPr>
          <p:cNvSpPr txBox="1"/>
          <p:nvPr/>
        </p:nvSpPr>
        <p:spPr>
          <a:xfrm>
            <a:off x="5091883" y="450792"/>
            <a:ext cx="663890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effectLst/>
                <a:latin typeface="-apple-system"/>
              </a:rPr>
              <a:t>✳️ </a:t>
            </a:r>
            <a:r>
              <a:rPr lang="en-GB" b="1" i="0" u="none" strike="noStrike" dirty="0">
                <a:effectLst/>
                <a:latin typeface="-apple-system"/>
              </a:rPr>
              <a:t>Prompt 1: Crafting an Attention-Grabbing Headline</a:t>
            </a: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Suggest an impactful LinkedIn headline that showcases my unique blend of skills, experiences, and career goals tailored for [Target Job Title/Industry].</a:t>
            </a:r>
            <a:br>
              <a:rPr lang="en-GB" b="0" i="0" u="none" strike="noStrike" dirty="0">
                <a:effectLst/>
                <a:latin typeface="-apple-system"/>
              </a:rPr>
            </a:b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✳️ </a:t>
            </a:r>
            <a:r>
              <a:rPr lang="en-GB" b="1" i="0" u="none" strike="noStrike" dirty="0">
                <a:effectLst/>
                <a:latin typeface="-apple-system"/>
              </a:rPr>
              <a:t>Prompt 2: Crafting a Compelling "About" Summary</a:t>
            </a: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Create an engaging "About" summary highlighting my professional journey, key accomplishments, and future aspirations in [Industry/Field]. Make it compelling for potential [employers or clients]. Here’s my resume: [Paste Resume]. </a:t>
            </a:r>
            <a:br>
              <a:rPr lang="en-GB" b="0" i="0" u="none" strike="noStrike" dirty="0">
                <a:effectLst/>
                <a:latin typeface="-apple-system"/>
              </a:rPr>
            </a:b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✳️ </a:t>
            </a:r>
            <a:r>
              <a:rPr lang="en-GB" b="1" i="0" u="none" strike="noStrike" dirty="0">
                <a:effectLst/>
                <a:latin typeface="-apple-system"/>
              </a:rPr>
              <a:t>Prompt 3: Revamping the Experience Section</a:t>
            </a: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Provide compelling bullet points that effectively communicate my responsibilities, achievements, and impact for each role, aligning with the requirements of [Target Job Title/Industry]. Here’s my resume: [Paste Resume]. </a:t>
            </a:r>
            <a:br>
              <a:rPr lang="en-GB" b="0" i="0" u="none" strike="noStrike" dirty="0">
                <a:effectLst/>
                <a:latin typeface="-apple-system"/>
              </a:rPr>
            </a:b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✳️ </a:t>
            </a:r>
            <a:r>
              <a:rPr lang="en-GB" b="1" i="0" u="none" strike="noStrike" dirty="0">
                <a:effectLst/>
                <a:latin typeface="-apple-system"/>
              </a:rPr>
              <a:t>Prompt 4: Curating a Skill-Endorsement Strategy</a:t>
            </a: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Identify the most relevant and in-demand skills for [Target Job Title/Industry] and create a strategy for showcasing and obtaining endorsements for those skills on my LinkedIn profile.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1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08D53-6815-7FC3-0C83-8BE0581A8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A49623A-D89D-128E-8505-1DDCB2D4F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Freeform 11">
            <a:extLst>
              <a:ext uri="{FF2B5EF4-FFF2-40B4-BE49-F238E27FC236}">
                <a16:creationId xmlns:a16="http://schemas.microsoft.com/office/drawing/2014/main" id="{9FE2F291-5595-29A4-737D-58C97D4C3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7B2214A7-2386-F253-39F5-7C8B8BFC5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6396A533-6C41-6C9A-97D6-ADA2F1AA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81B4A709-9212-5D9F-2E68-5E5FB73D4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5-Point Star 24">
            <a:extLst>
              <a:ext uri="{FF2B5EF4-FFF2-40B4-BE49-F238E27FC236}">
                <a16:creationId xmlns:a16="http://schemas.microsoft.com/office/drawing/2014/main" id="{3F5474FC-C1D9-E11C-BB7C-D83D1D992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BF34685-21B3-DCE8-D08D-EF4C61FAE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5CC715AF-97BF-421C-2EBD-E37861336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50A332F3-656F-A06F-078B-8CDA2A79A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19085D-55D3-5576-6554-18C8C701F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F513C84-7504-D333-057B-328FDA1E0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7D4366C-43D0-2AE2-4386-CDE39137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47332-36BC-338F-6C20-F016242EE287}"/>
              </a:ext>
            </a:extLst>
          </p:cNvPr>
          <p:cNvSpPr txBox="1"/>
          <p:nvPr/>
        </p:nvSpPr>
        <p:spPr>
          <a:xfrm>
            <a:off x="5031111" y="434267"/>
            <a:ext cx="676020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effectLst/>
                <a:latin typeface="-apple-system"/>
              </a:rPr>
              <a:t>✳️ </a:t>
            </a:r>
            <a:r>
              <a:rPr lang="en-GB" sz="1600" b="1" i="0" u="none" strike="noStrike" dirty="0">
                <a:effectLst/>
                <a:latin typeface="-apple-system"/>
              </a:rPr>
              <a:t>Prompt 5: Leveraging Industry-Specific Keywords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Research and provide a list of the most relevant keywords and phrases for [Target Job Title/Industry] that I should strategically incorporate into my LinkedIn profile to improve visibility and searchability.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✳️ </a:t>
            </a:r>
            <a:r>
              <a:rPr lang="en-GB" sz="1600" b="1" i="0" u="none" strike="noStrike" dirty="0">
                <a:effectLst/>
                <a:latin typeface="-apple-system"/>
              </a:rPr>
              <a:t>Prompt 6: Building a Targeted Professional Network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Develop a plan for expanding my LinkedIn network by identifying key individuals, companies, or groups within [Industry/Field] that I should connect with to foster valuable professional relationships.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✳️ </a:t>
            </a:r>
            <a:r>
              <a:rPr lang="en-GB" sz="1600" b="1" i="0" u="none" strike="noStrike" dirty="0">
                <a:effectLst/>
                <a:latin typeface="-apple-system"/>
              </a:rPr>
              <a:t>Prompt 7: Soliciting Compelling Recommendations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Provide guidance on how to effectively request and obtain high-quality recommendations from colleagues, managers, or clients that highlight my strengths and achievements relevant to [Target Job Title/Industry].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✳️ </a:t>
            </a:r>
            <a:r>
              <a:rPr lang="en-GB" sz="1600" b="1" i="0" u="none" strike="noStrike" dirty="0">
                <a:effectLst/>
                <a:latin typeface="-apple-system"/>
              </a:rPr>
              <a:t>Prompt 8: Creating Thought-Provoking Content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Suggest topics and formats for LinkedIn posts or articles that can establish my expertise and thought leadership in [Industry/Field], fostering engagement and visibility.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✳️ </a:t>
            </a:r>
            <a:r>
              <a:rPr lang="en-GB" sz="1600" b="1" i="0" u="none" strike="noStrike" dirty="0">
                <a:effectLst/>
                <a:latin typeface="-apple-system"/>
              </a:rPr>
              <a:t>Prompt 9: Joining Relevant LinkedIn Groups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Research and identify the most active and influential LinkedIn groups related to [Industry/Field] and provide strategies for meaningful participation and networking within those groups.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✳️ </a:t>
            </a:r>
            <a:r>
              <a:rPr lang="en-GB" sz="1600" b="1" i="0" u="none" strike="noStrike" dirty="0">
                <a:effectLst/>
                <a:latin typeface="-apple-system"/>
              </a:rPr>
              <a:t>Prompt 10: Maintaining a Professional Online Presence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Outline a checklist of essential elements (e.g., profile photo, current job details, skills, recommendations) that I should regularly review and update on my LinkedIn profile to maintain a polished and up-to-date professional presence.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73C83-27D5-CD7B-8B3B-8667782B6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93" y="1571129"/>
            <a:ext cx="3917484" cy="32248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100" dirty="0"/>
              <a:t>Play with Ai </a:t>
            </a:r>
            <a:br>
              <a:rPr lang="en-US" sz="6100" dirty="0"/>
            </a:br>
            <a:br>
              <a:rPr lang="en-US" sz="6100" dirty="0"/>
            </a:br>
            <a:r>
              <a:rPr lang="en-US" sz="6100" dirty="0"/>
              <a:t>Prompts - </a:t>
            </a:r>
            <a:br>
              <a:rPr lang="en-US" sz="6100" dirty="0"/>
            </a:br>
            <a:r>
              <a:rPr lang="en-US" sz="2700" dirty="0"/>
              <a:t>Optimise your LinkedIn Profile with AI</a:t>
            </a:r>
          </a:p>
        </p:txBody>
      </p:sp>
    </p:spTree>
    <p:extLst>
      <p:ext uri="{BB962C8B-B14F-4D97-AF65-F5344CB8AC3E}">
        <p14:creationId xmlns:p14="http://schemas.microsoft.com/office/powerpoint/2010/main" val="1788023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755D11-59A8-2D9C-6B4A-041E9AC71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48ABBD6B-4397-4585-A10E-2C424F82D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Freeform 11">
            <a:extLst>
              <a:ext uri="{FF2B5EF4-FFF2-40B4-BE49-F238E27FC236}">
                <a16:creationId xmlns:a16="http://schemas.microsoft.com/office/drawing/2014/main" id="{9C7B7D80-7921-ACB6-3BC4-9F8E78EB0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879277ED-D2B3-16CF-B90B-A83A9AF59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B89F2713-CFEB-EE78-E5BA-001D326B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582618D6-C820-E5B1-995A-232DE8D6D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5-Point Star 24">
            <a:extLst>
              <a:ext uri="{FF2B5EF4-FFF2-40B4-BE49-F238E27FC236}">
                <a16:creationId xmlns:a16="http://schemas.microsoft.com/office/drawing/2014/main" id="{80CF2047-3C58-5597-F466-F1199EC91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F89C08F-2AD9-3B2B-FA5A-9D4E8405C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33B40FF7-DA6E-BA40-DEEF-653AE9916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CB85CB53-3CB6-2992-6263-733E0E956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20423-D874-7656-3ED9-C22E32DA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37" y="1741267"/>
            <a:ext cx="3862795" cy="32700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100" dirty="0"/>
              <a:t>Play with Ai</a:t>
            </a:r>
            <a:br>
              <a:rPr lang="en-US" sz="6100" dirty="0"/>
            </a:br>
            <a:br>
              <a:rPr lang="en-US" sz="6100" dirty="0"/>
            </a:br>
            <a:r>
              <a:rPr lang="en-US" sz="6100" dirty="0"/>
              <a:t>Prompts - </a:t>
            </a:r>
            <a:br>
              <a:rPr lang="en-US" sz="6100" dirty="0"/>
            </a:br>
            <a:r>
              <a:rPr lang="en-US" sz="2800" dirty="0"/>
              <a:t>Write a compelling Cover Letter with AI</a:t>
            </a:r>
            <a:endParaRPr lang="en-US" sz="270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6E53C1E-0050-FCB2-3CCA-1CB35640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9E882CBB-0D91-DDDD-F441-44E90EB74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421CF71-DCA1-5706-2112-7EE89396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6E648-460F-7CF3-8724-CA6914172D80}"/>
              </a:ext>
            </a:extLst>
          </p:cNvPr>
          <p:cNvSpPr txBox="1"/>
          <p:nvPr/>
        </p:nvSpPr>
        <p:spPr>
          <a:xfrm>
            <a:off x="5060762" y="609640"/>
            <a:ext cx="66990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effectLst/>
                <a:latin typeface="-apple-system"/>
              </a:rPr>
              <a:t>✴️ </a:t>
            </a:r>
            <a:r>
              <a:rPr lang="en-GB" b="1" i="0" u="none" strike="noStrike" dirty="0">
                <a:effectLst/>
                <a:latin typeface="-apple-system"/>
              </a:rPr>
              <a:t>Prompt 1: Irresistible Opening Hook</a:t>
            </a: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Create 3 attention-grabbing opening sentences for my [Job Title] cover letter at [Company Name]. Each should highlight a unique selling point. Rank them by impact. Suggest how to expand the best one into a full paragraph. My resume: [Paste Resume]. Job description: [Paste Job Description].</a:t>
            </a:r>
            <a:br>
              <a:rPr lang="en-GB" b="0" i="0" u="none" strike="noStrike" dirty="0">
                <a:effectLst/>
                <a:latin typeface="-apple-system"/>
              </a:rPr>
            </a:b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✴️ </a:t>
            </a:r>
            <a:r>
              <a:rPr lang="en-GB" b="1" i="0" u="none" strike="noStrike" dirty="0">
                <a:effectLst/>
                <a:latin typeface="-apple-system"/>
              </a:rPr>
              <a:t>Prompt 2: Value Proposition Statement</a:t>
            </a: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Write a compelling paragraph highlighting my unique value for the [Job Title] role. Focus on solving a key challenge mentioned in the job description. Include a specific achievement as evidence. Limit to 75 words. My resume: [Paste Resume]. Job description: [Paste Job Description].</a:t>
            </a:r>
            <a:br>
              <a:rPr lang="en-GB" b="0" i="0" u="none" strike="noStrike" dirty="0">
                <a:effectLst/>
                <a:latin typeface="-apple-system"/>
              </a:rPr>
            </a:b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✴️ </a:t>
            </a:r>
            <a:r>
              <a:rPr lang="en-GB" b="1" i="0" u="none" strike="noStrike" dirty="0">
                <a:effectLst/>
                <a:latin typeface="-apple-system"/>
              </a:rPr>
              <a:t>Prompt 3: Skills-Job Alignment Showcase</a:t>
            </a:r>
            <a:br>
              <a:rPr lang="en-GB" b="0" i="0" u="none" strike="noStrike" dirty="0">
                <a:effectLst/>
                <a:latin typeface="-apple-system"/>
              </a:rPr>
            </a:br>
            <a:r>
              <a:rPr lang="en-GB" b="0" i="0" u="none" strike="noStrike" dirty="0">
                <a:effectLst/>
                <a:latin typeface="-apple-system"/>
              </a:rPr>
              <a:t>Identify the top 3 required skills for [Job Title]. For each, write a concise statement demonstrating my proficiency. Include a brief, relevant example. Present in a table format with 'Skill', 'Proficiency Statement', and 'Example'. My resume: [Paste Resume]. Job description: [Paste Job Description].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3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D71F3B-9339-F124-C6AB-FF81CD18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C15348DD-27D9-3FE8-53D7-BE66CC8A3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8" name="Freeform 11">
            <a:extLst>
              <a:ext uri="{FF2B5EF4-FFF2-40B4-BE49-F238E27FC236}">
                <a16:creationId xmlns:a16="http://schemas.microsoft.com/office/drawing/2014/main" id="{BC2F205E-4894-8FF9-8E57-5C18E2D88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Freeform 13">
            <a:extLst>
              <a:ext uri="{FF2B5EF4-FFF2-40B4-BE49-F238E27FC236}">
                <a16:creationId xmlns:a16="http://schemas.microsoft.com/office/drawing/2014/main" id="{670C2282-7248-77CA-CD65-3B3F0ACE0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Freeform 25">
            <a:extLst>
              <a:ext uri="{FF2B5EF4-FFF2-40B4-BE49-F238E27FC236}">
                <a16:creationId xmlns:a16="http://schemas.microsoft.com/office/drawing/2014/main" id="{37FB1F61-6B34-6CFC-FB6C-606DF60B0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4C1B3379-F980-BCFA-2C37-E96D6E7C7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5-Point Star 24">
            <a:extLst>
              <a:ext uri="{FF2B5EF4-FFF2-40B4-BE49-F238E27FC236}">
                <a16:creationId xmlns:a16="http://schemas.microsoft.com/office/drawing/2014/main" id="{5DED7E93-1D95-A713-4E75-99DDC42E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984C8B5-93C8-86F2-B316-35830308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E9D64B27-F949-84DB-0D44-888A7C08E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5">
            <a:extLst>
              <a:ext uri="{FF2B5EF4-FFF2-40B4-BE49-F238E27FC236}">
                <a16:creationId xmlns:a16="http://schemas.microsoft.com/office/drawing/2014/main" id="{C6B6E2DF-2E21-558E-6314-087F3598F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8945E10-ED48-B66D-9E3F-1FA227C0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1D240EE-39B0-57EE-FE5E-8F1931593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9AE16C7-D5F8-4B3B-A05D-3BFC9887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C4A20-2D7B-709F-4647-2E8C79405C5F}"/>
              </a:ext>
            </a:extLst>
          </p:cNvPr>
          <p:cNvSpPr txBox="1"/>
          <p:nvPr/>
        </p:nvSpPr>
        <p:spPr>
          <a:xfrm>
            <a:off x="5058905" y="450792"/>
            <a:ext cx="666980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effectLst/>
                <a:latin typeface="-apple-system"/>
              </a:rPr>
              <a:t>✴️ </a:t>
            </a:r>
            <a:r>
              <a:rPr lang="en-GB" sz="1600" b="1" i="0" u="none" strike="noStrike" dirty="0">
                <a:effectLst/>
                <a:latin typeface="-apple-system"/>
              </a:rPr>
              <a:t>Prompt 4: Achievement Story Optimizer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Select my most impressive achievement relevant to [Job Title]. Create a concise story using the STAR method. Emphasize the result and its relevance to the target role. Provide a "before/after" version, showing how to transform a basic achievement statement into a compelling STAR story. Keep it under 100 words. My resume: [Paste Resume]. Job description: [Paste Job Description].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✴️ </a:t>
            </a:r>
            <a:r>
              <a:rPr lang="en-GB" sz="1600" b="1" i="0" u="none" strike="noStrike" dirty="0">
                <a:effectLst/>
                <a:latin typeface="-apple-system"/>
              </a:rPr>
              <a:t>Prompt 5: Career Transition Justification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Write a compelling paragraph explaining my transition from [Current Field] to [Target Field] for the [Job Title] role. Highlight transferable skills and demonstrate enthusiasm for the new field. Provide two versions: one emphasizing skills continuity, another focusing on fresh perspective. Keep it under 75 words. My resume: [Paste Resume]. Job description: [Paste Job Description].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✴️ </a:t>
            </a:r>
            <a:r>
              <a:rPr lang="en-GB" sz="1600" b="1" i="0" u="none" strike="noStrike" dirty="0">
                <a:effectLst/>
                <a:latin typeface="-apple-system"/>
              </a:rPr>
              <a:t>Prompt 6: Continuous Learning Enthusiasm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Create a paragraph showcasing my commitment to ongoing learning for the [Job Title] role. Mention a recent relevant skill I've acquired and how it applies to the position. Include a future learning goal aligned with the company's objectives. Limit to 50 words. My resume: [Paste Resume]. Job description: [Paste Job Description].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✴️ </a:t>
            </a:r>
            <a:r>
              <a:rPr lang="en-GB" sz="1600" b="1" i="0" u="none" strike="noStrike" dirty="0">
                <a:effectLst/>
                <a:latin typeface="-apple-system"/>
              </a:rPr>
              <a:t>Prompt 7: Industry Passion Articulator</a:t>
            </a:r>
            <a:br>
              <a:rPr lang="en-GB" sz="1600" b="0" i="0" u="none" strike="noStrike" dirty="0">
                <a:effectLst/>
                <a:latin typeface="-apple-system"/>
              </a:rPr>
            </a:br>
            <a:r>
              <a:rPr lang="en-GB" sz="1600" b="0" i="0" u="none" strike="noStrike" dirty="0">
                <a:effectLst/>
                <a:latin typeface="-apple-system"/>
              </a:rPr>
              <a:t>Write a paragraph expressing my passion for the [Industry] and how it aligns with [Company Name]'s mission. Reference a recent industry development or company achievement. Connect this to my career aspirations. Keep it under 75 words. My resume: [Paste Resume]. Job description: [Paste Job Description].</a:t>
            </a:r>
            <a:endParaRPr lang="en-US" sz="16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8DECF8-C889-1E1C-5686-9255B374DB9D}"/>
              </a:ext>
            </a:extLst>
          </p:cNvPr>
          <p:cNvSpPr txBox="1">
            <a:spLocks/>
          </p:cNvSpPr>
          <p:nvPr/>
        </p:nvSpPr>
        <p:spPr>
          <a:xfrm>
            <a:off x="193037" y="1741267"/>
            <a:ext cx="3862795" cy="32700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100"/>
              <a:t>Play with Ai</a:t>
            </a:r>
            <a:br>
              <a:rPr lang="en-US" sz="6100"/>
            </a:br>
            <a:br>
              <a:rPr lang="en-US" sz="6100"/>
            </a:br>
            <a:r>
              <a:rPr lang="en-US" sz="6100"/>
              <a:t>Prompts - </a:t>
            </a:r>
            <a:br>
              <a:rPr lang="en-US" sz="6100"/>
            </a:br>
            <a:r>
              <a:rPr lang="en-US" sz="2800"/>
              <a:t>Write a compelling Cover Letter with AI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31095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9C5F84F-8C77-47D6-8F84-DD8A68041725}"/>
              </a:ext>
            </a:extLst>
          </p:cNvPr>
          <p:cNvSpPr txBox="1">
            <a:spLocks/>
          </p:cNvSpPr>
          <p:nvPr/>
        </p:nvSpPr>
        <p:spPr>
          <a:xfrm>
            <a:off x="2315337" y="2962842"/>
            <a:ext cx="4249864" cy="13140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 spc="-15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600" b="1" i="1" dirty="0">
                <a:solidFill>
                  <a:srgbClr val="000000"/>
                </a:solidFill>
                <a:latin typeface="Aptos" panose="020B0004020202020204" pitchFamily="34" charset="0"/>
              </a:rPr>
              <a:t>AI-Powered Literature Review:</a:t>
            </a:r>
          </a:p>
          <a:p>
            <a:pPr algn="ctr"/>
            <a:r>
              <a:rPr lang="en-GB" sz="2600" b="1" i="1" dirty="0">
                <a:solidFill>
                  <a:srgbClr val="000000"/>
                </a:solidFill>
                <a:latin typeface="Aptos" panose="020B0004020202020204" pitchFamily="34" charset="0"/>
              </a:rPr>
              <a:t>Unlock the Power of AI to Supercharge Your Research </a:t>
            </a:r>
            <a:endParaRPr lang="en-US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35985B-4729-C535-B9FC-16D562222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382" y="5880237"/>
            <a:ext cx="5354652" cy="977763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Dr Fotios Mitsakis</a:t>
            </a:r>
          </a:p>
          <a:p>
            <a:pPr algn="ctr"/>
            <a:r>
              <a:rPr lang="en-US" dirty="0"/>
              <a:t>Senior Lecturer / Deputy Chair UFHRD Doctoral Symposium</a:t>
            </a:r>
          </a:p>
          <a:p>
            <a:pPr algn="ctr"/>
            <a:r>
              <a:rPr lang="en-US" dirty="0"/>
              <a:t>Nottingham Business School, Nottingham Trent University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9540F3B-3158-D35B-8F83-903565C5187E}"/>
              </a:ext>
            </a:extLst>
          </p:cNvPr>
          <p:cNvSpPr txBox="1">
            <a:spLocks/>
          </p:cNvSpPr>
          <p:nvPr/>
        </p:nvSpPr>
        <p:spPr>
          <a:xfrm>
            <a:off x="741348" y="1806146"/>
            <a:ext cx="5354652" cy="97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System Font Regular"/>
              <a:buNone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System Font Regular"/>
              <a:buNone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UFHRD 2025 Conference Workshop</a:t>
            </a:r>
          </a:p>
        </p:txBody>
      </p:sp>
      <p:pic>
        <p:nvPicPr>
          <p:cNvPr id="18" name="Picture 17" descr="A computer with icons on the screen&#10;&#10;Description automatically generated">
            <a:extLst>
              <a:ext uri="{FF2B5EF4-FFF2-40B4-BE49-F238E27FC236}">
                <a16:creationId xmlns:a16="http://schemas.microsoft.com/office/drawing/2014/main" id="{78EA406E-0AA7-F2E2-2AEA-8BDF35456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112" y="-1"/>
            <a:ext cx="5575041" cy="3686175"/>
          </a:xfrm>
          <a:prstGeom prst="rect">
            <a:avLst/>
          </a:prstGeom>
        </p:spPr>
      </p:pic>
      <p:pic>
        <p:nvPicPr>
          <p:cNvPr id="22" name="Picture 21" descr="A robot sitting at a desk with laptops&#10;&#10;Description automatically generated">
            <a:extLst>
              <a:ext uri="{FF2B5EF4-FFF2-40B4-BE49-F238E27FC236}">
                <a16:creationId xmlns:a16="http://schemas.microsoft.com/office/drawing/2014/main" id="{96DE5CED-361F-B11B-BAF8-3499B0585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112" y="3686174"/>
            <a:ext cx="5576888" cy="3180171"/>
          </a:xfrm>
          <a:prstGeom prst="rect">
            <a:avLst/>
          </a:prstGeom>
        </p:spPr>
      </p:pic>
      <p:pic>
        <p:nvPicPr>
          <p:cNvPr id="23" name="Picture 22" descr="A colorful logo with text&#10;&#10;Description automatically generated with medium confidence">
            <a:extLst>
              <a:ext uri="{FF2B5EF4-FFF2-40B4-BE49-F238E27FC236}">
                <a16:creationId xmlns:a16="http://schemas.microsoft.com/office/drawing/2014/main" id="{FAB83019-95F6-756F-A6AB-E126198D1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721" y="179164"/>
            <a:ext cx="3095669" cy="1663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6422FE-6F09-E82B-D9AF-925C519D700C}"/>
              </a:ext>
            </a:extLst>
          </p:cNvPr>
          <p:cNvSpPr txBox="1"/>
          <p:nvPr/>
        </p:nvSpPr>
        <p:spPr>
          <a:xfrm>
            <a:off x="2551239" y="4455865"/>
            <a:ext cx="3747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forms.office.com</a:t>
            </a:r>
            <a:r>
              <a:rPr lang="en-US" dirty="0"/>
              <a:t>/e/pNUC5eA78R?origin=</a:t>
            </a:r>
            <a:r>
              <a:rPr lang="en-US" dirty="0" err="1"/>
              <a:t>lprLink</a:t>
            </a:r>
            <a:endParaRPr lang="en-US" dirty="0"/>
          </a:p>
        </p:txBody>
      </p:sp>
      <p:pic>
        <p:nvPicPr>
          <p:cNvPr id="9" name="Picture 8" descr="A qr code on a white square&#10;&#10;AI-generated content may be incorrect.">
            <a:extLst>
              <a:ext uri="{FF2B5EF4-FFF2-40B4-BE49-F238E27FC236}">
                <a16:creationId xmlns:a16="http://schemas.microsoft.com/office/drawing/2014/main" id="{F149D586-4731-0766-8D66-5FE9CAD9F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" y="2962842"/>
            <a:ext cx="23114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9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rk tools and supplies">
            <a:extLst>
              <a:ext uri="{FF2B5EF4-FFF2-40B4-BE49-F238E27FC236}">
                <a16:creationId xmlns:a16="http://schemas.microsoft.com/office/drawing/2014/main" id="{5AB265B7-F0E0-0ED8-3194-4DE77BDEB4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63" b="95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FE3918-AA7F-26DE-A7C8-F79DF497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4" y="975360"/>
            <a:ext cx="9035715" cy="49499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400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Variety of traditional &amp; AI tools</a:t>
            </a:r>
            <a:br>
              <a:rPr lang="en-US" sz="7400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7400" kern="1200" spc="-1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7400" spc="-150" dirty="0">
                <a:solidFill>
                  <a:schemeClr val="bg1"/>
                </a:solidFill>
                <a:highlight>
                  <a:srgbClr val="FFFF00"/>
                </a:highlight>
              </a:rPr>
              <a:t>Use them wisely &amp; ethically</a:t>
            </a:r>
            <a:endParaRPr lang="en-US" sz="7400" kern="1200" spc="-1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1007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CE333B-C03D-8DCA-820E-6B88B0717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CFC74A-C40B-8E59-6960-723A2ECF5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F0DC640-8B79-56E5-4204-3066960D7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C3BAFDB4-FC67-421D-7C60-42EF97400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68D8E5-6CB8-DCAC-5CCC-48213C8D5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C8902C-CC09-FD0B-ABCF-6CEBED6B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AI Tools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DA02D78-9A5C-D312-A68C-C0E05C6E2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450" y="331623"/>
            <a:ext cx="1889499" cy="706863"/>
          </a:xfrm>
          <a:prstGeom prst="rect">
            <a:avLst/>
          </a:prstGeom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917B2B1-6200-B223-4D71-61FCB654F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109" y="3467782"/>
            <a:ext cx="1848839" cy="81721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A226304-92C8-386B-CE66-37C8F33E1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13190" y="1947857"/>
            <a:ext cx="1844124" cy="58727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F80D092-4D8A-A4DE-B922-CB424E5D72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10825" y="5486078"/>
            <a:ext cx="1844123" cy="58728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D691640-FFA6-7642-F2EF-EB8FB3BA2650}"/>
              </a:ext>
            </a:extLst>
          </p:cNvPr>
          <p:cNvSpPr txBox="1"/>
          <p:nvPr/>
        </p:nvSpPr>
        <p:spPr>
          <a:xfrm>
            <a:off x="6654948" y="324769"/>
            <a:ext cx="5204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Transforms information into mind maps, quadrants and timelines - visualises information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EE6DFB-A4A6-B46F-AFF7-9A074A59ECEE}"/>
              </a:ext>
            </a:extLst>
          </p:cNvPr>
          <p:cNvSpPr txBox="1"/>
          <p:nvPr/>
        </p:nvSpPr>
        <p:spPr>
          <a:xfrm>
            <a:off x="6662190" y="1896380"/>
            <a:ext cx="5204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Google Sans"/>
              </a:rPr>
              <a:t>AI t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ool helping you discover, evaluate, and understand research on any topic.</a:t>
            </a:r>
            <a:endParaRPr lang="en-US" sz="2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67448A-F0FA-6429-08A4-F92E4D3E1464}"/>
              </a:ext>
            </a:extLst>
          </p:cNvPr>
          <p:cNvSpPr txBox="1"/>
          <p:nvPr/>
        </p:nvSpPr>
        <p:spPr>
          <a:xfrm>
            <a:off x="6654948" y="3442583"/>
            <a:ext cx="50929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Helps find relevant papers to your topic - add 1 or 2 key ones and then automatically searches for similar focused papers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ECB0C6-05AE-3176-D3E7-AD0CC65C61D9}"/>
              </a:ext>
            </a:extLst>
          </p:cNvPr>
          <p:cNvSpPr txBox="1"/>
          <p:nvPr/>
        </p:nvSpPr>
        <p:spPr>
          <a:xfrm>
            <a:off x="6816352" y="5425775"/>
            <a:ext cx="5047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Impress your audience with your songwriting skills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494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3D0807-DF81-A969-4C2D-DB5087A3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AI Tools</a:t>
            </a:r>
          </a:p>
        </p:txBody>
      </p:sp>
      <p:pic>
        <p:nvPicPr>
          <p:cNvPr id="5" name="Picture 4" descr="A logo with black text&#10;&#10;Description automatically generated">
            <a:extLst>
              <a:ext uri="{FF2B5EF4-FFF2-40B4-BE49-F238E27FC236}">
                <a16:creationId xmlns:a16="http://schemas.microsoft.com/office/drawing/2014/main" id="{FA8E65FA-1438-3D73-C005-90A5049F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462" y="2955552"/>
            <a:ext cx="1905000" cy="1066800"/>
          </a:xfrm>
          <a:prstGeom prst="rect">
            <a:avLst/>
          </a:prstGeom>
        </p:spPr>
      </p:pic>
      <p:pic>
        <p:nvPicPr>
          <p:cNvPr id="7" name="Picture 6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05EECA76-DA30-0449-FC44-3C6F7CBD4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462" y="4358784"/>
            <a:ext cx="1905000" cy="62110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6CF5C2E-C05F-8175-C4EA-08F2CBB868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1462" y="5386815"/>
            <a:ext cx="1905001" cy="6257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01A5F1-332F-464F-47A4-CF232ACE10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462" y="1632811"/>
            <a:ext cx="1905000" cy="1066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5E5FC6-FC72-3B1F-CA3B-CE2F0FCC92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1463" y="313153"/>
            <a:ext cx="1905000" cy="98322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A1127F-AE8E-D2F0-559F-0633F0F814FE}"/>
              </a:ext>
            </a:extLst>
          </p:cNvPr>
          <p:cNvSpPr txBox="1"/>
          <p:nvPr/>
        </p:nvSpPr>
        <p:spPr>
          <a:xfrm>
            <a:off x="6753628" y="1796879"/>
            <a:ext cx="4994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Lecture.new (records lecture and generates notes and slides)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EB2DAC-B959-0929-32D4-2CF20E9E7A56}"/>
              </a:ext>
            </a:extLst>
          </p:cNvPr>
          <p:cNvSpPr txBox="1"/>
          <p:nvPr/>
        </p:nvSpPr>
        <p:spPr>
          <a:xfrm>
            <a:off x="6753628" y="438486"/>
            <a:ext cx="4994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Provides summaries, Q&amp;As, insights and mind maps of lengthy videos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13B2674-AAE5-CD84-4DC1-184E44070870}"/>
              </a:ext>
            </a:extLst>
          </p:cNvPr>
          <p:cNvSpPr txBox="1"/>
          <p:nvPr/>
        </p:nvSpPr>
        <p:spPr>
          <a:xfrm>
            <a:off x="6753628" y="2918189"/>
            <a:ext cx="5091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Google Sans"/>
              </a:rPr>
              <a:t>A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mongst other things - statistical analysis yet statistical error subject to different results based on prompt (</a:t>
            </a:r>
            <a:r>
              <a:rPr lang="en-GB" sz="2000" b="0" i="0" u="none" strike="noStrike" dirty="0" err="1">
                <a:solidFill>
                  <a:srgbClr val="000000"/>
                </a:solidFill>
                <a:effectLst/>
                <a:latin typeface="Google Sans"/>
              </a:rPr>
              <a:t>GhatPDF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 – Summarise PDFs)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AB8B30-E508-A80D-500F-B9267CDB72C8}"/>
              </a:ext>
            </a:extLst>
          </p:cNvPr>
          <p:cNvSpPr txBox="1"/>
          <p:nvPr/>
        </p:nvSpPr>
        <p:spPr>
          <a:xfrm>
            <a:off x="6753915" y="4484669"/>
            <a:ext cx="49939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Google Sans"/>
              </a:rPr>
              <a:t>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ummarises YouTube videos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EE61AC-3914-2EEA-3128-5B358E4C1EB8}"/>
              </a:ext>
            </a:extLst>
          </p:cNvPr>
          <p:cNvSpPr txBox="1"/>
          <p:nvPr/>
        </p:nvSpPr>
        <p:spPr>
          <a:xfrm>
            <a:off x="6753915" y="5298203"/>
            <a:ext cx="4993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Google Sans"/>
              </a:rPr>
              <a:t>S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Google Sans"/>
              </a:rPr>
              <a:t>ummarises papers, extracts data, and synthesises your findings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1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DC89B-262E-E8F3-700D-0FC163138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0E195-E0C5-01B1-58AB-B95B8E2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BD6993-AE13-6BED-DF17-F9CE38A41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369A0A0-E1CC-2D2B-70DE-BC98ADB2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35A4C-5D33-CC23-4C02-708939F1F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A34DA-B0D1-E25E-EC23-614073D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AI Tools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8EE1AF4-3625-8A18-146D-D3B3113D72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6498" y="1485301"/>
            <a:ext cx="1889499" cy="6858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451FEDC-DF8D-23F5-55A1-2DA791A1D0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6203" y="3462767"/>
            <a:ext cx="1889499" cy="57945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F7684D4-9F97-A789-4C29-2051961F3C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86052" y="5566532"/>
            <a:ext cx="1889500" cy="57945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489F119-20D2-884D-C17B-6DAF8DC489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6207" y="527487"/>
            <a:ext cx="1889499" cy="5794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1CF1EAE-9FCC-C594-2211-FE637010C0C4}"/>
              </a:ext>
            </a:extLst>
          </p:cNvPr>
          <p:cNvSpPr txBox="1"/>
          <p:nvPr/>
        </p:nvSpPr>
        <p:spPr>
          <a:xfrm>
            <a:off x="7007617" y="463269"/>
            <a:ext cx="4740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Record and create your clone who speaks 60 languages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C44167-9D74-B969-336D-D0EE4D503675}"/>
              </a:ext>
            </a:extLst>
          </p:cNvPr>
          <p:cNvSpPr txBox="1"/>
          <p:nvPr/>
        </p:nvSpPr>
        <p:spPr>
          <a:xfrm>
            <a:off x="7024599" y="3398549"/>
            <a:ext cx="4740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Creates outlines for research topics (and not only. 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E82D4A-1EC6-C29C-5CAB-757F0618B362}"/>
              </a:ext>
            </a:extLst>
          </p:cNvPr>
          <p:cNvSpPr txBox="1"/>
          <p:nvPr/>
        </p:nvSpPr>
        <p:spPr>
          <a:xfrm>
            <a:off x="7007611" y="1472738"/>
            <a:ext cx="4740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Proofreader ensures compliance with AMA and APA style guides.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C9CDAF-2AC1-9DCA-1753-55A86F5433B4}"/>
              </a:ext>
            </a:extLst>
          </p:cNvPr>
          <p:cNvSpPr txBox="1"/>
          <p:nvPr/>
        </p:nvSpPr>
        <p:spPr>
          <a:xfrm>
            <a:off x="6891584" y="5333169"/>
            <a:ext cx="4740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L</a:t>
            </a:r>
            <a:r>
              <a:rPr lang="en-GB" sz="2000" dirty="0">
                <a:solidFill>
                  <a:srgbClr val="000000"/>
                </a:solidFill>
                <a:effectLst/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iterature review / AI detector/paraphraser / pdf to video / citation generation / slides generation etc.)</a:t>
            </a:r>
            <a:r>
              <a:rPr lang="en-GB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33A85-0827-D66F-C804-7AF1E0E039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0586" y="2631252"/>
            <a:ext cx="1918614" cy="501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093BBB-D8E3-E0E3-451C-1CA360DDEEDF}"/>
              </a:ext>
            </a:extLst>
          </p:cNvPr>
          <p:cNvSpPr txBox="1"/>
          <p:nvPr/>
        </p:nvSpPr>
        <p:spPr>
          <a:xfrm>
            <a:off x="7041582" y="2643893"/>
            <a:ext cx="4740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Text to speech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9C8540-C395-77D0-E88A-F6C73EB29DF6}"/>
              </a:ext>
            </a:extLst>
          </p:cNvPr>
          <p:cNvSpPr txBox="1"/>
          <p:nvPr/>
        </p:nvSpPr>
        <p:spPr>
          <a:xfrm>
            <a:off x="7007610" y="4544147"/>
            <a:ext cx="4740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Google Sans"/>
                <a:ea typeface="Aptos" panose="020B0004020202020204" pitchFamily="34" charset="0"/>
                <a:cs typeface="Aptos" panose="020B0004020202020204" pitchFamily="34" charset="0"/>
              </a:rPr>
              <a:t>Writes meeting notes</a:t>
            </a:r>
            <a:endParaRPr lang="en-US" sz="2000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82240146-63B0-AACB-4F5A-A98BC08090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14337" y="4527511"/>
            <a:ext cx="1961215" cy="5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DC89B-262E-E8F3-700D-0FC163138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A0E195-E0C5-01B1-58AB-B95B8E292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BD6993-AE13-6BED-DF17-F9CE38A41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369A0A0-E1CC-2D2B-70DE-BC98ADB2D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235A4C-5D33-CC23-4C02-708939F1F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A34DA-B0D1-E25E-EC23-614073D6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Ethical use of AI tools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4" name="Picture 3" descr="A poster of ethically written instructions&#10;&#10;AI-generated content may be incorrect.">
            <a:extLst>
              <a:ext uri="{FF2B5EF4-FFF2-40B4-BE49-F238E27FC236}">
                <a16:creationId xmlns:a16="http://schemas.microsoft.com/office/drawing/2014/main" id="{6AC2D6BB-183A-5339-606B-DE84A62A1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560" y="37764"/>
            <a:ext cx="52006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7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943DB32-E236-468F-BA67-73D267EB5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EC29B8C-B944-4955-A74F-434381C7B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9BCE50CB-EB47-4206-B9EF-851D4C1F8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D97C6A0-2CE0-4D78-8B2F-F8DEA285C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B3A0B9-47F9-46C1-8E60-71C853BD2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2B09728-F32B-4267-80A0-31D649A1D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514C6-47AD-44EA-A497-CC342B7EF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ck of books on a shelf&#10;&#10;Description automatically generated">
            <a:extLst>
              <a:ext uri="{FF2B5EF4-FFF2-40B4-BE49-F238E27FC236}">
                <a16:creationId xmlns:a16="http://schemas.microsoft.com/office/drawing/2014/main" id="{C48CF64A-4BC6-5CF7-1939-C380087813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1139351" y="1089946"/>
            <a:ext cx="4948454" cy="4764396"/>
          </a:xfrm>
          <a:prstGeom prst="rect">
            <a:avLst/>
          </a:prstGeom>
        </p:spPr>
      </p:pic>
      <p:pic>
        <p:nvPicPr>
          <p:cNvPr id="6" name="Picture 5" descr="A stack of books on a shelf&#10;&#10;Description automatically generated">
            <a:extLst>
              <a:ext uri="{FF2B5EF4-FFF2-40B4-BE49-F238E27FC236}">
                <a16:creationId xmlns:a16="http://schemas.microsoft.com/office/drawing/2014/main" id="{5A134FBE-9314-D33E-B9E6-A88CA920E4A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6079997" y="916654"/>
            <a:ext cx="4948454" cy="47643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37206A-74C8-62B5-B2D7-2CE15291790D}"/>
              </a:ext>
            </a:extLst>
          </p:cNvPr>
          <p:cNvSpPr/>
          <p:nvPr/>
        </p:nvSpPr>
        <p:spPr>
          <a:xfrm>
            <a:off x="1057719" y="894406"/>
            <a:ext cx="10052363" cy="142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26105-8649-BE1A-A8A0-4D7C9FF2AE6B}"/>
              </a:ext>
            </a:extLst>
          </p:cNvPr>
          <p:cNvSpPr txBox="1"/>
          <p:nvPr/>
        </p:nvSpPr>
        <p:spPr>
          <a:xfrm>
            <a:off x="3343275" y="1285875"/>
            <a:ext cx="49434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Let’s play with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13289D2-6727-95C4-AA5D-B09A2211B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6000" y="1285875"/>
            <a:ext cx="1889500" cy="579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34F876-C53C-0D5E-306D-080890033201}"/>
              </a:ext>
            </a:extLst>
          </p:cNvPr>
          <p:cNvSpPr txBox="1"/>
          <p:nvPr/>
        </p:nvSpPr>
        <p:spPr>
          <a:xfrm>
            <a:off x="8127463" y="1344667"/>
            <a:ext cx="2484303" cy="38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b="0" i="0" u="sng" strike="noStrike" dirty="0">
                <a:solidFill>
                  <a:srgbClr val="242424"/>
                </a:solidFill>
                <a:effectLst/>
                <a:latin typeface="source-serif-pro"/>
                <a:hlinkClick r:id="rId7"/>
              </a:rPr>
              <a:t>https://www.typeset.io</a:t>
            </a:r>
            <a:endParaRPr lang="en-GB" b="0" i="0" u="none" strike="noStrike" dirty="0">
              <a:solidFill>
                <a:srgbClr val="242424"/>
              </a:solidFill>
              <a:effectLst/>
              <a:latin typeface="source-serif-pro"/>
            </a:endParaRPr>
          </a:p>
        </p:txBody>
      </p:sp>
    </p:spTree>
    <p:extLst>
      <p:ext uri="{BB962C8B-B14F-4D97-AF65-F5344CB8AC3E}">
        <p14:creationId xmlns:p14="http://schemas.microsoft.com/office/powerpoint/2010/main" val="287915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69ABF8-4FC3-4360-DDF5-A96938F05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73AC43A-D5FF-43A8-1F84-E51373373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B4B8859-E76E-AD86-B3A5-1C8328B20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8C17FAAF-A4A3-2AA7-AEB0-6F7267A94B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3876F400-5BA0-5D4D-ECE8-B4A18336D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91022D1-CFC1-CE9D-5816-11423403E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1A1DDE9-8A73-414C-B2EA-C65601B9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2A3E2D-6D86-9D01-18CD-6458980FF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ck of books on a shelf&#10;&#10;Description automatically generated">
            <a:extLst>
              <a:ext uri="{FF2B5EF4-FFF2-40B4-BE49-F238E27FC236}">
                <a16:creationId xmlns:a16="http://schemas.microsoft.com/office/drawing/2014/main" id="{7F6B1D95-D490-B055-F757-C7081BAA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1139351" y="1089946"/>
            <a:ext cx="4948454" cy="4764396"/>
          </a:xfrm>
          <a:prstGeom prst="rect">
            <a:avLst/>
          </a:prstGeom>
        </p:spPr>
      </p:pic>
      <p:pic>
        <p:nvPicPr>
          <p:cNvPr id="6" name="Picture 5" descr="A stack of books on a shelf&#10;&#10;Description automatically generated">
            <a:extLst>
              <a:ext uri="{FF2B5EF4-FFF2-40B4-BE49-F238E27FC236}">
                <a16:creationId xmlns:a16="http://schemas.microsoft.com/office/drawing/2014/main" id="{883F116D-646F-400F-BA1D-9E64F117F9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890" r="3948" b="2"/>
          <a:stretch/>
        </p:blipFill>
        <p:spPr>
          <a:xfrm rot="21480000">
            <a:off x="6079997" y="916654"/>
            <a:ext cx="4948454" cy="47643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A8304A5-BE18-07A9-06FE-3960DD6D4112}"/>
              </a:ext>
            </a:extLst>
          </p:cNvPr>
          <p:cNvSpPr/>
          <p:nvPr/>
        </p:nvSpPr>
        <p:spPr>
          <a:xfrm>
            <a:off x="1057720" y="894406"/>
            <a:ext cx="10052362" cy="1420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ABF175EF-0C6E-C944-8904-0B5533D6D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71" y="1314764"/>
            <a:ext cx="1889500" cy="5794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CA228-AF9B-C0B5-A964-36EF0B4999E5}"/>
              </a:ext>
            </a:extLst>
          </p:cNvPr>
          <p:cNvSpPr txBox="1"/>
          <p:nvPr/>
        </p:nvSpPr>
        <p:spPr>
          <a:xfrm>
            <a:off x="4074454" y="838616"/>
            <a:ext cx="7175703" cy="1613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400"/>
              </a:lnSpc>
            </a:pP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To use SciSpace, visit: </a:t>
            </a:r>
            <a:r>
              <a:rPr lang="en-GB" b="0" i="0" u="sng" strike="noStrike" dirty="0">
                <a:solidFill>
                  <a:srgbClr val="242424"/>
                </a:solidFill>
                <a:effectLst/>
                <a:latin typeface="source-serif-pro"/>
                <a:hlinkClick r:id="rId7"/>
              </a:rPr>
              <a:t>https://www.typeset.io</a:t>
            </a:r>
            <a:endParaRPr lang="en-GB" b="0" i="0" u="none" strike="noStrike" dirty="0">
              <a:solidFill>
                <a:srgbClr val="242424"/>
              </a:solidFill>
              <a:effectLst/>
              <a:latin typeface="source-serif-pro"/>
            </a:endParaRPr>
          </a:p>
          <a:p>
            <a:pPr algn="l">
              <a:lnSpc>
                <a:spcPts val="2400"/>
              </a:lnSpc>
            </a:pP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Try the following special discounts:</a:t>
            </a:r>
          </a:p>
          <a:p>
            <a:pPr algn="l">
              <a:lnSpc>
                <a:spcPts val="2400"/>
              </a:lnSpc>
            </a:pP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🔥Use “</a:t>
            </a:r>
            <a:r>
              <a:rPr lang="en-GB" b="1" i="0" u="none" strike="noStrike" dirty="0">
                <a:solidFill>
                  <a:srgbClr val="242424"/>
                </a:solidFill>
                <a:effectLst/>
                <a:latin typeface="source-serif-pro"/>
              </a:rPr>
              <a:t>Vugar40</a:t>
            </a: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” or “</a:t>
            </a:r>
            <a:r>
              <a:rPr lang="en-GB" b="1" i="0" u="none" strike="noStrike" dirty="0">
                <a:solidFill>
                  <a:srgbClr val="242424"/>
                </a:solidFill>
                <a:effectLst/>
                <a:latin typeface="source-serif-pro"/>
              </a:rPr>
              <a:t>FRED40</a:t>
            </a: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” and get a </a:t>
            </a:r>
            <a:r>
              <a:rPr lang="en-GB" b="1" i="0" u="none" strike="noStrike" dirty="0">
                <a:solidFill>
                  <a:srgbClr val="242424"/>
                </a:solidFill>
                <a:effectLst/>
                <a:latin typeface="source-serif-pro"/>
              </a:rPr>
              <a:t>40 % Discount</a:t>
            </a: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 for the Annual Membership Plan</a:t>
            </a:r>
          </a:p>
          <a:p>
            <a:pPr algn="l">
              <a:lnSpc>
                <a:spcPts val="2400"/>
              </a:lnSpc>
            </a:pP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🔥Use “</a:t>
            </a:r>
            <a:r>
              <a:rPr lang="en-GB" b="1" i="0" u="none" strike="noStrike" dirty="0">
                <a:solidFill>
                  <a:srgbClr val="242424"/>
                </a:solidFill>
                <a:effectLst/>
                <a:latin typeface="source-serif-pro"/>
              </a:rPr>
              <a:t>Vugar20</a:t>
            </a: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” and get a </a:t>
            </a:r>
            <a:r>
              <a:rPr lang="en-GB" b="1" i="0" u="none" strike="noStrike" dirty="0">
                <a:solidFill>
                  <a:srgbClr val="242424"/>
                </a:solidFill>
                <a:effectLst/>
                <a:latin typeface="source-serif-pro"/>
              </a:rPr>
              <a:t>20 % Discount</a:t>
            </a:r>
            <a:r>
              <a:rPr lang="en-GB" b="0" i="0" u="none" strike="noStrike" dirty="0">
                <a:solidFill>
                  <a:srgbClr val="242424"/>
                </a:solidFill>
                <a:effectLst/>
                <a:latin typeface="source-serif-pro"/>
              </a:rPr>
              <a:t> on Monthly Plan</a:t>
            </a:r>
          </a:p>
        </p:txBody>
      </p:sp>
    </p:spTree>
    <p:extLst>
      <p:ext uri="{BB962C8B-B14F-4D97-AF65-F5344CB8AC3E}">
        <p14:creationId xmlns:p14="http://schemas.microsoft.com/office/powerpoint/2010/main" val="39777270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D32A266-E945-FE4E-808C-B3FF8421AFAD}">
  <we:reference id="4567b711-9f2d-454d-b0d0-74708a29b461" version="1.0.0.0" store="EXCatalog" storeType="EXCatalog"/>
  <we:alternateReferences>
    <we:reference id="WA200001313" version="1.0.0.0" store="en-GB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1435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-apple-system</vt:lpstr>
      <vt:lpstr>Google Sans</vt:lpstr>
      <vt:lpstr>source-serif-pro</vt:lpstr>
      <vt:lpstr>Aptos</vt:lpstr>
      <vt:lpstr>Aptos Display</vt:lpstr>
      <vt:lpstr>Arial</vt:lpstr>
      <vt:lpstr>Impact</vt:lpstr>
      <vt:lpstr>Main Event</vt:lpstr>
      <vt:lpstr>Office Theme</vt:lpstr>
      <vt:lpstr>PowerPoint Presentation</vt:lpstr>
      <vt:lpstr>PowerPoint Presentation</vt:lpstr>
      <vt:lpstr>Variety of traditional &amp; AI tools  Use them wisely &amp; ethically</vt:lpstr>
      <vt:lpstr>AI Tools</vt:lpstr>
      <vt:lpstr>AI Tools</vt:lpstr>
      <vt:lpstr>AI Tools</vt:lpstr>
      <vt:lpstr>Ethical use of AI tools</vt:lpstr>
      <vt:lpstr>PowerPoint Presentation</vt:lpstr>
      <vt:lpstr>PowerPoint Presentation</vt:lpstr>
      <vt:lpstr>PowerPoint Presentation</vt:lpstr>
      <vt:lpstr>PowerPoint Presentation</vt:lpstr>
      <vt:lpstr>Play with Ai  ChatGPT Prompts to play with</vt:lpstr>
      <vt:lpstr>Play with Ai   Prompts -  Optimise your LinkedIn Profile with AI</vt:lpstr>
      <vt:lpstr>Play with Ai   Prompts -  Optimise your LinkedIn Profile with AI</vt:lpstr>
      <vt:lpstr>Play with Ai  Prompts -  Write a compelling Cover Letter with 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Mitsakis, Fotios</dc:creator>
  <cp:lastModifiedBy>Ward, Laura</cp:lastModifiedBy>
  <cp:revision>48</cp:revision>
  <dcterms:created xsi:type="dcterms:W3CDTF">2024-10-17T11:05:10Z</dcterms:created>
  <dcterms:modified xsi:type="dcterms:W3CDTF">2025-06-17T08:43:29Z</dcterms:modified>
</cp:coreProperties>
</file>