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19"/>
  </p:notesMasterIdLst>
  <p:sldIdLst>
    <p:sldId id="278" r:id="rId3"/>
    <p:sldId id="315" r:id="rId4"/>
    <p:sldId id="299" r:id="rId5"/>
    <p:sldId id="316" r:id="rId6"/>
    <p:sldId id="317" r:id="rId7"/>
    <p:sldId id="318" r:id="rId8"/>
    <p:sldId id="319" r:id="rId9"/>
    <p:sldId id="320" r:id="rId10"/>
    <p:sldId id="321" r:id="rId11"/>
    <p:sldId id="322" r:id="rId12"/>
    <p:sldId id="323" r:id="rId13"/>
    <p:sldId id="327" r:id="rId14"/>
    <p:sldId id="324" r:id="rId15"/>
    <p:sldId id="326" r:id="rId16"/>
    <p:sldId id="434"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F43"/>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78078" autoAdjust="0"/>
  </p:normalViewPr>
  <p:slideViewPr>
    <p:cSldViewPr snapToGrid="0">
      <p:cViewPr varScale="1">
        <p:scale>
          <a:sx n="81" d="100"/>
          <a:sy n="81" d="100"/>
        </p:scale>
        <p:origin x="1218" y="9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25/06/2025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None/>
            </a:pPr>
            <a:r>
              <a:rPr lang="en-US" sz="1800" b="1" i="0" dirty="0">
                <a:solidFill>
                  <a:srgbClr val="000000"/>
                </a:solidFill>
                <a:effectLst/>
                <a:latin typeface="Calibri" panose="020F0502020204030204" pitchFamily="34" charset="0"/>
              </a:rPr>
              <a:t>Abstract: </a:t>
            </a:r>
            <a:r>
              <a:rPr lang="en-US" sz="2800" dirty="0"/>
              <a:t>Cultural responsiveness is an essential competence to develop when working as part of a diverse global team. In this talk, we'll hear how one large, diverse team of global educators set out to develop their own cultural responsiveness, and reflect on how similar approaches might benefit NTU.</a:t>
            </a:r>
          </a:p>
          <a:p>
            <a:pPr rtl="0">
              <a:buNone/>
            </a:pPr>
            <a:br>
              <a:rPr lang="en-US" sz="2800" dirty="0"/>
            </a:br>
            <a:endParaRPr lang="en-US"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19572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5989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06760F-41CB-4851-A6A8-9ABBCA7B61E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9598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05719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Wednesday, June 25,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3977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7142-03F9-91C3-F348-CB88DB8077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18C7C5-CA4E-4FD0-7D3A-3E23C6AA3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039BF7-9A38-285B-CB20-8788CE73E686}"/>
              </a:ext>
            </a:extLst>
          </p:cNvPr>
          <p:cNvSpPr>
            <a:spLocks noGrp="1"/>
          </p:cNvSpPr>
          <p:nvPr>
            <p:ph type="dt" sz="half" idx="10"/>
          </p:nvPr>
        </p:nvSpPr>
        <p:spPr/>
        <p:txBody>
          <a:bodyPr/>
          <a:lstStyle/>
          <a:p>
            <a:fld id="{3DAF6DB8-AA3E-4DF4-81C6-FF0F94C6D612}" type="datetimeFigureOut">
              <a:rPr lang="en-GB" smtClean="0"/>
              <a:t>25/06/2025</a:t>
            </a:fld>
            <a:endParaRPr lang="en-GB"/>
          </a:p>
        </p:txBody>
      </p:sp>
      <p:sp>
        <p:nvSpPr>
          <p:cNvPr id="5" name="Footer Placeholder 4">
            <a:extLst>
              <a:ext uri="{FF2B5EF4-FFF2-40B4-BE49-F238E27FC236}">
                <a16:creationId xmlns:a16="http://schemas.microsoft.com/office/drawing/2014/main" id="{EA7BFDF8-CE13-413F-0900-FB604BF213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B11606-67BC-3ECB-EA30-757A490720B3}"/>
              </a:ext>
            </a:extLst>
          </p:cNvPr>
          <p:cNvSpPr>
            <a:spLocks noGrp="1"/>
          </p:cNvSpPr>
          <p:nvPr>
            <p:ph type="sldNum" sz="quarter" idx="12"/>
          </p:nvPr>
        </p:nvSpPr>
        <p:spPr/>
        <p:txBody>
          <a:bodyPr/>
          <a:lstStyle/>
          <a:p>
            <a:fld id="{2E7CC5EE-FB3E-4E3C-8261-170D2CCBD8ED}" type="slidenum">
              <a:rPr lang="en-GB" smtClean="0"/>
              <a:t>‹#›</a:t>
            </a:fld>
            <a:endParaRPr lang="en-GB"/>
          </a:p>
        </p:txBody>
      </p:sp>
    </p:spTree>
    <p:extLst>
      <p:ext uri="{BB962C8B-B14F-4D97-AF65-F5344CB8AC3E}">
        <p14:creationId xmlns:p14="http://schemas.microsoft.com/office/powerpoint/2010/main" val="1842859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CDAB-A0AE-CF57-2584-0E8621D9C4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C469DB-FEC1-B2FB-CA0E-267233C02F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15E4D7-228A-51DA-9EAB-CDC5A63A1B13}"/>
              </a:ext>
            </a:extLst>
          </p:cNvPr>
          <p:cNvSpPr>
            <a:spLocks noGrp="1"/>
          </p:cNvSpPr>
          <p:nvPr>
            <p:ph type="dt" sz="half" idx="10"/>
          </p:nvPr>
        </p:nvSpPr>
        <p:spPr/>
        <p:txBody>
          <a:bodyPr/>
          <a:lstStyle/>
          <a:p>
            <a:fld id="{3DAF6DB8-AA3E-4DF4-81C6-FF0F94C6D612}" type="datetimeFigureOut">
              <a:rPr lang="en-GB" smtClean="0"/>
              <a:t>25/06/2025</a:t>
            </a:fld>
            <a:endParaRPr lang="en-GB"/>
          </a:p>
        </p:txBody>
      </p:sp>
      <p:sp>
        <p:nvSpPr>
          <p:cNvPr id="5" name="Footer Placeholder 4">
            <a:extLst>
              <a:ext uri="{FF2B5EF4-FFF2-40B4-BE49-F238E27FC236}">
                <a16:creationId xmlns:a16="http://schemas.microsoft.com/office/drawing/2014/main" id="{FBA27ED8-E8D9-DCCA-3453-24039E6E47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AE37FF-2474-52FE-228E-AFD21CE255D7}"/>
              </a:ext>
            </a:extLst>
          </p:cNvPr>
          <p:cNvSpPr>
            <a:spLocks noGrp="1"/>
          </p:cNvSpPr>
          <p:nvPr>
            <p:ph type="sldNum" sz="quarter" idx="12"/>
          </p:nvPr>
        </p:nvSpPr>
        <p:spPr/>
        <p:txBody>
          <a:bodyPr/>
          <a:lstStyle/>
          <a:p>
            <a:fld id="{2E7CC5EE-FB3E-4E3C-8261-170D2CCBD8ED}" type="slidenum">
              <a:rPr lang="en-GB" smtClean="0"/>
              <a:t>‹#›</a:t>
            </a:fld>
            <a:endParaRPr lang="en-GB"/>
          </a:p>
        </p:txBody>
      </p:sp>
    </p:spTree>
    <p:extLst>
      <p:ext uri="{BB962C8B-B14F-4D97-AF65-F5344CB8AC3E}">
        <p14:creationId xmlns:p14="http://schemas.microsoft.com/office/powerpoint/2010/main" val="1864028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FB9E-7FED-B364-53EC-A44D5BFFDD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921263-1BFC-6E20-21B3-98CBE0FC16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CFCE56-BBEF-E241-3498-577F90FD2D5D}"/>
              </a:ext>
            </a:extLst>
          </p:cNvPr>
          <p:cNvSpPr>
            <a:spLocks noGrp="1"/>
          </p:cNvSpPr>
          <p:nvPr>
            <p:ph type="dt" sz="half" idx="10"/>
          </p:nvPr>
        </p:nvSpPr>
        <p:spPr/>
        <p:txBody>
          <a:bodyPr/>
          <a:lstStyle/>
          <a:p>
            <a:fld id="{3DAF6DB8-AA3E-4DF4-81C6-FF0F94C6D612}" type="datetimeFigureOut">
              <a:rPr lang="en-GB" smtClean="0"/>
              <a:t>25/06/2025</a:t>
            </a:fld>
            <a:endParaRPr lang="en-GB"/>
          </a:p>
        </p:txBody>
      </p:sp>
      <p:sp>
        <p:nvSpPr>
          <p:cNvPr id="5" name="Footer Placeholder 4">
            <a:extLst>
              <a:ext uri="{FF2B5EF4-FFF2-40B4-BE49-F238E27FC236}">
                <a16:creationId xmlns:a16="http://schemas.microsoft.com/office/drawing/2014/main" id="{F1FF1AA0-3A64-E8D6-CAE7-5D11287091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6E4123-FB56-B295-2E71-27F244481E38}"/>
              </a:ext>
            </a:extLst>
          </p:cNvPr>
          <p:cNvSpPr>
            <a:spLocks noGrp="1"/>
          </p:cNvSpPr>
          <p:nvPr>
            <p:ph type="sldNum" sz="quarter" idx="12"/>
          </p:nvPr>
        </p:nvSpPr>
        <p:spPr/>
        <p:txBody>
          <a:bodyPr/>
          <a:lstStyle/>
          <a:p>
            <a:fld id="{2E7CC5EE-FB3E-4E3C-8261-170D2CCBD8ED}" type="slidenum">
              <a:rPr lang="en-GB" smtClean="0"/>
              <a:t>‹#›</a:t>
            </a:fld>
            <a:endParaRPr lang="en-GB"/>
          </a:p>
        </p:txBody>
      </p:sp>
    </p:spTree>
    <p:extLst>
      <p:ext uri="{BB962C8B-B14F-4D97-AF65-F5344CB8AC3E}">
        <p14:creationId xmlns:p14="http://schemas.microsoft.com/office/powerpoint/2010/main" val="921544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1C00-BFC1-290A-5926-20A27F855D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DE4FA3-6476-7521-B2B0-BD9256471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E9869A-30B3-E9A5-66AE-C593F82EDF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53D065-0584-E308-90B9-744A626FF464}"/>
              </a:ext>
            </a:extLst>
          </p:cNvPr>
          <p:cNvSpPr>
            <a:spLocks noGrp="1"/>
          </p:cNvSpPr>
          <p:nvPr>
            <p:ph type="dt" sz="half" idx="10"/>
          </p:nvPr>
        </p:nvSpPr>
        <p:spPr/>
        <p:txBody>
          <a:bodyPr/>
          <a:lstStyle/>
          <a:p>
            <a:fld id="{3DAF6DB8-AA3E-4DF4-81C6-FF0F94C6D612}" type="datetimeFigureOut">
              <a:rPr lang="en-GB" smtClean="0"/>
              <a:t>25/06/2025</a:t>
            </a:fld>
            <a:endParaRPr lang="en-GB"/>
          </a:p>
        </p:txBody>
      </p:sp>
      <p:sp>
        <p:nvSpPr>
          <p:cNvPr id="6" name="Footer Placeholder 5">
            <a:extLst>
              <a:ext uri="{FF2B5EF4-FFF2-40B4-BE49-F238E27FC236}">
                <a16:creationId xmlns:a16="http://schemas.microsoft.com/office/drawing/2014/main" id="{BB190233-0C04-EC3A-0134-AB98D05309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FEAF00-D7C8-7600-80B3-914AE45455BF}"/>
              </a:ext>
            </a:extLst>
          </p:cNvPr>
          <p:cNvSpPr>
            <a:spLocks noGrp="1"/>
          </p:cNvSpPr>
          <p:nvPr>
            <p:ph type="sldNum" sz="quarter" idx="12"/>
          </p:nvPr>
        </p:nvSpPr>
        <p:spPr/>
        <p:txBody>
          <a:bodyPr/>
          <a:lstStyle/>
          <a:p>
            <a:fld id="{2E7CC5EE-FB3E-4E3C-8261-170D2CCBD8ED}" type="slidenum">
              <a:rPr lang="en-GB" smtClean="0"/>
              <a:t>‹#›</a:t>
            </a:fld>
            <a:endParaRPr lang="en-GB"/>
          </a:p>
        </p:txBody>
      </p:sp>
    </p:spTree>
    <p:extLst>
      <p:ext uri="{BB962C8B-B14F-4D97-AF65-F5344CB8AC3E}">
        <p14:creationId xmlns:p14="http://schemas.microsoft.com/office/powerpoint/2010/main" val="2590313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A218-3D24-86AC-2DC5-B096016BA4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10B4AB-AE0B-B646-FB10-9BBD9975AC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D71BF7-9B24-594F-56D8-76F6D3F973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A116D6-F86E-E0C0-1C8D-165FBA5442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E65BDC-5ACB-AD6E-F63B-80AB0A7F39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D0F59D-744A-F9E3-B0C1-51ACA0569E19}"/>
              </a:ext>
            </a:extLst>
          </p:cNvPr>
          <p:cNvSpPr>
            <a:spLocks noGrp="1"/>
          </p:cNvSpPr>
          <p:nvPr>
            <p:ph type="dt" sz="half" idx="10"/>
          </p:nvPr>
        </p:nvSpPr>
        <p:spPr/>
        <p:txBody>
          <a:bodyPr/>
          <a:lstStyle/>
          <a:p>
            <a:fld id="{3DAF6DB8-AA3E-4DF4-81C6-FF0F94C6D612}" type="datetimeFigureOut">
              <a:rPr lang="en-GB" smtClean="0"/>
              <a:t>25/06/2025</a:t>
            </a:fld>
            <a:endParaRPr lang="en-GB"/>
          </a:p>
        </p:txBody>
      </p:sp>
      <p:sp>
        <p:nvSpPr>
          <p:cNvPr id="8" name="Footer Placeholder 7">
            <a:extLst>
              <a:ext uri="{FF2B5EF4-FFF2-40B4-BE49-F238E27FC236}">
                <a16:creationId xmlns:a16="http://schemas.microsoft.com/office/drawing/2014/main" id="{0517F281-2E53-C5E7-0E80-8F5430A536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3F6ED6-5D5B-DA2F-DA5D-1929E8FB6B32}"/>
              </a:ext>
            </a:extLst>
          </p:cNvPr>
          <p:cNvSpPr>
            <a:spLocks noGrp="1"/>
          </p:cNvSpPr>
          <p:nvPr>
            <p:ph type="sldNum" sz="quarter" idx="12"/>
          </p:nvPr>
        </p:nvSpPr>
        <p:spPr/>
        <p:txBody>
          <a:bodyPr/>
          <a:lstStyle/>
          <a:p>
            <a:fld id="{2E7CC5EE-FB3E-4E3C-8261-170D2CCBD8ED}" type="slidenum">
              <a:rPr lang="en-GB" smtClean="0"/>
              <a:t>‹#›</a:t>
            </a:fld>
            <a:endParaRPr lang="en-GB"/>
          </a:p>
        </p:txBody>
      </p:sp>
    </p:spTree>
    <p:extLst>
      <p:ext uri="{BB962C8B-B14F-4D97-AF65-F5344CB8AC3E}">
        <p14:creationId xmlns:p14="http://schemas.microsoft.com/office/powerpoint/2010/main" val="1498399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32D35-BC5D-F315-EB82-9F6F5FE97B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FC8325-3782-2660-C3C6-E161F7C93DE4}"/>
              </a:ext>
            </a:extLst>
          </p:cNvPr>
          <p:cNvSpPr>
            <a:spLocks noGrp="1"/>
          </p:cNvSpPr>
          <p:nvPr>
            <p:ph type="dt" sz="half" idx="10"/>
          </p:nvPr>
        </p:nvSpPr>
        <p:spPr/>
        <p:txBody>
          <a:bodyPr/>
          <a:lstStyle/>
          <a:p>
            <a:fld id="{3DAF6DB8-AA3E-4DF4-81C6-FF0F94C6D612}" type="datetimeFigureOut">
              <a:rPr lang="en-GB" smtClean="0"/>
              <a:t>25/06/2025</a:t>
            </a:fld>
            <a:endParaRPr lang="en-GB"/>
          </a:p>
        </p:txBody>
      </p:sp>
      <p:sp>
        <p:nvSpPr>
          <p:cNvPr id="4" name="Footer Placeholder 3">
            <a:extLst>
              <a:ext uri="{FF2B5EF4-FFF2-40B4-BE49-F238E27FC236}">
                <a16:creationId xmlns:a16="http://schemas.microsoft.com/office/drawing/2014/main" id="{AF9D35B7-7940-067D-EDD5-A996765533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1BC833-B44F-9ACD-243D-3940367EFCFA}"/>
              </a:ext>
            </a:extLst>
          </p:cNvPr>
          <p:cNvSpPr>
            <a:spLocks noGrp="1"/>
          </p:cNvSpPr>
          <p:nvPr>
            <p:ph type="sldNum" sz="quarter" idx="12"/>
          </p:nvPr>
        </p:nvSpPr>
        <p:spPr/>
        <p:txBody>
          <a:bodyPr/>
          <a:lstStyle/>
          <a:p>
            <a:fld id="{2E7CC5EE-FB3E-4E3C-8261-170D2CCBD8ED}" type="slidenum">
              <a:rPr lang="en-GB" smtClean="0"/>
              <a:t>‹#›</a:t>
            </a:fld>
            <a:endParaRPr lang="en-GB"/>
          </a:p>
        </p:txBody>
      </p:sp>
    </p:spTree>
    <p:extLst>
      <p:ext uri="{BB962C8B-B14F-4D97-AF65-F5344CB8AC3E}">
        <p14:creationId xmlns:p14="http://schemas.microsoft.com/office/powerpoint/2010/main" val="2674015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647A5A-EB6A-EE40-AA0D-A96AC3CDE9DD}"/>
              </a:ext>
            </a:extLst>
          </p:cNvPr>
          <p:cNvSpPr>
            <a:spLocks noGrp="1"/>
          </p:cNvSpPr>
          <p:nvPr>
            <p:ph type="dt" sz="half" idx="10"/>
          </p:nvPr>
        </p:nvSpPr>
        <p:spPr/>
        <p:txBody>
          <a:bodyPr/>
          <a:lstStyle/>
          <a:p>
            <a:fld id="{3DAF6DB8-AA3E-4DF4-81C6-FF0F94C6D612}" type="datetimeFigureOut">
              <a:rPr lang="en-GB" smtClean="0"/>
              <a:t>25/06/2025</a:t>
            </a:fld>
            <a:endParaRPr lang="en-GB"/>
          </a:p>
        </p:txBody>
      </p:sp>
      <p:sp>
        <p:nvSpPr>
          <p:cNvPr id="3" name="Footer Placeholder 2">
            <a:extLst>
              <a:ext uri="{FF2B5EF4-FFF2-40B4-BE49-F238E27FC236}">
                <a16:creationId xmlns:a16="http://schemas.microsoft.com/office/drawing/2014/main" id="{FA9C7B55-0FFD-3DD5-C350-BAC8B6F30C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2FF7D0-A37B-F4DE-38E6-17F6C643A3D6}"/>
              </a:ext>
            </a:extLst>
          </p:cNvPr>
          <p:cNvSpPr>
            <a:spLocks noGrp="1"/>
          </p:cNvSpPr>
          <p:nvPr>
            <p:ph type="sldNum" sz="quarter" idx="12"/>
          </p:nvPr>
        </p:nvSpPr>
        <p:spPr/>
        <p:txBody>
          <a:bodyPr/>
          <a:lstStyle/>
          <a:p>
            <a:fld id="{2E7CC5EE-FB3E-4E3C-8261-170D2CCBD8ED}" type="slidenum">
              <a:rPr lang="en-GB" smtClean="0"/>
              <a:t>‹#›</a:t>
            </a:fld>
            <a:endParaRPr lang="en-GB"/>
          </a:p>
        </p:txBody>
      </p:sp>
    </p:spTree>
    <p:extLst>
      <p:ext uri="{BB962C8B-B14F-4D97-AF65-F5344CB8AC3E}">
        <p14:creationId xmlns:p14="http://schemas.microsoft.com/office/powerpoint/2010/main" val="3468958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289E-6E58-5E27-BC3B-A199DC1EB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CB50BD-55CD-8496-74C0-4397ACDB5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5FABC8-3277-2F3C-3F87-AD330339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E8074-5BFC-1A72-9D42-BAF66851D085}"/>
              </a:ext>
            </a:extLst>
          </p:cNvPr>
          <p:cNvSpPr>
            <a:spLocks noGrp="1"/>
          </p:cNvSpPr>
          <p:nvPr>
            <p:ph type="dt" sz="half" idx="10"/>
          </p:nvPr>
        </p:nvSpPr>
        <p:spPr/>
        <p:txBody>
          <a:bodyPr/>
          <a:lstStyle/>
          <a:p>
            <a:fld id="{3DAF6DB8-AA3E-4DF4-81C6-FF0F94C6D612}" type="datetimeFigureOut">
              <a:rPr lang="en-GB" smtClean="0"/>
              <a:t>25/06/2025</a:t>
            </a:fld>
            <a:endParaRPr lang="en-GB"/>
          </a:p>
        </p:txBody>
      </p:sp>
      <p:sp>
        <p:nvSpPr>
          <p:cNvPr id="6" name="Footer Placeholder 5">
            <a:extLst>
              <a:ext uri="{FF2B5EF4-FFF2-40B4-BE49-F238E27FC236}">
                <a16:creationId xmlns:a16="http://schemas.microsoft.com/office/drawing/2014/main" id="{446799A6-D315-6242-C239-029E1B7E58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FAEE10-604C-D2E9-D3FE-21FF7AD5755D}"/>
              </a:ext>
            </a:extLst>
          </p:cNvPr>
          <p:cNvSpPr>
            <a:spLocks noGrp="1"/>
          </p:cNvSpPr>
          <p:nvPr>
            <p:ph type="sldNum" sz="quarter" idx="12"/>
          </p:nvPr>
        </p:nvSpPr>
        <p:spPr/>
        <p:txBody>
          <a:bodyPr/>
          <a:lstStyle/>
          <a:p>
            <a:fld id="{2E7CC5EE-FB3E-4E3C-8261-170D2CCBD8ED}" type="slidenum">
              <a:rPr lang="en-GB" smtClean="0"/>
              <a:t>‹#›</a:t>
            </a:fld>
            <a:endParaRPr lang="en-GB"/>
          </a:p>
        </p:txBody>
      </p:sp>
    </p:spTree>
    <p:extLst>
      <p:ext uri="{BB962C8B-B14F-4D97-AF65-F5344CB8AC3E}">
        <p14:creationId xmlns:p14="http://schemas.microsoft.com/office/powerpoint/2010/main" val="1436537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5501-64AC-6367-22BC-2325CB7481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2737FB-8A64-A6E9-79BA-D88C8D9FB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0B18FB-FAEF-BC11-A7DC-207906646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C06CD-9CBB-492D-E7D3-AC5522BCB688}"/>
              </a:ext>
            </a:extLst>
          </p:cNvPr>
          <p:cNvSpPr>
            <a:spLocks noGrp="1"/>
          </p:cNvSpPr>
          <p:nvPr>
            <p:ph type="dt" sz="half" idx="10"/>
          </p:nvPr>
        </p:nvSpPr>
        <p:spPr/>
        <p:txBody>
          <a:bodyPr/>
          <a:lstStyle/>
          <a:p>
            <a:fld id="{3DAF6DB8-AA3E-4DF4-81C6-FF0F94C6D612}" type="datetimeFigureOut">
              <a:rPr lang="en-GB" smtClean="0"/>
              <a:t>25/06/2025</a:t>
            </a:fld>
            <a:endParaRPr lang="en-GB"/>
          </a:p>
        </p:txBody>
      </p:sp>
      <p:sp>
        <p:nvSpPr>
          <p:cNvPr id="6" name="Footer Placeholder 5">
            <a:extLst>
              <a:ext uri="{FF2B5EF4-FFF2-40B4-BE49-F238E27FC236}">
                <a16:creationId xmlns:a16="http://schemas.microsoft.com/office/drawing/2014/main" id="{769B9BBC-18F4-651C-4165-8C2C014BEA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E55BBA-90AB-00D9-9787-A221DBC8768C}"/>
              </a:ext>
            </a:extLst>
          </p:cNvPr>
          <p:cNvSpPr>
            <a:spLocks noGrp="1"/>
          </p:cNvSpPr>
          <p:nvPr>
            <p:ph type="sldNum" sz="quarter" idx="12"/>
          </p:nvPr>
        </p:nvSpPr>
        <p:spPr/>
        <p:txBody>
          <a:bodyPr/>
          <a:lstStyle/>
          <a:p>
            <a:fld id="{2E7CC5EE-FB3E-4E3C-8261-170D2CCBD8ED}" type="slidenum">
              <a:rPr lang="en-GB" smtClean="0"/>
              <a:t>‹#›</a:t>
            </a:fld>
            <a:endParaRPr lang="en-GB"/>
          </a:p>
        </p:txBody>
      </p:sp>
    </p:spTree>
    <p:extLst>
      <p:ext uri="{BB962C8B-B14F-4D97-AF65-F5344CB8AC3E}">
        <p14:creationId xmlns:p14="http://schemas.microsoft.com/office/powerpoint/2010/main" val="69524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6591-89A8-2A3E-F3FD-61BE4FC503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45AD7C-918E-3E81-6688-40ABC1C449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D458C-3F94-F653-6BD7-DE7BBB743CDA}"/>
              </a:ext>
            </a:extLst>
          </p:cNvPr>
          <p:cNvSpPr>
            <a:spLocks noGrp="1"/>
          </p:cNvSpPr>
          <p:nvPr>
            <p:ph type="dt" sz="half" idx="10"/>
          </p:nvPr>
        </p:nvSpPr>
        <p:spPr/>
        <p:txBody>
          <a:bodyPr/>
          <a:lstStyle/>
          <a:p>
            <a:fld id="{3DAF6DB8-AA3E-4DF4-81C6-FF0F94C6D612}" type="datetimeFigureOut">
              <a:rPr lang="en-GB" smtClean="0"/>
              <a:t>25/06/2025</a:t>
            </a:fld>
            <a:endParaRPr lang="en-GB"/>
          </a:p>
        </p:txBody>
      </p:sp>
      <p:sp>
        <p:nvSpPr>
          <p:cNvPr id="5" name="Footer Placeholder 4">
            <a:extLst>
              <a:ext uri="{FF2B5EF4-FFF2-40B4-BE49-F238E27FC236}">
                <a16:creationId xmlns:a16="http://schemas.microsoft.com/office/drawing/2014/main" id="{B6C01C7F-D411-C07E-4228-DA912B565A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F4132A-8FD7-D85E-97F0-5A8F6622CAA1}"/>
              </a:ext>
            </a:extLst>
          </p:cNvPr>
          <p:cNvSpPr>
            <a:spLocks noGrp="1"/>
          </p:cNvSpPr>
          <p:nvPr>
            <p:ph type="sldNum" sz="quarter" idx="12"/>
          </p:nvPr>
        </p:nvSpPr>
        <p:spPr/>
        <p:txBody>
          <a:bodyPr/>
          <a:lstStyle/>
          <a:p>
            <a:fld id="{2E7CC5EE-FB3E-4E3C-8261-170D2CCBD8ED}" type="slidenum">
              <a:rPr lang="en-GB" smtClean="0"/>
              <a:t>‹#›</a:t>
            </a:fld>
            <a:endParaRPr lang="en-GB"/>
          </a:p>
        </p:txBody>
      </p:sp>
    </p:spTree>
    <p:extLst>
      <p:ext uri="{BB962C8B-B14F-4D97-AF65-F5344CB8AC3E}">
        <p14:creationId xmlns:p14="http://schemas.microsoft.com/office/powerpoint/2010/main" val="614192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5361DB-C79E-E48E-0512-F18756FA68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0899EC-C4C5-B49E-6181-3FCF3C6D85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D8C4A0-FB99-6F4A-64A2-32D50F2D76A5}"/>
              </a:ext>
            </a:extLst>
          </p:cNvPr>
          <p:cNvSpPr>
            <a:spLocks noGrp="1"/>
          </p:cNvSpPr>
          <p:nvPr>
            <p:ph type="dt" sz="half" idx="10"/>
          </p:nvPr>
        </p:nvSpPr>
        <p:spPr/>
        <p:txBody>
          <a:bodyPr/>
          <a:lstStyle/>
          <a:p>
            <a:fld id="{3DAF6DB8-AA3E-4DF4-81C6-FF0F94C6D612}" type="datetimeFigureOut">
              <a:rPr lang="en-GB" smtClean="0"/>
              <a:t>25/06/2025</a:t>
            </a:fld>
            <a:endParaRPr lang="en-GB"/>
          </a:p>
        </p:txBody>
      </p:sp>
      <p:sp>
        <p:nvSpPr>
          <p:cNvPr id="5" name="Footer Placeholder 4">
            <a:extLst>
              <a:ext uri="{FF2B5EF4-FFF2-40B4-BE49-F238E27FC236}">
                <a16:creationId xmlns:a16="http://schemas.microsoft.com/office/drawing/2014/main" id="{23444B6A-701E-60A5-319B-A04C4C3ADD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1D720-8DBE-F2A0-1508-A0063C139D03}"/>
              </a:ext>
            </a:extLst>
          </p:cNvPr>
          <p:cNvSpPr>
            <a:spLocks noGrp="1"/>
          </p:cNvSpPr>
          <p:nvPr>
            <p:ph type="sldNum" sz="quarter" idx="12"/>
          </p:nvPr>
        </p:nvSpPr>
        <p:spPr/>
        <p:txBody>
          <a:bodyPr/>
          <a:lstStyle/>
          <a:p>
            <a:fld id="{2E7CC5EE-FB3E-4E3C-8261-170D2CCBD8ED}" type="slidenum">
              <a:rPr lang="en-GB" smtClean="0"/>
              <a:t>‹#›</a:t>
            </a:fld>
            <a:endParaRPr lang="en-GB"/>
          </a:p>
        </p:txBody>
      </p:sp>
    </p:spTree>
    <p:extLst>
      <p:ext uri="{BB962C8B-B14F-4D97-AF65-F5344CB8AC3E}">
        <p14:creationId xmlns:p14="http://schemas.microsoft.com/office/powerpoint/2010/main" val="27501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 id="2147483679" r:id="rId19"/>
    <p:sldLayoutId id="2147483680" r:id="rId20"/>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36DFDC-7832-C7D0-2DE4-A3783DFAE6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A967FA-64C0-B319-0B5F-090BC4C8D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95B092-C805-61AA-83C6-3CD61800B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AF6DB8-AA3E-4DF4-81C6-FF0F94C6D612}" type="datetimeFigureOut">
              <a:rPr lang="en-GB" smtClean="0"/>
              <a:t>25/06/2025</a:t>
            </a:fld>
            <a:endParaRPr lang="en-GB"/>
          </a:p>
        </p:txBody>
      </p:sp>
      <p:sp>
        <p:nvSpPr>
          <p:cNvPr id="5" name="Footer Placeholder 4">
            <a:extLst>
              <a:ext uri="{FF2B5EF4-FFF2-40B4-BE49-F238E27FC236}">
                <a16:creationId xmlns:a16="http://schemas.microsoft.com/office/drawing/2014/main" id="{20EAD85B-30AD-635F-BB13-85EAD5E69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F7CCDF0-0610-0762-470A-25FF984FD0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7CC5EE-FB3E-4E3C-8261-170D2CCBD8ED}" type="slidenum">
              <a:rPr lang="en-GB" smtClean="0"/>
              <a:t>‹#›</a:t>
            </a:fld>
            <a:endParaRPr lang="en-GB"/>
          </a:p>
        </p:txBody>
      </p:sp>
    </p:spTree>
    <p:extLst>
      <p:ext uri="{BB962C8B-B14F-4D97-AF65-F5344CB8AC3E}">
        <p14:creationId xmlns:p14="http://schemas.microsoft.com/office/powerpoint/2010/main" val="318593920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hyperlink" Target="https://forms.office.com/e/qk1AbCMsEV"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sf.io/6vz8s"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377D0-3F64-8847-A00F-C4395C7E9F79}"/>
              </a:ext>
            </a:extLst>
          </p:cNvPr>
          <p:cNvSpPr>
            <a:spLocks noGrp="1"/>
          </p:cNvSpPr>
          <p:nvPr>
            <p:ph type="ctrTitle"/>
          </p:nvPr>
        </p:nvSpPr>
        <p:spPr>
          <a:xfrm>
            <a:off x="324001" y="1614418"/>
            <a:ext cx="9088447" cy="1243488"/>
          </a:xfrm>
        </p:spPr>
        <p:txBody>
          <a:bodyPr/>
          <a:lstStyle/>
          <a:p>
            <a:r>
              <a:rPr lang="en-US" dirty="0"/>
              <a:t>Developing cultural responsiveness in a global collaborative education project</a:t>
            </a:r>
            <a:endParaRPr lang="en-GB" dirty="0">
              <a:solidFill>
                <a:schemeClr val="bg1">
                  <a:lumMod val="85000"/>
                </a:schemeClr>
              </a:solidFill>
            </a:endParaRPr>
          </a:p>
        </p:txBody>
      </p:sp>
      <p:sp>
        <p:nvSpPr>
          <p:cNvPr id="2" name="Subtitle 1">
            <a:extLst>
              <a:ext uri="{FF2B5EF4-FFF2-40B4-BE49-F238E27FC236}">
                <a16:creationId xmlns:a16="http://schemas.microsoft.com/office/drawing/2014/main" id="{D8092BC2-C251-3D44-A7CB-04B094360472}"/>
              </a:ext>
            </a:extLst>
          </p:cNvPr>
          <p:cNvSpPr>
            <a:spLocks noGrp="1"/>
          </p:cNvSpPr>
          <p:nvPr>
            <p:ph type="subTitle" idx="1"/>
          </p:nvPr>
        </p:nvSpPr>
        <p:spPr>
          <a:xfrm>
            <a:off x="324001" y="3187982"/>
            <a:ext cx="7503607" cy="1520374"/>
          </a:xfrm>
        </p:spPr>
        <p:txBody>
          <a:bodyPr/>
          <a:lstStyle/>
          <a:p>
            <a:r>
              <a:rPr lang="en-GB" dirty="0">
                <a:solidFill>
                  <a:schemeClr val="bg2">
                    <a:lumMod val="60000"/>
                    <a:lumOff val="40000"/>
                  </a:schemeClr>
                </a:solidFill>
              </a:rPr>
              <a:t>Professor Julie Hulme (she/her)</a:t>
            </a:r>
          </a:p>
          <a:p>
            <a:r>
              <a:rPr lang="en-GB" dirty="0">
                <a:solidFill>
                  <a:schemeClr val="bg2">
                    <a:lumMod val="60000"/>
                    <a:lumOff val="40000"/>
                  </a:schemeClr>
                </a:solidFill>
                <a:hlinkClick r:id="rId3">
                  <a:extLst>
                    <a:ext uri="{A12FA001-AC4F-418D-AE19-62706E023703}">
                      <ahyp:hlinkClr xmlns:ahyp="http://schemas.microsoft.com/office/drawing/2018/hyperlinkcolor" val="tx"/>
                    </a:ext>
                  </a:extLst>
                </a:hlinkClick>
              </a:rPr>
              <a:t>Julie.Hulme@ntu.ac.uk</a:t>
            </a:r>
            <a:endParaRPr lang="en-GB" dirty="0">
              <a:solidFill>
                <a:schemeClr val="bg2">
                  <a:lumMod val="60000"/>
                  <a:lumOff val="40000"/>
                </a:schemeClr>
              </a:solidFill>
            </a:endParaRPr>
          </a:p>
          <a:p>
            <a:r>
              <a:rPr lang="en-GB" dirty="0" err="1">
                <a:solidFill>
                  <a:schemeClr val="bg2">
                    <a:lumMod val="60000"/>
                    <a:lumOff val="40000"/>
                  </a:schemeClr>
                </a:solidFill>
              </a:rPr>
              <a:t>Bsky</a:t>
            </a:r>
            <a:r>
              <a:rPr lang="en-GB" dirty="0">
                <a:solidFill>
                  <a:schemeClr val="bg2">
                    <a:lumMod val="60000"/>
                    <a:lumOff val="40000"/>
                  </a:schemeClr>
                </a:solidFill>
              </a:rPr>
              <a:t>: @JulieHulme-psyc.bsky.social </a:t>
            </a:r>
          </a:p>
        </p:txBody>
      </p:sp>
    </p:spTree>
    <p:extLst>
      <p:ext uri="{BB962C8B-B14F-4D97-AF65-F5344CB8AC3E}">
        <p14:creationId xmlns:p14="http://schemas.microsoft.com/office/powerpoint/2010/main" val="381929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612940-8F13-0B62-CDFB-C8A3AA4CAB20}"/>
              </a:ext>
            </a:extLst>
          </p:cNvPr>
          <p:cNvSpPr>
            <a:spLocks noGrp="1"/>
          </p:cNvSpPr>
          <p:nvPr>
            <p:ph sz="half" idx="1"/>
          </p:nvPr>
        </p:nvSpPr>
        <p:spPr/>
        <p:txBody>
          <a:bodyPr/>
          <a:lstStyle/>
          <a:p>
            <a:pPr marL="0" indent="0">
              <a:buNone/>
            </a:pPr>
            <a:r>
              <a:rPr lang="en-GB" dirty="0"/>
              <a:t>2. </a:t>
            </a:r>
            <a:r>
              <a:rPr lang="en-GB" dirty="0">
                <a:solidFill>
                  <a:srgbClr val="FF0000"/>
                </a:solidFill>
              </a:rPr>
              <a:t>Never-ending journey</a:t>
            </a:r>
          </a:p>
          <a:p>
            <a:pPr marL="0" indent="0">
              <a:buNone/>
            </a:pPr>
            <a:r>
              <a:rPr lang="en-GB" dirty="0"/>
              <a:t>Regardless of the starting point (novice/expert), everyone recognised development through the project, and that this process of growth and understanding would likely continue throughout life.</a:t>
            </a:r>
          </a:p>
          <a:p>
            <a:r>
              <a:rPr lang="en-AU" sz="1800" dirty="0">
                <a:effectLst/>
                <a:latin typeface="Bahnschrift SemiBold" panose="020B0502040204020203" pitchFamily="34" charset="0"/>
                <a:ea typeface="Times New Roman" panose="02020603050405020304" pitchFamily="18" charset="0"/>
              </a:rPr>
              <a:t>“I have always believed that I was culturally responsive and acted to ensure that my colleagues, students, and friends were respected and safe when interacting with me. However, I am beginning to understand more about the dynamics of working in a very culturally diverse group… asking myself if I have sufficient evidence to support my self-beliefs and if I am open to changing them!” </a:t>
            </a:r>
            <a:endParaRPr lang="en-GB" sz="1800" dirty="0">
              <a:effectLst/>
              <a:latin typeface="Bahnschrift SemiBold" panose="020B0502040204020203" pitchFamily="34" charset="0"/>
              <a:ea typeface="Times New Roman" panose="02020603050405020304" pitchFamily="18" charset="0"/>
            </a:endParaRPr>
          </a:p>
          <a:p>
            <a:r>
              <a:rPr lang="en-AU" sz="1800" dirty="0">
                <a:effectLst/>
                <a:latin typeface="Bahnschrift SemiBold" panose="020B0502040204020203" pitchFamily="34" charset="0"/>
                <a:ea typeface="Times New Roman" panose="02020603050405020304" pitchFamily="18" charset="0"/>
              </a:rPr>
              <a:t>“I now know more about what I don’t know as well as what I do know…” </a:t>
            </a:r>
            <a:endParaRPr lang="en-GB" dirty="0">
              <a:latin typeface="Bahnschrift SemiBold" panose="020B0502040204020203" pitchFamily="34" charset="0"/>
            </a:endParaRPr>
          </a:p>
        </p:txBody>
      </p:sp>
      <p:sp>
        <p:nvSpPr>
          <p:cNvPr id="3" name="Title 2">
            <a:extLst>
              <a:ext uri="{FF2B5EF4-FFF2-40B4-BE49-F238E27FC236}">
                <a16:creationId xmlns:a16="http://schemas.microsoft.com/office/drawing/2014/main" id="{67AF08D5-863F-F0AC-9564-8A6950314703}"/>
              </a:ext>
            </a:extLst>
          </p:cNvPr>
          <p:cNvSpPr>
            <a:spLocks noGrp="1"/>
          </p:cNvSpPr>
          <p:nvPr>
            <p:ph type="title"/>
          </p:nvPr>
        </p:nvSpPr>
        <p:spPr/>
        <p:txBody>
          <a:bodyPr/>
          <a:lstStyle/>
          <a:p>
            <a:r>
              <a:rPr lang="en-GB" dirty="0"/>
              <a:t>Did we increase our own CR? Part 2</a:t>
            </a:r>
          </a:p>
        </p:txBody>
      </p:sp>
    </p:spTree>
    <p:extLst>
      <p:ext uri="{BB962C8B-B14F-4D97-AF65-F5344CB8AC3E}">
        <p14:creationId xmlns:p14="http://schemas.microsoft.com/office/powerpoint/2010/main" val="126389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6F3EBD-B716-83EA-FC98-952AA6FBFA7C}"/>
              </a:ext>
            </a:extLst>
          </p:cNvPr>
          <p:cNvSpPr>
            <a:spLocks noGrp="1"/>
          </p:cNvSpPr>
          <p:nvPr>
            <p:ph sz="half" idx="1"/>
          </p:nvPr>
        </p:nvSpPr>
        <p:spPr>
          <a:xfrm>
            <a:off x="442913" y="1524000"/>
            <a:ext cx="11306174" cy="4173538"/>
          </a:xfrm>
        </p:spPr>
        <p:txBody>
          <a:bodyPr/>
          <a:lstStyle/>
          <a:p>
            <a:pPr marL="0" indent="0">
              <a:buNone/>
            </a:pPr>
            <a:r>
              <a:rPr lang="en-GB" dirty="0">
                <a:solidFill>
                  <a:srgbClr val="FF0000"/>
                </a:solidFill>
              </a:rPr>
              <a:t>3. The work of cultural responsiveness</a:t>
            </a:r>
          </a:p>
          <a:p>
            <a:pPr marL="0" indent="0">
              <a:buNone/>
            </a:pPr>
            <a:r>
              <a:rPr lang="en-GB" dirty="0"/>
              <a:t>Becoming culturally responsive entails complex cognitive and emotional challenges which require considerable self-awareness, inclusive behaviours, learning, sensitive challenges, and difficult communication, sometimes in another language.</a:t>
            </a:r>
          </a:p>
          <a:p>
            <a:r>
              <a:rPr lang="en-AU" sz="1800" dirty="0">
                <a:effectLst/>
                <a:latin typeface="Bahnschrift SemiBold" panose="020B0502040204020203" pitchFamily="34" charset="0"/>
                <a:ea typeface="Times New Roman" panose="02020603050405020304" pitchFamily="18" charset="0"/>
              </a:rPr>
              <a:t>“being culturally responsive does take self-motivated effort, and my energy is limited.”</a:t>
            </a:r>
            <a:endParaRPr lang="en-GB" sz="1800" dirty="0">
              <a:effectLst/>
              <a:latin typeface="Bahnschrift SemiBold" panose="020B0502040204020203" pitchFamily="34" charset="0"/>
              <a:ea typeface="DengXian" panose="02010600030101010101" pitchFamily="2" charset="-122"/>
            </a:endParaRPr>
          </a:p>
          <a:p>
            <a:pPr marL="0" indent="0">
              <a:buNone/>
            </a:pPr>
            <a:r>
              <a:rPr lang="en-GB" dirty="0">
                <a:solidFill>
                  <a:srgbClr val="FF0000"/>
                </a:solidFill>
              </a:rPr>
              <a:t>4. Transformations through CR – personal, curricular, student-related</a:t>
            </a:r>
          </a:p>
          <a:p>
            <a:pPr marL="0" indent="0">
              <a:buNone/>
            </a:pPr>
            <a:r>
              <a:rPr lang="en-GB" dirty="0"/>
              <a:t>We were personally transformed – and took this to our teaching practices. In developing our students, we dream of a more inclusive, culturally safe society, where diversity is valued, and curricula are decolonised.</a:t>
            </a:r>
          </a:p>
          <a:p>
            <a:r>
              <a:rPr lang="en-AU" sz="1800" dirty="0">
                <a:effectLst/>
                <a:latin typeface="Bahnschrift SemiBold" panose="020B0502040204020203" pitchFamily="34" charset="0"/>
                <a:ea typeface="Times New Roman" panose="02020603050405020304" pitchFamily="18" charset="0"/>
              </a:rPr>
              <a:t>“Teaching psychology in [nation] has many challenges, especially that the country is very multicultural…We largely teach western models and texts, but sometimes that limits us from taking into consideration cultural differences.” </a:t>
            </a:r>
            <a:endParaRPr lang="en-GB" dirty="0">
              <a:latin typeface="Bahnschrift SemiBold" panose="020B0502040204020203" pitchFamily="34" charset="0"/>
            </a:endParaRPr>
          </a:p>
        </p:txBody>
      </p:sp>
      <p:sp>
        <p:nvSpPr>
          <p:cNvPr id="3" name="Title 2">
            <a:extLst>
              <a:ext uri="{FF2B5EF4-FFF2-40B4-BE49-F238E27FC236}">
                <a16:creationId xmlns:a16="http://schemas.microsoft.com/office/drawing/2014/main" id="{8CC61029-DE5C-E38A-22FB-4DD7684516B5}"/>
              </a:ext>
            </a:extLst>
          </p:cNvPr>
          <p:cNvSpPr>
            <a:spLocks noGrp="1"/>
          </p:cNvSpPr>
          <p:nvPr>
            <p:ph type="title"/>
          </p:nvPr>
        </p:nvSpPr>
        <p:spPr/>
        <p:txBody>
          <a:bodyPr/>
          <a:lstStyle/>
          <a:p>
            <a:r>
              <a:rPr lang="en-GB" dirty="0"/>
              <a:t>Did we increase our own CR? Part 2</a:t>
            </a:r>
          </a:p>
        </p:txBody>
      </p:sp>
    </p:spTree>
    <p:extLst>
      <p:ext uri="{BB962C8B-B14F-4D97-AF65-F5344CB8AC3E}">
        <p14:creationId xmlns:p14="http://schemas.microsoft.com/office/powerpoint/2010/main" val="151884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93CB-FC6C-6B08-1627-80CE47A0317C}"/>
              </a:ext>
            </a:extLst>
          </p:cNvPr>
          <p:cNvSpPr>
            <a:spLocks noGrp="1"/>
          </p:cNvSpPr>
          <p:nvPr>
            <p:ph type="title"/>
          </p:nvPr>
        </p:nvSpPr>
        <p:spPr/>
        <p:txBody>
          <a:bodyPr/>
          <a:lstStyle/>
          <a:p>
            <a:r>
              <a:rPr lang="en-GB" dirty="0"/>
              <a:t>Our overarching conclusion </a:t>
            </a:r>
          </a:p>
        </p:txBody>
      </p:sp>
      <p:sp>
        <p:nvSpPr>
          <p:cNvPr id="3" name="Content Placeholder 2">
            <a:extLst>
              <a:ext uri="{FF2B5EF4-FFF2-40B4-BE49-F238E27FC236}">
                <a16:creationId xmlns:a16="http://schemas.microsoft.com/office/drawing/2014/main" id="{A4CC71DA-A434-AA18-EE2C-44C747285C1E}"/>
              </a:ext>
            </a:extLst>
          </p:cNvPr>
          <p:cNvSpPr>
            <a:spLocks noGrp="1"/>
          </p:cNvSpPr>
          <p:nvPr>
            <p:ph idx="1"/>
          </p:nvPr>
        </p:nvSpPr>
        <p:spPr>
          <a:xfrm>
            <a:off x="572516" y="1587871"/>
            <a:ext cx="10728325" cy="3227375"/>
          </a:xfrm>
        </p:spPr>
        <p:txBody>
          <a:bodyPr/>
          <a:lstStyle/>
          <a:p>
            <a:r>
              <a:rPr lang="en-AU" sz="2800" dirty="0">
                <a:effectLst/>
                <a:latin typeface="Aptos" panose="020B0004020202020204" pitchFamily="34" charset="0"/>
                <a:ea typeface="Times New Roman" panose="02020603050405020304" pitchFamily="18" charset="0"/>
              </a:rPr>
              <a:t>“The future success of the ICUP Model, in terms of its use in curriculum creation/revision, is likely dependent on the growth of CR within the discipline of psychology, as instantiated by the CR of its leaders, especially its educational leaders. That development is critical to the global sustainability of the discipline and practice of psychology” (Cranney et al., 2025).</a:t>
            </a:r>
            <a:endParaRPr lang="en-GB" sz="2800" dirty="0">
              <a:effectLst/>
              <a:latin typeface="Aptos" panose="020B0004020202020204" pitchFamily="34" charset="0"/>
              <a:ea typeface="DengXian" panose="02010600030101010101" pitchFamily="2" charset="-122"/>
            </a:endParaRPr>
          </a:p>
          <a:p>
            <a:endParaRPr lang="en-GB" dirty="0"/>
          </a:p>
        </p:txBody>
      </p:sp>
      <p:sp>
        <p:nvSpPr>
          <p:cNvPr id="4" name="Footer Placeholder 3">
            <a:extLst>
              <a:ext uri="{FF2B5EF4-FFF2-40B4-BE49-F238E27FC236}">
                <a16:creationId xmlns:a16="http://schemas.microsoft.com/office/drawing/2014/main" id="{780FFA0D-A1AE-CEE8-0A92-3692A13B4571}"/>
              </a:ext>
            </a:extLst>
          </p:cNvPr>
          <p:cNvSpPr>
            <a:spLocks noGrp="1"/>
          </p:cNvSpPr>
          <p:nvPr>
            <p:ph type="ftr" sz="quarter" idx="11"/>
          </p:nvPr>
        </p:nvSpPr>
        <p:spPr>
          <a:xfrm>
            <a:off x="806245" y="4756622"/>
            <a:ext cx="10146890" cy="1555687"/>
          </a:xfrm>
        </p:spPr>
        <p:txBody>
          <a:bodyPr/>
          <a:lstStyle/>
          <a:p>
            <a:pPr algn="l"/>
            <a:r>
              <a:rPr lang="en-US" sz="3600" dirty="0">
                <a:solidFill>
                  <a:srgbClr val="FF0000"/>
                </a:solidFill>
              </a:rPr>
              <a:t>Is CR development critical to other Social Sciences / Arts &amp; Humanities disciplines?</a:t>
            </a:r>
          </a:p>
          <a:p>
            <a:pPr algn="l"/>
            <a:r>
              <a:rPr lang="en-US" sz="3600" dirty="0">
                <a:solidFill>
                  <a:srgbClr val="FF0000"/>
                </a:solidFill>
              </a:rPr>
              <a:t>Is it a question of sustainability?</a:t>
            </a:r>
            <a:endParaRPr lang="en-US" sz="2400" dirty="0">
              <a:solidFill>
                <a:srgbClr val="FF0000"/>
              </a:solidFill>
            </a:endParaRPr>
          </a:p>
        </p:txBody>
      </p:sp>
      <p:sp>
        <p:nvSpPr>
          <p:cNvPr id="5" name="Slide Number Placeholder 4">
            <a:extLst>
              <a:ext uri="{FF2B5EF4-FFF2-40B4-BE49-F238E27FC236}">
                <a16:creationId xmlns:a16="http://schemas.microsoft.com/office/drawing/2014/main" id="{3521DCEA-796A-0E45-16FB-CEF6128264E7}"/>
              </a:ext>
            </a:extLst>
          </p:cNvPr>
          <p:cNvSpPr>
            <a:spLocks noGrp="1"/>
          </p:cNvSpPr>
          <p:nvPr>
            <p:ph type="sldNum" sz="quarter" idx="12"/>
          </p:nvPr>
        </p:nvSpPr>
        <p:spPr/>
        <p:txBody>
          <a:bodyPr/>
          <a:lstStyle/>
          <a:p>
            <a:fld id="{1621B6DD-29C1-4FEA-923F-71EA1347694C}" type="slidenum">
              <a:rPr lang="en-US" smtClean="0"/>
              <a:t>12</a:t>
            </a:fld>
            <a:endParaRPr lang="en-US"/>
          </a:p>
        </p:txBody>
      </p:sp>
    </p:spTree>
    <p:extLst>
      <p:ext uri="{BB962C8B-B14F-4D97-AF65-F5344CB8AC3E}">
        <p14:creationId xmlns:p14="http://schemas.microsoft.com/office/powerpoint/2010/main" val="349648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9C955-5894-929E-33E9-FB9EA0E8A68E}"/>
              </a:ext>
            </a:extLst>
          </p:cNvPr>
          <p:cNvSpPr>
            <a:spLocks noGrp="1"/>
          </p:cNvSpPr>
          <p:nvPr>
            <p:ph sz="half" idx="1"/>
          </p:nvPr>
        </p:nvSpPr>
        <p:spPr>
          <a:xfrm>
            <a:off x="442912" y="1160461"/>
            <a:ext cx="11306174" cy="4291525"/>
          </a:xfrm>
        </p:spPr>
        <p:txBody>
          <a:bodyPr/>
          <a:lstStyle/>
          <a:p>
            <a:r>
              <a:rPr lang="en-GB" dirty="0"/>
              <a:t>It is possible to deliberately and consciously incorporate activities that support the development of CR into the ‘business’ of higher education. </a:t>
            </a:r>
            <a:r>
              <a:rPr lang="en-GB" dirty="0">
                <a:solidFill>
                  <a:schemeClr val="bg2"/>
                </a:solidFill>
              </a:rPr>
              <a:t>Where do we or can we encourage positionality and the privileging of minoritised voices in our meetings and decision-making processes? What about in our classes?</a:t>
            </a:r>
          </a:p>
          <a:p>
            <a:r>
              <a:rPr lang="en-GB" dirty="0"/>
              <a:t>Diversity among groups of educators helps to stimulate growth and reflection. </a:t>
            </a:r>
            <a:r>
              <a:rPr lang="en-GB" dirty="0">
                <a:solidFill>
                  <a:schemeClr val="bg2"/>
                </a:solidFill>
              </a:rPr>
              <a:t>Recruitment practices that positively promote diversity benefit everyone.</a:t>
            </a:r>
          </a:p>
          <a:p>
            <a:r>
              <a:rPr lang="en-GB" dirty="0"/>
              <a:t>Ongoing professional development for educators that incorporates skills in reflection and positionality exercises can help develop CR. </a:t>
            </a:r>
            <a:r>
              <a:rPr lang="en-GB" dirty="0">
                <a:solidFill>
                  <a:schemeClr val="bg2"/>
                </a:solidFill>
              </a:rPr>
              <a:t>Can this be emphasised in our staff development offer? </a:t>
            </a:r>
          </a:p>
          <a:p>
            <a:r>
              <a:rPr lang="en-GB" dirty="0"/>
              <a:t>There is value in recognising cultural difference within the discipline. </a:t>
            </a:r>
            <a:r>
              <a:rPr lang="en-GB" dirty="0">
                <a:solidFill>
                  <a:schemeClr val="bg2"/>
                </a:solidFill>
              </a:rPr>
              <a:t>How do we find out about curricula in other cultures than our own?</a:t>
            </a:r>
          </a:p>
          <a:p>
            <a:r>
              <a:rPr lang="en-GB" dirty="0"/>
              <a:t>What we know (or don’t know) influences how and what we teach. </a:t>
            </a:r>
            <a:r>
              <a:rPr lang="en-GB" dirty="0">
                <a:solidFill>
                  <a:schemeClr val="bg2"/>
                </a:solidFill>
              </a:rPr>
              <a:t>Where do we have opportunities to reflect on what is effective in teaching our students CR?</a:t>
            </a:r>
            <a:endParaRPr lang="en-GB" dirty="0"/>
          </a:p>
        </p:txBody>
      </p:sp>
      <p:sp>
        <p:nvSpPr>
          <p:cNvPr id="3" name="Title 2">
            <a:extLst>
              <a:ext uri="{FF2B5EF4-FFF2-40B4-BE49-F238E27FC236}">
                <a16:creationId xmlns:a16="http://schemas.microsoft.com/office/drawing/2014/main" id="{4D403DFE-D61C-78C4-2ECD-4F6A511280A0}"/>
              </a:ext>
            </a:extLst>
          </p:cNvPr>
          <p:cNvSpPr>
            <a:spLocks noGrp="1"/>
          </p:cNvSpPr>
          <p:nvPr>
            <p:ph type="title"/>
          </p:nvPr>
        </p:nvSpPr>
        <p:spPr>
          <a:xfrm>
            <a:off x="442912" y="659470"/>
            <a:ext cx="11306175" cy="1001983"/>
          </a:xfrm>
        </p:spPr>
        <p:txBody>
          <a:bodyPr/>
          <a:lstStyle/>
          <a:p>
            <a:r>
              <a:rPr lang="en-GB" dirty="0"/>
              <a:t>Our conclusions and </a:t>
            </a:r>
            <a:r>
              <a:rPr lang="en-GB" dirty="0">
                <a:solidFill>
                  <a:schemeClr val="bg2"/>
                </a:solidFill>
              </a:rPr>
              <a:t>some implications across disciplines in S3/NTU</a:t>
            </a:r>
          </a:p>
        </p:txBody>
      </p:sp>
    </p:spTree>
    <p:extLst>
      <p:ext uri="{BB962C8B-B14F-4D97-AF65-F5344CB8AC3E}">
        <p14:creationId xmlns:p14="http://schemas.microsoft.com/office/powerpoint/2010/main" val="343105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61CC53B-339D-932B-228A-D3402045DF8F}"/>
              </a:ext>
            </a:extLst>
          </p:cNvPr>
          <p:cNvGraphicFramePr>
            <a:graphicFrameLocks noGrp="1"/>
          </p:cNvGraphicFramePr>
          <p:nvPr>
            <p:extLst>
              <p:ext uri="{D42A27DB-BD31-4B8C-83A1-F6EECF244321}">
                <p14:modId xmlns:p14="http://schemas.microsoft.com/office/powerpoint/2010/main" val="3287073066"/>
              </p:ext>
            </p:extLst>
          </p:nvPr>
        </p:nvGraphicFramePr>
        <p:xfrm>
          <a:off x="570271" y="385822"/>
          <a:ext cx="11189110" cy="6351105"/>
        </p:xfrm>
        <a:graphic>
          <a:graphicData uri="http://schemas.openxmlformats.org/drawingml/2006/table">
            <a:tbl>
              <a:tblPr>
                <a:tableStyleId>{5C22544A-7EE6-4342-B048-85BDC9FD1C3A}</a:tableStyleId>
              </a:tblPr>
              <a:tblGrid>
                <a:gridCol w="11189110">
                  <a:extLst>
                    <a:ext uri="{9D8B030D-6E8A-4147-A177-3AD203B41FA5}">
                      <a16:colId xmlns:a16="http://schemas.microsoft.com/office/drawing/2014/main" val="1315839698"/>
                    </a:ext>
                  </a:extLst>
                </a:gridCol>
              </a:tblGrid>
              <a:tr h="1532549">
                <a:tc>
                  <a:txBody>
                    <a:bodyPr/>
                    <a:lstStyle/>
                    <a:p>
                      <a:pPr algn="l" fontAlgn="b"/>
                      <a:r>
                        <a:rPr lang="en-US" sz="1800" b="1" u="none" strike="noStrike">
                          <a:solidFill>
                            <a:srgbClr val="9E043D"/>
                          </a:solidFill>
                          <a:effectLst/>
                        </a:rPr>
                        <a:t>You have been introduced by a friend to one of their friends, Bindi, an Aboriginal woman who has recently moved down to the city from a remote area. You are trying to engage her in conversation, but finding this very difficult as she looks away whenever your eyes meet.</a:t>
                      </a:r>
                      <a:endParaRPr lang="en-US" sz="1800" b="1" i="0" u="none" strike="noStrike">
                        <a:solidFill>
                          <a:srgbClr val="9E043D"/>
                        </a:solidFill>
                        <a:effectLst/>
                        <a:latin typeface="Arial"/>
                      </a:endParaRPr>
                    </a:p>
                  </a:txBody>
                  <a:tcPr marL="7016" marR="7016" marT="7016" marB="0" anchor="b"/>
                </a:tc>
                <a:extLst>
                  <a:ext uri="{0D108BD9-81ED-4DB2-BD59-A6C34878D82A}">
                    <a16:rowId xmlns:a16="http://schemas.microsoft.com/office/drawing/2014/main" val="2841255761"/>
                  </a:ext>
                </a:extLst>
              </a:tr>
              <a:tr h="925052">
                <a:tc>
                  <a:txBody>
                    <a:bodyPr/>
                    <a:lstStyle/>
                    <a:p>
                      <a:pPr marL="342900" indent="-342900" algn="l" fontAlgn="b">
                        <a:buAutoNum type="alphaUcPeriod"/>
                      </a:pPr>
                      <a:r>
                        <a:rPr lang="en-US" sz="1800" u="none" strike="noStrike" dirty="0">
                          <a:effectLst/>
                        </a:rPr>
                        <a:t>Attempt to speak to her a couple of times, but if she doesn't want to talk then leave her alone.</a:t>
                      </a:r>
                      <a:endParaRPr lang="en-US" sz="1800" b="0" i="0" u="none" strike="noStrike" dirty="0">
                        <a:solidFill>
                          <a:srgbClr val="333333"/>
                        </a:solidFill>
                        <a:effectLst/>
                        <a:latin typeface="Arial" panose="020B0604020202020204" pitchFamily="34" charset="0"/>
                      </a:endParaRPr>
                    </a:p>
                  </a:txBody>
                  <a:tcPr marL="7016" marR="7016" marT="7016" marB="0" anchor="b"/>
                </a:tc>
                <a:extLst>
                  <a:ext uri="{0D108BD9-81ED-4DB2-BD59-A6C34878D82A}">
                    <a16:rowId xmlns:a16="http://schemas.microsoft.com/office/drawing/2014/main" val="2396227279"/>
                  </a:ext>
                </a:extLst>
              </a:tr>
              <a:tr h="1118348">
                <a:tc>
                  <a:txBody>
                    <a:bodyPr/>
                    <a:lstStyle/>
                    <a:p>
                      <a:pPr algn="l" fontAlgn="b"/>
                      <a:r>
                        <a:rPr lang="en-US" sz="1800" u="none" strike="noStrike">
                          <a:effectLst/>
                        </a:rPr>
                        <a:t>B. Do your best to make her feel comfortable with the tone of your voice and manner of speaking. Adopt non-threatening body language and make soft eye contact with her whenever you have the opportunity.</a:t>
                      </a:r>
                      <a:endParaRPr lang="en-US" sz="1800" b="0" i="0" u="none" strike="noStrike">
                        <a:solidFill>
                          <a:srgbClr val="333333"/>
                        </a:solidFill>
                        <a:effectLst/>
                        <a:latin typeface="Arial" panose="020B0604020202020204" pitchFamily="34" charset="0"/>
                      </a:endParaRPr>
                    </a:p>
                  </a:txBody>
                  <a:tcPr marL="7016" marR="7016" marT="7016" marB="0" anchor="b"/>
                </a:tc>
                <a:extLst>
                  <a:ext uri="{0D108BD9-81ED-4DB2-BD59-A6C34878D82A}">
                    <a16:rowId xmlns:a16="http://schemas.microsoft.com/office/drawing/2014/main" val="2604086723"/>
                  </a:ext>
                </a:extLst>
              </a:tr>
              <a:tr h="925052">
                <a:tc>
                  <a:txBody>
                    <a:bodyPr/>
                    <a:lstStyle/>
                    <a:p>
                      <a:pPr algn="l" fontAlgn="b"/>
                      <a:r>
                        <a:rPr lang="en-US" sz="1800" u="none" strike="noStrike" dirty="0">
                          <a:effectLst/>
                        </a:rPr>
                        <a:t>C. Ask her if eye contact is uncomfortable for her and if she would prefer that you look away too.</a:t>
                      </a:r>
                      <a:endParaRPr lang="en-US" sz="1800" b="0" i="0" u="none" strike="noStrike" dirty="0">
                        <a:solidFill>
                          <a:srgbClr val="333333"/>
                        </a:solidFill>
                        <a:effectLst/>
                        <a:latin typeface="Arial" panose="020B0604020202020204" pitchFamily="34" charset="0"/>
                      </a:endParaRPr>
                    </a:p>
                  </a:txBody>
                  <a:tcPr marL="7016" marR="7016" marT="7016" marB="0" anchor="b"/>
                </a:tc>
                <a:extLst>
                  <a:ext uri="{0D108BD9-81ED-4DB2-BD59-A6C34878D82A}">
                    <a16:rowId xmlns:a16="http://schemas.microsoft.com/office/drawing/2014/main" val="1223791063"/>
                  </a:ext>
                </a:extLst>
              </a:tr>
              <a:tr h="925052">
                <a:tc>
                  <a:txBody>
                    <a:bodyPr/>
                    <a:lstStyle/>
                    <a:p>
                      <a:pPr algn="l" fontAlgn="b"/>
                      <a:r>
                        <a:rPr lang="en-US" sz="1800" u="none" strike="noStrike" dirty="0">
                          <a:effectLst/>
                        </a:rPr>
                        <a:t>D. Adapt to her needs in order to ensure she's comfortable.</a:t>
                      </a:r>
                      <a:endParaRPr lang="en-US" sz="1800" b="0" i="0" u="none" strike="noStrike" dirty="0">
                        <a:solidFill>
                          <a:srgbClr val="333333"/>
                        </a:solidFill>
                        <a:effectLst/>
                        <a:latin typeface="Arial" panose="020B0604020202020204" pitchFamily="34" charset="0"/>
                      </a:endParaRPr>
                    </a:p>
                  </a:txBody>
                  <a:tcPr marL="7016" marR="7016" marT="7016" marB="0" anchor="b"/>
                </a:tc>
                <a:extLst>
                  <a:ext uri="{0D108BD9-81ED-4DB2-BD59-A6C34878D82A}">
                    <a16:rowId xmlns:a16="http://schemas.microsoft.com/office/drawing/2014/main" val="1806308407"/>
                  </a:ext>
                </a:extLst>
              </a:tr>
              <a:tr h="925052">
                <a:tc>
                  <a:txBody>
                    <a:bodyPr/>
                    <a:lstStyle/>
                    <a:p>
                      <a:pPr algn="l" fontAlgn="b"/>
                      <a:r>
                        <a:rPr lang="en-US" sz="1800" u="none" strike="noStrike" dirty="0">
                          <a:effectLst/>
                        </a:rPr>
                        <a:t>E. Ask about her people and if she would like to share a little of her beliefs and values. Give her some time to get to know you.</a:t>
                      </a:r>
                      <a:endParaRPr lang="en-US" sz="1800" b="0" i="0" u="none" strike="noStrike" dirty="0">
                        <a:solidFill>
                          <a:srgbClr val="333333"/>
                        </a:solidFill>
                        <a:effectLst/>
                        <a:latin typeface="Arial" panose="020B0604020202020204" pitchFamily="34" charset="0"/>
                      </a:endParaRPr>
                    </a:p>
                  </a:txBody>
                  <a:tcPr marL="7016" marR="7016" marT="7016" marB="0" anchor="b"/>
                </a:tc>
                <a:extLst>
                  <a:ext uri="{0D108BD9-81ED-4DB2-BD59-A6C34878D82A}">
                    <a16:rowId xmlns:a16="http://schemas.microsoft.com/office/drawing/2014/main" val="3031040294"/>
                  </a:ext>
                </a:extLst>
              </a:tr>
            </a:tbl>
          </a:graphicData>
        </a:graphic>
      </p:graphicFrame>
      <p:sp>
        <p:nvSpPr>
          <p:cNvPr id="3" name="TextBox 2">
            <a:extLst>
              <a:ext uri="{FF2B5EF4-FFF2-40B4-BE49-F238E27FC236}">
                <a16:creationId xmlns:a16="http://schemas.microsoft.com/office/drawing/2014/main" id="{8DF357EC-AFEF-08D1-1175-648B3BF44736}"/>
              </a:ext>
            </a:extLst>
          </p:cNvPr>
          <p:cNvSpPr txBox="1"/>
          <p:nvPr/>
        </p:nvSpPr>
        <p:spPr>
          <a:xfrm>
            <a:off x="1124699" y="386715"/>
            <a:ext cx="9253958" cy="276999"/>
          </a:xfrm>
          <a:prstGeom prst="rect">
            <a:avLst/>
          </a:prstGeom>
          <a:noFill/>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dirty="0">
                <a:solidFill>
                  <a:schemeClr val="bg1">
                    <a:lumMod val="50000"/>
                  </a:schemeClr>
                </a:solidFill>
                <a:cs typeface="Arial"/>
              </a:rPr>
              <a:t>Thanks to Prof Tony Machin (University of Southern Queensland) for this example</a:t>
            </a:r>
            <a:endParaRPr lang="en-US" dirty="0">
              <a:solidFill>
                <a:schemeClr val="bg1">
                  <a:lumMod val="50000"/>
                </a:schemeClr>
              </a:solidFill>
            </a:endParaRPr>
          </a:p>
        </p:txBody>
      </p:sp>
    </p:spTree>
    <p:extLst>
      <p:ext uri="{BB962C8B-B14F-4D97-AF65-F5344CB8AC3E}">
        <p14:creationId xmlns:p14="http://schemas.microsoft.com/office/powerpoint/2010/main" val="366258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78D54F-79E3-47EE-BBD1-4CE13D336A5A}"/>
              </a:ext>
            </a:extLst>
          </p:cNvPr>
          <p:cNvSpPr/>
          <p:nvPr/>
        </p:nvSpPr>
        <p:spPr>
          <a:xfrm>
            <a:off x="0" y="6283354"/>
            <a:ext cx="12192000" cy="574646"/>
          </a:xfrm>
          <a:prstGeom prst="rect">
            <a:avLst/>
          </a:prstGeom>
          <a:solidFill>
            <a:srgbClr val="E6005B"/>
          </a:solidFill>
          <a:ln>
            <a:solidFill>
              <a:srgbClr val="E60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28F182F3-DADE-44A0-8AF5-37A0D899B052}"/>
              </a:ext>
            </a:extLst>
          </p:cNvPr>
          <p:cNvSpPr/>
          <p:nvPr/>
        </p:nvSpPr>
        <p:spPr>
          <a:xfrm>
            <a:off x="0" y="0"/>
            <a:ext cx="12192000" cy="226503"/>
          </a:xfrm>
          <a:prstGeom prst="rect">
            <a:avLst/>
          </a:prstGeom>
          <a:solidFill>
            <a:srgbClr val="FF1171"/>
          </a:solidFill>
          <a:ln>
            <a:solidFill>
              <a:srgbClr val="E60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B0A5B5ED-B59D-0C55-D187-74C8F0BA6E43}"/>
              </a:ext>
            </a:extLst>
          </p:cNvPr>
          <p:cNvSpPr/>
          <p:nvPr/>
        </p:nvSpPr>
        <p:spPr>
          <a:xfrm>
            <a:off x="646631" y="463750"/>
            <a:ext cx="8768803" cy="83099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S3 School Summer Showcase</a:t>
            </a:r>
          </a:p>
        </p:txBody>
      </p:sp>
      <p:sp>
        <p:nvSpPr>
          <p:cNvPr id="14" name="TextBox 13">
            <a:extLst>
              <a:ext uri="{FF2B5EF4-FFF2-40B4-BE49-F238E27FC236}">
                <a16:creationId xmlns:a16="http://schemas.microsoft.com/office/drawing/2014/main" id="{2CBEFBC9-575C-6648-967F-B069E67423C9}"/>
              </a:ext>
            </a:extLst>
          </p:cNvPr>
          <p:cNvSpPr txBox="1"/>
          <p:nvPr/>
        </p:nvSpPr>
        <p:spPr>
          <a:xfrm>
            <a:off x="3888420" y="1541285"/>
            <a:ext cx="756448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Thank you for attending the S3 School Showcase 2025.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We hope you have enjoyed these sessions.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Please remember to register your feedback at the end of the event:</a:t>
            </a:r>
          </a:p>
        </p:txBody>
      </p:sp>
      <p:pic>
        <p:nvPicPr>
          <p:cNvPr id="6" name="Picture 5">
            <a:extLst>
              <a:ext uri="{FF2B5EF4-FFF2-40B4-BE49-F238E27FC236}">
                <a16:creationId xmlns:a16="http://schemas.microsoft.com/office/drawing/2014/main" id="{3FAF96D2-7707-2BF0-01B6-BF93EAB10743}"/>
              </a:ext>
            </a:extLst>
          </p:cNvPr>
          <p:cNvPicPr>
            <a:picLocks noChangeAspect="1"/>
          </p:cNvPicPr>
          <p:nvPr/>
        </p:nvPicPr>
        <p:blipFill>
          <a:blip r:embed="rId3"/>
          <a:srcRect l="38939" t="20065" r="32209" b="8379"/>
          <a:stretch/>
        </p:blipFill>
        <p:spPr>
          <a:xfrm>
            <a:off x="646631" y="1531994"/>
            <a:ext cx="2899110" cy="4044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a:extLst>
              <a:ext uri="{FF2B5EF4-FFF2-40B4-BE49-F238E27FC236}">
                <a16:creationId xmlns:a16="http://schemas.microsoft.com/office/drawing/2014/main" id="{42D5CC5F-8F52-9A87-E3DA-9F1EF90DB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225" y="3429000"/>
            <a:ext cx="2610175" cy="26078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Box 6">
            <a:extLst>
              <a:ext uri="{FF2B5EF4-FFF2-40B4-BE49-F238E27FC236}">
                <a16:creationId xmlns:a16="http://schemas.microsoft.com/office/drawing/2014/main" id="{6296F990-6342-B4B0-F0F4-DE9F4D72E282}"/>
              </a:ext>
            </a:extLst>
          </p:cNvPr>
          <p:cNvSpPr txBox="1"/>
          <p:nvPr/>
        </p:nvSpPr>
        <p:spPr>
          <a:xfrm>
            <a:off x="7182700" y="4548242"/>
            <a:ext cx="4678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5"/>
              </a:rPr>
              <a:t>https://forms.office.com/e/qk1AbCMsEV</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2843668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1966D-F2AB-E0EB-BBEC-1B891A882CBF}"/>
              </a:ext>
            </a:extLst>
          </p:cNvPr>
          <p:cNvSpPr>
            <a:spLocks noGrp="1"/>
          </p:cNvSpPr>
          <p:nvPr>
            <p:ph sz="half" idx="1"/>
          </p:nvPr>
        </p:nvSpPr>
        <p:spPr>
          <a:xfrm>
            <a:off x="442912" y="1574800"/>
            <a:ext cx="7206584" cy="3708400"/>
          </a:xfrm>
        </p:spPr>
        <p:txBody>
          <a:bodyPr/>
          <a:lstStyle/>
          <a:p>
            <a:r>
              <a:rPr lang="en-GB" dirty="0"/>
              <a:t>An introduction to ICUPO and the ICUP model </a:t>
            </a:r>
          </a:p>
          <a:p>
            <a:r>
              <a:rPr lang="en-GB" dirty="0"/>
              <a:t>Why cultural responsiveness? How does it differ from intercultural competence? (or other models).</a:t>
            </a:r>
          </a:p>
          <a:p>
            <a:r>
              <a:rPr lang="en-GB" dirty="0"/>
              <a:t>How did we develop CR?</a:t>
            </a:r>
          </a:p>
          <a:p>
            <a:r>
              <a:rPr lang="en-GB" dirty="0"/>
              <a:t>Did we increase our own CR?</a:t>
            </a:r>
          </a:p>
          <a:p>
            <a:r>
              <a:rPr lang="en-GB" dirty="0"/>
              <a:t>What can we do in our practice at NTU to develop CR in ourselves and our students?</a:t>
            </a:r>
          </a:p>
        </p:txBody>
      </p:sp>
      <p:sp>
        <p:nvSpPr>
          <p:cNvPr id="3" name="Title 2">
            <a:extLst>
              <a:ext uri="{FF2B5EF4-FFF2-40B4-BE49-F238E27FC236}">
                <a16:creationId xmlns:a16="http://schemas.microsoft.com/office/drawing/2014/main" id="{92D96FE3-0073-020E-6EE1-75739E588911}"/>
              </a:ext>
            </a:extLst>
          </p:cNvPr>
          <p:cNvSpPr>
            <a:spLocks noGrp="1"/>
          </p:cNvSpPr>
          <p:nvPr>
            <p:ph type="title"/>
          </p:nvPr>
        </p:nvSpPr>
        <p:spPr/>
        <p:txBody>
          <a:bodyPr/>
          <a:lstStyle/>
          <a:p>
            <a:r>
              <a:rPr lang="en-GB" dirty="0"/>
              <a:t>Outline and introduction</a:t>
            </a:r>
          </a:p>
        </p:txBody>
      </p:sp>
      <p:sp>
        <p:nvSpPr>
          <p:cNvPr id="4" name="Text Placeholder 3">
            <a:extLst>
              <a:ext uri="{FF2B5EF4-FFF2-40B4-BE49-F238E27FC236}">
                <a16:creationId xmlns:a16="http://schemas.microsoft.com/office/drawing/2014/main" id="{164ED16C-DD5E-CAF3-FA1B-0B80B73E1505}"/>
              </a:ext>
            </a:extLst>
          </p:cNvPr>
          <p:cNvSpPr>
            <a:spLocks noGrp="1"/>
          </p:cNvSpPr>
          <p:nvPr>
            <p:ph type="body" sz="quarter" idx="10"/>
          </p:nvPr>
        </p:nvSpPr>
        <p:spPr>
          <a:xfrm>
            <a:off x="1366685" y="6057900"/>
            <a:ext cx="10382402" cy="368888"/>
          </a:xfrm>
        </p:spPr>
        <p:txBody>
          <a:bodyPr/>
          <a:lstStyle/>
          <a:p>
            <a:r>
              <a:rPr lang="en-GB" dirty="0">
                <a:solidFill>
                  <a:schemeClr val="accent6">
                    <a:lumMod val="50000"/>
                  </a:schemeClr>
                </a:solidFill>
              </a:rPr>
              <a:t>Cranney, J., Nolan, S. A., </a:t>
            </a:r>
            <a:r>
              <a:rPr lang="en-GB" b="1" dirty="0">
                <a:solidFill>
                  <a:schemeClr val="accent6">
                    <a:lumMod val="50000"/>
                  </a:schemeClr>
                </a:solidFill>
              </a:rPr>
              <a:t>Hulme, J. A.</a:t>
            </a:r>
            <a:r>
              <a:rPr lang="en-GB" dirty="0">
                <a:solidFill>
                  <a:schemeClr val="accent6">
                    <a:lumMod val="50000"/>
                  </a:schemeClr>
                </a:solidFill>
              </a:rPr>
              <a:t>, et al. (2025). Considering cultural responsiveness in the creation of the International Competences for Undergraduate Psychology (ICUP) model: What can psychology learn? </a:t>
            </a:r>
            <a:r>
              <a:rPr lang="en-GB" i="1" dirty="0">
                <a:solidFill>
                  <a:schemeClr val="accent6">
                    <a:lumMod val="50000"/>
                  </a:schemeClr>
                </a:solidFill>
              </a:rPr>
              <a:t>Scholarship of Teaching and Learning in Psychology. </a:t>
            </a:r>
            <a:r>
              <a:rPr lang="en-GB" dirty="0">
                <a:solidFill>
                  <a:schemeClr val="accent6">
                    <a:lumMod val="50000"/>
                  </a:schemeClr>
                </a:solidFill>
              </a:rPr>
              <a:t>Advance online publication. https://doi.org/10.1037/stl0000435</a:t>
            </a:r>
          </a:p>
        </p:txBody>
      </p:sp>
      <p:pic>
        <p:nvPicPr>
          <p:cNvPr id="6" name="Picture 5">
            <a:extLst>
              <a:ext uri="{FF2B5EF4-FFF2-40B4-BE49-F238E27FC236}">
                <a16:creationId xmlns:a16="http://schemas.microsoft.com/office/drawing/2014/main" id="{E27FCE58-C324-6511-EAD5-6B2F1336F356}"/>
              </a:ext>
            </a:extLst>
          </p:cNvPr>
          <p:cNvPicPr>
            <a:picLocks noChangeAspect="1"/>
          </p:cNvPicPr>
          <p:nvPr/>
        </p:nvPicPr>
        <p:blipFill>
          <a:blip r:embed="rId2"/>
          <a:stretch>
            <a:fillRect/>
          </a:stretch>
        </p:blipFill>
        <p:spPr>
          <a:xfrm>
            <a:off x="7199488" y="599768"/>
            <a:ext cx="4549599" cy="4178514"/>
          </a:xfrm>
          <a:prstGeom prst="rect">
            <a:avLst/>
          </a:prstGeom>
        </p:spPr>
      </p:pic>
    </p:spTree>
    <p:extLst>
      <p:ext uri="{BB962C8B-B14F-4D97-AF65-F5344CB8AC3E}">
        <p14:creationId xmlns:p14="http://schemas.microsoft.com/office/powerpoint/2010/main" val="113216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2DAB91-5AE6-A342-A115-A95B9A51FFBF}"/>
              </a:ext>
            </a:extLst>
          </p:cNvPr>
          <p:cNvSpPr>
            <a:spLocks noGrp="1"/>
          </p:cNvSpPr>
          <p:nvPr>
            <p:ph sz="half" idx="1"/>
          </p:nvPr>
        </p:nvSpPr>
        <p:spPr/>
        <p:txBody>
          <a:bodyPr/>
          <a:lstStyle/>
          <a:p>
            <a:r>
              <a:rPr lang="en-GB" dirty="0"/>
              <a:t>Arose following a provocation paper: </a:t>
            </a:r>
          </a:p>
          <a:p>
            <a:pPr marL="0" indent="0">
              <a:buNone/>
            </a:pPr>
            <a:r>
              <a:rPr lang="en-GB" sz="1800" dirty="0">
                <a:effectLst/>
                <a:latin typeface="Calibri" panose="020F0502020204030204" pitchFamily="34" charset="0"/>
                <a:ea typeface="Times New Roman" panose="02020603050405020304" pitchFamily="18" charset="0"/>
              </a:rPr>
              <a:t>Cranney, J., Dunn, D.S., </a:t>
            </a:r>
            <a:r>
              <a:rPr lang="en-GB" sz="1800" b="1" dirty="0">
                <a:effectLst/>
                <a:latin typeface="Calibri" panose="020F0502020204030204" pitchFamily="34" charset="0"/>
                <a:ea typeface="Times New Roman" panose="02020603050405020304" pitchFamily="18" charset="0"/>
              </a:rPr>
              <a:t>Hulme, J.A.,</a:t>
            </a:r>
            <a:r>
              <a:rPr lang="en-GB" sz="1800" dirty="0">
                <a:effectLst/>
                <a:latin typeface="Calibri" panose="020F0502020204030204" pitchFamily="34" charset="0"/>
                <a:ea typeface="Times New Roman" panose="02020603050405020304" pitchFamily="18" charset="0"/>
              </a:rPr>
              <a:t> Nolan, S.A., Morris, S. &amp; Norris, K. (2022). Psychological literacy and undergraduate psychology education: An international provocation. </a:t>
            </a:r>
            <a:r>
              <a:rPr lang="en-GB" sz="1800" i="1" dirty="0">
                <a:effectLst/>
                <a:latin typeface="Calibri" panose="020F0502020204030204" pitchFamily="34" charset="0"/>
                <a:ea typeface="Times New Roman" panose="02020603050405020304" pitchFamily="18" charset="0"/>
              </a:rPr>
              <a:t>Frontiers in Education, </a:t>
            </a:r>
            <a:r>
              <a:rPr lang="en-GB" sz="1800" dirty="0">
                <a:effectLst/>
                <a:latin typeface="Calibri" panose="020F0502020204030204" pitchFamily="34" charset="0"/>
                <a:ea typeface="Times New Roman" panose="02020603050405020304" pitchFamily="18" charset="0"/>
              </a:rPr>
              <a:t>7, 790600</a:t>
            </a:r>
            <a:r>
              <a:rPr lang="en-GB" sz="1800" i="1" dirty="0">
                <a:effectLst/>
                <a:latin typeface="Calibri" panose="020F0502020204030204" pitchFamily="34" charset="0"/>
                <a:ea typeface="Times New Roman" panose="02020603050405020304" pitchFamily="18" charset="0"/>
              </a:rPr>
              <a:t>.</a:t>
            </a:r>
            <a:r>
              <a:rPr lang="en-GB" sz="1800" dirty="0">
                <a:effectLst/>
                <a:latin typeface="Calibri" panose="020F0502020204030204" pitchFamily="34" charset="0"/>
                <a:ea typeface="Times New Roman" panose="02020603050405020304" pitchFamily="18" charset="0"/>
              </a:rPr>
              <a:t> DOI: 10.3389/feduc.2022.790600. </a:t>
            </a:r>
            <a:endParaRPr lang="en-GB" sz="1800" dirty="0">
              <a:effectLst/>
              <a:latin typeface="Times New Roman" panose="02020603050405020304" pitchFamily="18" charset="0"/>
              <a:ea typeface="Times New Roman" panose="02020603050405020304" pitchFamily="18" charset="0"/>
            </a:endParaRPr>
          </a:p>
          <a:p>
            <a:r>
              <a:rPr lang="en-GB" dirty="0"/>
              <a:t>Globally, psychology graduates differ in their career destinations – e.g. UK, 10-15% enter psychology professions; Brazil</a:t>
            </a:r>
            <a:r>
              <a:rPr lang="en-GB"/>
              <a:t>, 85%.</a:t>
            </a:r>
            <a:endParaRPr lang="en-GB" dirty="0"/>
          </a:p>
          <a:p>
            <a:r>
              <a:rPr lang="en-GB" dirty="0"/>
              <a:t>What is the intrinsic value of a psychology undergraduate degree? What competences do psychology undergraduates acquire?</a:t>
            </a:r>
          </a:p>
          <a:p>
            <a:r>
              <a:rPr lang="en-GB" dirty="0"/>
              <a:t>ICUPO committee – 19 leading psychology educators, 15 countries PLUS IRGUPO (International Reference Group…) – 103 stakeholders across 39 countries PLUS student researchers. Two + years…40+ national frameworks…and finally a consensus.</a:t>
            </a:r>
          </a:p>
        </p:txBody>
      </p:sp>
      <p:sp>
        <p:nvSpPr>
          <p:cNvPr id="3" name="Title 2">
            <a:extLst>
              <a:ext uri="{FF2B5EF4-FFF2-40B4-BE49-F238E27FC236}">
                <a16:creationId xmlns:a16="http://schemas.microsoft.com/office/drawing/2014/main" id="{AB45FFDC-E3E2-EF0F-571A-EDF33D02A081}"/>
              </a:ext>
            </a:extLst>
          </p:cNvPr>
          <p:cNvSpPr>
            <a:spLocks noGrp="1"/>
          </p:cNvSpPr>
          <p:nvPr>
            <p:ph type="title"/>
          </p:nvPr>
        </p:nvSpPr>
        <p:spPr>
          <a:xfrm>
            <a:off x="442914" y="800100"/>
            <a:ext cx="11306174" cy="1001983"/>
          </a:xfrm>
        </p:spPr>
        <p:txBody>
          <a:bodyPr/>
          <a:lstStyle/>
          <a:p>
            <a:r>
              <a:rPr lang="en-GB" sz="2800" dirty="0">
                <a:solidFill>
                  <a:schemeClr val="bg2"/>
                </a:solidFill>
              </a:rPr>
              <a:t>International Collaboration on Undergraduate Psychology Outcomes - ICUPO</a:t>
            </a:r>
          </a:p>
        </p:txBody>
      </p:sp>
      <p:pic>
        <p:nvPicPr>
          <p:cNvPr id="5" name="Picture 4">
            <a:extLst>
              <a:ext uri="{FF2B5EF4-FFF2-40B4-BE49-F238E27FC236}">
                <a16:creationId xmlns:a16="http://schemas.microsoft.com/office/drawing/2014/main" id="{95668401-0A13-50F7-27EC-CEB70B14E905}"/>
              </a:ext>
            </a:extLst>
          </p:cNvPr>
          <p:cNvPicPr>
            <a:picLocks noChangeAspect="1"/>
          </p:cNvPicPr>
          <p:nvPr/>
        </p:nvPicPr>
        <p:blipFill>
          <a:blip r:embed="rId3"/>
          <a:stretch>
            <a:fillRect/>
          </a:stretch>
        </p:blipFill>
        <p:spPr>
          <a:xfrm>
            <a:off x="6671743" y="5800673"/>
            <a:ext cx="5239481" cy="743054"/>
          </a:xfrm>
          <a:prstGeom prst="rect">
            <a:avLst/>
          </a:prstGeom>
        </p:spPr>
      </p:pic>
      <p:sp>
        <p:nvSpPr>
          <p:cNvPr id="6" name="TextBox 5">
            <a:extLst>
              <a:ext uri="{FF2B5EF4-FFF2-40B4-BE49-F238E27FC236}">
                <a16:creationId xmlns:a16="http://schemas.microsoft.com/office/drawing/2014/main" id="{89BF9CB1-FD9B-0404-2942-F81D2D53B685}"/>
              </a:ext>
            </a:extLst>
          </p:cNvPr>
          <p:cNvSpPr txBox="1"/>
          <p:nvPr/>
        </p:nvSpPr>
        <p:spPr>
          <a:xfrm>
            <a:off x="5191431" y="6057900"/>
            <a:ext cx="1317523" cy="585379"/>
          </a:xfrm>
          <a:prstGeom prst="rect">
            <a:avLst/>
          </a:prstGeom>
          <a:noFill/>
        </p:spPr>
        <p:txBody>
          <a:bodyPr wrap="square" lIns="0" tIns="0" rIns="0" bIns="0" rtlCol="0">
            <a:noAutofit/>
          </a:bodyPr>
          <a:lstStyle/>
          <a:p>
            <a:pPr algn="l"/>
            <a:r>
              <a:rPr lang="en-GB" sz="2000" b="1" dirty="0">
                <a:solidFill>
                  <a:srgbClr val="478F43"/>
                </a:solidFill>
              </a:rPr>
              <a:t>icupo.org </a:t>
            </a:r>
          </a:p>
        </p:txBody>
      </p:sp>
    </p:spTree>
    <p:extLst>
      <p:ext uri="{BB962C8B-B14F-4D97-AF65-F5344CB8AC3E}">
        <p14:creationId xmlns:p14="http://schemas.microsoft.com/office/powerpoint/2010/main" val="351266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FD8115-FB1F-317D-BAEC-97B8343BAB7C}"/>
              </a:ext>
            </a:extLst>
          </p:cNvPr>
          <p:cNvSpPr>
            <a:spLocks noGrp="1"/>
          </p:cNvSpPr>
          <p:nvPr>
            <p:ph type="title"/>
          </p:nvPr>
        </p:nvSpPr>
        <p:spPr/>
        <p:txBody>
          <a:bodyPr/>
          <a:lstStyle/>
          <a:p>
            <a:r>
              <a:rPr lang="en-GB" dirty="0"/>
              <a:t>ICUPO and IRGUPO distribution</a:t>
            </a:r>
          </a:p>
        </p:txBody>
      </p:sp>
      <p:graphicFrame>
        <p:nvGraphicFramePr>
          <p:cNvPr id="9" name="Table 8">
            <a:extLst>
              <a:ext uri="{FF2B5EF4-FFF2-40B4-BE49-F238E27FC236}">
                <a16:creationId xmlns:a16="http://schemas.microsoft.com/office/drawing/2014/main" id="{F273211A-60CA-7CCB-9ACF-BA457D372119}"/>
              </a:ext>
            </a:extLst>
          </p:cNvPr>
          <p:cNvGraphicFramePr>
            <a:graphicFrameLocks noGrp="1"/>
          </p:cNvGraphicFramePr>
          <p:nvPr>
            <p:extLst>
              <p:ext uri="{D42A27DB-BD31-4B8C-83A1-F6EECF244321}">
                <p14:modId xmlns:p14="http://schemas.microsoft.com/office/powerpoint/2010/main" val="3303014644"/>
              </p:ext>
            </p:extLst>
          </p:nvPr>
        </p:nvGraphicFramePr>
        <p:xfrm>
          <a:off x="10013787" y="556627"/>
          <a:ext cx="1917291" cy="1112520"/>
        </p:xfrm>
        <a:graphic>
          <a:graphicData uri="http://schemas.openxmlformats.org/drawingml/2006/table">
            <a:tbl>
              <a:tblPr firstRow="1" bandRow="1">
                <a:tableStyleId>{5C22544A-7EE6-4342-B048-85BDC9FD1C3A}</a:tableStyleId>
              </a:tblPr>
              <a:tblGrid>
                <a:gridCol w="624699">
                  <a:extLst>
                    <a:ext uri="{9D8B030D-6E8A-4147-A177-3AD203B41FA5}">
                      <a16:colId xmlns:a16="http://schemas.microsoft.com/office/drawing/2014/main" val="766409891"/>
                    </a:ext>
                  </a:extLst>
                </a:gridCol>
                <a:gridCol w="1292592">
                  <a:extLst>
                    <a:ext uri="{9D8B030D-6E8A-4147-A177-3AD203B41FA5}">
                      <a16:colId xmlns:a16="http://schemas.microsoft.com/office/drawing/2014/main" val="1290798966"/>
                    </a:ext>
                  </a:extLst>
                </a:gridCol>
              </a:tblGrid>
              <a:tr h="370840">
                <a:tc>
                  <a:txBody>
                    <a:bodyPr/>
                    <a:lstStyle/>
                    <a:p>
                      <a:endParaRPr lang="en-GB" dirty="0"/>
                    </a:p>
                  </a:txBody>
                  <a:tcPr>
                    <a:solidFill>
                      <a:schemeClr val="tx1">
                        <a:lumMod val="50000"/>
                        <a:lumOff val="50000"/>
                      </a:schemeClr>
                    </a:solidFill>
                  </a:tcPr>
                </a:tc>
                <a:tc>
                  <a:txBody>
                    <a:bodyPr/>
                    <a:lstStyle/>
                    <a:p>
                      <a:r>
                        <a:rPr lang="en-GB" dirty="0">
                          <a:solidFill>
                            <a:schemeClr val="tx1"/>
                          </a:solidFill>
                        </a:rPr>
                        <a:t>Both</a:t>
                      </a:r>
                    </a:p>
                  </a:txBody>
                  <a:tcPr>
                    <a:solidFill>
                      <a:schemeClr val="tx1">
                        <a:lumMod val="10000"/>
                        <a:lumOff val="90000"/>
                      </a:schemeClr>
                    </a:solidFill>
                  </a:tcPr>
                </a:tc>
                <a:extLst>
                  <a:ext uri="{0D108BD9-81ED-4DB2-BD59-A6C34878D82A}">
                    <a16:rowId xmlns:a16="http://schemas.microsoft.com/office/drawing/2014/main" val="738616010"/>
                  </a:ext>
                </a:extLst>
              </a:tr>
              <a:tr h="370840">
                <a:tc>
                  <a:txBody>
                    <a:bodyPr/>
                    <a:lstStyle/>
                    <a:p>
                      <a:endParaRPr lang="en-GB" dirty="0"/>
                    </a:p>
                  </a:txBody>
                  <a:tcPr>
                    <a:solidFill>
                      <a:srgbClr val="FFC000"/>
                    </a:solidFill>
                  </a:tcPr>
                </a:tc>
                <a:tc>
                  <a:txBody>
                    <a:bodyPr/>
                    <a:lstStyle/>
                    <a:p>
                      <a:r>
                        <a:rPr lang="en-GB" b="1" dirty="0"/>
                        <a:t>IRGUPO</a:t>
                      </a:r>
                    </a:p>
                  </a:txBody>
                  <a:tcPr>
                    <a:solidFill>
                      <a:schemeClr val="tx1">
                        <a:lumMod val="10000"/>
                        <a:lumOff val="90000"/>
                      </a:schemeClr>
                    </a:solidFill>
                  </a:tcPr>
                </a:tc>
                <a:extLst>
                  <a:ext uri="{0D108BD9-81ED-4DB2-BD59-A6C34878D82A}">
                    <a16:rowId xmlns:a16="http://schemas.microsoft.com/office/drawing/2014/main" val="2618714270"/>
                  </a:ext>
                </a:extLst>
              </a:tr>
              <a:tr h="370840">
                <a:tc>
                  <a:txBody>
                    <a:bodyPr/>
                    <a:lstStyle/>
                    <a:p>
                      <a:endParaRPr lang="en-GB" dirty="0"/>
                    </a:p>
                  </a:txBody>
                  <a:tcPr>
                    <a:solidFill>
                      <a:schemeClr val="accent3">
                        <a:lumMod val="75000"/>
                      </a:schemeClr>
                    </a:solidFill>
                  </a:tcPr>
                </a:tc>
                <a:tc>
                  <a:txBody>
                    <a:bodyPr/>
                    <a:lstStyle/>
                    <a:p>
                      <a:r>
                        <a:rPr lang="en-GB" b="1" dirty="0"/>
                        <a:t>ICUPO</a:t>
                      </a:r>
                    </a:p>
                  </a:txBody>
                  <a:tcPr>
                    <a:solidFill>
                      <a:schemeClr val="tx1">
                        <a:lumMod val="10000"/>
                        <a:lumOff val="90000"/>
                      </a:schemeClr>
                    </a:solidFill>
                  </a:tcPr>
                </a:tc>
                <a:extLst>
                  <a:ext uri="{0D108BD9-81ED-4DB2-BD59-A6C34878D82A}">
                    <a16:rowId xmlns:a16="http://schemas.microsoft.com/office/drawing/2014/main" val="1094413108"/>
                  </a:ext>
                </a:extLst>
              </a:tr>
            </a:tbl>
          </a:graphicData>
        </a:graphic>
      </p:graphicFrame>
      <p:pic>
        <p:nvPicPr>
          <p:cNvPr id="4" name="Picture 3">
            <a:extLst>
              <a:ext uri="{FF2B5EF4-FFF2-40B4-BE49-F238E27FC236}">
                <a16:creationId xmlns:a16="http://schemas.microsoft.com/office/drawing/2014/main" id="{F97FBD89-B7D7-C9B5-A462-F2702A75D6B2}"/>
              </a:ext>
            </a:extLst>
          </p:cNvPr>
          <p:cNvPicPr>
            <a:picLocks noChangeAspect="1"/>
          </p:cNvPicPr>
          <p:nvPr/>
        </p:nvPicPr>
        <p:blipFill>
          <a:blip r:embed="rId2"/>
          <a:srcRect t="4730" r="11384"/>
          <a:stretch/>
        </p:blipFill>
        <p:spPr>
          <a:xfrm>
            <a:off x="98323" y="1669147"/>
            <a:ext cx="10019072" cy="5064773"/>
          </a:xfrm>
          <a:prstGeom prst="rect">
            <a:avLst/>
          </a:prstGeom>
        </p:spPr>
      </p:pic>
    </p:spTree>
    <p:extLst>
      <p:ext uri="{BB962C8B-B14F-4D97-AF65-F5344CB8AC3E}">
        <p14:creationId xmlns:p14="http://schemas.microsoft.com/office/powerpoint/2010/main" val="153615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785163-F0C2-0358-EA6E-9C19F70D0AD5}"/>
              </a:ext>
            </a:extLst>
          </p:cNvPr>
          <p:cNvSpPr>
            <a:spLocks noGrp="1"/>
          </p:cNvSpPr>
          <p:nvPr>
            <p:ph sz="half" idx="1"/>
          </p:nvPr>
        </p:nvSpPr>
        <p:spPr>
          <a:xfrm>
            <a:off x="6853084" y="1448364"/>
            <a:ext cx="4778016" cy="3708400"/>
          </a:xfrm>
        </p:spPr>
        <p:txBody>
          <a:bodyPr/>
          <a:lstStyle/>
          <a:p>
            <a:r>
              <a:rPr lang="en-US" sz="1200" b="0" i="0" dirty="0">
                <a:solidFill>
                  <a:srgbClr val="000000"/>
                </a:solidFill>
                <a:effectLst/>
                <a:latin typeface="Aptos" panose="020B0004020202020204" pitchFamily="34" charset="0"/>
              </a:rPr>
              <a:t>Figure 1.International Competences for Undergraduate Psychology (ICUP) Model. This socio-ecologically framed figure emphasizes (a) the broad ecosystem in which the ICUP competences are situated, and (b) the wide range of stakeholders, given that graduates of undergraduate programs in many countries go on to a wide range of careers. There are two core competence categories, Psychological Knowledge (1) and Psychological Research Methodologies &amp; Methods (2). There are also five psychology-relevant competence categories (Values &amp; Ethics (3); Cultural Responsiveness &amp; Diversity (4); Critical Thinking &amp; Problem-solving (5); Communication &amp; Interpersonal Skills (6); Personal &amp; Professional Development (7). All seven competence categories interact with each other. Numbering is primarily for convenience in referring to competence statements. In this figure, psychology-relevant Personal and Professional Development is in the center, </a:t>
            </a:r>
            <a:r>
              <a:rPr lang="en-US" sz="1200" b="0" i="0" dirty="0" err="1">
                <a:solidFill>
                  <a:srgbClr val="000000"/>
                </a:solidFill>
                <a:effectLst/>
                <a:latin typeface="Aptos" panose="020B0004020202020204" pitchFamily="34" charset="0"/>
              </a:rPr>
              <a:t>emphasising</a:t>
            </a:r>
            <a:r>
              <a:rPr lang="en-US" sz="1200" b="0" i="0" dirty="0">
                <a:solidFill>
                  <a:srgbClr val="000000"/>
                </a:solidFill>
                <a:effectLst/>
                <a:latin typeface="Aptos" panose="020B0004020202020204" pitchFamily="34" charset="0"/>
              </a:rPr>
              <a:t> the importance of students’ current and future lives and goals. </a:t>
            </a:r>
          </a:p>
          <a:p>
            <a:r>
              <a:rPr lang="en-US" sz="1200" b="0" i="0" dirty="0">
                <a:solidFill>
                  <a:srgbClr val="000000"/>
                </a:solidFill>
                <a:effectLst/>
                <a:latin typeface="Aptos" panose="020B0004020202020204" pitchFamily="34" charset="0"/>
              </a:rPr>
              <a:t>This placement also represents a socio-ecological perspective (Bronfenbrenner, 1979, 2005; Bronfenbrenner &amp; Ceci, 1994). From “International Collaboration on Undergraduate Psychology Outcomes (ICUPO): Figures and Tables””, by S. A. Nolan et al., 2025b (https://osf.io/6y38x/). Copyright 2025 by the International Collaboration for Undergraduate Psychology Outcomes Committee; permission to use Figure 1 granted on 13 January 2025.</a:t>
            </a:r>
            <a:endParaRPr lang="en-GB" sz="1200" dirty="0">
              <a:latin typeface="Aptos" panose="020B0004020202020204" pitchFamily="34" charset="0"/>
            </a:endParaRPr>
          </a:p>
        </p:txBody>
      </p:sp>
      <p:sp>
        <p:nvSpPr>
          <p:cNvPr id="3" name="Title 2">
            <a:extLst>
              <a:ext uri="{FF2B5EF4-FFF2-40B4-BE49-F238E27FC236}">
                <a16:creationId xmlns:a16="http://schemas.microsoft.com/office/drawing/2014/main" id="{E6685CE5-E6E3-BE45-4D3C-665ED8865ADC}"/>
              </a:ext>
            </a:extLst>
          </p:cNvPr>
          <p:cNvSpPr>
            <a:spLocks noGrp="1"/>
          </p:cNvSpPr>
          <p:nvPr>
            <p:ph type="title"/>
          </p:nvPr>
        </p:nvSpPr>
        <p:spPr/>
        <p:txBody>
          <a:bodyPr/>
          <a:lstStyle/>
          <a:p>
            <a:r>
              <a:rPr lang="en-GB" dirty="0"/>
              <a:t>International Competences for Undergraduate Psychology (ICUP model)</a:t>
            </a:r>
          </a:p>
        </p:txBody>
      </p:sp>
      <p:sp>
        <p:nvSpPr>
          <p:cNvPr id="4" name="Text Placeholder 3">
            <a:extLst>
              <a:ext uri="{FF2B5EF4-FFF2-40B4-BE49-F238E27FC236}">
                <a16:creationId xmlns:a16="http://schemas.microsoft.com/office/drawing/2014/main" id="{E4575304-82C5-9FC3-77F6-DA0A947B05C9}"/>
              </a:ext>
            </a:extLst>
          </p:cNvPr>
          <p:cNvSpPr>
            <a:spLocks noGrp="1"/>
          </p:cNvSpPr>
          <p:nvPr>
            <p:ph type="body" sz="quarter" idx="10"/>
          </p:nvPr>
        </p:nvSpPr>
        <p:spPr>
          <a:xfrm>
            <a:off x="6656439" y="6057900"/>
            <a:ext cx="5092647" cy="368888"/>
          </a:xfrm>
        </p:spPr>
        <p:txBody>
          <a:bodyPr/>
          <a:lstStyle/>
          <a:p>
            <a:r>
              <a:rPr lang="en-GB" dirty="0"/>
              <a:t>ICUP preprint available: </a:t>
            </a:r>
            <a:r>
              <a:rPr lang="en-GB" dirty="0">
                <a:hlinkClick r:id="rId2"/>
              </a:rPr>
              <a:t>https://osf.io/6vz8s</a:t>
            </a:r>
            <a:r>
              <a:rPr lang="en-GB" dirty="0"/>
              <a:t> </a:t>
            </a:r>
          </a:p>
        </p:txBody>
      </p:sp>
      <p:pic>
        <p:nvPicPr>
          <p:cNvPr id="8" name="Picture 7">
            <a:extLst>
              <a:ext uri="{FF2B5EF4-FFF2-40B4-BE49-F238E27FC236}">
                <a16:creationId xmlns:a16="http://schemas.microsoft.com/office/drawing/2014/main" id="{80A6C03A-2F05-74F0-327C-38E65A31789B}"/>
              </a:ext>
            </a:extLst>
          </p:cNvPr>
          <p:cNvPicPr>
            <a:picLocks noChangeAspect="1"/>
          </p:cNvPicPr>
          <p:nvPr/>
        </p:nvPicPr>
        <p:blipFill>
          <a:blip r:embed="rId3"/>
          <a:stretch>
            <a:fillRect/>
          </a:stretch>
        </p:blipFill>
        <p:spPr>
          <a:xfrm>
            <a:off x="442912" y="1363106"/>
            <a:ext cx="6102716" cy="5273668"/>
          </a:xfrm>
          <a:prstGeom prst="rect">
            <a:avLst/>
          </a:prstGeom>
        </p:spPr>
      </p:pic>
      <p:sp>
        <p:nvSpPr>
          <p:cNvPr id="10" name="Star: 6 Points 9">
            <a:extLst>
              <a:ext uri="{FF2B5EF4-FFF2-40B4-BE49-F238E27FC236}">
                <a16:creationId xmlns:a16="http://schemas.microsoft.com/office/drawing/2014/main" id="{DBBC4DC6-BB56-6493-6788-2F66F72067E9}"/>
              </a:ext>
            </a:extLst>
          </p:cNvPr>
          <p:cNvSpPr/>
          <p:nvPr/>
        </p:nvSpPr>
        <p:spPr>
          <a:xfrm>
            <a:off x="3146323" y="4581832"/>
            <a:ext cx="1966451" cy="1986116"/>
          </a:xfrm>
          <a:prstGeom prst="star6">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b="1" dirty="0">
                <a:solidFill>
                  <a:schemeClr val="tx1"/>
                </a:solidFill>
                <a:latin typeface="+mj-lt"/>
              </a:rPr>
              <a:t>CR</a:t>
            </a:r>
          </a:p>
        </p:txBody>
      </p:sp>
    </p:spTree>
    <p:extLst>
      <p:ext uri="{BB962C8B-B14F-4D97-AF65-F5344CB8AC3E}">
        <p14:creationId xmlns:p14="http://schemas.microsoft.com/office/powerpoint/2010/main" val="33855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ACCAF8-25CC-EDE1-1FA6-200488B4900A}"/>
              </a:ext>
            </a:extLst>
          </p:cNvPr>
          <p:cNvSpPr>
            <a:spLocks noGrp="1"/>
          </p:cNvSpPr>
          <p:nvPr>
            <p:ph sz="half" idx="1"/>
          </p:nvPr>
        </p:nvSpPr>
        <p:spPr>
          <a:xfrm>
            <a:off x="521570" y="1298114"/>
            <a:ext cx="11306174" cy="3708400"/>
          </a:xfrm>
        </p:spPr>
        <p:txBody>
          <a:bodyPr/>
          <a:lstStyle/>
          <a:p>
            <a:r>
              <a:rPr lang="en-GB" sz="1800" dirty="0"/>
              <a:t>The capacity to sensitively interact with people from different cultures (Deardorff, 2010, Arasaratnam-Smith, 2017)</a:t>
            </a:r>
          </a:p>
          <a:p>
            <a:r>
              <a:rPr lang="en-GB" sz="1800" dirty="0"/>
              <a:t>Often known as ‘intercultural competence’ – but this has been criticised in recent work with Indigenous and First People communities (e.g. Comeaux, 2023, emphasis on intersectionality not only ethnicity). </a:t>
            </a:r>
            <a:endParaRPr lang="en-GB" sz="1800" dirty="0">
              <a:solidFill>
                <a:srgbClr val="478F43"/>
              </a:solidFill>
            </a:endParaRPr>
          </a:p>
          <a:p>
            <a:r>
              <a:rPr lang="en-US" sz="1800" dirty="0"/>
              <a:t>CR is: </a:t>
            </a:r>
            <a:r>
              <a:rPr lang="en-US" sz="1800" dirty="0">
                <a:solidFill>
                  <a:schemeClr val="bg2">
                    <a:lumMod val="75000"/>
                  </a:schemeClr>
                </a:solidFill>
              </a:rPr>
              <a:t>“transformative, incorporating knowledge, especially self-knowledge, </a:t>
            </a:r>
            <a:r>
              <a:rPr lang="en-US" sz="1800" dirty="0" err="1">
                <a:solidFill>
                  <a:schemeClr val="bg2">
                    <a:lumMod val="75000"/>
                  </a:schemeClr>
                </a:solidFill>
              </a:rPr>
              <a:t>behaviour</a:t>
            </a:r>
            <a:r>
              <a:rPr lang="en-US" sz="1800" dirty="0">
                <a:solidFill>
                  <a:schemeClr val="bg2">
                    <a:lumMod val="75000"/>
                  </a:schemeClr>
                </a:solidFill>
              </a:rPr>
              <a:t>, and action…[and is] about listening more and talking less and working collaboratively…” </a:t>
            </a:r>
            <a:r>
              <a:rPr lang="en-US" sz="1800" dirty="0"/>
              <a:t>(Smith et al., 2022, p.2). </a:t>
            </a:r>
          </a:p>
          <a:p>
            <a:r>
              <a:rPr lang="en-US" sz="1800" dirty="0"/>
              <a:t>Within ICUPO – a broad understanding of culture, inclusive of intersecting identities related to sex, gender, sexual orientation, ethnicity, ability/disability, neurodiversity, religion, and more consistent with the Central Vancouver Island Multicultural Society (CVIMS, 2021). </a:t>
            </a:r>
          </a:p>
          <a:p>
            <a:pPr marL="0" indent="0">
              <a:buNone/>
            </a:pPr>
            <a:r>
              <a:rPr lang="en-US" dirty="0">
                <a:solidFill>
                  <a:schemeClr val="bg2">
                    <a:lumMod val="75000"/>
                  </a:schemeClr>
                </a:solidFill>
              </a:rPr>
              <a:t>“Cultural responsiveness involves adopting an ongoing reflexive approach to understanding and addressing the psychological needs and well-being of diverse populations, including by actively seeking knowledge about cultural groups – their histories, traditions, customs, systemic influences, and unique challenges.” </a:t>
            </a:r>
            <a:r>
              <a:rPr lang="en-US" sz="1400" dirty="0"/>
              <a:t>(Nolan et al., 2024b, p.11)</a:t>
            </a:r>
            <a:endParaRPr lang="en-GB" sz="1800" dirty="0"/>
          </a:p>
        </p:txBody>
      </p:sp>
      <p:sp>
        <p:nvSpPr>
          <p:cNvPr id="3" name="Title 2">
            <a:extLst>
              <a:ext uri="{FF2B5EF4-FFF2-40B4-BE49-F238E27FC236}">
                <a16:creationId xmlns:a16="http://schemas.microsoft.com/office/drawing/2014/main" id="{58B09B8F-D66A-2FBC-A0F2-EDD0151F50EA}"/>
              </a:ext>
            </a:extLst>
          </p:cNvPr>
          <p:cNvSpPr>
            <a:spLocks noGrp="1"/>
          </p:cNvSpPr>
          <p:nvPr>
            <p:ph type="title"/>
          </p:nvPr>
        </p:nvSpPr>
        <p:spPr>
          <a:xfrm>
            <a:off x="442912" y="662690"/>
            <a:ext cx="11306175" cy="822237"/>
          </a:xfrm>
        </p:spPr>
        <p:txBody>
          <a:bodyPr/>
          <a:lstStyle/>
          <a:p>
            <a:r>
              <a:rPr lang="en-GB" dirty="0"/>
              <a:t>Why cultural responsiveness (CR)?</a:t>
            </a:r>
          </a:p>
        </p:txBody>
      </p:sp>
    </p:spTree>
    <p:extLst>
      <p:ext uri="{BB962C8B-B14F-4D97-AF65-F5344CB8AC3E}">
        <p14:creationId xmlns:p14="http://schemas.microsoft.com/office/powerpoint/2010/main" val="401651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507D2-7EA0-159E-A0B9-FCF2CC044336}"/>
              </a:ext>
            </a:extLst>
          </p:cNvPr>
          <p:cNvSpPr>
            <a:spLocks noGrp="1"/>
          </p:cNvSpPr>
          <p:nvPr>
            <p:ph sz="half" idx="1"/>
          </p:nvPr>
        </p:nvSpPr>
        <p:spPr>
          <a:xfrm>
            <a:off x="560440" y="1194746"/>
            <a:ext cx="11188647" cy="4212867"/>
          </a:xfrm>
        </p:spPr>
        <p:txBody>
          <a:bodyPr/>
          <a:lstStyle/>
          <a:p>
            <a:r>
              <a:rPr lang="en-GB" dirty="0"/>
              <a:t>We quickly realised we had </a:t>
            </a:r>
            <a:r>
              <a:rPr lang="en-GB" dirty="0">
                <a:solidFill>
                  <a:srgbClr val="FF0000"/>
                </a:solidFill>
              </a:rPr>
              <a:t>cultural assumptions about psychology</a:t>
            </a:r>
            <a:r>
              <a:rPr lang="en-GB" dirty="0"/>
              <a:t>, about higher education, and how we see and exist within the world. </a:t>
            </a:r>
          </a:p>
          <a:p>
            <a:r>
              <a:rPr lang="en-GB" dirty="0"/>
              <a:t>ICUPO Committee – 17 people, 11 self-identified as having White ancestry, 10 identified as women. Seven were from colonised nations, 3 were from First Peoples ancestry, and three were from colonising nations. Three people were from the Global South (now 5 among 19).</a:t>
            </a:r>
          </a:p>
          <a:p>
            <a:pPr marL="457200" indent="-457200">
              <a:buAutoNum type="arabicPeriod"/>
            </a:pPr>
            <a:r>
              <a:rPr lang="en-GB" dirty="0">
                <a:solidFill>
                  <a:srgbClr val="FF0000"/>
                </a:solidFill>
              </a:rPr>
              <a:t>Integrated reflexivity </a:t>
            </a:r>
            <a:r>
              <a:rPr lang="en-GB" dirty="0"/>
              <a:t>– an attitude of learning from diverse others, and recognition of our own biases.</a:t>
            </a:r>
          </a:p>
          <a:p>
            <a:pPr marL="457200" indent="-457200">
              <a:buFont typeface="Arial" panose="020B0604020202020204" pitchFamily="34" charset="0"/>
              <a:buAutoNum type="arabicPeriod"/>
            </a:pPr>
            <a:r>
              <a:rPr lang="en-GB" dirty="0">
                <a:solidFill>
                  <a:srgbClr val="FF0000"/>
                </a:solidFill>
              </a:rPr>
              <a:t>Positionality exercises </a:t>
            </a:r>
            <a:r>
              <a:rPr lang="en-GB" dirty="0"/>
              <a:t>– led by Indigenous member, based on Working to End Racial Oppression resources.</a:t>
            </a:r>
            <a:endParaRPr lang="en-GB" dirty="0">
              <a:solidFill>
                <a:srgbClr val="FF0000"/>
              </a:solidFill>
            </a:endParaRPr>
          </a:p>
          <a:p>
            <a:pPr marL="457200" indent="-457200">
              <a:buAutoNum type="arabicPeriod"/>
            </a:pPr>
            <a:r>
              <a:rPr lang="en-GB" dirty="0"/>
              <a:t>Emphasis of Banks’ (2014) Transformative Approach to Multicultural Curriculum Reform – </a:t>
            </a:r>
            <a:r>
              <a:rPr lang="en-GB" i="1" dirty="0">
                <a:solidFill>
                  <a:srgbClr val="FF0000"/>
                </a:solidFill>
              </a:rPr>
              <a:t>Know, Care, Act. </a:t>
            </a:r>
            <a:r>
              <a:rPr lang="en-GB" sz="1600" dirty="0"/>
              <a:t>Examples – slow down, monitor chat.</a:t>
            </a:r>
          </a:p>
          <a:p>
            <a:pPr marL="457200" indent="-457200">
              <a:buAutoNum type="arabicPeriod"/>
            </a:pPr>
            <a:r>
              <a:rPr lang="en-GB" dirty="0">
                <a:solidFill>
                  <a:srgbClr val="FF0000"/>
                </a:solidFill>
              </a:rPr>
              <a:t>Prioritise minoritised voices</a:t>
            </a:r>
            <a:r>
              <a:rPr lang="en-GB" dirty="0"/>
              <a:t>, collective agenda setting and a </a:t>
            </a:r>
            <a:r>
              <a:rPr lang="en-GB" dirty="0">
                <a:solidFill>
                  <a:srgbClr val="FF0000"/>
                </a:solidFill>
              </a:rPr>
              <a:t>‘Three Minute Thesis’ </a:t>
            </a:r>
            <a:r>
              <a:rPr lang="en-GB" dirty="0"/>
              <a:t>opportunity at the end of every meeting.</a:t>
            </a:r>
          </a:p>
        </p:txBody>
      </p:sp>
      <p:sp>
        <p:nvSpPr>
          <p:cNvPr id="3" name="Title 2">
            <a:extLst>
              <a:ext uri="{FF2B5EF4-FFF2-40B4-BE49-F238E27FC236}">
                <a16:creationId xmlns:a16="http://schemas.microsoft.com/office/drawing/2014/main" id="{C0CEDE8D-9CC7-3ECF-87E5-AD7C62773D65}"/>
              </a:ext>
            </a:extLst>
          </p:cNvPr>
          <p:cNvSpPr>
            <a:spLocks noGrp="1"/>
          </p:cNvSpPr>
          <p:nvPr>
            <p:ph type="title"/>
          </p:nvPr>
        </p:nvSpPr>
        <p:spPr>
          <a:xfrm>
            <a:off x="442912" y="564126"/>
            <a:ext cx="11306175" cy="1001983"/>
          </a:xfrm>
        </p:spPr>
        <p:txBody>
          <a:bodyPr/>
          <a:lstStyle/>
          <a:p>
            <a:r>
              <a:rPr lang="en-GB" dirty="0"/>
              <a:t>Why and how did we develop CR in our group?</a:t>
            </a:r>
          </a:p>
        </p:txBody>
      </p:sp>
      <p:sp>
        <p:nvSpPr>
          <p:cNvPr id="4" name="Text Placeholder 3">
            <a:extLst>
              <a:ext uri="{FF2B5EF4-FFF2-40B4-BE49-F238E27FC236}">
                <a16:creationId xmlns:a16="http://schemas.microsoft.com/office/drawing/2014/main" id="{75E76B4F-FEB0-60F4-6FC9-7B242C26F04E}"/>
              </a:ext>
            </a:extLst>
          </p:cNvPr>
          <p:cNvSpPr>
            <a:spLocks noGrp="1"/>
          </p:cNvSpPr>
          <p:nvPr>
            <p:ph type="body" sz="quarter" idx="10"/>
          </p:nvPr>
        </p:nvSpPr>
        <p:spPr>
          <a:xfrm>
            <a:off x="1582994" y="6197665"/>
            <a:ext cx="10166093" cy="368888"/>
          </a:xfrm>
        </p:spPr>
        <p:txBody>
          <a:bodyPr/>
          <a:lstStyle/>
          <a:p>
            <a:r>
              <a:rPr lang="en-GB" sz="2200" dirty="0"/>
              <a:t>Allyship! – drawing on privileged status to ensure minoritised voices were heard.</a:t>
            </a:r>
          </a:p>
        </p:txBody>
      </p:sp>
    </p:spTree>
    <p:extLst>
      <p:ext uri="{BB962C8B-B14F-4D97-AF65-F5344CB8AC3E}">
        <p14:creationId xmlns:p14="http://schemas.microsoft.com/office/powerpoint/2010/main" val="37309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FBC059-8365-CA79-3003-B1E8773914AA}"/>
              </a:ext>
            </a:extLst>
          </p:cNvPr>
          <p:cNvSpPr>
            <a:spLocks noGrp="1"/>
          </p:cNvSpPr>
          <p:nvPr>
            <p:ph sz="half" idx="1"/>
          </p:nvPr>
        </p:nvSpPr>
        <p:spPr>
          <a:xfrm>
            <a:off x="442913" y="1386348"/>
            <a:ext cx="11306174" cy="4311190"/>
          </a:xfrm>
        </p:spPr>
        <p:txBody>
          <a:bodyPr/>
          <a:lstStyle/>
          <a:p>
            <a:r>
              <a:rPr lang="en-GB" dirty="0"/>
              <a:t>Quantitative measures – Cultural Competence Self-Assessment scale (CCSA – CVIMS, 2021) and the Multicultural Attitude Scale Questionnaire (MASQUE – Monroe &amp; Pearson, 2006, includes </a:t>
            </a:r>
            <a:r>
              <a:rPr lang="en-GB" i="1" dirty="0"/>
              <a:t>Know, Care, Act</a:t>
            </a:r>
            <a:r>
              <a:rPr lang="en-GB" dirty="0"/>
              <a:t> measures).</a:t>
            </a:r>
          </a:p>
          <a:p>
            <a:r>
              <a:rPr lang="en-GB" dirty="0"/>
              <a:t>Small sample size, but high reliability.</a:t>
            </a:r>
          </a:p>
          <a:p>
            <a:r>
              <a:rPr lang="en-GB" dirty="0"/>
              <a:t>Higher scores on </a:t>
            </a:r>
            <a:r>
              <a:rPr lang="en-GB" i="1" dirty="0"/>
              <a:t>Know</a:t>
            </a:r>
            <a:r>
              <a:rPr lang="en-GB" dirty="0"/>
              <a:t> subscales than on </a:t>
            </a:r>
            <a:r>
              <a:rPr lang="en-GB" i="1" dirty="0"/>
              <a:t>Act</a:t>
            </a:r>
            <a:r>
              <a:rPr lang="en-GB" dirty="0"/>
              <a:t> subscales – as expected. </a:t>
            </a:r>
          </a:p>
          <a:p>
            <a:r>
              <a:rPr lang="en-GB" dirty="0"/>
              <a:t>There was generally high CR at the start of the project AND most members demonstrated an increase in CR during the project.</a:t>
            </a:r>
          </a:p>
          <a:p>
            <a:r>
              <a:rPr lang="en-GB" dirty="0"/>
              <a:t>Cautious optimism!</a:t>
            </a:r>
          </a:p>
        </p:txBody>
      </p:sp>
      <p:sp>
        <p:nvSpPr>
          <p:cNvPr id="3" name="Title 2">
            <a:extLst>
              <a:ext uri="{FF2B5EF4-FFF2-40B4-BE49-F238E27FC236}">
                <a16:creationId xmlns:a16="http://schemas.microsoft.com/office/drawing/2014/main" id="{2C24D6EE-8F8C-84DF-9ABD-9F9CF6D9B8EF}"/>
              </a:ext>
            </a:extLst>
          </p:cNvPr>
          <p:cNvSpPr>
            <a:spLocks noGrp="1"/>
          </p:cNvSpPr>
          <p:nvPr>
            <p:ph type="title"/>
          </p:nvPr>
        </p:nvSpPr>
        <p:spPr/>
        <p:txBody>
          <a:bodyPr/>
          <a:lstStyle/>
          <a:p>
            <a:r>
              <a:rPr lang="en-GB" dirty="0"/>
              <a:t>Did we increase our own CR? (part 1)</a:t>
            </a:r>
          </a:p>
        </p:txBody>
      </p:sp>
      <p:sp>
        <p:nvSpPr>
          <p:cNvPr id="4" name="Text Placeholder 3">
            <a:extLst>
              <a:ext uri="{FF2B5EF4-FFF2-40B4-BE49-F238E27FC236}">
                <a16:creationId xmlns:a16="http://schemas.microsoft.com/office/drawing/2014/main" id="{54ABFCCB-61BE-116F-66A0-B266F6D1784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99884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40DB7F-5022-DD1D-8824-9D2CCA8236F9}"/>
              </a:ext>
            </a:extLst>
          </p:cNvPr>
          <p:cNvSpPr>
            <a:spLocks noGrp="1"/>
          </p:cNvSpPr>
          <p:nvPr>
            <p:ph sz="half" idx="1"/>
          </p:nvPr>
        </p:nvSpPr>
        <p:spPr>
          <a:xfrm>
            <a:off x="442913" y="1474839"/>
            <a:ext cx="11306174" cy="4222699"/>
          </a:xfrm>
        </p:spPr>
        <p:txBody>
          <a:bodyPr/>
          <a:lstStyle/>
          <a:p>
            <a:r>
              <a:rPr lang="en-GB" dirty="0"/>
              <a:t>Qualitative analysis of positionality statements – reflexive thematic analysis (Braun &amp; Clarke, 2022).</a:t>
            </a:r>
          </a:p>
          <a:p>
            <a:r>
              <a:rPr lang="en-GB" dirty="0"/>
              <a:t>Constructed four themes:</a:t>
            </a:r>
          </a:p>
          <a:p>
            <a:pPr marL="457200" indent="-457200">
              <a:buAutoNum type="arabicPeriod"/>
            </a:pPr>
            <a:r>
              <a:rPr lang="en-GB" dirty="0">
                <a:solidFill>
                  <a:srgbClr val="FF0000"/>
                </a:solidFill>
              </a:rPr>
              <a:t>Challenge as a stimulus for growth</a:t>
            </a:r>
          </a:p>
          <a:p>
            <a:pPr marL="0" indent="0">
              <a:buNone/>
            </a:pPr>
            <a:r>
              <a:rPr lang="en-GB" dirty="0"/>
              <a:t>Discomfort when making errors, being challenged by others, and generally reflecting on engagement in a diverse social environment. Structural processes supported this.</a:t>
            </a:r>
          </a:p>
          <a:p>
            <a:r>
              <a:rPr lang="en-AU" sz="1800" dirty="0">
                <a:effectLst/>
                <a:latin typeface="Bahnschrift SemiBold" panose="020B0502040204020203" pitchFamily="34" charset="0"/>
                <a:ea typeface="Times New Roman" panose="02020603050405020304" pitchFamily="18" charset="0"/>
              </a:rPr>
              <a:t>“those uncomfortable and/or ‘aha’ moments… whereby I realised that I had made an incorrect assumption about the way that they think, feel or behave, because that assumption was based on my, rather than their, cultural norms”. </a:t>
            </a:r>
          </a:p>
          <a:p>
            <a:r>
              <a:rPr lang="en-AU" sz="1800" dirty="0">
                <a:latin typeface="Bahnschrift SemiBold" panose="020B0502040204020203" pitchFamily="34" charset="0"/>
              </a:rPr>
              <a:t>Being able to </a:t>
            </a:r>
            <a:r>
              <a:rPr lang="en-AU" sz="1800" dirty="0">
                <a:effectLst/>
                <a:latin typeface="Bahnschrift SemiBold" panose="020B0502040204020203" pitchFamily="34" charset="0"/>
                <a:ea typeface="Times New Roman" panose="02020603050405020304" pitchFamily="18" charset="0"/>
              </a:rPr>
              <a:t>“forgive myself, as long as I learned for future interactions.”</a:t>
            </a:r>
            <a:endParaRPr lang="en-GB" dirty="0">
              <a:latin typeface="Bahnschrift SemiBold" panose="020B0502040204020203" pitchFamily="34" charset="0"/>
            </a:endParaRPr>
          </a:p>
        </p:txBody>
      </p:sp>
      <p:sp>
        <p:nvSpPr>
          <p:cNvPr id="3" name="Title 2">
            <a:extLst>
              <a:ext uri="{FF2B5EF4-FFF2-40B4-BE49-F238E27FC236}">
                <a16:creationId xmlns:a16="http://schemas.microsoft.com/office/drawing/2014/main" id="{2611E6D7-9BBC-77A5-251E-7CCB21BFD146}"/>
              </a:ext>
            </a:extLst>
          </p:cNvPr>
          <p:cNvSpPr>
            <a:spLocks noGrp="1"/>
          </p:cNvSpPr>
          <p:nvPr>
            <p:ph type="title"/>
          </p:nvPr>
        </p:nvSpPr>
        <p:spPr/>
        <p:txBody>
          <a:bodyPr/>
          <a:lstStyle/>
          <a:p>
            <a:r>
              <a:rPr lang="en-GB" dirty="0"/>
              <a:t>Did we increase our own CR? Part 2</a:t>
            </a:r>
          </a:p>
        </p:txBody>
      </p:sp>
    </p:spTree>
    <p:extLst>
      <p:ext uri="{BB962C8B-B14F-4D97-AF65-F5344CB8AC3E}">
        <p14:creationId xmlns:p14="http://schemas.microsoft.com/office/powerpoint/2010/main" val="894327166"/>
      </p:ext>
    </p:extLst>
  </p:cSld>
  <p:clrMapOvr>
    <a:masterClrMapping/>
  </p:clrMapOvr>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2054</Words>
  <Application>Microsoft Office PowerPoint</Application>
  <PresentationFormat>Widescreen</PresentationFormat>
  <Paragraphs>96</Paragraphs>
  <Slides>16</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System Font Regular</vt:lpstr>
      <vt:lpstr>Aptos</vt:lpstr>
      <vt:lpstr>Aptos Display</vt:lpstr>
      <vt:lpstr>Arial</vt:lpstr>
      <vt:lpstr>Bahnschrift SemiBold</vt:lpstr>
      <vt:lpstr>Calibri</vt:lpstr>
      <vt:lpstr>Cambria</vt:lpstr>
      <vt:lpstr>Times New Roman</vt:lpstr>
      <vt:lpstr>Office Theme</vt:lpstr>
      <vt:lpstr>1_Office Theme</vt:lpstr>
      <vt:lpstr>Developing cultural responsiveness in a global collaborative education project</vt:lpstr>
      <vt:lpstr>Outline and introduction</vt:lpstr>
      <vt:lpstr>International Collaboration on Undergraduate Psychology Outcomes - ICUPO</vt:lpstr>
      <vt:lpstr>ICUPO and IRGUPO distribution</vt:lpstr>
      <vt:lpstr>International Competences for Undergraduate Psychology (ICUP model)</vt:lpstr>
      <vt:lpstr>Why cultural responsiveness (CR)?</vt:lpstr>
      <vt:lpstr>Why and how did we develop CR in our group?</vt:lpstr>
      <vt:lpstr>Did we increase our own CR? (part 1)</vt:lpstr>
      <vt:lpstr>Did we increase our own CR? Part 2</vt:lpstr>
      <vt:lpstr>Did we increase our own CR? Part 2</vt:lpstr>
      <vt:lpstr>Did we increase our own CR? Part 2</vt:lpstr>
      <vt:lpstr>Our overarching conclusion </vt:lpstr>
      <vt:lpstr>Our conclusions and some implications across disciplines in S3/NTU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Gallacher, Jonathan</cp:lastModifiedBy>
  <cp:revision>46</cp:revision>
  <dcterms:created xsi:type="dcterms:W3CDTF">2019-08-05T19:02:23Z</dcterms:created>
  <dcterms:modified xsi:type="dcterms:W3CDTF">2025-06-25T10:20:48Z</dcterms:modified>
</cp:coreProperties>
</file>