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438" r:id="rId2"/>
    <p:sldId id="259" r:id="rId3"/>
    <p:sldId id="258" r:id="rId4"/>
    <p:sldId id="278" r:id="rId5"/>
    <p:sldId id="315" r:id="rId6"/>
    <p:sldId id="435" r:id="rId7"/>
    <p:sldId id="436" r:id="rId8"/>
    <p:sldId id="437" r:id="rId9"/>
    <p:sldId id="439" r:id="rId10"/>
    <p:sldId id="27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8F43"/>
    <a:srgbClr val="E6B1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A96232-E83A-4744-A958-E4215C524647}" v="19" dt="2025-06-09T09:11:15.8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66" autoAdjust="0"/>
    <p:restoredTop sz="78078" autoAdjust="0"/>
  </p:normalViewPr>
  <p:slideViewPr>
    <p:cSldViewPr snapToGrid="0">
      <p:cViewPr varScale="1">
        <p:scale>
          <a:sx n="81" d="100"/>
          <a:sy n="81" d="100"/>
        </p:scale>
        <p:origin x="1218" y="90"/>
      </p:cViewPr>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B0876A-0DDD-E847-A973-D2A459CBE5F4}" type="datetimeFigureOut">
              <a:rPr lang="en-GB" smtClean="0"/>
              <a:t>25/06/2025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4A42A4-5C61-AF44-A7BD-628F26FD0418}" type="slidenum">
              <a:rPr lang="en-GB" smtClean="0"/>
              <a:t>‹#›</a:t>
            </a:fld>
            <a:endParaRPr lang="en-GB"/>
          </a:p>
        </p:txBody>
      </p:sp>
    </p:spTree>
    <p:extLst>
      <p:ext uri="{BB962C8B-B14F-4D97-AF65-F5344CB8AC3E}">
        <p14:creationId xmlns:p14="http://schemas.microsoft.com/office/powerpoint/2010/main" val="67044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None/>
            </a:pPr>
            <a:r>
              <a:rPr lang="en-US" b="0" i="0" dirty="0">
                <a:solidFill>
                  <a:srgbClr val="000000"/>
                </a:solidFill>
                <a:effectLst/>
                <a:latin typeface="Times New Roman" panose="02020603050405020304" pitchFamily="18" charset="0"/>
              </a:rPr>
              <a:t>S3 Summer Showcase: 09/10 June 2025</a:t>
            </a:r>
          </a:p>
          <a:p>
            <a:pPr algn="l">
              <a:buNone/>
            </a:pPr>
            <a:r>
              <a:rPr lang="en-US" b="0" i="0" dirty="0">
                <a:solidFill>
                  <a:srgbClr val="000000"/>
                </a:solidFill>
                <a:effectLst/>
                <a:latin typeface="Times New Roman" panose="02020603050405020304" pitchFamily="18" charset="0"/>
              </a:rPr>
              <a:t>S3 scholarship forum proposal:</a:t>
            </a:r>
          </a:p>
          <a:p>
            <a:pPr algn="l">
              <a:buNone/>
            </a:pPr>
            <a:r>
              <a:rPr lang="en-US" b="0" i="0" dirty="0">
                <a:solidFill>
                  <a:srgbClr val="000000"/>
                </a:solidFill>
                <a:effectLst/>
                <a:latin typeface="Times New Roman" panose="02020603050405020304" pitchFamily="18" charset="0"/>
              </a:rPr>
              <a:t>Type of Contribution: Main </a:t>
            </a:r>
            <a:r>
              <a:rPr lang="en-US" b="0" i="0" dirty="0" err="1">
                <a:solidFill>
                  <a:srgbClr val="000000"/>
                </a:solidFill>
                <a:effectLst/>
                <a:latin typeface="Times New Roman" panose="02020603050405020304" pitchFamily="18" charset="0"/>
              </a:rPr>
              <a:t>Programme</a:t>
            </a:r>
            <a:r>
              <a:rPr lang="en-US" b="0" i="0" dirty="0">
                <a:solidFill>
                  <a:srgbClr val="000000"/>
                </a:solidFill>
                <a:effectLst/>
                <a:latin typeface="Times New Roman" panose="02020603050405020304" pitchFamily="18" charset="0"/>
              </a:rPr>
              <a:t> Presentation</a:t>
            </a:r>
          </a:p>
          <a:p>
            <a:pPr algn="l">
              <a:buNone/>
            </a:pPr>
            <a:r>
              <a:rPr lang="en-US" b="0" i="0" dirty="0">
                <a:solidFill>
                  <a:srgbClr val="000000"/>
                </a:solidFill>
                <a:effectLst/>
                <a:latin typeface="Times New Roman" panose="02020603050405020304" pitchFamily="18" charset="0"/>
              </a:rPr>
              <a:t>Title: Approaches to scholarship within the Social Sciences, Arts and Humanities</a:t>
            </a:r>
          </a:p>
          <a:p>
            <a:pPr algn="l">
              <a:buNone/>
            </a:pPr>
            <a:r>
              <a:rPr lang="en-US" b="0" i="0" dirty="0">
                <a:solidFill>
                  <a:srgbClr val="000000"/>
                </a:solidFill>
                <a:effectLst/>
                <a:latin typeface="Times New Roman" panose="02020603050405020304" pitchFamily="18" charset="0"/>
              </a:rPr>
              <a:t>Outline of content: This panel of 4/5 staff from across the School of Social Sciences and the School of Arts and Humanities provides 4 (5-8 minutes) short insights into a scholarship project or approach to scholarship to showcase the variety of ways in scholarship is practiced and understood within both Schools and how this has been beneficial to students and staff alike. Indicative panel running order: 1. Prof Julie Hulme &amp; Dr Ricky Gee, 2. Lia Blaj-Ward. 3. Iain Wilson. 4. Chris Rolph</a:t>
            </a:r>
          </a:p>
          <a:p>
            <a:pPr algn="l">
              <a:buNone/>
            </a:pPr>
            <a:r>
              <a:rPr lang="en-US" b="0" i="0" dirty="0">
                <a:solidFill>
                  <a:srgbClr val="000000"/>
                </a:solidFill>
                <a:effectLst/>
                <a:latin typeface="Times New Roman" panose="02020603050405020304" pitchFamily="18" charset="0"/>
              </a:rPr>
              <a:t>50-word summary for the </a:t>
            </a:r>
            <a:r>
              <a:rPr lang="en-US" b="0" i="0" dirty="0" err="1">
                <a:solidFill>
                  <a:srgbClr val="000000"/>
                </a:solidFill>
                <a:effectLst/>
                <a:latin typeface="Times New Roman" panose="02020603050405020304" pitchFamily="18" charset="0"/>
              </a:rPr>
              <a:t>programme</a:t>
            </a:r>
            <a:r>
              <a:rPr lang="en-US" b="0" i="0" dirty="0">
                <a:solidFill>
                  <a:srgbClr val="000000"/>
                </a:solidFill>
                <a:effectLst/>
                <a:latin typeface="Times New Roman" panose="02020603050405020304" pitchFamily="18" charset="0"/>
              </a:rPr>
              <a:t>: This panel of 4/5 staff from Social Sciences and Arts and Humanities provides insights into several scholarship projects to showcase the variety of ways in which scholarship is practiced and understood within both Schools and to examine how scholarship is beneficial for students and/or for staff expertise.</a:t>
            </a:r>
          </a:p>
          <a:p>
            <a:pPr algn="l"/>
            <a:r>
              <a:rPr lang="en-US" b="0" i="0" dirty="0">
                <a:solidFill>
                  <a:srgbClr val="000000"/>
                </a:solidFill>
                <a:effectLst/>
                <a:latin typeface="Times New Roman" panose="02020603050405020304" pitchFamily="18" charset="0"/>
              </a:rPr>
              <a:t>How the proposal links with the school mission statement and showcase theme: This proposal celebrates innovations in scholarship across Social Sciences, Arts and Humanities and supports the School of Social Sciences’ long term scholarship objective to demonstrate scholarship impact and bring about positive change to enrich the student learning experience as well as staff expertise.</a:t>
            </a:r>
          </a:p>
          <a:p>
            <a:endParaRPr lang="en-GB" dirty="0"/>
          </a:p>
        </p:txBody>
      </p:sp>
      <p:sp>
        <p:nvSpPr>
          <p:cNvPr id="4" name="Slide Number Placeholder 3"/>
          <p:cNvSpPr>
            <a:spLocks noGrp="1"/>
          </p:cNvSpPr>
          <p:nvPr>
            <p:ph type="sldNum" sz="quarter" idx="5"/>
          </p:nvPr>
        </p:nvSpPr>
        <p:spPr/>
        <p:txBody>
          <a:bodyPr/>
          <a:lstStyle/>
          <a:p>
            <a:fld id="{914A42A4-5C61-AF44-A7BD-628F26FD0418}" type="slidenum">
              <a:rPr lang="en-GB" smtClean="0"/>
              <a:t>1</a:t>
            </a:fld>
            <a:endParaRPr lang="en-GB"/>
          </a:p>
        </p:txBody>
      </p:sp>
    </p:spTree>
    <p:extLst>
      <p:ext uri="{BB962C8B-B14F-4D97-AF65-F5344CB8AC3E}">
        <p14:creationId xmlns:p14="http://schemas.microsoft.com/office/powerpoint/2010/main" val="3441343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buNone/>
            </a:pPr>
            <a:r>
              <a:rPr lang="en-US" sz="2800" dirty="0"/>
              <a:t>.</a:t>
            </a:r>
          </a:p>
          <a:p>
            <a:pPr rtl="0">
              <a:buNone/>
            </a:pPr>
            <a:br>
              <a:rPr lang="en-US" sz="2800" dirty="0"/>
            </a:br>
            <a:endParaRPr lang="en-US" sz="1800" b="0" i="0" dirty="0">
              <a:solidFill>
                <a:srgbClr val="000000"/>
              </a:solidFill>
              <a:effectLst/>
              <a:latin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914A42A4-5C61-AF44-A7BD-628F26FD0418}" type="slidenum">
              <a:rPr lang="en-GB" smtClean="0"/>
              <a:t>4</a:t>
            </a:fld>
            <a:endParaRPr lang="en-GB"/>
          </a:p>
        </p:txBody>
      </p:sp>
    </p:spTree>
    <p:extLst>
      <p:ext uri="{BB962C8B-B14F-4D97-AF65-F5344CB8AC3E}">
        <p14:creationId xmlns:p14="http://schemas.microsoft.com/office/powerpoint/2010/main" val="1957240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Pink">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A95DA28-5082-4466-8610-52F8C0DC1E32}"/>
              </a:ext>
            </a:extLst>
          </p:cNvPr>
          <p:cNvSpPr>
            <a:spLocks noGrp="1"/>
          </p:cNvSpPr>
          <p:nvPr>
            <p:ph type="subTitle" idx="1" hasCustomPrompt="1"/>
          </p:nvPr>
        </p:nvSpPr>
        <p:spPr>
          <a:xfrm>
            <a:off x="344393" y="2664000"/>
            <a:ext cx="7503607" cy="540000"/>
          </a:xfrm>
        </p:spPr>
        <p:txBody>
          <a:bodyPr lIns="0" tIns="0" rIns="0" bIns="0">
            <a:noAutofit/>
          </a:bodyPr>
          <a:lstStyle>
            <a:lvl1pPr marL="0" indent="0" algn="l">
              <a:buNone/>
              <a:defRPr sz="25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Secondary title</a:t>
            </a:r>
            <a:endParaRPr lang="en-GB" dirty="0"/>
          </a:p>
        </p:txBody>
      </p:sp>
      <p:pic>
        <p:nvPicPr>
          <p:cNvPr id="8" name="Picture 7">
            <a:extLst>
              <a:ext uri="{FF2B5EF4-FFF2-40B4-BE49-F238E27FC236}">
                <a16:creationId xmlns:a16="http://schemas.microsoft.com/office/drawing/2014/main" id="{EAD84A32-8CF7-0049-A245-A2495A2584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5903912"/>
            <a:ext cx="2819400" cy="635000"/>
          </a:xfrm>
          <a:prstGeom prst="rect">
            <a:avLst/>
          </a:prstGeom>
        </p:spPr>
      </p:pic>
      <p:sp>
        <p:nvSpPr>
          <p:cNvPr id="14" name="Title 1">
            <a:extLst>
              <a:ext uri="{FF2B5EF4-FFF2-40B4-BE49-F238E27FC236}">
                <a16:creationId xmlns:a16="http://schemas.microsoft.com/office/drawing/2014/main" id="{125EDCB8-9E51-CA4D-8A4A-6A87534B0587}"/>
              </a:ext>
            </a:extLst>
          </p:cNvPr>
          <p:cNvSpPr>
            <a:spLocks noGrp="1"/>
          </p:cNvSpPr>
          <p:nvPr>
            <p:ph type="ctrTitle" hasCustomPrompt="1"/>
          </p:nvPr>
        </p:nvSpPr>
        <p:spPr>
          <a:xfrm>
            <a:off x="324001" y="1224000"/>
            <a:ext cx="7523999" cy="1243488"/>
          </a:xfrm>
        </p:spPr>
        <p:txBody>
          <a:bodyPr lIns="0" tIns="0" rIns="0" bIns="0" anchor="b">
            <a:noAutofit/>
          </a:bodyPr>
          <a:lstStyle>
            <a:lvl1pPr algn="l">
              <a:lnSpc>
                <a:spcPts val="4700"/>
              </a:lnSpc>
              <a:defRPr sz="4500" b="1">
                <a:solidFill>
                  <a:schemeClr val="bg1"/>
                </a:solidFill>
              </a:defRPr>
            </a:lvl1pPr>
          </a:lstStyle>
          <a:p>
            <a:r>
              <a:rPr lang="en-US" dirty="0"/>
              <a:t>Presentation Title maximum two lines</a:t>
            </a:r>
            <a:endParaRPr lang="en-GB" dirty="0"/>
          </a:p>
        </p:txBody>
      </p:sp>
    </p:spTree>
    <p:extLst>
      <p:ext uri="{BB962C8B-B14F-4D97-AF65-F5344CB8AC3E}">
        <p14:creationId xmlns:p14="http://schemas.microsoft.com/office/powerpoint/2010/main" val="3796757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 Wicke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0F70930-8A98-453B-93F2-8B9B3B0B927D}"/>
              </a:ext>
            </a:extLst>
          </p:cNvPr>
          <p:cNvSpPr>
            <a:spLocks noGrp="1"/>
          </p:cNvSpPr>
          <p:nvPr>
            <p:ph type="ftr" sz="quarter" idx="11"/>
          </p:nvPr>
        </p:nvSpPr>
        <p:spPr/>
        <p:txBody>
          <a:bodyPr/>
          <a:lstStyle>
            <a:lvl1pPr>
              <a:defRPr>
                <a:solidFill>
                  <a:schemeClr val="bg1"/>
                </a:solidFill>
              </a:defRPr>
            </a:lvl1pPr>
          </a:lstStyle>
          <a:p>
            <a:r>
              <a:rPr lang="en-GB"/>
              <a:t>Presentation title</a:t>
            </a:r>
          </a:p>
        </p:txBody>
      </p:sp>
      <p:sp>
        <p:nvSpPr>
          <p:cNvPr id="6" name="Slide Number Placeholder 5">
            <a:extLst>
              <a:ext uri="{FF2B5EF4-FFF2-40B4-BE49-F238E27FC236}">
                <a16:creationId xmlns:a16="http://schemas.microsoft.com/office/drawing/2014/main" id="{632068D0-9694-4F16-8526-982C67C895CE}"/>
              </a:ext>
            </a:extLst>
          </p:cNvPr>
          <p:cNvSpPr>
            <a:spLocks noGrp="1"/>
          </p:cNvSpPr>
          <p:nvPr>
            <p:ph type="sldNum" sz="quarter" idx="12"/>
          </p:nvPr>
        </p:nvSpPr>
        <p:spPr/>
        <p:txBody>
          <a:bodyPr/>
          <a:lstStyle>
            <a:lvl1pPr>
              <a:defRPr>
                <a:solidFill>
                  <a:schemeClr val="bg1"/>
                </a:solidFill>
              </a:defRPr>
            </a:lvl1pPr>
          </a:lstStyle>
          <a:p>
            <a:fld id="{2987031C-9901-4EF0-9F2F-2A2E1AE069F5}" type="slidenum">
              <a:rPr lang="en-GB" smtClean="0"/>
              <a:pPr/>
              <a:t>‹#›</a:t>
            </a:fld>
            <a:endParaRPr lang="en-GB"/>
          </a:p>
        </p:txBody>
      </p:sp>
      <p:sp>
        <p:nvSpPr>
          <p:cNvPr id="7" name="Title 1">
            <a:extLst>
              <a:ext uri="{FF2B5EF4-FFF2-40B4-BE49-F238E27FC236}">
                <a16:creationId xmlns:a16="http://schemas.microsoft.com/office/drawing/2014/main" id="{5B168903-2300-4448-9062-4621187B3A09}"/>
              </a:ext>
            </a:extLst>
          </p:cNvPr>
          <p:cNvSpPr>
            <a:spLocks noGrp="1"/>
          </p:cNvSpPr>
          <p:nvPr>
            <p:ph type="ctrTitle" hasCustomPrompt="1"/>
          </p:nvPr>
        </p:nvSpPr>
        <p:spPr>
          <a:xfrm>
            <a:off x="324001" y="1224000"/>
            <a:ext cx="7523999" cy="1243488"/>
          </a:xfrm>
          <a:noFill/>
        </p:spPr>
        <p:txBody>
          <a:bodyPr lIns="0" tIns="0" rIns="0" bIns="0" anchor="b">
            <a:noAutofit/>
          </a:bodyPr>
          <a:lstStyle>
            <a:lvl1pPr algn="l">
              <a:lnSpc>
                <a:spcPts val="4700"/>
              </a:lnSpc>
              <a:defRPr sz="4500" b="1">
                <a:solidFill>
                  <a:schemeClr val="bg1"/>
                </a:solidFill>
              </a:defRPr>
            </a:lvl1pPr>
          </a:lstStyle>
          <a:p>
            <a:r>
              <a:rPr lang="en-US" dirty="0"/>
              <a:t>Section Title </a:t>
            </a:r>
            <a:br>
              <a:rPr lang="en-US" dirty="0"/>
            </a:br>
            <a:r>
              <a:rPr lang="en-US" dirty="0"/>
              <a:t>maximum two lines</a:t>
            </a:r>
            <a:endParaRPr lang="en-GB" dirty="0"/>
          </a:p>
        </p:txBody>
      </p:sp>
      <p:sp>
        <p:nvSpPr>
          <p:cNvPr id="8" name="TextBox 7">
            <a:extLst>
              <a:ext uri="{FF2B5EF4-FFF2-40B4-BE49-F238E27FC236}">
                <a16:creationId xmlns:a16="http://schemas.microsoft.com/office/drawing/2014/main" id="{3E741239-9A37-4941-BA83-4069A20C590D}"/>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bg1"/>
                </a:solidFill>
              </a:rPr>
              <a:t>Nottingham Trent University </a:t>
            </a:r>
            <a:r>
              <a:rPr lang="en-GB" sz="1000" b="0" dirty="0">
                <a:solidFill>
                  <a:schemeClr val="bg1"/>
                </a:solidFill>
              </a:rPr>
              <a:t> |  </a:t>
            </a:r>
          </a:p>
        </p:txBody>
      </p:sp>
    </p:spTree>
    <p:extLst>
      <p:ext uri="{BB962C8B-B14F-4D97-AF65-F5344CB8AC3E}">
        <p14:creationId xmlns:p14="http://schemas.microsoft.com/office/powerpoint/2010/main" val="2496110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 + imag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0F70930-8A98-453B-93F2-8B9B3B0B927D}"/>
              </a:ext>
            </a:extLst>
          </p:cNvPr>
          <p:cNvSpPr>
            <a:spLocks noGrp="1"/>
          </p:cNvSpPr>
          <p:nvPr>
            <p:ph type="ftr" sz="quarter" idx="11"/>
          </p:nvPr>
        </p:nvSpPr>
        <p:spPr/>
        <p:txBody>
          <a:bodyPr/>
          <a:lstStyle>
            <a:lvl1pPr>
              <a:defRPr>
                <a:solidFill>
                  <a:schemeClr val="bg1"/>
                </a:solidFill>
              </a:defRPr>
            </a:lvl1pPr>
          </a:lstStyle>
          <a:p>
            <a:r>
              <a:rPr lang="en-GB"/>
              <a:t>Presentation title</a:t>
            </a:r>
          </a:p>
        </p:txBody>
      </p:sp>
      <p:sp>
        <p:nvSpPr>
          <p:cNvPr id="6" name="Slide Number Placeholder 5">
            <a:extLst>
              <a:ext uri="{FF2B5EF4-FFF2-40B4-BE49-F238E27FC236}">
                <a16:creationId xmlns:a16="http://schemas.microsoft.com/office/drawing/2014/main" id="{632068D0-9694-4F16-8526-982C67C895CE}"/>
              </a:ext>
            </a:extLst>
          </p:cNvPr>
          <p:cNvSpPr>
            <a:spLocks noGrp="1"/>
          </p:cNvSpPr>
          <p:nvPr>
            <p:ph type="sldNum" sz="quarter" idx="12"/>
          </p:nvPr>
        </p:nvSpPr>
        <p:spPr/>
        <p:txBody>
          <a:bodyPr/>
          <a:lstStyle>
            <a:lvl1pPr>
              <a:defRPr>
                <a:solidFill>
                  <a:schemeClr val="bg1"/>
                </a:solidFill>
              </a:defRPr>
            </a:lvl1pPr>
          </a:lstStyle>
          <a:p>
            <a:fld id="{2987031C-9901-4EF0-9F2F-2A2E1AE069F5}" type="slidenum">
              <a:rPr lang="en-GB" smtClean="0"/>
              <a:pPr/>
              <a:t>‹#›</a:t>
            </a:fld>
            <a:endParaRPr lang="en-GB"/>
          </a:p>
        </p:txBody>
      </p:sp>
      <p:sp>
        <p:nvSpPr>
          <p:cNvPr id="7" name="Title 1">
            <a:extLst>
              <a:ext uri="{FF2B5EF4-FFF2-40B4-BE49-F238E27FC236}">
                <a16:creationId xmlns:a16="http://schemas.microsoft.com/office/drawing/2014/main" id="{5B168903-2300-4448-9062-4621187B3A09}"/>
              </a:ext>
            </a:extLst>
          </p:cNvPr>
          <p:cNvSpPr>
            <a:spLocks noGrp="1"/>
          </p:cNvSpPr>
          <p:nvPr>
            <p:ph type="ctrTitle" hasCustomPrompt="1"/>
          </p:nvPr>
        </p:nvSpPr>
        <p:spPr>
          <a:xfrm>
            <a:off x="324001" y="1224000"/>
            <a:ext cx="7523999" cy="1243488"/>
          </a:xfrm>
          <a:noFill/>
        </p:spPr>
        <p:txBody>
          <a:bodyPr lIns="0" tIns="0" rIns="0" bIns="0" anchor="b">
            <a:noAutofit/>
          </a:bodyPr>
          <a:lstStyle>
            <a:lvl1pPr algn="l">
              <a:lnSpc>
                <a:spcPts val="4700"/>
              </a:lnSpc>
              <a:defRPr sz="4500" b="1">
                <a:solidFill>
                  <a:schemeClr val="bg1"/>
                </a:solidFill>
              </a:defRPr>
            </a:lvl1pPr>
          </a:lstStyle>
          <a:p>
            <a:r>
              <a:rPr lang="en-US" dirty="0"/>
              <a:t>Section Title </a:t>
            </a:r>
            <a:br>
              <a:rPr lang="en-US" dirty="0"/>
            </a:br>
            <a:r>
              <a:rPr lang="en-US" dirty="0"/>
              <a:t>maximum two lines</a:t>
            </a:r>
            <a:endParaRPr lang="en-GB" dirty="0"/>
          </a:p>
        </p:txBody>
      </p:sp>
      <p:sp>
        <p:nvSpPr>
          <p:cNvPr id="3" name="Picture Placeholder 2">
            <a:extLst>
              <a:ext uri="{FF2B5EF4-FFF2-40B4-BE49-F238E27FC236}">
                <a16:creationId xmlns:a16="http://schemas.microsoft.com/office/drawing/2014/main" id="{31DBAAFC-86C6-AD4A-A765-832C511BCBA1}"/>
              </a:ext>
            </a:extLst>
          </p:cNvPr>
          <p:cNvSpPr>
            <a:spLocks noGrp="1"/>
          </p:cNvSpPr>
          <p:nvPr>
            <p:ph type="pic" sz="quarter" idx="13"/>
          </p:nvPr>
        </p:nvSpPr>
        <p:spPr>
          <a:xfrm>
            <a:off x="6089999" y="2318400"/>
            <a:ext cx="5778000" cy="3906000"/>
          </a:xfrm>
          <a:solidFill>
            <a:schemeClr val="bg1">
              <a:lumMod val="95000"/>
            </a:schemeClr>
          </a:solidFill>
        </p:spPr>
        <p:txBody>
          <a:bodyPr/>
          <a:lstStyle>
            <a:lvl1pPr marL="0" indent="0">
              <a:buNone/>
              <a:defRPr/>
            </a:lvl1pPr>
          </a:lstStyle>
          <a:p>
            <a:endParaRPr lang="en-GB" dirty="0"/>
          </a:p>
        </p:txBody>
      </p:sp>
      <p:sp>
        <p:nvSpPr>
          <p:cNvPr id="8" name="TextBox 7">
            <a:extLst>
              <a:ext uri="{FF2B5EF4-FFF2-40B4-BE49-F238E27FC236}">
                <a16:creationId xmlns:a16="http://schemas.microsoft.com/office/drawing/2014/main" id="{EB9DF5D7-A65F-BB40-B682-1D4D8558ED33}"/>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bg1"/>
                </a:solidFill>
              </a:rPr>
              <a:t>Nottingham Trent University </a:t>
            </a:r>
            <a:r>
              <a:rPr lang="en-GB" sz="1000" b="0" dirty="0">
                <a:solidFill>
                  <a:schemeClr val="bg1"/>
                </a:solidFill>
              </a:rPr>
              <a:t> |  </a:t>
            </a:r>
          </a:p>
        </p:txBody>
      </p:sp>
    </p:spTree>
    <p:extLst>
      <p:ext uri="{BB962C8B-B14F-4D97-AF65-F5344CB8AC3E}">
        <p14:creationId xmlns:p14="http://schemas.microsoft.com/office/powerpoint/2010/main" val="34651727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C37C626-95FC-4E18-9A6A-1F175BEF1635}"/>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DBD98D44-00D1-4452-B4E2-F6A30C8B70B1}"/>
              </a:ext>
            </a:extLst>
          </p:cNvPr>
          <p:cNvSpPr>
            <a:spLocks noGrp="1"/>
          </p:cNvSpPr>
          <p:nvPr>
            <p:ph type="sldNum" sz="quarter" idx="12"/>
          </p:nvPr>
        </p:nvSpPr>
        <p:spPr/>
        <p:txBody>
          <a:bodyPr/>
          <a:lstStyle/>
          <a:p>
            <a:fld id="{2987031C-9901-4EF0-9F2F-2A2E1AE069F5}" type="slidenum">
              <a:rPr lang="en-GB" smtClean="0"/>
              <a:t>‹#›</a:t>
            </a:fld>
            <a:endParaRPr lang="en-GB"/>
          </a:p>
        </p:txBody>
      </p:sp>
      <p:sp>
        <p:nvSpPr>
          <p:cNvPr id="8" name="Text Placeholder 7">
            <a:extLst>
              <a:ext uri="{FF2B5EF4-FFF2-40B4-BE49-F238E27FC236}">
                <a16:creationId xmlns:a16="http://schemas.microsoft.com/office/drawing/2014/main" id="{14E34C90-5B76-634C-9EA9-F3936B09497B}"/>
              </a:ext>
            </a:extLst>
          </p:cNvPr>
          <p:cNvSpPr>
            <a:spLocks noGrp="1"/>
          </p:cNvSpPr>
          <p:nvPr>
            <p:ph type="body" sz="quarter" idx="13"/>
          </p:nvPr>
        </p:nvSpPr>
        <p:spPr>
          <a:xfrm>
            <a:off x="324000" y="1223999"/>
            <a:ext cx="7596000" cy="4860000"/>
          </a:xfrm>
        </p:spPr>
        <p:txBody>
          <a:bodyPr numCol="1" spcCol="288000"/>
          <a:lstStyle>
            <a:lvl1pPr>
              <a:spcBef>
                <a:spcPts val="500"/>
              </a:spcBef>
              <a:spcAft>
                <a:spcPts val="1000"/>
              </a:spcAft>
              <a:defRPr/>
            </a:lvl1pPr>
            <a:lvl5pPr indent="-28800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TextBox 8">
            <a:extLst>
              <a:ext uri="{FF2B5EF4-FFF2-40B4-BE49-F238E27FC236}">
                <a16:creationId xmlns:a16="http://schemas.microsoft.com/office/drawing/2014/main" id="{261AB5ED-D4D9-0C40-9A3D-4DE1F924FE12}"/>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tx1"/>
                </a:solidFill>
              </a:rPr>
              <a:t>Nottingham Trent University </a:t>
            </a:r>
            <a:r>
              <a:rPr lang="en-GB" sz="1000" b="0" dirty="0">
                <a:solidFill>
                  <a:schemeClr val="tx1"/>
                </a:solidFill>
              </a:rPr>
              <a:t> |  </a:t>
            </a:r>
          </a:p>
        </p:txBody>
      </p:sp>
    </p:spTree>
    <p:extLst>
      <p:ext uri="{BB962C8B-B14F-4D97-AF65-F5344CB8AC3E}">
        <p14:creationId xmlns:p14="http://schemas.microsoft.com/office/powerpoint/2010/main" val="4682430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Text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C37C626-95FC-4E18-9A6A-1F175BEF1635}"/>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DBD98D44-00D1-4452-B4E2-F6A30C8B70B1}"/>
              </a:ext>
            </a:extLst>
          </p:cNvPr>
          <p:cNvSpPr>
            <a:spLocks noGrp="1"/>
          </p:cNvSpPr>
          <p:nvPr>
            <p:ph type="sldNum" sz="quarter" idx="12"/>
          </p:nvPr>
        </p:nvSpPr>
        <p:spPr/>
        <p:txBody>
          <a:bodyPr/>
          <a:lstStyle/>
          <a:p>
            <a:fld id="{2987031C-9901-4EF0-9F2F-2A2E1AE069F5}" type="slidenum">
              <a:rPr lang="en-GB" smtClean="0"/>
              <a:t>‹#›</a:t>
            </a:fld>
            <a:endParaRPr lang="en-GB"/>
          </a:p>
        </p:txBody>
      </p:sp>
      <p:sp>
        <p:nvSpPr>
          <p:cNvPr id="8" name="Text Placeholder 7">
            <a:extLst>
              <a:ext uri="{FF2B5EF4-FFF2-40B4-BE49-F238E27FC236}">
                <a16:creationId xmlns:a16="http://schemas.microsoft.com/office/drawing/2014/main" id="{14E34C90-5B76-634C-9EA9-F3936B09497B}"/>
              </a:ext>
            </a:extLst>
          </p:cNvPr>
          <p:cNvSpPr>
            <a:spLocks noGrp="1"/>
          </p:cNvSpPr>
          <p:nvPr>
            <p:ph type="body" sz="quarter" idx="13"/>
          </p:nvPr>
        </p:nvSpPr>
        <p:spPr>
          <a:xfrm>
            <a:off x="324000" y="1223999"/>
            <a:ext cx="7596000" cy="4860000"/>
          </a:xfrm>
        </p:spPr>
        <p:txBody>
          <a:bodyPr numCol="1" spcCol="288000"/>
          <a:lstStyle>
            <a:lvl1pPr marL="288000" indent="-288000">
              <a:spcBef>
                <a:spcPts val="500"/>
              </a:spcBef>
              <a:spcAft>
                <a:spcPts val="1000"/>
              </a:spcAft>
              <a:defRPr sz="3000"/>
            </a:lvl1pPr>
            <a:lvl4pPr marL="180000" indent="-180000">
              <a:spcBef>
                <a:spcPts val="0"/>
              </a:spcBef>
              <a:spcAft>
                <a:spcPts val="500"/>
              </a:spcAft>
              <a:defRPr sz="2000"/>
            </a:lvl4pPr>
            <a:lvl5pPr marL="576000" indent="-28800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Box 6">
            <a:extLst>
              <a:ext uri="{FF2B5EF4-FFF2-40B4-BE49-F238E27FC236}">
                <a16:creationId xmlns:a16="http://schemas.microsoft.com/office/drawing/2014/main" id="{4DD44D8D-8ECB-7A4C-A709-836F52699E2E}"/>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tx1"/>
                </a:solidFill>
              </a:rPr>
              <a:t>Nottingham Trent University </a:t>
            </a:r>
            <a:r>
              <a:rPr lang="en-GB" sz="1000" b="0" dirty="0">
                <a:solidFill>
                  <a:schemeClr val="tx1"/>
                </a:solidFill>
              </a:rPr>
              <a:t> |  </a:t>
            </a:r>
          </a:p>
        </p:txBody>
      </p:sp>
    </p:spTree>
    <p:extLst>
      <p:ext uri="{BB962C8B-B14F-4D97-AF65-F5344CB8AC3E}">
        <p14:creationId xmlns:p14="http://schemas.microsoft.com/office/powerpoint/2010/main" val="4472321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ullout or Statem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7C313F7-5A31-B24F-B042-99380DDDF9D5}"/>
              </a:ext>
            </a:extLst>
          </p:cNvPr>
          <p:cNvSpPr>
            <a:spLocks noGrp="1"/>
          </p:cNvSpPr>
          <p:nvPr>
            <p:ph type="sldNum" sz="quarter" idx="12"/>
          </p:nvPr>
        </p:nvSpPr>
        <p:spPr>
          <a:xfrm>
            <a:off x="10969200" y="6408000"/>
            <a:ext cx="900000" cy="252000"/>
          </a:xfrm>
        </p:spPr>
        <p:txBody>
          <a:bodyPr/>
          <a:lstStyle>
            <a:lvl1pPr>
              <a:defRPr>
                <a:solidFill>
                  <a:schemeClr val="bg1"/>
                </a:solidFill>
              </a:defRPr>
            </a:lvl1pPr>
          </a:lstStyle>
          <a:p>
            <a:fld id="{2987031C-9901-4EF0-9F2F-2A2E1AE069F5}" type="slidenum">
              <a:rPr lang="en-GB" smtClean="0"/>
              <a:pPr/>
              <a:t>‹#›</a:t>
            </a:fld>
            <a:endParaRPr lang="en-GB"/>
          </a:p>
        </p:txBody>
      </p:sp>
      <p:cxnSp>
        <p:nvCxnSpPr>
          <p:cNvPr id="7" name="Straight Connector 6">
            <a:extLst>
              <a:ext uri="{FF2B5EF4-FFF2-40B4-BE49-F238E27FC236}">
                <a16:creationId xmlns:a16="http://schemas.microsoft.com/office/drawing/2014/main" id="{55FA48F5-F95E-F449-A67A-4E87364237D5}"/>
              </a:ext>
            </a:extLst>
          </p:cNvPr>
          <p:cNvCxnSpPr/>
          <p:nvPr userDrawn="1"/>
        </p:nvCxnSpPr>
        <p:spPr>
          <a:xfrm>
            <a:off x="324000" y="1260000"/>
            <a:ext cx="7596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7C6666F-B809-F34E-83C2-46549C97B90C}"/>
              </a:ext>
            </a:extLst>
          </p:cNvPr>
          <p:cNvSpPr>
            <a:spLocks noGrp="1"/>
          </p:cNvSpPr>
          <p:nvPr>
            <p:ph type="body" sz="quarter" idx="13" hasCustomPrompt="1"/>
          </p:nvPr>
        </p:nvSpPr>
        <p:spPr>
          <a:xfrm>
            <a:off x="323999" y="1296000"/>
            <a:ext cx="7596000" cy="4560888"/>
          </a:xfrm>
        </p:spPr>
        <p:txBody>
          <a:bodyPr/>
          <a:lstStyle>
            <a:lvl1pPr marL="0" indent="0">
              <a:spcAft>
                <a:spcPts val="1000"/>
              </a:spcAft>
              <a:buNone/>
              <a:tabLst>
                <a:tab pos="176213" algn="l"/>
              </a:tabLst>
              <a:defRPr lang="en-GB" sz="3000" b="1" dirty="0" smtClean="0">
                <a:solidFill>
                  <a:schemeClr val="bg1"/>
                </a:solidFill>
                <a:latin typeface="+mj-lt"/>
              </a:defRPr>
            </a:lvl1pPr>
            <a:lvl2pPr>
              <a:defRPr b="0">
                <a:solidFill>
                  <a:schemeClr val="bg1"/>
                </a:solidFill>
                <a:latin typeface="+mn-lt"/>
              </a:defRPr>
            </a:lvl2pPr>
          </a:lstStyle>
          <a:p>
            <a:pPr lvl="0"/>
            <a:r>
              <a:rPr lang="en-GB" dirty="0"/>
              <a:t>“	Add </a:t>
            </a:r>
            <a:r>
              <a:rPr lang="en-GB" dirty="0" err="1"/>
              <a:t>pullout</a:t>
            </a:r>
            <a:r>
              <a:rPr lang="en-GB" dirty="0"/>
              <a:t> quote or fact”</a:t>
            </a:r>
          </a:p>
          <a:p>
            <a:pPr lvl="1"/>
            <a:r>
              <a:rPr lang="en-GB" dirty="0"/>
              <a:t>Second level</a:t>
            </a:r>
          </a:p>
        </p:txBody>
      </p:sp>
      <p:sp>
        <p:nvSpPr>
          <p:cNvPr id="12" name="TextBox 11">
            <a:extLst>
              <a:ext uri="{FF2B5EF4-FFF2-40B4-BE49-F238E27FC236}">
                <a16:creationId xmlns:a16="http://schemas.microsoft.com/office/drawing/2014/main" id="{69330D62-B85E-4142-A75E-1E04D726549B}"/>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bg1"/>
                </a:solidFill>
              </a:rPr>
              <a:t>Nottingham Trent University </a:t>
            </a:r>
            <a:r>
              <a:rPr lang="en-GB" sz="1000" b="0" dirty="0">
                <a:solidFill>
                  <a:schemeClr val="bg1"/>
                </a:solidFill>
              </a:rPr>
              <a:t> |  </a:t>
            </a:r>
          </a:p>
        </p:txBody>
      </p:sp>
      <p:sp>
        <p:nvSpPr>
          <p:cNvPr id="13" name="Footer Placeholder 4">
            <a:extLst>
              <a:ext uri="{FF2B5EF4-FFF2-40B4-BE49-F238E27FC236}">
                <a16:creationId xmlns:a16="http://schemas.microsoft.com/office/drawing/2014/main" id="{329C5556-DC37-A343-889A-534923949DD3}"/>
              </a:ext>
            </a:extLst>
          </p:cNvPr>
          <p:cNvSpPr>
            <a:spLocks noGrp="1"/>
          </p:cNvSpPr>
          <p:nvPr>
            <p:ph type="ftr" sz="quarter" idx="3"/>
          </p:nvPr>
        </p:nvSpPr>
        <p:spPr>
          <a:xfrm>
            <a:off x="2193925" y="6436800"/>
            <a:ext cx="3528000" cy="216000"/>
          </a:xfrm>
          <a:prstGeom prst="rect">
            <a:avLst/>
          </a:prstGeom>
        </p:spPr>
        <p:txBody>
          <a:bodyPr vert="horz" lIns="0" tIns="0" rIns="0" bIns="0" rtlCol="0" anchor="t" anchorCtr="0"/>
          <a:lstStyle>
            <a:lvl1pPr algn="l">
              <a:defRPr sz="1000">
                <a:solidFill>
                  <a:schemeClr val="bg1"/>
                </a:solidFill>
              </a:defRPr>
            </a:lvl1pPr>
          </a:lstStyle>
          <a:p>
            <a:r>
              <a:rPr lang="en-GB"/>
              <a:t>Presentation title</a:t>
            </a:r>
            <a:endParaRPr lang="en-GB" dirty="0"/>
          </a:p>
        </p:txBody>
      </p:sp>
    </p:spTree>
    <p:extLst>
      <p:ext uri="{BB962C8B-B14F-4D97-AF65-F5344CB8AC3E}">
        <p14:creationId xmlns:p14="http://schemas.microsoft.com/office/powerpoint/2010/main" val="14242542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 Text Righ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7C313F7-5A31-B24F-B042-99380DDDF9D5}"/>
              </a:ext>
            </a:extLst>
          </p:cNvPr>
          <p:cNvSpPr>
            <a:spLocks noGrp="1"/>
          </p:cNvSpPr>
          <p:nvPr>
            <p:ph type="sldNum" sz="quarter" idx="12"/>
          </p:nvPr>
        </p:nvSpPr>
        <p:spPr>
          <a:xfrm>
            <a:off x="10969200" y="6408000"/>
            <a:ext cx="900000" cy="252000"/>
          </a:xfrm>
        </p:spPr>
        <p:txBody>
          <a:bodyPr/>
          <a:lstStyle>
            <a:lvl1pPr>
              <a:defRPr>
                <a:solidFill>
                  <a:schemeClr val="tx1"/>
                </a:solidFill>
              </a:defRPr>
            </a:lvl1pPr>
          </a:lstStyle>
          <a:p>
            <a:fld id="{2987031C-9901-4EF0-9F2F-2A2E1AE069F5}" type="slidenum">
              <a:rPr lang="en-GB" smtClean="0"/>
              <a:pPr/>
              <a:t>‹#›</a:t>
            </a:fld>
            <a:endParaRPr lang="en-GB"/>
          </a:p>
        </p:txBody>
      </p:sp>
      <p:sp>
        <p:nvSpPr>
          <p:cNvPr id="8" name="Text Placeholder 7">
            <a:extLst>
              <a:ext uri="{FF2B5EF4-FFF2-40B4-BE49-F238E27FC236}">
                <a16:creationId xmlns:a16="http://schemas.microsoft.com/office/drawing/2014/main" id="{B19EC4DB-4465-564B-ABC6-584C8D982335}"/>
              </a:ext>
            </a:extLst>
          </p:cNvPr>
          <p:cNvSpPr>
            <a:spLocks noGrp="1"/>
          </p:cNvSpPr>
          <p:nvPr>
            <p:ph type="body" sz="quarter" idx="15"/>
          </p:nvPr>
        </p:nvSpPr>
        <p:spPr>
          <a:xfrm>
            <a:off x="8208000" y="1260475"/>
            <a:ext cx="3660151" cy="49498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Content Placeholder 11">
            <a:extLst>
              <a:ext uri="{FF2B5EF4-FFF2-40B4-BE49-F238E27FC236}">
                <a16:creationId xmlns:a16="http://schemas.microsoft.com/office/drawing/2014/main" id="{586B5653-247B-6F4C-B7A6-2510ADC6F0EC}"/>
              </a:ext>
            </a:extLst>
          </p:cNvPr>
          <p:cNvSpPr>
            <a:spLocks noGrp="1"/>
          </p:cNvSpPr>
          <p:nvPr>
            <p:ph sz="quarter" idx="17" hasCustomPrompt="1"/>
          </p:nvPr>
        </p:nvSpPr>
        <p:spPr>
          <a:xfrm>
            <a:off x="323850" y="1260300"/>
            <a:ext cx="7596188" cy="4950000"/>
          </a:xfrm>
        </p:spPr>
        <p:txBody>
          <a:bodyPr/>
          <a:lstStyle>
            <a:lvl1pPr marL="0" indent="0">
              <a:buNone/>
              <a:defRPr/>
            </a:lvl1pPr>
          </a:lstStyle>
          <a:p>
            <a:pPr lvl="0"/>
            <a:r>
              <a:rPr lang="en-GB" dirty="0"/>
              <a:t>Add content</a:t>
            </a:r>
          </a:p>
        </p:txBody>
      </p:sp>
      <p:sp>
        <p:nvSpPr>
          <p:cNvPr id="14" name="Content Placeholder 11">
            <a:extLst>
              <a:ext uri="{FF2B5EF4-FFF2-40B4-BE49-F238E27FC236}">
                <a16:creationId xmlns:a16="http://schemas.microsoft.com/office/drawing/2014/main" id="{BE4F0786-54FD-6D49-A748-C4FDB6C01E40}"/>
              </a:ext>
            </a:extLst>
          </p:cNvPr>
          <p:cNvSpPr>
            <a:spLocks noGrp="1"/>
          </p:cNvSpPr>
          <p:nvPr>
            <p:ph sz="quarter" idx="18" hasCustomPrompt="1"/>
          </p:nvPr>
        </p:nvSpPr>
        <p:spPr>
          <a:xfrm>
            <a:off x="4269000" y="1260300"/>
            <a:ext cx="3648075" cy="4950000"/>
          </a:xfrm>
        </p:spPr>
        <p:txBody>
          <a:bodyPr/>
          <a:lstStyle>
            <a:lvl1pPr marL="0" indent="0">
              <a:buNone/>
              <a:defRPr/>
            </a:lvl1pPr>
          </a:lstStyle>
          <a:p>
            <a:pPr lvl="0"/>
            <a:r>
              <a:rPr lang="en-GB" dirty="0"/>
              <a:t>Add content</a:t>
            </a:r>
          </a:p>
        </p:txBody>
      </p:sp>
      <p:sp>
        <p:nvSpPr>
          <p:cNvPr id="15" name="TextBox 14">
            <a:extLst>
              <a:ext uri="{FF2B5EF4-FFF2-40B4-BE49-F238E27FC236}">
                <a16:creationId xmlns:a16="http://schemas.microsoft.com/office/drawing/2014/main" id="{C615F6D4-A8E9-304C-88AD-E74B2AC9A89F}"/>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tx1"/>
                </a:solidFill>
              </a:rPr>
              <a:t>Nottingham Trent University </a:t>
            </a:r>
            <a:r>
              <a:rPr lang="en-GB" sz="1000" b="0" dirty="0">
                <a:solidFill>
                  <a:schemeClr val="tx1"/>
                </a:solidFill>
              </a:rPr>
              <a:t> |  </a:t>
            </a:r>
          </a:p>
        </p:txBody>
      </p:sp>
      <p:sp>
        <p:nvSpPr>
          <p:cNvPr id="16" name="Footer Placeholder 4">
            <a:extLst>
              <a:ext uri="{FF2B5EF4-FFF2-40B4-BE49-F238E27FC236}">
                <a16:creationId xmlns:a16="http://schemas.microsoft.com/office/drawing/2014/main" id="{CA55B5E3-A309-EB43-8193-1C648D07DE79}"/>
              </a:ext>
            </a:extLst>
          </p:cNvPr>
          <p:cNvSpPr>
            <a:spLocks noGrp="1"/>
          </p:cNvSpPr>
          <p:nvPr>
            <p:ph type="ftr" sz="quarter" idx="3"/>
          </p:nvPr>
        </p:nvSpPr>
        <p:spPr>
          <a:xfrm>
            <a:off x="2193925" y="6436800"/>
            <a:ext cx="3528000" cy="216000"/>
          </a:xfrm>
          <a:prstGeom prst="rect">
            <a:avLst/>
          </a:prstGeom>
        </p:spPr>
        <p:txBody>
          <a:bodyPr vert="horz" lIns="0" tIns="0" rIns="0" bIns="0" rtlCol="0" anchor="t" anchorCtr="0"/>
          <a:lstStyle>
            <a:lvl1pPr algn="l">
              <a:defRPr sz="1000">
                <a:solidFill>
                  <a:schemeClr val="tx1"/>
                </a:solidFill>
              </a:defRPr>
            </a:lvl1pPr>
          </a:lstStyle>
          <a:p>
            <a:r>
              <a:rPr lang="en-GB"/>
              <a:t>Presentation title</a:t>
            </a:r>
            <a:endParaRPr lang="en-GB" dirty="0"/>
          </a:p>
        </p:txBody>
      </p:sp>
    </p:spTree>
    <p:extLst>
      <p:ext uri="{BB962C8B-B14F-4D97-AF65-F5344CB8AC3E}">
        <p14:creationId xmlns:p14="http://schemas.microsoft.com/office/powerpoint/2010/main" val="9998142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 Text Lef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7C313F7-5A31-B24F-B042-99380DDDF9D5}"/>
              </a:ext>
            </a:extLst>
          </p:cNvPr>
          <p:cNvSpPr>
            <a:spLocks noGrp="1"/>
          </p:cNvSpPr>
          <p:nvPr>
            <p:ph type="sldNum" sz="quarter" idx="12"/>
          </p:nvPr>
        </p:nvSpPr>
        <p:spPr>
          <a:xfrm>
            <a:off x="10969200" y="6408000"/>
            <a:ext cx="900000" cy="252000"/>
          </a:xfrm>
        </p:spPr>
        <p:txBody>
          <a:bodyPr/>
          <a:lstStyle>
            <a:lvl1pPr>
              <a:defRPr>
                <a:solidFill>
                  <a:schemeClr val="tx1"/>
                </a:solidFill>
              </a:defRPr>
            </a:lvl1pPr>
          </a:lstStyle>
          <a:p>
            <a:fld id="{2987031C-9901-4EF0-9F2F-2A2E1AE069F5}" type="slidenum">
              <a:rPr lang="en-GB" smtClean="0"/>
              <a:pPr/>
              <a:t>‹#›</a:t>
            </a:fld>
            <a:endParaRPr lang="en-GB"/>
          </a:p>
        </p:txBody>
      </p:sp>
      <p:sp>
        <p:nvSpPr>
          <p:cNvPr id="8" name="Text Placeholder 7">
            <a:extLst>
              <a:ext uri="{FF2B5EF4-FFF2-40B4-BE49-F238E27FC236}">
                <a16:creationId xmlns:a16="http://schemas.microsoft.com/office/drawing/2014/main" id="{B19EC4DB-4465-564B-ABC6-584C8D982335}"/>
              </a:ext>
            </a:extLst>
          </p:cNvPr>
          <p:cNvSpPr>
            <a:spLocks noGrp="1"/>
          </p:cNvSpPr>
          <p:nvPr>
            <p:ph type="body" sz="quarter" idx="15"/>
          </p:nvPr>
        </p:nvSpPr>
        <p:spPr>
          <a:xfrm>
            <a:off x="323849" y="1260475"/>
            <a:ext cx="3660151" cy="494982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Content Placeholder 11">
            <a:extLst>
              <a:ext uri="{FF2B5EF4-FFF2-40B4-BE49-F238E27FC236}">
                <a16:creationId xmlns:a16="http://schemas.microsoft.com/office/drawing/2014/main" id="{4FBF2011-D452-5546-8550-A1A4A7F62AEA}"/>
              </a:ext>
            </a:extLst>
          </p:cNvPr>
          <p:cNvSpPr>
            <a:spLocks noGrp="1"/>
          </p:cNvSpPr>
          <p:nvPr>
            <p:ph sz="quarter" idx="17" hasCustomPrompt="1"/>
          </p:nvPr>
        </p:nvSpPr>
        <p:spPr>
          <a:xfrm>
            <a:off x="4274926" y="1272918"/>
            <a:ext cx="7596188" cy="4950000"/>
          </a:xfrm>
        </p:spPr>
        <p:txBody>
          <a:bodyPr/>
          <a:lstStyle>
            <a:lvl1pPr marL="0" indent="0">
              <a:buNone/>
              <a:defRPr/>
            </a:lvl1pPr>
          </a:lstStyle>
          <a:p>
            <a:pPr lvl="0"/>
            <a:r>
              <a:rPr lang="en-GB" dirty="0"/>
              <a:t>Add content</a:t>
            </a:r>
          </a:p>
        </p:txBody>
      </p:sp>
      <p:sp>
        <p:nvSpPr>
          <p:cNvPr id="10" name="Content Placeholder 11">
            <a:extLst>
              <a:ext uri="{FF2B5EF4-FFF2-40B4-BE49-F238E27FC236}">
                <a16:creationId xmlns:a16="http://schemas.microsoft.com/office/drawing/2014/main" id="{78C93D45-DA0E-BF49-AE04-E6E405C922F5}"/>
              </a:ext>
            </a:extLst>
          </p:cNvPr>
          <p:cNvSpPr>
            <a:spLocks noGrp="1"/>
          </p:cNvSpPr>
          <p:nvPr>
            <p:ph sz="quarter" idx="18" hasCustomPrompt="1"/>
          </p:nvPr>
        </p:nvSpPr>
        <p:spPr>
          <a:xfrm>
            <a:off x="4265402" y="1272918"/>
            <a:ext cx="3648075" cy="4950000"/>
          </a:xfrm>
        </p:spPr>
        <p:txBody>
          <a:bodyPr/>
          <a:lstStyle>
            <a:lvl1pPr marL="0" indent="0">
              <a:buNone/>
              <a:defRPr/>
            </a:lvl1pPr>
          </a:lstStyle>
          <a:p>
            <a:pPr lvl="0"/>
            <a:r>
              <a:rPr lang="en-GB" dirty="0"/>
              <a:t>Add content</a:t>
            </a:r>
          </a:p>
        </p:txBody>
      </p:sp>
      <p:sp>
        <p:nvSpPr>
          <p:cNvPr id="11" name="TextBox 10">
            <a:extLst>
              <a:ext uri="{FF2B5EF4-FFF2-40B4-BE49-F238E27FC236}">
                <a16:creationId xmlns:a16="http://schemas.microsoft.com/office/drawing/2014/main" id="{A08B0208-82DF-FE48-8712-D2BF9D499DB6}"/>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tx1"/>
                </a:solidFill>
              </a:rPr>
              <a:t>Nottingham Trent University </a:t>
            </a:r>
            <a:r>
              <a:rPr lang="en-GB" sz="1000" b="0" dirty="0">
                <a:solidFill>
                  <a:schemeClr val="tx1"/>
                </a:solidFill>
              </a:rPr>
              <a:t> |  </a:t>
            </a:r>
          </a:p>
        </p:txBody>
      </p:sp>
      <p:sp>
        <p:nvSpPr>
          <p:cNvPr id="12" name="Footer Placeholder 4">
            <a:extLst>
              <a:ext uri="{FF2B5EF4-FFF2-40B4-BE49-F238E27FC236}">
                <a16:creationId xmlns:a16="http://schemas.microsoft.com/office/drawing/2014/main" id="{B58F480A-4EB8-3D42-B4A4-ED9A574CF3BE}"/>
              </a:ext>
            </a:extLst>
          </p:cNvPr>
          <p:cNvSpPr>
            <a:spLocks noGrp="1"/>
          </p:cNvSpPr>
          <p:nvPr>
            <p:ph type="ftr" sz="quarter" idx="3"/>
          </p:nvPr>
        </p:nvSpPr>
        <p:spPr>
          <a:xfrm>
            <a:off x="2193925" y="6436800"/>
            <a:ext cx="3528000" cy="216000"/>
          </a:xfrm>
          <a:prstGeom prst="rect">
            <a:avLst/>
          </a:prstGeom>
        </p:spPr>
        <p:txBody>
          <a:bodyPr vert="horz" lIns="0" tIns="0" rIns="0" bIns="0" rtlCol="0" anchor="t" anchorCtr="0"/>
          <a:lstStyle>
            <a:lvl1pPr algn="l">
              <a:defRPr sz="1000">
                <a:solidFill>
                  <a:schemeClr val="tx1"/>
                </a:solidFill>
              </a:defRPr>
            </a:lvl1pPr>
          </a:lstStyle>
          <a:p>
            <a:r>
              <a:rPr lang="en-GB"/>
              <a:t>Presentation title</a:t>
            </a:r>
            <a:endParaRPr lang="en-GB" dirty="0"/>
          </a:p>
        </p:txBody>
      </p:sp>
    </p:spTree>
    <p:extLst>
      <p:ext uri="{BB962C8B-B14F-4D97-AF65-F5344CB8AC3E}">
        <p14:creationId xmlns:p14="http://schemas.microsoft.com/office/powerpoint/2010/main" val="30878154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Only">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7C313F7-5A31-B24F-B042-99380DDDF9D5}"/>
              </a:ext>
            </a:extLst>
          </p:cNvPr>
          <p:cNvSpPr>
            <a:spLocks noGrp="1"/>
          </p:cNvSpPr>
          <p:nvPr>
            <p:ph type="sldNum" sz="quarter" idx="12"/>
          </p:nvPr>
        </p:nvSpPr>
        <p:spPr>
          <a:xfrm>
            <a:off x="10969200" y="6408000"/>
            <a:ext cx="900000" cy="252000"/>
          </a:xfrm>
        </p:spPr>
        <p:txBody>
          <a:bodyPr/>
          <a:lstStyle>
            <a:lvl1pPr>
              <a:defRPr>
                <a:solidFill>
                  <a:schemeClr val="tx1"/>
                </a:solidFill>
              </a:defRPr>
            </a:lvl1pPr>
          </a:lstStyle>
          <a:p>
            <a:fld id="{2987031C-9901-4EF0-9F2F-2A2E1AE069F5}" type="slidenum">
              <a:rPr lang="en-GB" smtClean="0"/>
              <a:pPr/>
              <a:t>‹#›</a:t>
            </a:fld>
            <a:endParaRPr lang="en-GB"/>
          </a:p>
        </p:txBody>
      </p:sp>
      <p:sp>
        <p:nvSpPr>
          <p:cNvPr id="3" name="Picture Placeholder 2">
            <a:extLst>
              <a:ext uri="{FF2B5EF4-FFF2-40B4-BE49-F238E27FC236}">
                <a16:creationId xmlns:a16="http://schemas.microsoft.com/office/drawing/2014/main" id="{3AE7A02D-4B67-2E46-824F-75F75A628A06}"/>
              </a:ext>
            </a:extLst>
          </p:cNvPr>
          <p:cNvSpPr>
            <a:spLocks noGrp="1"/>
          </p:cNvSpPr>
          <p:nvPr>
            <p:ph type="pic" sz="quarter" idx="14"/>
          </p:nvPr>
        </p:nvSpPr>
        <p:spPr>
          <a:xfrm>
            <a:off x="323999" y="324000"/>
            <a:ext cx="11545200" cy="5886000"/>
          </a:xfrm>
        </p:spPr>
        <p:txBody>
          <a:bodyPr/>
          <a:lstStyle>
            <a:lvl1pPr marL="0" indent="0">
              <a:buNone/>
              <a:defRPr/>
            </a:lvl1pPr>
          </a:lstStyle>
          <a:p>
            <a:endParaRPr lang="en-GB" dirty="0"/>
          </a:p>
        </p:txBody>
      </p:sp>
      <p:sp>
        <p:nvSpPr>
          <p:cNvPr id="7" name="TextBox 6">
            <a:extLst>
              <a:ext uri="{FF2B5EF4-FFF2-40B4-BE49-F238E27FC236}">
                <a16:creationId xmlns:a16="http://schemas.microsoft.com/office/drawing/2014/main" id="{A06938DA-B81E-194D-B946-FE34DDBA95E3}"/>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tx1"/>
                </a:solidFill>
              </a:rPr>
              <a:t>Nottingham Trent University </a:t>
            </a:r>
            <a:r>
              <a:rPr lang="en-GB" sz="1000" b="0" dirty="0">
                <a:solidFill>
                  <a:schemeClr val="tx1"/>
                </a:solidFill>
              </a:rPr>
              <a:t> |  </a:t>
            </a:r>
          </a:p>
        </p:txBody>
      </p:sp>
      <p:sp>
        <p:nvSpPr>
          <p:cNvPr id="9" name="Footer Placeholder 4">
            <a:extLst>
              <a:ext uri="{FF2B5EF4-FFF2-40B4-BE49-F238E27FC236}">
                <a16:creationId xmlns:a16="http://schemas.microsoft.com/office/drawing/2014/main" id="{6B25E5C4-A64B-BC41-B4E9-728278108889}"/>
              </a:ext>
            </a:extLst>
          </p:cNvPr>
          <p:cNvSpPr>
            <a:spLocks noGrp="1"/>
          </p:cNvSpPr>
          <p:nvPr>
            <p:ph type="ftr" sz="quarter" idx="3"/>
          </p:nvPr>
        </p:nvSpPr>
        <p:spPr>
          <a:xfrm>
            <a:off x="2193925" y="6436800"/>
            <a:ext cx="3528000" cy="216000"/>
          </a:xfrm>
          <a:prstGeom prst="rect">
            <a:avLst/>
          </a:prstGeom>
        </p:spPr>
        <p:txBody>
          <a:bodyPr vert="horz" lIns="0" tIns="0" rIns="0" bIns="0" rtlCol="0" anchor="t" anchorCtr="0"/>
          <a:lstStyle>
            <a:lvl1pPr algn="l">
              <a:defRPr sz="1000">
                <a:solidFill>
                  <a:schemeClr val="tx1"/>
                </a:solidFill>
              </a:defRPr>
            </a:lvl1pPr>
          </a:lstStyle>
          <a:p>
            <a:r>
              <a:rPr lang="en-GB"/>
              <a:t>Presentation title</a:t>
            </a:r>
            <a:endParaRPr lang="en-GB" dirty="0"/>
          </a:p>
        </p:txBody>
      </p:sp>
    </p:spTree>
    <p:extLst>
      <p:ext uri="{BB962C8B-B14F-4D97-AF65-F5344CB8AC3E}">
        <p14:creationId xmlns:p14="http://schemas.microsoft.com/office/powerpoint/2010/main" val="22887250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423D09D-8DB0-7649-9F5F-1604580C22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5903912"/>
            <a:ext cx="2819400" cy="635000"/>
          </a:xfrm>
          <a:prstGeom prst="rect">
            <a:avLst/>
          </a:prstGeom>
        </p:spPr>
      </p:pic>
      <p:sp>
        <p:nvSpPr>
          <p:cNvPr id="8" name="TextBox 7">
            <a:extLst>
              <a:ext uri="{FF2B5EF4-FFF2-40B4-BE49-F238E27FC236}">
                <a16:creationId xmlns:a16="http://schemas.microsoft.com/office/drawing/2014/main" id="{E1ACF111-2B15-3941-9C86-55179E8F03A2}"/>
              </a:ext>
            </a:extLst>
          </p:cNvPr>
          <p:cNvSpPr txBox="1"/>
          <p:nvPr userDrawn="1"/>
        </p:nvSpPr>
        <p:spPr>
          <a:xfrm>
            <a:off x="347730" y="1184856"/>
            <a:ext cx="3636000" cy="720000"/>
          </a:xfrm>
          <a:prstGeom prst="rect">
            <a:avLst/>
          </a:prstGeom>
          <a:noFill/>
        </p:spPr>
        <p:txBody>
          <a:bodyPr wrap="square" lIns="0" tIns="0" rIns="0" bIns="0" rtlCol="0">
            <a:noAutofit/>
          </a:bodyPr>
          <a:lstStyle/>
          <a:p>
            <a:r>
              <a:rPr lang="en-GB" sz="4500" b="1" dirty="0">
                <a:solidFill>
                  <a:schemeClr val="bg1"/>
                </a:solidFill>
                <a:latin typeface="+mj-lt"/>
              </a:rPr>
              <a:t>Thank you!</a:t>
            </a:r>
          </a:p>
        </p:txBody>
      </p:sp>
      <p:sp>
        <p:nvSpPr>
          <p:cNvPr id="9" name="TextBox 8">
            <a:extLst>
              <a:ext uri="{FF2B5EF4-FFF2-40B4-BE49-F238E27FC236}">
                <a16:creationId xmlns:a16="http://schemas.microsoft.com/office/drawing/2014/main" id="{EC19BDC4-5E78-344A-B818-82367CCDED7C}"/>
              </a:ext>
            </a:extLst>
          </p:cNvPr>
          <p:cNvSpPr txBox="1"/>
          <p:nvPr userDrawn="1"/>
        </p:nvSpPr>
        <p:spPr>
          <a:xfrm>
            <a:off x="324001" y="1890000"/>
            <a:ext cx="3659730" cy="504000"/>
          </a:xfrm>
          <a:prstGeom prst="rect">
            <a:avLst/>
          </a:prstGeom>
          <a:noFill/>
        </p:spPr>
        <p:txBody>
          <a:bodyPr wrap="square" lIns="0" tIns="0" rIns="0" bIns="0" rtlCol="0">
            <a:noAutofit/>
          </a:bodyPr>
          <a:lstStyle/>
          <a:p>
            <a:r>
              <a:rPr lang="en-GB" sz="2500" b="1" dirty="0" err="1">
                <a:solidFill>
                  <a:schemeClr val="tx1"/>
                </a:solidFill>
                <a:latin typeface="+mn-lt"/>
              </a:rPr>
              <a:t>ntu.ac.uk</a:t>
            </a:r>
            <a:endParaRPr lang="en-GB" sz="2500" b="1" dirty="0">
              <a:solidFill>
                <a:schemeClr val="tx1"/>
              </a:solidFill>
              <a:latin typeface="+mn-lt"/>
            </a:endParaRPr>
          </a:p>
        </p:txBody>
      </p:sp>
    </p:spTree>
    <p:extLst>
      <p:ext uri="{BB962C8B-B14F-4D97-AF65-F5344CB8AC3E}">
        <p14:creationId xmlns:p14="http://schemas.microsoft.com/office/powerpoint/2010/main" val="30252052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One Colum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1395D28-07F6-9F47-8128-50C443109906}"/>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32ACF5D-95B4-ED49-9DD6-98E1235076B4}"/>
              </a:ext>
            </a:extLst>
          </p:cNvPr>
          <p:cNvSpPr>
            <a:spLocks noGrp="1"/>
          </p:cNvSpPr>
          <p:nvPr>
            <p:ph sz="half" idx="1"/>
          </p:nvPr>
        </p:nvSpPr>
        <p:spPr>
          <a:xfrm>
            <a:off x="442913" y="1989138"/>
            <a:ext cx="11306174"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Title 1">
            <a:extLst>
              <a:ext uri="{FF2B5EF4-FFF2-40B4-BE49-F238E27FC236}">
                <a16:creationId xmlns:a16="http://schemas.microsoft.com/office/drawing/2014/main" id="{1E523BD2-753E-0A47-B307-D80B3FF627EE}"/>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pic>
        <p:nvPicPr>
          <p:cNvPr id="13" name="Picture 12">
            <a:extLst>
              <a:ext uri="{FF2B5EF4-FFF2-40B4-BE49-F238E27FC236}">
                <a16:creationId xmlns:a16="http://schemas.microsoft.com/office/drawing/2014/main" id="{87BB0FE4-66FF-0E42-841A-3EC5F7C7E6A2}"/>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6" name="Rectangle 5">
            <a:extLst>
              <a:ext uri="{FF2B5EF4-FFF2-40B4-BE49-F238E27FC236}">
                <a16:creationId xmlns:a16="http://schemas.microsoft.com/office/drawing/2014/main" id="{5D683437-A234-3E4E-8B92-A0C560819C16}"/>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1CDF1BA5-471A-8044-BDBA-890115BBFFDE}"/>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Tree>
    <p:extLst>
      <p:ext uri="{BB962C8B-B14F-4D97-AF65-F5344CB8AC3E}">
        <p14:creationId xmlns:p14="http://schemas.microsoft.com/office/powerpoint/2010/main" val="3057191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School/Dept – Pink">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A95DA28-5082-4466-8610-52F8C0DC1E32}"/>
              </a:ext>
            </a:extLst>
          </p:cNvPr>
          <p:cNvSpPr>
            <a:spLocks noGrp="1"/>
          </p:cNvSpPr>
          <p:nvPr>
            <p:ph type="subTitle" idx="1" hasCustomPrompt="1"/>
          </p:nvPr>
        </p:nvSpPr>
        <p:spPr>
          <a:xfrm>
            <a:off x="344393" y="2664000"/>
            <a:ext cx="7503607" cy="540000"/>
          </a:xfrm>
        </p:spPr>
        <p:txBody>
          <a:bodyPr lIns="0" tIns="0" rIns="0" bIns="0">
            <a:noAutofit/>
          </a:bodyPr>
          <a:lstStyle>
            <a:lvl1pPr marL="0" indent="0" algn="l">
              <a:buNone/>
              <a:defRPr sz="25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Secondary title</a:t>
            </a:r>
            <a:endParaRPr lang="en-GB" dirty="0"/>
          </a:p>
        </p:txBody>
      </p:sp>
      <p:pic>
        <p:nvPicPr>
          <p:cNvPr id="8" name="Picture 7">
            <a:extLst>
              <a:ext uri="{FF2B5EF4-FFF2-40B4-BE49-F238E27FC236}">
                <a16:creationId xmlns:a16="http://schemas.microsoft.com/office/drawing/2014/main" id="{EAD84A32-8CF7-0049-A245-A2495A2584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5903912"/>
            <a:ext cx="2819400" cy="635000"/>
          </a:xfrm>
          <a:prstGeom prst="rect">
            <a:avLst/>
          </a:prstGeom>
        </p:spPr>
      </p:pic>
      <p:sp>
        <p:nvSpPr>
          <p:cNvPr id="11" name="Text Placeholder 10">
            <a:extLst>
              <a:ext uri="{FF2B5EF4-FFF2-40B4-BE49-F238E27FC236}">
                <a16:creationId xmlns:a16="http://schemas.microsoft.com/office/drawing/2014/main" id="{6D35024E-B893-6F4F-BC39-A12ABB859998}"/>
              </a:ext>
            </a:extLst>
          </p:cNvPr>
          <p:cNvSpPr>
            <a:spLocks noGrp="1"/>
          </p:cNvSpPr>
          <p:nvPr>
            <p:ph type="body" sz="quarter" idx="13" hasCustomPrompt="1"/>
          </p:nvPr>
        </p:nvSpPr>
        <p:spPr>
          <a:xfrm>
            <a:off x="324000" y="324000"/>
            <a:ext cx="3600000" cy="216000"/>
          </a:xfrm>
        </p:spPr>
        <p:txBody>
          <a:bodyPr lIns="0" tIns="0" rIns="0" bIns="0">
            <a:noAutofit/>
          </a:bodyPr>
          <a:lstStyle>
            <a:lvl1pPr marL="0" indent="0">
              <a:buNone/>
              <a:defRPr sz="15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School/Department name</a:t>
            </a:r>
          </a:p>
        </p:txBody>
      </p:sp>
      <p:cxnSp>
        <p:nvCxnSpPr>
          <p:cNvPr id="13" name="Straight Connector 12">
            <a:extLst>
              <a:ext uri="{FF2B5EF4-FFF2-40B4-BE49-F238E27FC236}">
                <a16:creationId xmlns:a16="http://schemas.microsoft.com/office/drawing/2014/main" id="{00BB5783-DC9F-0347-A2E3-6B93EA160538}"/>
              </a:ext>
            </a:extLst>
          </p:cNvPr>
          <p:cNvCxnSpPr/>
          <p:nvPr userDrawn="1"/>
        </p:nvCxnSpPr>
        <p:spPr>
          <a:xfrm>
            <a:off x="324000" y="612000"/>
            <a:ext cx="25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D0B284BF-2AAD-0A47-9DF9-0F3F421F43D8}"/>
              </a:ext>
            </a:extLst>
          </p:cNvPr>
          <p:cNvSpPr>
            <a:spLocks noGrp="1"/>
          </p:cNvSpPr>
          <p:nvPr>
            <p:ph type="ctrTitle" hasCustomPrompt="1"/>
          </p:nvPr>
        </p:nvSpPr>
        <p:spPr>
          <a:xfrm>
            <a:off x="324001" y="1224000"/>
            <a:ext cx="7523999" cy="1243488"/>
          </a:xfrm>
        </p:spPr>
        <p:txBody>
          <a:bodyPr lIns="0" tIns="0" rIns="0" bIns="0" anchor="b">
            <a:noAutofit/>
          </a:bodyPr>
          <a:lstStyle>
            <a:lvl1pPr algn="l">
              <a:lnSpc>
                <a:spcPts val="4700"/>
              </a:lnSpc>
              <a:defRPr sz="4500" b="1">
                <a:solidFill>
                  <a:schemeClr val="bg1"/>
                </a:solidFill>
              </a:defRPr>
            </a:lvl1pPr>
          </a:lstStyle>
          <a:p>
            <a:r>
              <a:rPr lang="en-US" dirty="0"/>
              <a:t>Presentation Title maximum two lines</a:t>
            </a:r>
            <a:endParaRPr lang="en-GB" dirty="0"/>
          </a:p>
        </p:txBody>
      </p:sp>
    </p:spTree>
    <p:extLst>
      <p:ext uri="{BB962C8B-B14F-4D97-AF65-F5344CB8AC3E}">
        <p14:creationId xmlns:p14="http://schemas.microsoft.com/office/powerpoint/2010/main" val="42012158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Presentation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DF23B6-683D-2B48-8B2D-8FF423A50C05}"/>
              </a:ext>
            </a:extLst>
          </p:cNvPr>
          <p:cNvSpPr/>
          <p:nvPr userDrawn="1"/>
        </p:nvSpPr>
        <p:spPr>
          <a:xfrm>
            <a:off x="0" y="441325"/>
            <a:ext cx="12191999" cy="6300787"/>
          </a:xfrm>
          <a:prstGeom prst="rect">
            <a:avLst/>
          </a:prstGeom>
          <a:solidFill>
            <a:srgbClr val="4D4D4C"/>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7E7F3C-6AC2-084C-81DA-BE9E4A815A32}"/>
              </a:ext>
            </a:extLst>
          </p:cNvPr>
          <p:cNvSpPr>
            <a:spLocks noGrp="1"/>
          </p:cNvSpPr>
          <p:nvPr>
            <p:ph type="ctrTitle"/>
          </p:nvPr>
        </p:nvSpPr>
        <p:spPr>
          <a:xfrm>
            <a:off x="442912" y="1989138"/>
            <a:ext cx="11306175" cy="1848949"/>
          </a:xfrm>
          <a:prstGeom prst="rect">
            <a:avLst/>
          </a:prstGeom>
        </p:spPr>
        <p:txBody>
          <a:bodyPr lIns="0" rIns="90000" anchor="b"/>
          <a:lstStyle>
            <a:lvl1pPr algn="l">
              <a:defRPr sz="6000" b="1">
                <a:solidFill>
                  <a:schemeClr val="bg1"/>
                </a:solidFill>
              </a:defRPr>
            </a:lvl1pPr>
          </a:lstStyle>
          <a:p>
            <a:r>
              <a:rPr lang="en-GB"/>
              <a:t>Click to edit Master title style</a:t>
            </a:r>
            <a:endParaRPr lang="en-US"/>
          </a:p>
        </p:txBody>
      </p:sp>
      <p:sp>
        <p:nvSpPr>
          <p:cNvPr id="3" name="Subtitle 2">
            <a:extLst>
              <a:ext uri="{FF2B5EF4-FFF2-40B4-BE49-F238E27FC236}">
                <a16:creationId xmlns:a16="http://schemas.microsoft.com/office/drawing/2014/main" id="{AC3D8BCC-A8A8-F640-A027-5BF8353F717B}"/>
              </a:ext>
            </a:extLst>
          </p:cNvPr>
          <p:cNvSpPr>
            <a:spLocks noGrp="1"/>
          </p:cNvSpPr>
          <p:nvPr>
            <p:ph type="subTitle" idx="1"/>
          </p:nvPr>
        </p:nvSpPr>
        <p:spPr>
          <a:xfrm>
            <a:off x="442913" y="4015578"/>
            <a:ext cx="11306175" cy="1155172"/>
          </a:xfrm>
          <a:prstGeom prst="rect">
            <a:avLst/>
          </a:prstGeom>
        </p:spPr>
        <p:txBody>
          <a:bodyPr lIns="0">
            <a:normAutofit/>
          </a:bodyPr>
          <a:lstStyle>
            <a:lvl1pPr marL="0" indent="0" algn="l">
              <a:buNone/>
              <a:defRPr sz="3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1" name="Date Placeholder 3">
            <a:extLst>
              <a:ext uri="{FF2B5EF4-FFF2-40B4-BE49-F238E27FC236}">
                <a16:creationId xmlns:a16="http://schemas.microsoft.com/office/drawing/2014/main" id="{407DCF46-D938-064E-964C-1B90111009F0}"/>
              </a:ext>
            </a:extLst>
          </p:cNvPr>
          <p:cNvSpPr>
            <a:spLocks noGrp="1"/>
          </p:cNvSpPr>
          <p:nvPr>
            <p:ph type="dt" sz="half" idx="10"/>
          </p:nvPr>
        </p:nvSpPr>
        <p:spPr>
          <a:xfrm>
            <a:off x="6275388" y="6057899"/>
            <a:ext cx="5473699" cy="358775"/>
          </a:xfrm>
          <a:prstGeom prst="rect">
            <a:avLst/>
          </a:prstGeom>
        </p:spPr>
        <p:txBody>
          <a:bodyPr lIns="0" tIns="0" rIns="0" bIns="0" anchor="b" anchorCtr="0"/>
          <a:lstStyle>
            <a:lvl1pPr algn="r">
              <a:defRPr>
                <a:solidFill>
                  <a:schemeClr val="bg1"/>
                </a:solidFill>
                <a:latin typeface="Arial" panose="020B0604020202020204" pitchFamily="34" charset="0"/>
                <a:cs typeface="Arial" panose="020B0604020202020204" pitchFamily="34" charset="0"/>
              </a:defRPr>
            </a:lvl1pPr>
          </a:lstStyle>
          <a:p>
            <a:fld id="{197342E9-89D0-D246-B0E5-635614E13D75}" type="datetime1">
              <a:rPr lang="en-GB" smtClean="0"/>
              <a:pPr/>
              <a:t>25/06/2025</a:t>
            </a:fld>
            <a:endParaRPr lang="en-US"/>
          </a:p>
        </p:txBody>
      </p:sp>
      <p:pic>
        <p:nvPicPr>
          <p:cNvPr id="4" name="Picture 3">
            <a:extLst>
              <a:ext uri="{FF2B5EF4-FFF2-40B4-BE49-F238E27FC236}">
                <a16:creationId xmlns:a16="http://schemas.microsoft.com/office/drawing/2014/main" id="{2B73EECD-0ECE-ED5E-5212-3C9EF6CA48A3}"/>
              </a:ext>
            </a:extLst>
          </p:cNvPr>
          <p:cNvPicPr>
            <a:picLocks noChangeAspect="1"/>
          </p:cNvPicPr>
          <p:nvPr userDrawn="1"/>
        </p:nvPicPr>
        <p:blipFill>
          <a:blip r:embed="rId2"/>
          <a:stretch>
            <a:fillRect/>
          </a:stretch>
        </p:blipFill>
        <p:spPr>
          <a:xfrm>
            <a:off x="442913" y="800100"/>
            <a:ext cx="2232554" cy="657868"/>
          </a:xfrm>
          <a:prstGeom prst="rect">
            <a:avLst/>
          </a:prstGeom>
        </p:spPr>
      </p:pic>
    </p:spTree>
    <p:extLst>
      <p:ext uri="{BB962C8B-B14F-4D97-AF65-F5344CB8AC3E}">
        <p14:creationId xmlns:p14="http://schemas.microsoft.com/office/powerpoint/2010/main" val="4254318408"/>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A997A-29B3-4A30-84B9-9B95E3A7A2E9}"/>
              </a:ext>
            </a:extLst>
          </p:cNvPr>
          <p:cNvSpPr>
            <a:spLocks noGrp="1"/>
          </p:cNvSpPr>
          <p:nvPr>
            <p:ph type="ctrTitle" hasCustomPrompt="1"/>
          </p:nvPr>
        </p:nvSpPr>
        <p:spPr>
          <a:xfrm>
            <a:off x="324001" y="1224000"/>
            <a:ext cx="7523999" cy="1243488"/>
          </a:xfrm>
        </p:spPr>
        <p:txBody>
          <a:bodyPr lIns="0" tIns="0" rIns="0" bIns="0" anchor="b">
            <a:noAutofit/>
          </a:bodyPr>
          <a:lstStyle>
            <a:lvl1pPr algn="l">
              <a:lnSpc>
                <a:spcPts val="4700"/>
              </a:lnSpc>
              <a:defRPr sz="4500" b="1">
                <a:solidFill>
                  <a:schemeClr val="bg1"/>
                </a:solidFill>
              </a:defRPr>
            </a:lvl1pPr>
          </a:lstStyle>
          <a:p>
            <a:r>
              <a:rPr lang="en-US" dirty="0"/>
              <a:t>Presentation Title maximum two lines</a:t>
            </a:r>
            <a:endParaRPr lang="en-GB" dirty="0"/>
          </a:p>
        </p:txBody>
      </p:sp>
      <p:sp>
        <p:nvSpPr>
          <p:cNvPr id="3" name="Subtitle 2">
            <a:extLst>
              <a:ext uri="{FF2B5EF4-FFF2-40B4-BE49-F238E27FC236}">
                <a16:creationId xmlns:a16="http://schemas.microsoft.com/office/drawing/2014/main" id="{BA95DA28-5082-4466-8610-52F8C0DC1E32}"/>
              </a:ext>
            </a:extLst>
          </p:cNvPr>
          <p:cNvSpPr>
            <a:spLocks noGrp="1"/>
          </p:cNvSpPr>
          <p:nvPr>
            <p:ph type="subTitle" idx="1" hasCustomPrompt="1"/>
          </p:nvPr>
        </p:nvSpPr>
        <p:spPr>
          <a:xfrm>
            <a:off x="344393" y="2664000"/>
            <a:ext cx="7503607" cy="540000"/>
          </a:xfrm>
        </p:spPr>
        <p:txBody>
          <a:bodyPr lIns="0" tIns="0" rIns="0" bIns="0">
            <a:noAutofit/>
          </a:bodyPr>
          <a:lstStyle>
            <a:lvl1pPr marL="0" indent="0" algn="l">
              <a:buNone/>
              <a:defRPr sz="25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Secondary title</a:t>
            </a:r>
            <a:endParaRPr lang="en-GB" dirty="0"/>
          </a:p>
        </p:txBody>
      </p:sp>
      <p:pic>
        <p:nvPicPr>
          <p:cNvPr id="8" name="Picture 7">
            <a:extLst>
              <a:ext uri="{FF2B5EF4-FFF2-40B4-BE49-F238E27FC236}">
                <a16:creationId xmlns:a16="http://schemas.microsoft.com/office/drawing/2014/main" id="{EAD84A32-8CF7-0049-A245-A2495A2584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5903912"/>
            <a:ext cx="2819400" cy="635000"/>
          </a:xfrm>
          <a:prstGeom prst="rect">
            <a:avLst/>
          </a:prstGeom>
        </p:spPr>
      </p:pic>
    </p:spTree>
    <p:extLst>
      <p:ext uri="{BB962C8B-B14F-4D97-AF65-F5344CB8AC3E}">
        <p14:creationId xmlns:p14="http://schemas.microsoft.com/office/powerpoint/2010/main" val="1325077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 Blu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C37C626-95FC-4E18-9A6A-1F175BEF1635}"/>
              </a:ext>
            </a:extLst>
          </p:cNvPr>
          <p:cNvSpPr>
            <a:spLocks noGrp="1"/>
          </p:cNvSpPr>
          <p:nvPr>
            <p:ph type="ftr" sz="quarter" idx="11"/>
          </p:nvPr>
        </p:nvSpPr>
        <p:spPr/>
        <p:txBody>
          <a:bodyPr/>
          <a:lstStyle>
            <a:lvl1pPr>
              <a:defRPr>
                <a:solidFill>
                  <a:schemeClr val="bg1"/>
                </a:solidFill>
              </a:defRPr>
            </a:lvl1pPr>
          </a:lstStyle>
          <a:p>
            <a:r>
              <a:rPr lang="en-GB"/>
              <a:t>Presentation title</a:t>
            </a:r>
            <a:endParaRPr lang="en-GB" dirty="0"/>
          </a:p>
        </p:txBody>
      </p:sp>
      <p:sp>
        <p:nvSpPr>
          <p:cNvPr id="6" name="Slide Number Placeholder 5">
            <a:extLst>
              <a:ext uri="{FF2B5EF4-FFF2-40B4-BE49-F238E27FC236}">
                <a16:creationId xmlns:a16="http://schemas.microsoft.com/office/drawing/2014/main" id="{DBD98D44-00D1-4452-B4E2-F6A30C8B70B1}"/>
              </a:ext>
            </a:extLst>
          </p:cNvPr>
          <p:cNvSpPr>
            <a:spLocks noGrp="1"/>
          </p:cNvSpPr>
          <p:nvPr>
            <p:ph type="sldNum" sz="quarter" idx="12"/>
          </p:nvPr>
        </p:nvSpPr>
        <p:spPr/>
        <p:txBody>
          <a:bodyPr/>
          <a:lstStyle>
            <a:lvl1pPr>
              <a:defRPr>
                <a:solidFill>
                  <a:schemeClr val="bg1"/>
                </a:solidFill>
              </a:defRPr>
            </a:lvl1pPr>
          </a:lstStyle>
          <a:p>
            <a:fld id="{2987031C-9901-4EF0-9F2F-2A2E1AE069F5}" type="slidenum">
              <a:rPr lang="en-GB" smtClean="0"/>
              <a:pPr/>
              <a:t>‹#›</a:t>
            </a:fld>
            <a:endParaRPr lang="en-GB" dirty="0"/>
          </a:p>
        </p:txBody>
      </p:sp>
      <p:sp>
        <p:nvSpPr>
          <p:cNvPr id="9" name="TextBox 8">
            <a:extLst>
              <a:ext uri="{FF2B5EF4-FFF2-40B4-BE49-F238E27FC236}">
                <a16:creationId xmlns:a16="http://schemas.microsoft.com/office/drawing/2014/main" id="{06011D95-32D0-814C-9A48-F7B44C407708}"/>
              </a:ext>
            </a:extLst>
          </p:cNvPr>
          <p:cNvSpPr txBox="1"/>
          <p:nvPr userDrawn="1"/>
        </p:nvSpPr>
        <p:spPr>
          <a:xfrm>
            <a:off x="324000" y="1224000"/>
            <a:ext cx="3670479" cy="396000"/>
          </a:xfrm>
          <a:prstGeom prst="rect">
            <a:avLst/>
          </a:prstGeom>
          <a:noFill/>
        </p:spPr>
        <p:txBody>
          <a:bodyPr wrap="square" lIns="0" tIns="0" rIns="0" bIns="0" rtlCol="0">
            <a:noAutofit/>
          </a:bodyPr>
          <a:lstStyle/>
          <a:p>
            <a:r>
              <a:rPr lang="en-GB" sz="2500" b="1" dirty="0">
                <a:solidFill>
                  <a:schemeClr val="bg1"/>
                </a:solidFill>
                <a:latin typeface="+mj-lt"/>
              </a:rPr>
              <a:t>Contents</a:t>
            </a:r>
          </a:p>
        </p:txBody>
      </p:sp>
      <p:sp>
        <p:nvSpPr>
          <p:cNvPr id="11" name="Text Placeholder 10">
            <a:extLst>
              <a:ext uri="{FF2B5EF4-FFF2-40B4-BE49-F238E27FC236}">
                <a16:creationId xmlns:a16="http://schemas.microsoft.com/office/drawing/2014/main" id="{76E290D6-7C7C-2546-9617-67F3725528B9}"/>
              </a:ext>
            </a:extLst>
          </p:cNvPr>
          <p:cNvSpPr>
            <a:spLocks noGrp="1"/>
          </p:cNvSpPr>
          <p:nvPr>
            <p:ph type="body" sz="quarter" idx="13" hasCustomPrompt="1"/>
          </p:nvPr>
        </p:nvSpPr>
        <p:spPr>
          <a:xfrm>
            <a:off x="323850" y="1825625"/>
            <a:ext cx="11545350" cy="4351338"/>
          </a:xfrm>
        </p:spPr>
        <p:txBody>
          <a:bodyPr numCol="2" spcCol="180000"/>
          <a:lstStyle>
            <a:lvl1pPr marL="0" indent="0">
              <a:spcBef>
                <a:spcPts val="1500"/>
              </a:spcBef>
              <a:spcAft>
                <a:spcPts val="1000"/>
              </a:spcAft>
              <a:buFont typeface="+mj-lt"/>
              <a:buNone/>
              <a:defRPr b="1">
                <a:solidFill>
                  <a:schemeClr val="bg2"/>
                </a:solidFill>
                <a:latin typeface="+mj-lt"/>
              </a:defRPr>
            </a:lvl1pPr>
          </a:lstStyle>
          <a:p>
            <a:pPr lvl="0"/>
            <a:r>
              <a:rPr lang="en-GB" dirty="0"/>
              <a:t>1	Section title</a:t>
            </a:r>
          </a:p>
        </p:txBody>
      </p:sp>
      <p:sp>
        <p:nvSpPr>
          <p:cNvPr id="13" name="TextBox 12">
            <a:extLst>
              <a:ext uri="{FF2B5EF4-FFF2-40B4-BE49-F238E27FC236}">
                <a16:creationId xmlns:a16="http://schemas.microsoft.com/office/drawing/2014/main" id="{7546A7A3-BC67-F048-95F5-AFC6279852FA}"/>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bg1"/>
                </a:solidFill>
              </a:rPr>
              <a:t>Nottingham Trent University </a:t>
            </a:r>
            <a:r>
              <a:rPr lang="en-GB" sz="1000" b="0" dirty="0">
                <a:solidFill>
                  <a:schemeClr val="bg1"/>
                </a:solidFill>
              </a:rPr>
              <a:t> |  </a:t>
            </a:r>
          </a:p>
        </p:txBody>
      </p:sp>
    </p:spTree>
    <p:extLst>
      <p:ext uri="{BB962C8B-B14F-4D97-AF65-F5344CB8AC3E}">
        <p14:creationId xmlns:p14="http://schemas.microsoft.com/office/powerpoint/2010/main" val="16827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s – Whit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C37C626-95FC-4E18-9A6A-1F175BEF1635}"/>
              </a:ext>
            </a:extLst>
          </p:cNvPr>
          <p:cNvSpPr>
            <a:spLocks noGrp="1"/>
          </p:cNvSpPr>
          <p:nvPr>
            <p:ph type="ftr" sz="quarter" idx="11"/>
          </p:nvPr>
        </p:nvSpPr>
        <p:spPr/>
        <p:txBody>
          <a:bodyPr/>
          <a:lstStyle>
            <a:lvl1pPr>
              <a:defRPr>
                <a:solidFill>
                  <a:schemeClr val="tx1"/>
                </a:solidFill>
              </a:defRPr>
            </a:lvl1pPr>
          </a:lstStyle>
          <a:p>
            <a:r>
              <a:rPr lang="en-GB"/>
              <a:t>Presentation title</a:t>
            </a:r>
            <a:endParaRPr lang="en-GB" dirty="0"/>
          </a:p>
        </p:txBody>
      </p:sp>
      <p:sp>
        <p:nvSpPr>
          <p:cNvPr id="6" name="Slide Number Placeholder 5">
            <a:extLst>
              <a:ext uri="{FF2B5EF4-FFF2-40B4-BE49-F238E27FC236}">
                <a16:creationId xmlns:a16="http://schemas.microsoft.com/office/drawing/2014/main" id="{DBD98D44-00D1-4452-B4E2-F6A30C8B70B1}"/>
              </a:ext>
            </a:extLst>
          </p:cNvPr>
          <p:cNvSpPr>
            <a:spLocks noGrp="1"/>
          </p:cNvSpPr>
          <p:nvPr>
            <p:ph type="sldNum" sz="quarter" idx="12"/>
          </p:nvPr>
        </p:nvSpPr>
        <p:spPr/>
        <p:txBody>
          <a:bodyPr/>
          <a:lstStyle>
            <a:lvl1pPr>
              <a:defRPr>
                <a:solidFill>
                  <a:schemeClr val="tx1"/>
                </a:solidFill>
              </a:defRPr>
            </a:lvl1pPr>
          </a:lstStyle>
          <a:p>
            <a:fld id="{2987031C-9901-4EF0-9F2F-2A2E1AE069F5}" type="slidenum">
              <a:rPr lang="en-GB" smtClean="0"/>
              <a:pPr/>
              <a:t>‹#›</a:t>
            </a:fld>
            <a:endParaRPr lang="en-GB" dirty="0"/>
          </a:p>
        </p:txBody>
      </p:sp>
      <p:sp>
        <p:nvSpPr>
          <p:cNvPr id="9" name="TextBox 8">
            <a:extLst>
              <a:ext uri="{FF2B5EF4-FFF2-40B4-BE49-F238E27FC236}">
                <a16:creationId xmlns:a16="http://schemas.microsoft.com/office/drawing/2014/main" id="{06011D95-32D0-814C-9A48-F7B44C407708}"/>
              </a:ext>
            </a:extLst>
          </p:cNvPr>
          <p:cNvSpPr txBox="1"/>
          <p:nvPr userDrawn="1"/>
        </p:nvSpPr>
        <p:spPr>
          <a:xfrm>
            <a:off x="324000" y="1224000"/>
            <a:ext cx="3670479" cy="396000"/>
          </a:xfrm>
          <a:prstGeom prst="rect">
            <a:avLst/>
          </a:prstGeom>
          <a:noFill/>
        </p:spPr>
        <p:txBody>
          <a:bodyPr wrap="square" lIns="0" tIns="0" rIns="0" bIns="0" rtlCol="0">
            <a:noAutofit/>
          </a:bodyPr>
          <a:lstStyle/>
          <a:p>
            <a:r>
              <a:rPr lang="en-GB" sz="2500" b="1" dirty="0">
                <a:solidFill>
                  <a:schemeClr val="tx1"/>
                </a:solidFill>
                <a:latin typeface="+mj-lt"/>
              </a:rPr>
              <a:t>Contents</a:t>
            </a:r>
          </a:p>
        </p:txBody>
      </p:sp>
      <p:sp>
        <p:nvSpPr>
          <p:cNvPr id="11" name="Text Placeholder 10">
            <a:extLst>
              <a:ext uri="{FF2B5EF4-FFF2-40B4-BE49-F238E27FC236}">
                <a16:creationId xmlns:a16="http://schemas.microsoft.com/office/drawing/2014/main" id="{76E290D6-7C7C-2546-9617-67F3725528B9}"/>
              </a:ext>
            </a:extLst>
          </p:cNvPr>
          <p:cNvSpPr>
            <a:spLocks noGrp="1"/>
          </p:cNvSpPr>
          <p:nvPr>
            <p:ph type="body" sz="quarter" idx="13" hasCustomPrompt="1"/>
          </p:nvPr>
        </p:nvSpPr>
        <p:spPr>
          <a:xfrm>
            <a:off x="323850" y="1825625"/>
            <a:ext cx="11545350" cy="4351338"/>
          </a:xfrm>
        </p:spPr>
        <p:txBody>
          <a:bodyPr numCol="2" spcCol="180000"/>
          <a:lstStyle>
            <a:lvl1pPr marL="0" indent="0">
              <a:spcBef>
                <a:spcPts val="1500"/>
              </a:spcBef>
              <a:spcAft>
                <a:spcPts val="1000"/>
              </a:spcAft>
              <a:buFont typeface="+mj-lt"/>
              <a:buNone/>
              <a:defRPr b="1">
                <a:solidFill>
                  <a:schemeClr val="bg2"/>
                </a:solidFill>
                <a:latin typeface="+mj-lt"/>
              </a:defRPr>
            </a:lvl1pPr>
          </a:lstStyle>
          <a:p>
            <a:pPr lvl="0"/>
            <a:r>
              <a:rPr lang="en-GB" dirty="0"/>
              <a:t>1	Section title</a:t>
            </a:r>
          </a:p>
        </p:txBody>
      </p:sp>
      <p:sp>
        <p:nvSpPr>
          <p:cNvPr id="7" name="TextBox 6">
            <a:extLst>
              <a:ext uri="{FF2B5EF4-FFF2-40B4-BE49-F238E27FC236}">
                <a16:creationId xmlns:a16="http://schemas.microsoft.com/office/drawing/2014/main" id="{EF2BDF74-B5F5-7440-9AF9-FA6126BAF386}"/>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tx1"/>
                </a:solidFill>
              </a:rPr>
              <a:t>Nottingham Trent University </a:t>
            </a:r>
            <a:r>
              <a:rPr lang="en-GB" sz="1000" b="0" dirty="0">
                <a:solidFill>
                  <a:schemeClr val="tx1"/>
                </a:solidFill>
              </a:rPr>
              <a:t> |  </a:t>
            </a:r>
          </a:p>
        </p:txBody>
      </p:sp>
    </p:spTree>
    <p:extLst>
      <p:ext uri="{BB962C8B-B14F-4D97-AF65-F5344CB8AC3E}">
        <p14:creationId xmlns:p14="http://schemas.microsoft.com/office/powerpoint/2010/main" val="2257939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 Pi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32068D0-9694-4F16-8526-982C67C895CE}"/>
              </a:ext>
            </a:extLst>
          </p:cNvPr>
          <p:cNvSpPr>
            <a:spLocks noGrp="1"/>
          </p:cNvSpPr>
          <p:nvPr>
            <p:ph type="sldNum" sz="quarter" idx="12"/>
          </p:nvPr>
        </p:nvSpPr>
        <p:spPr/>
        <p:txBody>
          <a:bodyPr/>
          <a:lstStyle>
            <a:lvl1pPr>
              <a:defRPr>
                <a:solidFill>
                  <a:schemeClr val="bg1"/>
                </a:solidFill>
              </a:defRPr>
            </a:lvl1pPr>
          </a:lstStyle>
          <a:p>
            <a:fld id="{2987031C-9901-4EF0-9F2F-2A2E1AE069F5}" type="slidenum">
              <a:rPr lang="en-GB" smtClean="0"/>
              <a:pPr/>
              <a:t>‹#›</a:t>
            </a:fld>
            <a:endParaRPr lang="en-GB"/>
          </a:p>
        </p:txBody>
      </p:sp>
      <p:sp>
        <p:nvSpPr>
          <p:cNvPr id="7" name="Title 1">
            <a:extLst>
              <a:ext uri="{FF2B5EF4-FFF2-40B4-BE49-F238E27FC236}">
                <a16:creationId xmlns:a16="http://schemas.microsoft.com/office/drawing/2014/main" id="{5B168903-2300-4448-9062-4621187B3A09}"/>
              </a:ext>
            </a:extLst>
          </p:cNvPr>
          <p:cNvSpPr>
            <a:spLocks noGrp="1"/>
          </p:cNvSpPr>
          <p:nvPr>
            <p:ph type="ctrTitle" hasCustomPrompt="1"/>
          </p:nvPr>
        </p:nvSpPr>
        <p:spPr>
          <a:xfrm>
            <a:off x="324001" y="1224000"/>
            <a:ext cx="7523999" cy="1243488"/>
          </a:xfrm>
          <a:noFill/>
        </p:spPr>
        <p:txBody>
          <a:bodyPr lIns="0" tIns="0" rIns="0" bIns="0" anchor="b">
            <a:noAutofit/>
          </a:bodyPr>
          <a:lstStyle>
            <a:lvl1pPr algn="l">
              <a:lnSpc>
                <a:spcPts val="4700"/>
              </a:lnSpc>
              <a:defRPr sz="4500" b="1">
                <a:solidFill>
                  <a:schemeClr val="bg1"/>
                </a:solidFill>
              </a:defRPr>
            </a:lvl1pPr>
          </a:lstStyle>
          <a:p>
            <a:r>
              <a:rPr lang="en-US" dirty="0"/>
              <a:t>Section Title </a:t>
            </a:r>
            <a:br>
              <a:rPr lang="en-US" dirty="0"/>
            </a:br>
            <a:r>
              <a:rPr lang="en-US" dirty="0"/>
              <a:t>maximum two lines</a:t>
            </a:r>
            <a:endParaRPr lang="en-GB" dirty="0"/>
          </a:p>
        </p:txBody>
      </p:sp>
      <p:sp>
        <p:nvSpPr>
          <p:cNvPr id="8" name="TextBox 7">
            <a:extLst>
              <a:ext uri="{FF2B5EF4-FFF2-40B4-BE49-F238E27FC236}">
                <a16:creationId xmlns:a16="http://schemas.microsoft.com/office/drawing/2014/main" id="{2D2607D2-D289-294A-ACDB-F03D11118D40}"/>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bg1"/>
                </a:solidFill>
              </a:rPr>
              <a:t>Nottingham Trent University </a:t>
            </a:r>
            <a:r>
              <a:rPr lang="en-GB" sz="1000" b="0" dirty="0">
                <a:solidFill>
                  <a:schemeClr val="bg1"/>
                </a:solidFill>
              </a:rPr>
              <a:t> |  </a:t>
            </a:r>
          </a:p>
        </p:txBody>
      </p:sp>
      <p:sp>
        <p:nvSpPr>
          <p:cNvPr id="9" name="Footer Placeholder 4">
            <a:extLst>
              <a:ext uri="{FF2B5EF4-FFF2-40B4-BE49-F238E27FC236}">
                <a16:creationId xmlns:a16="http://schemas.microsoft.com/office/drawing/2014/main" id="{43F59733-EF0C-C743-A417-826D8B4375C4}"/>
              </a:ext>
            </a:extLst>
          </p:cNvPr>
          <p:cNvSpPr>
            <a:spLocks noGrp="1"/>
          </p:cNvSpPr>
          <p:nvPr>
            <p:ph type="ftr" sz="quarter" idx="3"/>
          </p:nvPr>
        </p:nvSpPr>
        <p:spPr>
          <a:xfrm>
            <a:off x="2193925" y="6436800"/>
            <a:ext cx="3528000" cy="216000"/>
          </a:xfrm>
          <a:prstGeom prst="rect">
            <a:avLst/>
          </a:prstGeom>
        </p:spPr>
        <p:txBody>
          <a:bodyPr vert="horz" lIns="0" tIns="0" rIns="0" bIns="0" rtlCol="0" anchor="t" anchorCtr="0"/>
          <a:lstStyle>
            <a:lvl1pPr algn="l">
              <a:defRPr sz="1000">
                <a:solidFill>
                  <a:schemeClr val="bg1"/>
                </a:solidFill>
              </a:defRPr>
            </a:lvl1pPr>
          </a:lstStyle>
          <a:p>
            <a:r>
              <a:rPr lang="en-GB"/>
              <a:t>Presentation title</a:t>
            </a:r>
            <a:endParaRPr lang="en-GB" dirty="0"/>
          </a:p>
        </p:txBody>
      </p:sp>
    </p:spTree>
    <p:extLst>
      <p:ext uri="{BB962C8B-B14F-4D97-AF65-F5344CB8AC3E}">
        <p14:creationId xmlns:p14="http://schemas.microsoft.com/office/powerpoint/2010/main" val="3890765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 Blu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32068D0-9694-4F16-8526-982C67C895CE}"/>
              </a:ext>
            </a:extLst>
          </p:cNvPr>
          <p:cNvSpPr>
            <a:spLocks noGrp="1"/>
          </p:cNvSpPr>
          <p:nvPr>
            <p:ph type="sldNum" sz="quarter" idx="12"/>
          </p:nvPr>
        </p:nvSpPr>
        <p:spPr/>
        <p:txBody>
          <a:bodyPr/>
          <a:lstStyle>
            <a:lvl1pPr>
              <a:defRPr>
                <a:solidFill>
                  <a:schemeClr val="bg1"/>
                </a:solidFill>
              </a:defRPr>
            </a:lvl1pPr>
          </a:lstStyle>
          <a:p>
            <a:fld id="{2987031C-9901-4EF0-9F2F-2A2E1AE069F5}" type="slidenum">
              <a:rPr lang="en-GB" smtClean="0"/>
              <a:pPr/>
              <a:t>‹#›</a:t>
            </a:fld>
            <a:endParaRPr lang="en-GB"/>
          </a:p>
        </p:txBody>
      </p:sp>
      <p:sp>
        <p:nvSpPr>
          <p:cNvPr id="7" name="Title 1">
            <a:extLst>
              <a:ext uri="{FF2B5EF4-FFF2-40B4-BE49-F238E27FC236}">
                <a16:creationId xmlns:a16="http://schemas.microsoft.com/office/drawing/2014/main" id="{5B168903-2300-4448-9062-4621187B3A09}"/>
              </a:ext>
            </a:extLst>
          </p:cNvPr>
          <p:cNvSpPr>
            <a:spLocks noGrp="1"/>
          </p:cNvSpPr>
          <p:nvPr>
            <p:ph type="ctrTitle" hasCustomPrompt="1"/>
          </p:nvPr>
        </p:nvSpPr>
        <p:spPr>
          <a:xfrm>
            <a:off x="324001" y="1224000"/>
            <a:ext cx="7523999" cy="1243488"/>
          </a:xfrm>
          <a:noFill/>
        </p:spPr>
        <p:txBody>
          <a:bodyPr lIns="0" tIns="0" rIns="0" bIns="0" anchor="b">
            <a:noAutofit/>
          </a:bodyPr>
          <a:lstStyle>
            <a:lvl1pPr algn="l">
              <a:lnSpc>
                <a:spcPts val="4700"/>
              </a:lnSpc>
              <a:defRPr sz="4500" b="1">
                <a:solidFill>
                  <a:schemeClr val="bg1"/>
                </a:solidFill>
              </a:defRPr>
            </a:lvl1pPr>
          </a:lstStyle>
          <a:p>
            <a:r>
              <a:rPr lang="en-US" dirty="0"/>
              <a:t>Section Title </a:t>
            </a:r>
            <a:br>
              <a:rPr lang="en-US" dirty="0"/>
            </a:br>
            <a:r>
              <a:rPr lang="en-US" dirty="0"/>
              <a:t>maximum two lines</a:t>
            </a:r>
            <a:endParaRPr lang="en-GB" dirty="0"/>
          </a:p>
        </p:txBody>
      </p:sp>
      <p:sp>
        <p:nvSpPr>
          <p:cNvPr id="8" name="TextBox 7">
            <a:extLst>
              <a:ext uri="{FF2B5EF4-FFF2-40B4-BE49-F238E27FC236}">
                <a16:creationId xmlns:a16="http://schemas.microsoft.com/office/drawing/2014/main" id="{B2D2E867-DA05-474B-A9C6-43D24D676CEF}"/>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bg1"/>
                </a:solidFill>
              </a:rPr>
              <a:t>Nottingham Trent University </a:t>
            </a:r>
            <a:r>
              <a:rPr lang="en-GB" sz="1000" b="0" dirty="0">
                <a:solidFill>
                  <a:schemeClr val="bg1"/>
                </a:solidFill>
              </a:rPr>
              <a:t> |  </a:t>
            </a:r>
          </a:p>
        </p:txBody>
      </p:sp>
      <p:sp>
        <p:nvSpPr>
          <p:cNvPr id="9" name="Footer Placeholder 4">
            <a:extLst>
              <a:ext uri="{FF2B5EF4-FFF2-40B4-BE49-F238E27FC236}">
                <a16:creationId xmlns:a16="http://schemas.microsoft.com/office/drawing/2014/main" id="{2692BC60-4A4D-2743-8A0A-C1F74D0C6023}"/>
              </a:ext>
            </a:extLst>
          </p:cNvPr>
          <p:cNvSpPr>
            <a:spLocks noGrp="1"/>
          </p:cNvSpPr>
          <p:nvPr>
            <p:ph type="ftr" sz="quarter" idx="3"/>
          </p:nvPr>
        </p:nvSpPr>
        <p:spPr>
          <a:xfrm>
            <a:off x="2193925" y="6436800"/>
            <a:ext cx="3528000" cy="216000"/>
          </a:xfrm>
          <a:prstGeom prst="rect">
            <a:avLst/>
          </a:prstGeom>
        </p:spPr>
        <p:txBody>
          <a:bodyPr vert="horz" lIns="0" tIns="0" rIns="0" bIns="0" rtlCol="0" anchor="t" anchorCtr="0"/>
          <a:lstStyle>
            <a:lvl1pPr algn="l">
              <a:defRPr sz="1000">
                <a:solidFill>
                  <a:schemeClr val="bg1"/>
                </a:solidFill>
              </a:defRPr>
            </a:lvl1pPr>
          </a:lstStyle>
          <a:p>
            <a:r>
              <a:rPr lang="en-GB"/>
              <a:t>Presentation title</a:t>
            </a:r>
            <a:endParaRPr lang="en-GB" dirty="0"/>
          </a:p>
        </p:txBody>
      </p:sp>
    </p:spTree>
    <p:extLst>
      <p:ext uri="{BB962C8B-B14F-4D97-AF65-F5344CB8AC3E}">
        <p14:creationId xmlns:p14="http://schemas.microsoft.com/office/powerpoint/2010/main" val="4039548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 Lioness">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0F70930-8A98-453B-93F2-8B9B3B0B927D}"/>
              </a:ext>
            </a:extLst>
          </p:cNvPr>
          <p:cNvSpPr>
            <a:spLocks noGrp="1"/>
          </p:cNvSpPr>
          <p:nvPr>
            <p:ph type="ftr" sz="quarter" idx="11"/>
          </p:nvPr>
        </p:nvSpPr>
        <p:spPr/>
        <p:txBody>
          <a:bodyPr/>
          <a:lstStyle>
            <a:lvl1pPr>
              <a:defRPr>
                <a:solidFill>
                  <a:schemeClr val="bg1"/>
                </a:solidFill>
              </a:defRPr>
            </a:lvl1pPr>
          </a:lstStyle>
          <a:p>
            <a:r>
              <a:rPr lang="en-GB"/>
              <a:t>Presentation title</a:t>
            </a:r>
          </a:p>
        </p:txBody>
      </p:sp>
      <p:sp>
        <p:nvSpPr>
          <p:cNvPr id="6" name="Slide Number Placeholder 5">
            <a:extLst>
              <a:ext uri="{FF2B5EF4-FFF2-40B4-BE49-F238E27FC236}">
                <a16:creationId xmlns:a16="http://schemas.microsoft.com/office/drawing/2014/main" id="{632068D0-9694-4F16-8526-982C67C895CE}"/>
              </a:ext>
            </a:extLst>
          </p:cNvPr>
          <p:cNvSpPr>
            <a:spLocks noGrp="1"/>
          </p:cNvSpPr>
          <p:nvPr>
            <p:ph type="sldNum" sz="quarter" idx="12"/>
          </p:nvPr>
        </p:nvSpPr>
        <p:spPr/>
        <p:txBody>
          <a:bodyPr/>
          <a:lstStyle>
            <a:lvl1pPr>
              <a:defRPr>
                <a:solidFill>
                  <a:schemeClr val="bg1"/>
                </a:solidFill>
              </a:defRPr>
            </a:lvl1pPr>
          </a:lstStyle>
          <a:p>
            <a:fld id="{2987031C-9901-4EF0-9F2F-2A2E1AE069F5}" type="slidenum">
              <a:rPr lang="en-GB" smtClean="0"/>
              <a:pPr/>
              <a:t>‹#›</a:t>
            </a:fld>
            <a:endParaRPr lang="en-GB"/>
          </a:p>
        </p:txBody>
      </p:sp>
      <p:sp>
        <p:nvSpPr>
          <p:cNvPr id="7" name="Title 1">
            <a:extLst>
              <a:ext uri="{FF2B5EF4-FFF2-40B4-BE49-F238E27FC236}">
                <a16:creationId xmlns:a16="http://schemas.microsoft.com/office/drawing/2014/main" id="{5B168903-2300-4448-9062-4621187B3A09}"/>
              </a:ext>
            </a:extLst>
          </p:cNvPr>
          <p:cNvSpPr>
            <a:spLocks noGrp="1"/>
          </p:cNvSpPr>
          <p:nvPr>
            <p:ph type="ctrTitle" hasCustomPrompt="1"/>
          </p:nvPr>
        </p:nvSpPr>
        <p:spPr>
          <a:xfrm>
            <a:off x="324001" y="1224000"/>
            <a:ext cx="7523999" cy="1243488"/>
          </a:xfrm>
          <a:noFill/>
        </p:spPr>
        <p:txBody>
          <a:bodyPr lIns="0" tIns="0" rIns="0" bIns="0" anchor="b">
            <a:noAutofit/>
          </a:bodyPr>
          <a:lstStyle>
            <a:lvl1pPr algn="l">
              <a:lnSpc>
                <a:spcPts val="4700"/>
              </a:lnSpc>
              <a:defRPr sz="4500" b="1">
                <a:solidFill>
                  <a:schemeClr val="bg1"/>
                </a:solidFill>
              </a:defRPr>
            </a:lvl1pPr>
          </a:lstStyle>
          <a:p>
            <a:r>
              <a:rPr lang="en-US" dirty="0"/>
              <a:t>Section Title </a:t>
            </a:r>
            <a:br>
              <a:rPr lang="en-US" dirty="0"/>
            </a:br>
            <a:r>
              <a:rPr lang="en-US" dirty="0"/>
              <a:t>maximum two lines</a:t>
            </a:r>
            <a:endParaRPr lang="en-GB" dirty="0"/>
          </a:p>
        </p:txBody>
      </p:sp>
      <p:sp>
        <p:nvSpPr>
          <p:cNvPr id="8" name="TextBox 7">
            <a:extLst>
              <a:ext uri="{FF2B5EF4-FFF2-40B4-BE49-F238E27FC236}">
                <a16:creationId xmlns:a16="http://schemas.microsoft.com/office/drawing/2014/main" id="{A96F7CA0-B041-6E4F-A8C6-AF5B4774BBCB}"/>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bg1"/>
                </a:solidFill>
              </a:rPr>
              <a:t>Nottingham Trent University </a:t>
            </a:r>
            <a:r>
              <a:rPr lang="en-GB" sz="1000" b="0" dirty="0">
                <a:solidFill>
                  <a:schemeClr val="bg1"/>
                </a:solidFill>
              </a:rPr>
              <a:t> |  </a:t>
            </a:r>
          </a:p>
        </p:txBody>
      </p:sp>
    </p:spTree>
    <p:extLst>
      <p:ext uri="{BB962C8B-B14F-4D97-AF65-F5344CB8AC3E}">
        <p14:creationId xmlns:p14="http://schemas.microsoft.com/office/powerpoint/2010/main" val="723693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 Mo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0F70930-8A98-453B-93F2-8B9B3B0B927D}"/>
              </a:ext>
            </a:extLst>
          </p:cNvPr>
          <p:cNvSpPr>
            <a:spLocks noGrp="1"/>
          </p:cNvSpPr>
          <p:nvPr>
            <p:ph type="ftr" sz="quarter" idx="11"/>
          </p:nvPr>
        </p:nvSpPr>
        <p:spPr/>
        <p:txBody>
          <a:bodyPr/>
          <a:lstStyle>
            <a:lvl1pPr>
              <a:defRPr>
                <a:solidFill>
                  <a:schemeClr val="bg1"/>
                </a:solidFill>
              </a:defRPr>
            </a:lvl1pPr>
          </a:lstStyle>
          <a:p>
            <a:r>
              <a:rPr lang="en-GB"/>
              <a:t>Presentation title</a:t>
            </a:r>
          </a:p>
        </p:txBody>
      </p:sp>
      <p:sp>
        <p:nvSpPr>
          <p:cNvPr id="6" name="Slide Number Placeholder 5">
            <a:extLst>
              <a:ext uri="{FF2B5EF4-FFF2-40B4-BE49-F238E27FC236}">
                <a16:creationId xmlns:a16="http://schemas.microsoft.com/office/drawing/2014/main" id="{632068D0-9694-4F16-8526-982C67C895CE}"/>
              </a:ext>
            </a:extLst>
          </p:cNvPr>
          <p:cNvSpPr>
            <a:spLocks noGrp="1"/>
          </p:cNvSpPr>
          <p:nvPr>
            <p:ph type="sldNum" sz="quarter" idx="12"/>
          </p:nvPr>
        </p:nvSpPr>
        <p:spPr/>
        <p:txBody>
          <a:bodyPr/>
          <a:lstStyle>
            <a:lvl1pPr>
              <a:defRPr>
                <a:solidFill>
                  <a:schemeClr val="bg1"/>
                </a:solidFill>
              </a:defRPr>
            </a:lvl1pPr>
          </a:lstStyle>
          <a:p>
            <a:fld id="{2987031C-9901-4EF0-9F2F-2A2E1AE069F5}" type="slidenum">
              <a:rPr lang="en-GB" smtClean="0"/>
              <a:pPr/>
              <a:t>‹#›</a:t>
            </a:fld>
            <a:endParaRPr lang="en-GB"/>
          </a:p>
        </p:txBody>
      </p:sp>
      <p:sp>
        <p:nvSpPr>
          <p:cNvPr id="7" name="Title 1">
            <a:extLst>
              <a:ext uri="{FF2B5EF4-FFF2-40B4-BE49-F238E27FC236}">
                <a16:creationId xmlns:a16="http://schemas.microsoft.com/office/drawing/2014/main" id="{5B168903-2300-4448-9062-4621187B3A09}"/>
              </a:ext>
            </a:extLst>
          </p:cNvPr>
          <p:cNvSpPr>
            <a:spLocks noGrp="1"/>
          </p:cNvSpPr>
          <p:nvPr>
            <p:ph type="ctrTitle" hasCustomPrompt="1"/>
          </p:nvPr>
        </p:nvSpPr>
        <p:spPr>
          <a:xfrm>
            <a:off x="324001" y="1224000"/>
            <a:ext cx="7523999" cy="1243488"/>
          </a:xfrm>
          <a:noFill/>
        </p:spPr>
        <p:txBody>
          <a:bodyPr lIns="0" tIns="0" rIns="0" bIns="0" anchor="b">
            <a:noAutofit/>
          </a:bodyPr>
          <a:lstStyle>
            <a:lvl1pPr algn="l">
              <a:lnSpc>
                <a:spcPts val="4700"/>
              </a:lnSpc>
              <a:defRPr sz="4500" b="1">
                <a:solidFill>
                  <a:schemeClr val="bg1"/>
                </a:solidFill>
              </a:defRPr>
            </a:lvl1pPr>
          </a:lstStyle>
          <a:p>
            <a:r>
              <a:rPr lang="en-US" dirty="0"/>
              <a:t>Section Title </a:t>
            </a:r>
            <a:br>
              <a:rPr lang="en-US" dirty="0"/>
            </a:br>
            <a:r>
              <a:rPr lang="en-US" dirty="0"/>
              <a:t>maximum two lines</a:t>
            </a:r>
            <a:endParaRPr lang="en-GB" dirty="0"/>
          </a:p>
        </p:txBody>
      </p:sp>
      <p:sp>
        <p:nvSpPr>
          <p:cNvPr id="8" name="TextBox 7">
            <a:extLst>
              <a:ext uri="{FF2B5EF4-FFF2-40B4-BE49-F238E27FC236}">
                <a16:creationId xmlns:a16="http://schemas.microsoft.com/office/drawing/2014/main" id="{DDCD95EF-BB28-5447-9EBE-A306C2F8957F}"/>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bg1"/>
                </a:solidFill>
              </a:rPr>
              <a:t>Nottingham Trent University </a:t>
            </a:r>
            <a:r>
              <a:rPr lang="en-GB" sz="1000" b="0" dirty="0">
                <a:solidFill>
                  <a:schemeClr val="bg1"/>
                </a:solidFill>
              </a:rPr>
              <a:t> |  </a:t>
            </a:r>
          </a:p>
        </p:txBody>
      </p:sp>
    </p:spTree>
    <p:extLst>
      <p:ext uri="{BB962C8B-B14F-4D97-AF65-F5344CB8AC3E}">
        <p14:creationId xmlns:p14="http://schemas.microsoft.com/office/powerpoint/2010/main" val="222196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D54132-F77C-4460-A060-0C95D721D34F}"/>
              </a:ext>
            </a:extLst>
          </p:cNvPr>
          <p:cNvSpPr>
            <a:spLocks noGrp="1"/>
          </p:cNvSpPr>
          <p:nvPr>
            <p:ph type="title"/>
          </p:nvPr>
        </p:nvSpPr>
        <p:spPr>
          <a:xfrm>
            <a:off x="324000" y="365125"/>
            <a:ext cx="10515600" cy="1325563"/>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2AEFBCE2-512F-4BAE-B355-37A017AF8A27}"/>
              </a:ext>
            </a:extLst>
          </p:cNvPr>
          <p:cNvSpPr>
            <a:spLocks noGrp="1"/>
          </p:cNvSpPr>
          <p:nvPr>
            <p:ph type="body" idx="1"/>
          </p:nvPr>
        </p:nvSpPr>
        <p:spPr>
          <a:xfrm>
            <a:off x="324000" y="1825625"/>
            <a:ext cx="10515600" cy="435133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GB" dirty="0"/>
          </a:p>
        </p:txBody>
      </p:sp>
      <p:sp>
        <p:nvSpPr>
          <p:cNvPr id="5" name="Footer Placeholder 4">
            <a:extLst>
              <a:ext uri="{FF2B5EF4-FFF2-40B4-BE49-F238E27FC236}">
                <a16:creationId xmlns:a16="http://schemas.microsoft.com/office/drawing/2014/main" id="{30C13F1E-105A-454F-B830-C15EDA0E5047}"/>
              </a:ext>
            </a:extLst>
          </p:cNvPr>
          <p:cNvSpPr>
            <a:spLocks noGrp="1"/>
          </p:cNvSpPr>
          <p:nvPr>
            <p:ph type="ftr" sz="quarter" idx="3"/>
          </p:nvPr>
        </p:nvSpPr>
        <p:spPr>
          <a:xfrm>
            <a:off x="2193925" y="6436800"/>
            <a:ext cx="3528000" cy="216000"/>
          </a:xfrm>
          <a:prstGeom prst="rect">
            <a:avLst/>
          </a:prstGeom>
        </p:spPr>
        <p:txBody>
          <a:bodyPr vert="horz" lIns="0" tIns="0" rIns="0" bIns="0" rtlCol="0" anchor="t" anchorCtr="0"/>
          <a:lstStyle>
            <a:lvl1pPr algn="l">
              <a:defRPr sz="1000">
                <a:solidFill>
                  <a:schemeClr val="tx1"/>
                </a:solidFill>
              </a:defRPr>
            </a:lvl1pPr>
          </a:lstStyle>
          <a:p>
            <a:r>
              <a:rPr lang="en-GB"/>
              <a:t>Presentation title</a:t>
            </a:r>
            <a:endParaRPr lang="en-GB" dirty="0"/>
          </a:p>
        </p:txBody>
      </p:sp>
      <p:sp>
        <p:nvSpPr>
          <p:cNvPr id="6" name="Slide Number Placeholder 5">
            <a:extLst>
              <a:ext uri="{FF2B5EF4-FFF2-40B4-BE49-F238E27FC236}">
                <a16:creationId xmlns:a16="http://schemas.microsoft.com/office/drawing/2014/main" id="{865425A4-9E09-4BEE-9CB7-E3DB4D1C953D}"/>
              </a:ext>
            </a:extLst>
          </p:cNvPr>
          <p:cNvSpPr>
            <a:spLocks noGrp="1"/>
          </p:cNvSpPr>
          <p:nvPr>
            <p:ph type="sldNum" sz="quarter" idx="4"/>
          </p:nvPr>
        </p:nvSpPr>
        <p:spPr>
          <a:xfrm>
            <a:off x="10969200" y="6436800"/>
            <a:ext cx="900000" cy="252000"/>
          </a:xfrm>
          <a:prstGeom prst="rect">
            <a:avLst/>
          </a:prstGeom>
        </p:spPr>
        <p:txBody>
          <a:bodyPr vert="horz" lIns="0" tIns="0" rIns="0" bIns="0" rtlCol="0" anchor="t" anchorCtr="0"/>
          <a:lstStyle>
            <a:lvl1pPr algn="r">
              <a:defRPr sz="1000">
                <a:solidFill>
                  <a:schemeClr val="tx1"/>
                </a:solidFill>
              </a:defRPr>
            </a:lvl1pPr>
          </a:lstStyle>
          <a:p>
            <a:fld id="{2987031C-9901-4EF0-9F2F-2A2E1AE069F5}" type="slidenum">
              <a:rPr lang="en-GB" smtClean="0"/>
              <a:pPr/>
              <a:t>‹#›</a:t>
            </a:fld>
            <a:endParaRPr lang="en-GB"/>
          </a:p>
        </p:txBody>
      </p:sp>
    </p:spTree>
    <p:extLst>
      <p:ext uri="{BB962C8B-B14F-4D97-AF65-F5344CB8AC3E}">
        <p14:creationId xmlns:p14="http://schemas.microsoft.com/office/powerpoint/2010/main" val="703363428"/>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51" r:id="rId6"/>
    <p:sldLayoutId id="2147483670" r:id="rId7"/>
    <p:sldLayoutId id="2147483671" r:id="rId8"/>
    <p:sldLayoutId id="2147483672" r:id="rId9"/>
    <p:sldLayoutId id="2147483673" r:id="rId10"/>
    <p:sldLayoutId id="2147483669" r:id="rId11"/>
    <p:sldLayoutId id="2147483650" r:id="rId12"/>
    <p:sldLayoutId id="2147483674" r:id="rId13"/>
    <p:sldLayoutId id="2147483675" r:id="rId14"/>
    <p:sldLayoutId id="2147483676" r:id="rId15"/>
    <p:sldLayoutId id="2147483677" r:id="rId16"/>
    <p:sldLayoutId id="2147483678" r:id="rId17"/>
    <p:sldLayoutId id="2147483654" r:id="rId18"/>
    <p:sldLayoutId id="2147483679" r:id="rId19"/>
    <p:sldLayoutId id="2147483680" r:id="rId20"/>
  </p:sldLayoutIdLst>
  <p:hf hdr="0" dt="0"/>
  <p:txStyles>
    <p:titleStyle>
      <a:lvl1pPr algn="l" defTabSz="914400" rtl="0" eaLnBrk="1" latinLnBrk="0" hangingPunct="1">
        <a:lnSpc>
          <a:spcPct val="90000"/>
        </a:lnSpc>
        <a:spcBef>
          <a:spcPct val="0"/>
        </a:spcBef>
        <a:buNone/>
        <a:defRPr sz="2500" b="1" kern="1200">
          <a:solidFill>
            <a:schemeClr val="tx1"/>
          </a:solidFill>
          <a:latin typeface="+mj-lt"/>
          <a:ea typeface="+mj-ea"/>
          <a:cs typeface="+mj-cs"/>
        </a:defRPr>
      </a:lvl1pPr>
    </p:titleStyle>
    <p:bodyStyle>
      <a:lvl1pPr marL="180000" indent="-180000" algn="l" defTabSz="468000" rtl="0" eaLnBrk="1" latinLnBrk="0" hangingPunct="1">
        <a:lnSpc>
          <a:spcPct val="95000"/>
        </a:lnSpc>
        <a:spcBef>
          <a:spcPts val="500"/>
        </a:spcBef>
        <a:spcAft>
          <a:spcPts val="1000"/>
        </a:spcAft>
        <a:buClr>
          <a:schemeClr val="bg2"/>
        </a:buClr>
        <a:buFont typeface="Arial" panose="020B0604020202020204" pitchFamily="34" charset="0"/>
        <a:buChar char="•"/>
        <a:tabLst>
          <a:tab pos="468000" algn="l"/>
        </a:tabLst>
        <a:defRPr sz="2000" kern="1200">
          <a:solidFill>
            <a:schemeClr val="tx1"/>
          </a:solidFill>
          <a:latin typeface="+mn-lt"/>
          <a:ea typeface="+mn-ea"/>
          <a:cs typeface="+mn-cs"/>
        </a:defRPr>
      </a:lvl1pPr>
      <a:lvl2pPr marL="0" indent="0" algn="l" defTabSz="468000" rtl="0" eaLnBrk="1" latinLnBrk="0" hangingPunct="1">
        <a:lnSpc>
          <a:spcPct val="90000"/>
        </a:lnSpc>
        <a:spcBef>
          <a:spcPts val="500"/>
        </a:spcBef>
        <a:spcAft>
          <a:spcPts val="2000"/>
        </a:spcAft>
        <a:buFont typeface="Arial" panose="020B0604020202020204" pitchFamily="34" charset="0"/>
        <a:buNone/>
        <a:tabLst>
          <a:tab pos="468000" algn="l"/>
        </a:tabLst>
        <a:defRPr sz="2500" b="1" kern="1200">
          <a:solidFill>
            <a:schemeClr val="bg2"/>
          </a:solidFill>
          <a:latin typeface="+mj-lt"/>
          <a:ea typeface="+mn-ea"/>
          <a:cs typeface="+mn-cs"/>
        </a:defRPr>
      </a:lvl2pPr>
      <a:lvl3pPr marL="0" indent="0" algn="l" defTabSz="468000" rtl="0" eaLnBrk="1" latinLnBrk="0" hangingPunct="1">
        <a:lnSpc>
          <a:spcPct val="95000"/>
        </a:lnSpc>
        <a:spcBef>
          <a:spcPts val="500"/>
        </a:spcBef>
        <a:spcAft>
          <a:spcPts val="1000"/>
        </a:spcAft>
        <a:buFont typeface="Arial" panose="020B0604020202020204" pitchFamily="34" charset="0"/>
        <a:buNone/>
        <a:tabLst>
          <a:tab pos="468000" algn="l"/>
        </a:tabLst>
        <a:defRPr sz="2000" b="1" kern="1200">
          <a:solidFill>
            <a:schemeClr val="tx1"/>
          </a:solidFill>
          <a:latin typeface="+mn-lt"/>
          <a:ea typeface="+mn-ea"/>
          <a:cs typeface="+mn-cs"/>
        </a:defRPr>
      </a:lvl3pPr>
      <a:lvl4pPr marL="288000" indent="-288000" algn="l" defTabSz="468000" rtl="0" eaLnBrk="1" latinLnBrk="0" hangingPunct="1">
        <a:lnSpc>
          <a:spcPct val="95000"/>
        </a:lnSpc>
        <a:spcBef>
          <a:spcPts val="500"/>
        </a:spcBef>
        <a:spcAft>
          <a:spcPts val="1000"/>
        </a:spcAft>
        <a:buClr>
          <a:schemeClr val="bg2"/>
        </a:buClr>
        <a:buFont typeface="Arial" panose="020B0604020202020204" pitchFamily="34" charset="0"/>
        <a:buChar char="•"/>
        <a:tabLst>
          <a:tab pos="468000" algn="l"/>
        </a:tabLst>
        <a:defRPr sz="3000" kern="1200">
          <a:solidFill>
            <a:schemeClr val="tx1"/>
          </a:solidFill>
          <a:latin typeface="+mn-lt"/>
          <a:ea typeface="+mn-ea"/>
          <a:cs typeface="+mn-cs"/>
        </a:defRPr>
      </a:lvl4pPr>
      <a:lvl5pPr marL="576000" indent="-288000" algn="l" defTabSz="468000" rtl="0" eaLnBrk="1" latinLnBrk="0" hangingPunct="1">
        <a:lnSpc>
          <a:spcPct val="95000"/>
        </a:lnSpc>
        <a:spcBef>
          <a:spcPts val="500"/>
        </a:spcBef>
        <a:spcAft>
          <a:spcPts val="1000"/>
        </a:spcAft>
        <a:buClr>
          <a:schemeClr val="bg2"/>
        </a:buClr>
        <a:buFont typeface="System Font Regular"/>
        <a:buChar char="–"/>
        <a:tabLst>
          <a:tab pos="468000" algn="l"/>
        </a:tabLst>
        <a:defRPr sz="2000" kern="1200">
          <a:solidFill>
            <a:schemeClr val="tx1"/>
          </a:solidFill>
          <a:latin typeface="+mn-lt"/>
          <a:ea typeface="+mn-ea"/>
          <a:cs typeface="+mn-cs"/>
        </a:defRPr>
      </a:lvl5pPr>
      <a:lvl6pPr marL="720000" indent="-432000" algn="l" defTabSz="468000" rtl="0" eaLnBrk="1" latinLnBrk="0" hangingPunct="1">
        <a:lnSpc>
          <a:spcPct val="95000"/>
        </a:lnSpc>
        <a:spcBef>
          <a:spcPts val="0"/>
        </a:spcBef>
        <a:spcAft>
          <a:spcPts val="500"/>
        </a:spcAft>
        <a:buClr>
          <a:schemeClr val="bg2"/>
        </a:buClr>
        <a:buFont typeface="System Font Regular"/>
        <a:buChar char="–"/>
        <a:tabLst>
          <a:tab pos="468000" algn="l"/>
        </a:tabLst>
        <a:defRPr sz="3000" kern="1200">
          <a:solidFill>
            <a:schemeClr val="tx1"/>
          </a:solidFill>
          <a:latin typeface="+mn-lt"/>
          <a:ea typeface="+mn-ea"/>
          <a:cs typeface="+mn-cs"/>
        </a:defRPr>
      </a:lvl6pPr>
      <a:lvl7pPr marL="180000" indent="-180000" algn="l" defTabSz="468000" rtl="0" eaLnBrk="1" latinLnBrk="0" hangingPunct="1">
        <a:lnSpc>
          <a:spcPct val="95000"/>
        </a:lnSpc>
        <a:spcBef>
          <a:spcPts val="0"/>
        </a:spcBef>
        <a:spcAft>
          <a:spcPts val="500"/>
        </a:spcAft>
        <a:buClr>
          <a:schemeClr val="bg2"/>
        </a:buClr>
        <a:buFont typeface="Arial" panose="020B0604020202020204" pitchFamily="34" charset="0"/>
        <a:buChar char="•"/>
        <a:tabLst>
          <a:tab pos="468000" algn="l"/>
        </a:tabLst>
        <a:defRPr sz="2000" kern="1200">
          <a:solidFill>
            <a:schemeClr val="tx1"/>
          </a:solidFill>
          <a:latin typeface="+mn-lt"/>
          <a:ea typeface="+mn-ea"/>
          <a:cs typeface="+mn-cs"/>
        </a:defRPr>
      </a:lvl7pPr>
      <a:lvl8pPr marL="180000" indent="-180000" algn="l" defTabSz="468000" rtl="0" eaLnBrk="1" latinLnBrk="0" hangingPunct="1">
        <a:lnSpc>
          <a:spcPct val="95000"/>
        </a:lnSpc>
        <a:spcBef>
          <a:spcPts val="0"/>
        </a:spcBef>
        <a:spcAft>
          <a:spcPts val="500"/>
        </a:spcAft>
        <a:buClr>
          <a:schemeClr val="bg2"/>
        </a:buClr>
        <a:buFont typeface="Arial" panose="020B0604020202020204" pitchFamily="34" charset="0"/>
        <a:buChar char="•"/>
        <a:tabLst>
          <a:tab pos="468000" algn="l"/>
        </a:tabLst>
        <a:defRPr sz="2000" kern="1200">
          <a:solidFill>
            <a:schemeClr val="tx1"/>
          </a:solidFill>
          <a:latin typeface="+mn-lt"/>
          <a:ea typeface="+mn-ea"/>
          <a:cs typeface="+mn-cs"/>
        </a:defRPr>
      </a:lvl8pPr>
      <a:lvl9pPr marL="180000" indent="-180000" algn="l" defTabSz="468000" rtl="0" eaLnBrk="1" latinLnBrk="0" hangingPunct="1">
        <a:lnSpc>
          <a:spcPct val="95000"/>
        </a:lnSpc>
        <a:spcBef>
          <a:spcPts val="0"/>
        </a:spcBef>
        <a:spcAft>
          <a:spcPts val="500"/>
        </a:spcAft>
        <a:buClr>
          <a:schemeClr val="bg2"/>
        </a:buClr>
        <a:buFont typeface="Arial" panose="020B0604020202020204" pitchFamily="34" charset="0"/>
        <a:buChar char="•"/>
        <a:tabLst>
          <a:tab pos="468000" algn="l"/>
        </a:tabLst>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julie.Hulme@ntu.ac.uk" TargetMode="External"/><Relationship Id="rId3" Type="http://schemas.openxmlformats.org/officeDocument/2006/relationships/hyperlink" Target="mailto:rose.gann@ntu.ac.uk" TargetMode="External"/><Relationship Id="rId7" Type="http://schemas.openxmlformats.org/officeDocument/2006/relationships/hyperlink" Target="mailto:ricky.gee@ntu.ac.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mailto:iain.wilson@ntu.ac.uk" TargetMode="External"/><Relationship Id="rId5" Type="http://schemas.openxmlformats.org/officeDocument/2006/relationships/hyperlink" Target="mailto:lia.blaj-ward@ntu.ac.uk" TargetMode="External"/><Relationship Id="rId4" Type="http://schemas.openxmlformats.org/officeDocument/2006/relationships/hyperlink" Target="mailto:chris.rolph@ntu.ac.uk"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9.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8" Type="http://schemas.openxmlformats.org/officeDocument/2006/relationships/hyperlink" Target="https://oer.lincoln.ac.uk/reading/" TargetMode="External"/><Relationship Id="rId3" Type="http://schemas.openxmlformats.org/officeDocument/2006/relationships/image" Target="../media/image10.jpg"/><Relationship Id="rId7" Type="http://schemas.openxmlformats.org/officeDocument/2006/relationships/image" Target="../media/image14.jpeg"/><Relationship Id="rId2" Type="http://schemas.openxmlformats.org/officeDocument/2006/relationships/hyperlink" Target="mailto:iain.Wilson@ntu.ac.uk" TargetMode="External"/><Relationship Id="rId1" Type="http://schemas.openxmlformats.org/officeDocument/2006/relationships/slideLayout" Target="../slideLayouts/slideLayout20.xml"/><Relationship Id="rId6" Type="http://schemas.openxmlformats.org/officeDocument/2006/relationships/image" Target="../media/image13.png"/><Relationship Id="rId11" Type="http://schemas.openxmlformats.org/officeDocument/2006/relationships/image" Target="../media/image16.png"/><Relationship Id="rId5" Type="http://schemas.openxmlformats.org/officeDocument/2006/relationships/image" Target="../media/image12.png"/><Relationship Id="rId10" Type="http://schemas.openxmlformats.org/officeDocument/2006/relationships/hyperlink" Target="https://drpauljreilly.com/2020/08/03/curator-of-national-teaching-repository/" TargetMode="External"/><Relationship Id="rId4" Type="http://schemas.openxmlformats.org/officeDocument/2006/relationships/image" Target="../media/image11.pn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link.springer.com/rwe/10.1007/978-1-4614-5583-7_289" TargetMode="External"/><Relationship Id="rId2" Type="http://schemas.openxmlformats.org/officeDocument/2006/relationships/hyperlink" Target="https://www.taylorfrancis.com/chapters/edit/10.4324/9781003037569-13/supporting-developing-teaching-focused-individuals-professorial-level-julie-hulme?context=ubx&amp;refId=bf67c185-c6c8-4abb-8661-59714597a241" TargetMode="External"/><Relationship Id="rId1" Type="http://schemas.openxmlformats.org/officeDocument/2006/relationships/slideLayout" Target="../slideLayouts/slideLayout19.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hyperlink" Target="https://uk.sagepub.com/en-gb/eur/thematic-analysis/book248481" TargetMode="Externa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hyperlink" Target="https://www.advance-he.ac.uk/knowledge-hub/embedding-reward-recognition-and-promotion-teaching-learning" TargetMode="External"/><Relationship Id="rId2" Type="http://schemas.openxmlformats.org/officeDocument/2006/relationships/hyperlink" Target="https://www.taylorfrancis.com/chapters/edit/10.4324/9781003037569-13/supporting-developing-teaching-focused-individuals-professorial-level-julie-hulme?context=ubx&amp;refId=bf67c185-c6c8-4abb-8661-59714597a241" TargetMode="Externa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E705CA-1A00-3359-DF03-D8BE4C7B3D32}"/>
              </a:ext>
            </a:extLst>
          </p:cNvPr>
          <p:cNvSpPr>
            <a:spLocks noGrp="1"/>
          </p:cNvSpPr>
          <p:nvPr>
            <p:ph type="ctrTitle"/>
          </p:nvPr>
        </p:nvSpPr>
        <p:spPr/>
        <p:txBody>
          <a:bodyPr/>
          <a:lstStyle/>
          <a:p>
            <a:r>
              <a:rPr lang="en-GB" dirty="0"/>
              <a:t>Approaches to scholarship within the Social Sciences, Arts, and Humanities</a:t>
            </a:r>
          </a:p>
        </p:txBody>
      </p:sp>
      <p:sp>
        <p:nvSpPr>
          <p:cNvPr id="5" name="Subtitle 4">
            <a:extLst>
              <a:ext uri="{FF2B5EF4-FFF2-40B4-BE49-F238E27FC236}">
                <a16:creationId xmlns:a16="http://schemas.microsoft.com/office/drawing/2014/main" id="{0173D315-29D6-8A9B-708C-2A06CF9D83AB}"/>
              </a:ext>
            </a:extLst>
          </p:cNvPr>
          <p:cNvSpPr>
            <a:spLocks noGrp="1"/>
          </p:cNvSpPr>
          <p:nvPr>
            <p:ph type="subTitle" idx="1"/>
          </p:nvPr>
        </p:nvSpPr>
        <p:spPr/>
        <p:txBody>
          <a:bodyPr/>
          <a:lstStyle/>
          <a:p>
            <a:r>
              <a:rPr lang="en-GB" dirty="0">
                <a:solidFill>
                  <a:schemeClr val="bg2"/>
                </a:solidFill>
              </a:rPr>
              <a:t>School of Social Sciences Scholarship Forum</a:t>
            </a:r>
          </a:p>
        </p:txBody>
      </p:sp>
      <p:sp>
        <p:nvSpPr>
          <p:cNvPr id="6" name="TextBox 5">
            <a:extLst>
              <a:ext uri="{FF2B5EF4-FFF2-40B4-BE49-F238E27FC236}">
                <a16:creationId xmlns:a16="http://schemas.microsoft.com/office/drawing/2014/main" id="{79E55C26-A9F4-038D-F3C7-856FEA309BAD}"/>
              </a:ext>
            </a:extLst>
          </p:cNvPr>
          <p:cNvSpPr txBox="1"/>
          <p:nvPr/>
        </p:nvSpPr>
        <p:spPr>
          <a:xfrm>
            <a:off x="344393" y="3229077"/>
            <a:ext cx="8022859" cy="2322871"/>
          </a:xfrm>
          <a:prstGeom prst="rect">
            <a:avLst/>
          </a:prstGeom>
          <a:noFill/>
        </p:spPr>
        <p:txBody>
          <a:bodyPr wrap="square" lIns="0" tIns="0" rIns="0" bIns="0" rtlCol="0">
            <a:noAutofit/>
          </a:bodyPr>
          <a:lstStyle/>
          <a:p>
            <a:pPr algn="l"/>
            <a:r>
              <a:rPr lang="en-GB" sz="2000" b="1" dirty="0">
                <a:solidFill>
                  <a:schemeClr val="tx2">
                    <a:lumMod val="20000"/>
                    <a:lumOff val="80000"/>
                  </a:schemeClr>
                </a:solidFill>
              </a:rPr>
              <a:t>Panel chair:  </a:t>
            </a:r>
            <a:r>
              <a:rPr lang="en-GB" sz="2000" dirty="0">
                <a:solidFill>
                  <a:schemeClr val="tx2">
                    <a:lumMod val="20000"/>
                    <a:lumOff val="80000"/>
                  </a:schemeClr>
                </a:solidFill>
              </a:rPr>
              <a:t>Professor Rose Gann, </a:t>
            </a:r>
            <a:r>
              <a:rPr lang="en-GB" sz="2000" dirty="0">
                <a:solidFill>
                  <a:schemeClr val="tx2">
                    <a:lumMod val="20000"/>
                    <a:lumOff val="80000"/>
                  </a:schemeClr>
                </a:solidFill>
                <a:hlinkClick r:id="rId3">
                  <a:extLst>
                    <a:ext uri="{A12FA001-AC4F-418D-AE19-62706E023703}">
                      <ahyp:hlinkClr xmlns:ahyp="http://schemas.microsoft.com/office/drawing/2018/hyperlinkcolor" val="tx"/>
                    </a:ext>
                  </a:extLst>
                </a:hlinkClick>
              </a:rPr>
              <a:t>rose.gann@ntu.ac.uk</a:t>
            </a:r>
            <a:endParaRPr lang="en-GB" sz="2000" dirty="0">
              <a:solidFill>
                <a:schemeClr val="tx2">
                  <a:lumMod val="20000"/>
                  <a:lumOff val="80000"/>
                </a:schemeClr>
              </a:solidFill>
            </a:endParaRPr>
          </a:p>
          <a:p>
            <a:pPr algn="l"/>
            <a:r>
              <a:rPr lang="en-GB" sz="2000" b="1" dirty="0">
                <a:solidFill>
                  <a:schemeClr val="tx2">
                    <a:lumMod val="20000"/>
                    <a:lumOff val="80000"/>
                  </a:schemeClr>
                </a:solidFill>
              </a:rPr>
              <a:t>Panel: </a:t>
            </a:r>
          </a:p>
          <a:p>
            <a:pPr algn="l"/>
            <a:r>
              <a:rPr lang="en-GB" sz="2000" dirty="0">
                <a:solidFill>
                  <a:schemeClr val="tx2">
                    <a:lumMod val="20000"/>
                    <a:lumOff val="80000"/>
                  </a:schemeClr>
                </a:solidFill>
              </a:rPr>
              <a:t>Dr Chris Rolph, </a:t>
            </a:r>
            <a:r>
              <a:rPr lang="en-GB" sz="2000" dirty="0">
                <a:solidFill>
                  <a:schemeClr val="tx2">
                    <a:lumMod val="20000"/>
                    <a:lumOff val="80000"/>
                  </a:schemeClr>
                </a:solidFill>
                <a:hlinkClick r:id="rId4">
                  <a:extLst>
                    <a:ext uri="{A12FA001-AC4F-418D-AE19-62706E023703}">
                      <ahyp:hlinkClr xmlns:ahyp="http://schemas.microsoft.com/office/drawing/2018/hyperlinkcolor" val="tx"/>
                    </a:ext>
                  </a:extLst>
                </a:hlinkClick>
              </a:rPr>
              <a:t>chris.rolph@ntu.ac.uk</a:t>
            </a:r>
            <a:endParaRPr lang="en-GB" sz="2000" dirty="0">
              <a:solidFill>
                <a:schemeClr val="tx2">
                  <a:lumMod val="20000"/>
                  <a:lumOff val="80000"/>
                </a:schemeClr>
              </a:solidFill>
            </a:endParaRPr>
          </a:p>
          <a:p>
            <a:pPr algn="l"/>
            <a:r>
              <a:rPr lang="en-GB" sz="2000" dirty="0">
                <a:solidFill>
                  <a:schemeClr val="accent6">
                    <a:lumMod val="50000"/>
                  </a:schemeClr>
                </a:solidFill>
              </a:rPr>
              <a:t>Dr Lia Blaj-Ward – apologies, </a:t>
            </a:r>
            <a:r>
              <a:rPr lang="en-GB" sz="2000" dirty="0">
                <a:solidFill>
                  <a:schemeClr val="accent6">
                    <a:lumMod val="50000"/>
                  </a:schemeClr>
                </a:solidFill>
                <a:hlinkClick r:id="rId5">
                  <a:extLst>
                    <a:ext uri="{A12FA001-AC4F-418D-AE19-62706E023703}">
                      <ahyp:hlinkClr xmlns:ahyp="http://schemas.microsoft.com/office/drawing/2018/hyperlinkcolor" val="tx"/>
                    </a:ext>
                  </a:extLst>
                </a:hlinkClick>
              </a:rPr>
              <a:t>lia.blaj-ward@ntu.ac.uk</a:t>
            </a:r>
            <a:r>
              <a:rPr lang="en-GB" sz="2000" dirty="0">
                <a:solidFill>
                  <a:schemeClr val="accent6">
                    <a:lumMod val="50000"/>
                  </a:schemeClr>
                </a:solidFill>
              </a:rPr>
              <a:t> </a:t>
            </a:r>
          </a:p>
          <a:p>
            <a:pPr algn="l"/>
            <a:r>
              <a:rPr lang="en-GB" sz="2000" dirty="0">
                <a:solidFill>
                  <a:schemeClr val="tx2">
                    <a:lumMod val="20000"/>
                    <a:lumOff val="80000"/>
                  </a:schemeClr>
                </a:solidFill>
              </a:rPr>
              <a:t>Dr Iain Wilson, </a:t>
            </a:r>
            <a:r>
              <a:rPr lang="en-GB" sz="2000" dirty="0">
                <a:solidFill>
                  <a:schemeClr val="tx2">
                    <a:lumMod val="20000"/>
                    <a:lumOff val="80000"/>
                  </a:schemeClr>
                </a:solidFill>
                <a:hlinkClick r:id="rId6">
                  <a:extLst>
                    <a:ext uri="{A12FA001-AC4F-418D-AE19-62706E023703}">
                      <ahyp:hlinkClr xmlns:ahyp="http://schemas.microsoft.com/office/drawing/2018/hyperlinkcolor" val="tx"/>
                    </a:ext>
                  </a:extLst>
                </a:hlinkClick>
              </a:rPr>
              <a:t>iain.wilson@ntu.ac.uk</a:t>
            </a:r>
            <a:endParaRPr lang="en-GB" sz="2000" dirty="0">
              <a:solidFill>
                <a:schemeClr val="tx2">
                  <a:lumMod val="20000"/>
                  <a:lumOff val="80000"/>
                </a:schemeClr>
              </a:solidFill>
            </a:endParaRPr>
          </a:p>
          <a:p>
            <a:pPr algn="l"/>
            <a:r>
              <a:rPr lang="en-GB" sz="2000" dirty="0">
                <a:solidFill>
                  <a:schemeClr val="tx2">
                    <a:lumMod val="20000"/>
                    <a:lumOff val="80000"/>
                  </a:schemeClr>
                </a:solidFill>
              </a:rPr>
              <a:t>Dr Ricky Gee, </a:t>
            </a:r>
            <a:r>
              <a:rPr lang="en-GB" sz="2000" dirty="0">
                <a:solidFill>
                  <a:schemeClr val="tx2">
                    <a:lumMod val="20000"/>
                    <a:lumOff val="80000"/>
                  </a:schemeClr>
                </a:solidFill>
                <a:hlinkClick r:id="rId7">
                  <a:extLst>
                    <a:ext uri="{A12FA001-AC4F-418D-AE19-62706E023703}">
                      <ahyp:hlinkClr xmlns:ahyp="http://schemas.microsoft.com/office/drawing/2018/hyperlinkcolor" val="tx"/>
                    </a:ext>
                  </a:extLst>
                </a:hlinkClick>
              </a:rPr>
              <a:t>ricky.gee@ntu.ac.uk</a:t>
            </a:r>
            <a:endParaRPr lang="en-GB" sz="2000" dirty="0">
              <a:solidFill>
                <a:schemeClr val="tx2">
                  <a:lumMod val="20000"/>
                  <a:lumOff val="80000"/>
                </a:schemeClr>
              </a:solidFill>
            </a:endParaRPr>
          </a:p>
          <a:p>
            <a:pPr algn="l"/>
            <a:r>
              <a:rPr lang="en-GB" sz="2000" dirty="0">
                <a:solidFill>
                  <a:schemeClr val="tx2">
                    <a:lumMod val="20000"/>
                    <a:lumOff val="80000"/>
                  </a:schemeClr>
                </a:solidFill>
              </a:rPr>
              <a:t>Professor Julie Hulme, </a:t>
            </a:r>
            <a:r>
              <a:rPr lang="en-GB" sz="2000" dirty="0">
                <a:solidFill>
                  <a:schemeClr val="tx2">
                    <a:lumMod val="20000"/>
                    <a:lumOff val="80000"/>
                  </a:schemeClr>
                </a:solidFill>
                <a:hlinkClick r:id="rId8">
                  <a:extLst>
                    <a:ext uri="{A12FA001-AC4F-418D-AE19-62706E023703}">
                      <ahyp:hlinkClr xmlns:ahyp="http://schemas.microsoft.com/office/drawing/2018/hyperlinkcolor" val="tx"/>
                    </a:ext>
                  </a:extLst>
                </a:hlinkClick>
              </a:rPr>
              <a:t>julie.hulme@ntu.ac.uk</a:t>
            </a:r>
            <a:r>
              <a:rPr lang="en-GB" sz="2000" dirty="0">
                <a:solidFill>
                  <a:schemeClr val="tx2">
                    <a:lumMod val="20000"/>
                    <a:lumOff val="80000"/>
                  </a:schemeClr>
                </a:solidFill>
              </a:rPr>
              <a:t> </a:t>
            </a:r>
          </a:p>
          <a:p>
            <a:pPr algn="l"/>
            <a:endParaRPr lang="en-GB" sz="2000" dirty="0">
              <a:solidFill>
                <a:schemeClr val="tx2">
                  <a:lumMod val="20000"/>
                  <a:lumOff val="80000"/>
                </a:schemeClr>
              </a:solidFill>
            </a:endParaRPr>
          </a:p>
          <a:p>
            <a:pPr algn="l"/>
            <a:endParaRPr lang="en-GB" sz="2000" dirty="0">
              <a:solidFill>
                <a:schemeClr val="tx2">
                  <a:lumMod val="20000"/>
                  <a:lumOff val="80000"/>
                </a:schemeClr>
              </a:solidFill>
            </a:endParaRPr>
          </a:p>
        </p:txBody>
      </p:sp>
    </p:spTree>
    <p:extLst>
      <p:ext uri="{BB962C8B-B14F-4D97-AF65-F5344CB8AC3E}">
        <p14:creationId xmlns:p14="http://schemas.microsoft.com/office/powerpoint/2010/main" val="806364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9817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A0038CA-FDA8-3B3A-7ABF-8F6B3BCFA476}"/>
              </a:ext>
            </a:extLst>
          </p:cNvPr>
          <p:cNvSpPr txBox="1"/>
          <p:nvPr/>
        </p:nvSpPr>
        <p:spPr>
          <a:xfrm>
            <a:off x="527538" y="-35169"/>
            <a:ext cx="4712677" cy="410308"/>
          </a:xfrm>
          <a:prstGeom prst="rect">
            <a:avLst/>
          </a:prstGeom>
          <a:noFill/>
        </p:spPr>
        <p:txBody>
          <a:bodyPr wrap="square" lIns="0" tIns="0" rIns="0" bIns="0" rtlCol="0" anchor="b" anchorCtr="0">
            <a:normAutofit/>
          </a:bodyPr>
          <a:lstStyle/>
          <a:p>
            <a:r>
              <a:rPr lang="en-GB" b="1" dirty="0">
                <a:solidFill>
                  <a:schemeClr val="bg1"/>
                </a:solidFill>
              </a:rPr>
              <a:t>Scholarship Case Study – Chris Rolph</a:t>
            </a:r>
          </a:p>
        </p:txBody>
      </p:sp>
      <p:pic>
        <p:nvPicPr>
          <p:cNvPr id="15" name="Graphic 14" descr="Open book outline">
            <a:extLst>
              <a:ext uri="{FF2B5EF4-FFF2-40B4-BE49-F238E27FC236}">
                <a16:creationId xmlns:a16="http://schemas.microsoft.com/office/drawing/2014/main" id="{2488D9E4-F71F-D0ED-9DD4-524C3248CC6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6820" y="938053"/>
            <a:ext cx="4607170" cy="4607170"/>
          </a:xfrm>
          <a:prstGeom prst="rect">
            <a:avLst/>
          </a:prstGeom>
        </p:spPr>
      </p:pic>
      <p:sp>
        <p:nvSpPr>
          <p:cNvPr id="4" name="Content Placeholder 3">
            <a:extLst>
              <a:ext uri="{FF2B5EF4-FFF2-40B4-BE49-F238E27FC236}">
                <a16:creationId xmlns:a16="http://schemas.microsoft.com/office/drawing/2014/main" id="{32BE0E86-53BD-ED4F-DDDD-99D6A553C8AD}"/>
              </a:ext>
            </a:extLst>
          </p:cNvPr>
          <p:cNvSpPr>
            <a:spLocks noGrp="1"/>
          </p:cNvSpPr>
          <p:nvPr>
            <p:ph sz="half" idx="1"/>
          </p:nvPr>
        </p:nvSpPr>
        <p:spPr>
          <a:xfrm>
            <a:off x="1252943" y="1946238"/>
            <a:ext cx="2778369" cy="1969477"/>
          </a:xfrm>
          <a:solidFill>
            <a:schemeClr val="bg1"/>
          </a:solidFill>
        </p:spPr>
        <p:txBody>
          <a:bodyPr>
            <a:normAutofit/>
          </a:bodyPr>
          <a:lstStyle/>
          <a:p>
            <a:pPr marL="0" indent="0" algn="ctr">
              <a:buNone/>
            </a:pPr>
            <a:r>
              <a:rPr lang="en-GB" sz="1800" i="1" dirty="0">
                <a:solidFill>
                  <a:srgbClr val="C00000"/>
                </a:solidFill>
                <a:latin typeface="+mn-lt"/>
                <a:ea typeface="SimHei" panose="02010609060101010101" pitchFamily="49" charset="-122"/>
              </a:rPr>
              <a:t>“</a:t>
            </a:r>
            <a:r>
              <a:rPr lang="en-GB" sz="1800" i="1" dirty="0">
                <a:solidFill>
                  <a:srgbClr val="C00000"/>
                </a:solidFill>
                <a:effectLst/>
                <a:latin typeface="+mn-lt"/>
                <a:ea typeface="Times New Roman" panose="02020603050405020304" pitchFamily="18" charset="0"/>
              </a:rPr>
              <a:t>any work that aims to understand or enhance an aspect of higher education. It is shared publicly, it can be evaluated, and it is implemented by other people.”</a:t>
            </a:r>
            <a:endParaRPr lang="en-GB" sz="2000" dirty="0">
              <a:solidFill>
                <a:srgbClr val="C00000"/>
              </a:solidFill>
              <a:latin typeface="+mn-lt"/>
            </a:endParaRPr>
          </a:p>
        </p:txBody>
      </p:sp>
      <p:sp>
        <p:nvSpPr>
          <p:cNvPr id="16" name="Rectangle 15">
            <a:extLst>
              <a:ext uri="{FF2B5EF4-FFF2-40B4-BE49-F238E27FC236}">
                <a16:creationId xmlns:a16="http://schemas.microsoft.com/office/drawing/2014/main" id="{22A852EB-B358-A42F-ED2D-9A766963978B}"/>
              </a:ext>
            </a:extLst>
          </p:cNvPr>
          <p:cNvSpPr/>
          <p:nvPr/>
        </p:nvSpPr>
        <p:spPr>
          <a:xfrm>
            <a:off x="2567583" y="3915715"/>
            <a:ext cx="117806" cy="18843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a:extLst>
              <a:ext uri="{FF2B5EF4-FFF2-40B4-BE49-F238E27FC236}">
                <a16:creationId xmlns:a16="http://schemas.microsoft.com/office/drawing/2014/main" id="{707F7B6E-2447-F753-C9AE-917750C272ED}"/>
              </a:ext>
            </a:extLst>
          </p:cNvPr>
          <p:cNvGrpSpPr/>
          <p:nvPr/>
        </p:nvGrpSpPr>
        <p:grpSpPr>
          <a:xfrm>
            <a:off x="5326083" y="676580"/>
            <a:ext cx="3002534" cy="2005693"/>
            <a:chOff x="326820" y="805542"/>
            <a:chExt cx="3002534" cy="2005693"/>
          </a:xfrm>
        </p:grpSpPr>
        <p:pic>
          <p:nvPicPr>
            <p:cNvPr id="2052" name="Picture 4" descr="What Age Do You Take Training Wheels Off A Bike?">
              <a:extLst>
                <a:ext uri="{FF2B5EF4-FFF2-40B4-BE49-F238E27FC236}">
                  <a16:creationId xmlns:a16="http://schemas.microsoft.com/office/drawing/2014/main" id="{03F2371E-2566-0269-C0F6-0ECCC2F51E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820" y="805542"/>
              <a:ext cx="3002534" cy="200569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21EC2742-392A-1E25-CAB7-E2CAD3FCDC7F}"/>
                </a:ext>
              </a:extLst>
            </p:cNvPr>
            <p:cNvSpPr txBox="1"/>
            <p:nvPr/>
          </p:nvSpPr>
          <p:spPr>
            <a:xfrm>
              <a:off x="418678" y="2430235"/>
              <a:ext cx="914400" cy="359228"/>
            </a:xfrm>
            <a:prstGeom prst="rect">
              <a:avLst/>
            </a:prstGeom>
            <a:noFill/>
          </p:spPr>
          <p:txBody>
            <a:bodyPr wrap="none" lIns="0" tIns="0" rIns="0" bIns="0" rtlCol="0" anchor="b" anchorCtr="0">
              <a:normAutofit/>
            </a:bodyPr>
            <a:lstStyle/>
            <a:p>
              <a:r>
                <a:rPr lang="en-GB" dirty="0"/>
                <a:t>2016</a:t>
              </a:r>
            </a:p>
          </p:txBody>
        </p:sp>
      </p:grpSp>
      <p:grpSp>
        <p:nvGrpSpPr>
          <p:cNvPr id="31" name="Group 30">
            <a:extLst>
              <a:ext uri="{FF2B5EF4-FFF2-40B4-BE49-F238E27FC236}">
                <a16:creationId xmlns:a16="http://schemas.microsoft.com/office/drawing/2014/main" id="{5E633C4D-BCC1-27CD-0736-0AF13296D619}"/>
              </a:ext>
            </a:extLst>
          </p:cNvPr>
          <p:cNvGrpSpPr/>
          <p:nvPr/>
        </p:nvGrpSpPr>
        <p:grpSpPr>
          <a:xfrm>
            <a:off x="7728857" y="647665"/>
            <a:ext cx="4044464" cy="2941264"/>
            <a:chOff x="7728857" y="647665"/>
            <a:chExt cx="4044464" cy="2941264"/>
          </a:xfrm>
        </p:grpSpPr>
        <p:pic>
          <p:nvPicPr>
            <p:cNvPr id="2062" name="Picture 14" descr="We are deeply saddened to hear of the passing of our dear friend Charlie  Hamlin. He is the perfect example of a model leader. Between Fall 2016  -Spring 2017 Charlie provided us">
              <a:extLst>
                <a:ext uri="{FF2B5EF4-FFF2-40B4-BE49-F238E27FC236}">
                  <a16:creationId xmlns:a16="http://schemas.microsoft.com/office/drawing/2014/main" id="{711CAB22-9483-9E96-F380-7CAD358D147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0698"/>
            <a:stretch/>
          </p:blipFill>
          <p:spPr bwMode="auto">
            <a:xfrm flipH="1">
              <a:off x="8720710" y="1547021"/>
              <a:ext cx="3052611" cy="2041908"/>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0C4743D0-532D-41A5-2C05-AB291E46D584}"/>
                </a:ext>
              </a:extLst>
            </p:cNvPr>
            <p:cNvSpPr txBox="1"/>
            <p:nvPr/>
          </p:nvSpPr>
          <p:spPr>
            <a:xfrm>
              <a:off x="8860971" y="1690814"/>
              <a:ext cx="914400" cy="256870"/>
            </a:xfrm>
            <a:prstGeom prst="rect">
              <a:avLst/>
            </a:prstGeom>
            <a:noFill/>
          </p:spPr>
          <p:txBody>
            <a:bodyPr wrap="none" lIns="0" tIns="0" rIns="0" bIns="0" rtlCol="0" anchor="b" anchorCtr="0">
              <a:normAutofit lnSpcReduction="10000"/>
            </a:bodyPr>
            <a:lstStyle/>
            <a:p>
              <a:r>
                <a:rPr lang="en-GB" dirty="0"/>
                <a:t>2019</a:t>
              </a:r>
            </a:p>
          </p:txBody>
        </p:sp>
        <p:sp>
          <p:nvSpPr>
            <p:cNvPr id="27" name="Arrow: Circular 26">
              <a:extLst>
                <a:ext uri="{FF2B5EF4-FFF2-40B4-BE49-F238E27FC236}">
                  <a16:creationId xmlns:a16="http://schemas.microsoft.com/office/drawing/2014/main" id="{14946B19-A10D-7B79-F053-7F995C204B6F}"/>
                </a:ext>
              </a:extLst>
            </p:cNvPr>
            <p:cNvSpPr/>
            <p:nvPr/>
          </p:nvSpPr>
          <p:spPr>
            <a:xfrm>
              <a:off x="7728857" y="647665"/>
              <a:ext cx="1440000" cy="1440000"/>
            </a:xfrm>
            <a:prstGeom prst="circularArrow">
              <a:avLst>
                <a:gd name="adj1" fmla="val 12500"/>
                <a:gd name="adj2" fmla="val 1142319"/>
                <a:gd name="adj3" fmla="val 20457681"/>
                <a:gd name="adj4" fmla="val 16200350"/>
                <a:gd name="adj5" fmla="val 125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33" name="Group 32">
            <a:extLst>
              <a:ext uri="{FF2B5EF4-FFF2-40B4-BE49-F238E27FC236}">
                <a16:creationId xmlns:a16="http://schemas.microsoft.com/office/drawing/2014/main" id="{D948125F-7599-17B4-4131-560605735AF8}"/>
              </a:ext>
            </a:extLst>
          </p:cNvPr>
          <p:cNvGrpSpPr/>
          <p:nvPr/>
        </p:nvGrpSpPr>
        <p:grpSpPr>
          <a:xfrm>
            <a:off x="5717969" y="2884291"/>
            <a:ext cx="3297990" cy="3703358"/>
            <a:chOff x="5717969" y="2884291"/>
            <a:chExt cx="3297990" cy="3703358"/>
          </a:xfrm>
        </p:grpSpPr>
        <p:pic>
          <p:nvPicPr>
            <p:cNvPr id="2064" name="Picture 16" descr="Cover of Supervising Doctoral Candidates">
              <a:extLst>
                <a:ext uri="{FF2B5EF4-FFF2-40B4-BE49-F238E27FC236}">
                  <a16:creationId xmlns:a16="http://schemas.microsoft.com/office/drawing/2014/main" id="{CFF0EE1E-2AFC-0702-6857-9C8BFCA0D9E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7969" y="2884291"/>
              <a:ext cx="2402774" cy="37033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8" name="Arrow: Circular 27">
              <a:extLst>
                <a:ext uri="{FF2B5EF4-FFF2-40B4-BE49-F238E27FC236}">
                  <a16:creationId xmlns:a16="http://schemas.microsoft.com/office/drawing/2014/main" id="{8617318A-5675-0B80-23DC-9C78E9ACF57C}"/>
                </a:ext>
              </a:extLst>
            </p:cNvPr>
            <p:cNvSpPr/>
            <p:nvPr/>
          </p:nvSpPr>
          <p:spPr>
            <a:xfrm rot="5400000">
              <a:off x="7575959" y="2996986"/>
              <a:ext cx="1440000" cy="1440000"/>
            </a:xfrm>
            <a:prstGeom prst="circularArrow">
              <a:avLst>
                <a:gd name="adj1" fmla="val 12500"/>
                <a:gd name="adj2" fmla="val 1142319"/>
                <a:gd name="adj3" fmla="val 20457681"/>
                <a:gd name="adj4" fmla="val 16200350"/>
                <a:gd name="adj5" fmla="val 125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2" name="TextBox 31">
              <a:extLst>
                <a:ext uri="{FF2B5EF4-FFF2-40B4-BE49-F238E27FC236}">
                  <a16:creationId xmlns:a16="http://schemas.microsoft.com/office/drawing/2014/main" id="{F9C99E2B-2EC1-B903-CA66-387964F4FA7F}"/>
                </a:ext>
              </a:extLst>
            </p:cNvPr>
            <p:cNvSpPr txBox="1"/>
            <p:nvPr/>
          </p:nvSpPr>
          <p:spPr>
            <a:xfrm>
              <a:off x="5812370" y="2909204"/>
              <a:ext cx="914400" cy="319605"/>
            </a:xfrm>
            <a:prstGeom prst="rect">
              <a:avLst/>
            </a:prstGeom>
            <a:noFill/>
          </p:spPr>
          <p:txBody>
            <a:bodyPr wrap="none" lIns="0" tIns="0" rIns="0" bIns="0" rtlCol="0" anchor="b" anchorCtr="0">
              <a:normAutofit/>
            </a:bodyPr>
            <a:lstStyle/>
            <a:p>
              <a:r>
                <a:rPr lang="en-GB" dirty="0"/>
                <a:t>2022</a:t>
              </a:r>
            </a:p>
          </p:txBody>
        </p:sp>
      </p:grpSp>
      <p:grpSp>
        <p:nvGrpSpPr>
          <p:cNvPr id="35" name="Group 34">
            <a:extLst>
              <a:ext uri="{FF2B5EF4-FFF2-40B4-BE49-F238E27FC236}">
                <a16:creationId xmlns:a16="http://schemas.microsoft.com/office/drawing/2014/main" id="{10C5773F-4424-5043-B103-6A0A1A5E5516}"/>
              </a:ext>
            </a:extLst>
          </p:cNvPr>
          <p:cNvGrpSpPr/>
          <p:nvPr/>
        </p:nvGrpSpPr>
        <p:grpSpPr>
          <a:xfrm>
            <a:off x="7575959" y="4697166"/>
            <a:ext cx="4370006" cy="1953493"/>
            <a:chOff x="7575959" y="4697166"/>
            <a:chExt cx="4370006" cy="1953493"/>
          </a:xfrm>
        </p:grpSpPr>
        <p:pic>
          <p:nvPicPr>
            <p:cNvPr id="25" name="Picture 24" descr="A close-up of a logo&#10;&#10;Description automatically generated">
              <a:extLst>
                <a:ext uri="{FF2B5EF4-FFF2-40B4-BE49-F238E27FC236}">
                  <a16:creationId xmlns:a16="http://schemas.microsoft.com/office/drawing/2014/main" id="{95B65F4D-AD10-E532-0E31-31776FDD631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17432" y="5545223"/>
              <a:ext cx="3528533" cy="1105436"/>
            </a:xfrm>
            <a:prstGeom prst="rect">
              <a:avLst/>
            </a:prstGeom>
            <a:noFill/>
            <a:extLst>
              <a:ext uri="{909E8E84-426E-40DD-AFC4-6F175D3DCCD1}">
                <a14:hiddenFill xmlns:a14="http://schemas.microsoft.com/office/drawing/2010/main">
                  <a:solidFill>
                    <a:srgbClr val="FFFFFF"/>
                  </a:solidFill>
                </a14:hiddenFill>
              </a:ext>
            </a:extLst>
          </p:spPr>
        </p:pic>
        <p:sp>
          <p:nvSpPr>
            <p:cNvPr id="29" name="Arrow: Circular 28">
              <a:extLst>
                <a:ext uri="{FF2B5EF4-FFF2-40B4-BE49-F238E27FC236}">
                  <a16:creationId xmlns:a16="http://schemas.microsoft.com/office/drawing/2014/main" id="{5CA7D4B8-D967-5434-0DDB-9E72C7057136}"/>
                </a:ext>
              </a:extLst>
            </p:cNvPr>
            <p:cNvSpPr/>
            <p:nvPr/>
          </p:nvSpPr>
          <p:spPr>
            <a:xfrm>
              <a:off x="7575959" y="4697166"/>
              <a:ext cx="1440000" cy="1440000"/>
            </a:xfrm>
            <a:prstGeom prst="circularArrow">
              <a:avLst>
                <a:gd name="adj1" fmla="val 12500"/>
                <a:gd name="adj2" fmla="val 1142319"/>
                <a:gd name="adj3" fmla="val 20457681"/>
                <a:gd name="adj4" fmla="val 16200350"/>
                <a:gd name="adj5" fmla="val 125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4" name="TextBox 33">
              <a:extLst>
                <a:ext uri="{FF2B5EF4-FFF2-40B4-BE49-F238E27FC236}">
                  <a16:creationId xmlns:a16="http://schemas.microsoft.com/office/drawing/2014/main" id="{ECB68D34-2A45-7C36-A0F9-5A38A897C8D6}"/>
                </a:ext>
              </a:extLst>
            </p:cNvPr>
            <p:cNvSpPr txBox="1"/>
            <p:nvPr/>
          </p:nvSpPr>
          <p:spPr>
            <a:xfrm>
              <a:off x="10858921" y="5230787"/>
              <a:ext cx="914400" cy="314436"/>
            </a:xfrm>
            <a:prstGeom prst="rect">
              <a:avLst/>
            </a:prstGeom>
            <a:noFill/>
          </p:spPr>
          <p:txBody>
            <a:bodyPr wrap="none" lIns="0" tIns="0" rIns="0" bIns="0" rtlCol="0" anchor="b" anchorCtr="0">
              <a:normAutofit/>
            </a:bodyPr>
            <a:lstStyle/>
            <a:p>
              <a:pPr algn="r"/>
              <a:r>
                <a:rPr lang="en-GB" dirty="0"/>
                <a:t>2024</a:t>
              </a:r>
            </a:p>
          </p:txBody>
        </p:sp>
      </p:grpSp>
    </p:spTree>
    <p:extLst>
      <p:ext uri="{BB962C8B-B14F-4D97-AF65-F5344CB8AC3E}">
        <p14:creationId xmlns:p14="http://schemas.microsoft.com/office/powerpoint/2010/main" val="63919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up)">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right)">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wipe(left)">
                                      <p:cBhvr>
                                        <p:cTn id="2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BECB2-2E1F-E972-8BDB-8749302C2388}"/>
              </a:ext>
            </a:extLst>
          </p:cNvPr>
          <p:cNvSpPr>
            <a:spLocks noGrp="1"/>
          </p:cNvSpPr>
          <p:nvPr>
            <p:ph type="ctrTitle"/>
          </p:nvPr>
        </p:nvSpPr>
        <p:spPr>
          <a:xfrm>
            <a:off x="442913" y="5707016"/>
            <a:ext cx="11306175" cy="709658"/>
          </a:xfrm>
        </p:spPr>
        <p:txBody>
          <a:bodyPr>
            <a:normAutofit/>
          </a:bodyPr>
          <a:lstStyle/>
          <a:p>
            <a:r>
              <a:rPr lang="en-GB" sz="2800" dirty="0"/>
              <a:t>Iain Wilson PhD </a:t>
            </a:r>
            <a:r>
              <a:rPr lang="en-GB" sz="2800" dirty="0" err="1"/>
              <a:t>C.Psycol</a:t>
            </a:r>
            <a:r>
              <a:rPr lang="en-GB" sz="2800" dirty="0"/>
              <a:t> SFHEA (</a:t>
            </a:r>
            <a:r>
              <a:rPr lang="en-GB" sz="2800" dirty="0">
                <a:hlinkClick r:id="rId2">
                  <a:extLst>
                    <a:ext uri="{A12FA001-AC4F-418D-AE19-62706E023703}">
                      <ahyp:hlinkClr xmlns:ahyp="http://schemas.microsoft.com/office/drawing/2018/hyperlinkcolor" val="tx"/>
                    </a:ext>
                  </a:extLst>
                </a:hlinkClick>
              </a:rPr>
              <a:t>iain.Wilson@ntu.ac.uk</a:t>
            </a:r>
            <a:r>
              <a:rPr lang="en-GB" sz="2800" dirty="0"/>
              <a:t>) </a:t>
            </a:r>
          </a:p>
        </p:txBody>
      </p:sp>
      <p:sp>
        <p:nvSpPr>
          <p:cNvPr id="4" name="Date Placeholder 3">
            <a:extLst>
              <a:ext uri="{FF2B5EF4-FFF2-40B4-BE49-F238E27FC236}">
                <a16:creationId xmlns:a16="http://schemas.microsoft.com/office/drawing/2014/main" id="{32831ADE-2E54-3463-C4F0-F594F989F5F4}"/>
              </a:ext>
            </a:extLst>
          </p:cNvPr>
          <p:cNvSpPr>
            <a:spLocks noGrp="1"/>
          </p:cNvSpPr>
          <p:nvPr>
            <p:ph type="dt" sz="half" idx="10"/>
          </p:nvPr>
        </p:nvSpPr>
        <p:spPr/>
        <p:txBody>
          <a:bodyPr/>
          <a:lstStyle/>
          <a:p>
            <a:fld id="{197342E9-89D0-D246-B0E5-635614E13D75}" type="datetime1">
              <a:rPr lang="en-GB" smtClean="0"/>
              <a:pPr/>
              <a:t>25/06/2025</a:t>
            </a:fld>
            <a:endParaRPr lang="en-US"/>
          </a:p>
        </p:txBody>
      </p:sp>
      <p:pic>
        <p:nvPicPr>
          <p:cNvPr id="7" name="Picture 6" descr="A diagram of the Synthesised Model of Reflection.&#10;&#10;Stage 1 - Self evaluation informing goals.&#10;Stage 2 - Goals informing experiences.&#10;Stage 3 - Synthesising learning from experiences.&#10;Stage 4 - Revaluation of self, based on what has been learned, leading to new goals to start the process again.">
            <a:extLst>
              <a:ext uri="{FF2B5EF4-FFF2-40B4-BE49-F238E27FC236}">
                <a16:creationId xmlns:a16="http://schemas.microsoft.com/office/drawing/2014/main" id="{60CA2151-7592-E146-523D-2919B926B7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913" y="1955456"/>
            <a:ext cx="5239265" cy="2947087"/>
          </a:xfrm>
          <a:prstGeom prst="rect">
            <a:avLst/>
          </a:prstGeom>
        </p:spPr>
      </p:pic>
      <p:pic>
        <p:nvPicPr>
          <p:cNvPr id="13" name="Picture 12" descr="Title page from the Level 4 workbook with Nottingham Trent University, NTU Psychology logo.&#10;&#10;Getting Future Ready workbook - Level 4&#10;&#10;Created by Dr Iain Wilson as part of the Psychology Level 4 Work-Like Experience Team with Harry Purser, Dung Ezekiel Jidong, Zoe Galloway-Grant and Helen Reed&#10;&#10;Version 1&#10;Date June 2023">
            <a:extLst>
              <a:ext uri="{FF2B5EF4-FFF2-40B4-BE49-F238E27FC236}">
                <a16:creationId xmlns:a16="http://schemas.microsoft.com/office/drawing/2014/main" id="{C96E0A11-08F2-877E-4515-3EBADBA9A597}"/>
              </a:ext>
            </a:extLst>
          </p:cNvPr>
          <p:cNvPicPr>
            <a:picLocks noChangeAspect="1"/>
          </p:cNvPicPr>
          <p:nvPr/>
        </p:nvPicPr>
        <p:blipFill rotWithShape="1">
          <a:blip r:embed="rId4"/>
          <a:srcRect l="14450" t="9431" r="56620" b="43730"/>
          <a:stretch/>
        </p:blipFill>
        <p:spPr>
          <a:xfrm>
            <a:off x="4305117" y="562895"/>
            <a:ext cx="4191000" cy="3816804"/>
          </a:xfrm>
          <a:prstGeom prst="rect">
            <a:avLst/>
          </a:prstGeom>
          <a:ln>
            <a:solidFill>
              <a:schemeClr val="accent4">
                <a:lumMod val="50000"/>
              </a:schemeClr>
            </a:solidFill>
          </a:ln>
        </p:spPr>
      </p:pic>
      <p:pic>
        <p:nvPicPr>
          <p:cNvPr id="14" name="Picture 13" descr="Screenshot of the workbook. Text is unreadable, but demonstrates that there is information about the Synthesised Model of Reflection, including diagrams.">
            <a:extLst>
              <a:ext uri="{FF2B5EF4-FFF2-40B4-BE49-F238E27FC236}">
                <a16:creationId xmlns:a16="http://schemas.microsoft.com/office/drawing/2014/main" id="{A622488C-686D-67BB-6D8B-19DFA2BBDEBE}"/>
              </a:ext>
            </a:extLst>
          </p:cNvPr>
          <p:cNvPicPr>
            <a:picLocks noChangeAspect="1"/>
          </p:cNvPicPr>
          <p:nvPr/>
        </p:nvPicPr>
        <p:blipFill>
          <a:blip r:embed="rId5"/>
          <a:stretch>
            <a:fillRect/>
          </a:stretch>
        </p:blipFill>
        <p:spPr>
          <a:xfrm>
            <a:off x="8496117" y="562895"/>
            <a:ext cx="3415796" cy="1921385"/>
          </a:xfrm>
          <a:prstGeom prst="rect">
            <a:avLst/>
          </a:prstGeom>
        </p:spPr>
      </p:pic>
      <p:pic>
        <p:nvPicPr>
          <p:cNvPr id="15" name="Picture 14" descr="Screenshot of the workbook. Text is unreadable, but demonstrates that there are links and resources for students to learn more about reflection.">
            <a:extLst>
              <a:ext uri="{FF2B5EF4-FFF2-40B4-BE49-F238E27FC236}">
                <a16:creationId xmlns:a16="http://schemas.microsoft.com/office/drawing/2014/main" id="{6AA76A59-FB98-1DD4-5D5A-F329CD7B82D7}"/>
              </a:ext>
            </a:extLst>
          </p:cNvPr>
          <p:cNvPicPr>
            <a:picLocks noChangeAspect="1"/>
          </p:cNvPicPr>
          <p:nvPr/>
        </p:nvPicPr>
        <p:blipFill>
          <a:blip r:embed="rId6"/>
          <a:stretch>
            <a:fillRect/>
          </a:stretch>
        </p:blipFill>
        <p:spPr>
          <a:xfrm>
            <a:off x="8496116" y="2458314"/>
            <a:ext cx="3415797" cy="1921385"/>
          </a:xfrm>
          <a:prstGeom prst="rect">
            <a:avLst/>
          </a:prstGeom>
        </p:spPr>
      </p:pic>
      <p:pic>
        <p:nvPicPr>
          <p:cNvPr id="16" name="Picture 15" descr="OER Open Educational Resources.">
            <a:extLst>
              <a:ext uri="{FF2B5EF4-FFF2-40B4-BE49-F238E27FC236}">
                <a16:creationId xmlns:a16="http://schemas.microsoft.com/office/drawing/2014/main" id="{DDF61654-244F-2824-53DC-925F761C21F3}"/>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9795973" y="3811597"/>
            <a:ext cx="2174232" cy="2174232"/>
          </a:xfrm>
          <a:prstGeom prst="rect">
            <a:avLst/>
          </a:prstGeom>
        </p:spPr>
      </p:pic>
      <p:pic>
        <p:nvPicPr>
          <p:cNvPr id="18" name="Picture 17" descr="The National Teaching Repository NTR Logo.">
            <a:extLst>
              <a:ext uri="{FF2B5EF4-FFF2-40B4-BE49-F238E27FC236}">
                <a16:creationId xmlns:a16="http://schemas.microsoft.com/office/drawing/2014/main" id="{AF658684-8DE6-698C-ADC2-4F3E5C43AD84}"/>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4305117" y="3811597"/>
            <a:ext cx="5490856" cy="2174232"/>
          </a:xfrm>
          <a:prstGeom prst="rect">
            <a:avLst/>
          </a:prstGeom>
        </p:spPr>
      </p:pic>
      <p:pic>
        <p:nvPicPr>
          <p:cNvPr id="20" name="Picture 19" descr="The National Teaching Repository #OER Champions Award to Dr Iain Wilson, 2024.">
            <a:extLst>
              <a:ext uri="{FF2B5EF4-FFF2-40B4-BE49-F238E27FC236}">
                <a16:creationId xmlns:a16="http://schemas.microsoft.com/office/drawing/2014/main" id="{72F85598-0F9D-7144-808B-33327DCB74F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61889" y="562895"/>
            <a:ext cx="3742126" cy="5427848"/>
          </a:xfrm>
          <a:prstGeom prst="rect">
            <a:avLst/>
          </a:prstGeom>
        </p:spPr>
      </p:pic>
    </p:spTree>
    <p:extLst>
      <p:ext uri="{BB962C8B-B14F-4D97-AF65-F5344CB8AC3E}">
        <p14:creationId xmlns:p14="http://schemas.microsoft.com/office/powerpoint/2010/main" val="2268631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7377D0-3F64-8847-A00F-C4395C7E9F79}"/>
              </a:ext>
            </a:extLst>
          </p:cNvPr>
          <p:cNvSpPr>
            <a:spLocks noGrp="1"/>
          </p:cNvSpPr>
          <p:nvPr>
            <p:ph type="ctrTitle"/>
          </p:nvPr>
        </p:nvSpPr>
        <p:spPr>
          <a:xfrm>
            <a:off x="324001" y="1614418"/>
            <a:ext cx="9088447" cy="1243488"/>
          </a:xfrm>
        </p:spPr>
        <p:txBody>
          <a:bodyPr/>
          <a:lstStyle/>
          <a:p>
            <a:r>
              <a:rPr lang="en-US" dirty="0"/>
              <a:t>Career development stories and identity for </a:t>
            </a:r>
            <a:r>
              <a:rPr lang="en-US" dirty="0" err="1"/>
              <a:t>marginalised</a:t>
            </a:r>
            <a:r>
              <a:rPr lang="en-US" dirty="0"/>
              <a:t> education-focused academics</a:t>
            </a:r>
            <a:endParaRPr lang="en-GB" dirty="0">
              <a:solidFill>
                <a:schemeClr val="bg1">
                  <a:lumMod val="85000"/>
                </a:schemeClr>
              </a:solidFill>
            </a:endParaRPr>
          </a:p>
        </p:txBody>
      </p:sp>
      <p:sp>
        <p:nvSpPr>
          <p:cNvPr id="2" name="Subtitle 1">
            <a:extLst>
              <a:ext uri="{FF2B5EF4-FFF2-40B4-BE49-F238E27FC236}">
                <a16:creationId xmlns:a16="http://schemas.microsoft.com/office/drawing/2014/main" id="{D8092BC2-C251-3D44-A7CB-04B094360472}"/>
              </a:ext>
            </a:extLst>
          </p:cNvPr>
          <p:cNvSpPr>
            <a:spLocks noGrp="1"/>
          </p:cNvSpPr>
          <p:nvPr>
            <p:ph type="subTitle" idx="1"/>
          </p:nvPr>
        </p:nvSpPr>
        <p:spPr>
          <a:xfrm>
            <a:off x="324001" y="3187982"/>
            <a:ext cx="7503607" cy="1520374"/>
          </a:xfrm>
        </p:spPr>
        <p:txBody>
          <a:bodyPr/>
          <a:lstStyle/>
          <a:p>
            <a:r>
              <a:rPr lang="en-GB" dirty="0">
                <a:solidFill>
                  <a:schemeClr val="bg2">
                    <a:lumMod val="60000"/>
                    <a:lumOff val="40000"/>
                  </a:schemeClr>
                </a:solidFill>
              </a:rPr>
              <a:t>Dr Ricky Gee</a:t>
            </a:r>
          </a:p>
          <a:p>
            <a:r>
              <a:rPr lang="en-GB" dirty="0">
                <a:solidFill>
                  <a:schemeClr val="bg2">
                    <a:lumMod val="60000"/>
                    <a:lumOff val="40000"/>
                  </a:schemeClr>
                </a:solidFill>
              </a:rPr>
              <a:t>Prof Julie Hulme (she/her)</a:t>
            </a:r>
          </a:p>
        </p:txBody>
      </p:sp>
      <p:sp>
        <p:nvSpPr>
          <p:cNvPr id="3" name="TextBox 2">
            <a:extLst>
              <a:ext uri="{FF2B5EF4-FFF2-40B4-BE49-F238E27FC236}">
                <a16:creationId xmlns:a16="http://schemas.microsoft.com/office/drawing/2014/main" id="{BC60B59A-F26D-3A0E-EA8F-D48489EC7ED3}"/>
              </a:ext>
            </a:extLst>
          </p:cNvPr>
          <p:cNvSpPr txBox="1"/>
          <p:nvPr/>
        </p:nvSpPr>
        <p:spPr>
          <a:xfrm>
            <a:off x="9035845" y="4719050"/>
            <a:ext cx="3460955" cy="1049063"/>
          </a:xfrm>
          <a:prstGeom prst="rect">
            <a:avLst/>
          </a:prstGeom>
          <a:noFill/>
        </p:spPr>
        <p:txBody>
          <a:bodyPr wrap="square" lIns="0" tIns="0" rIns="0" bIns="0" rtlCol="0">
            <a:noAutofit/>
          </a:bodyPr>
          <a:lstStyle/>
          <a:p>
            <a:pPr algn="l"/>
            <a:r>
              <a:rPr lang="en-GB" sz="2000" dirty="0">
                <a:solidFill>
                  <a:schemeClr val="bg1"/>
                </a:solidFill>
              </a:rPr>
              <a:t>With thanks to NTU Psychology for </a:t>
            </a:r>
            <a:r>
              <a:rPr lang="en-GB" sz="2000" dirty="0" err="1">
                <a:solidFill>
                  <a:schemeClr val="bg1"/>
                </a:solidFill>
              </a:rPr>
              <a:t>seedcorn</a:t>
            </a:r>
            <a:r>
              <a:rPr lang="en-GB" sz="2000" dirty="0">
                <a:solidFill>
                  <a:schemeClr val="bg1"/>
                </a:solidFill>
              </a:rPr>
              <a:t> funding.</a:t>
            </a:r>
          </a:p>
          <a:p>
            <a:pPr algn="l"/>
            <a:r>
              <a:rPr lang="en-GB" sz="2000" dirty="0">
                <a:solidFill>
                  <a:schemeClr val="bg1"/>
                </a:solidFill>
              </a:rPr>
              <a:t>With thanks to Owen Wilkinson for research assistant support. </a:t>
            </a:r>
          </a:p>
        </p:txBody>
      </p:sp>
    </p:spTree>
    <p:extLst>
      <p:ext uri="{BB962C8B-B14F-4D97-AF65-F5344CB8AC3E}">
        <p14:creationId xmlns:p14="http://schemas.microsoft.com/office/powerpoint/2010/main" val="3819292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D91966D-F2AB-E0EB-BBEC-1B891A882CBF}"/>
              </a:ext>
            </a:extLst>
          </p:cNvPr>
          <p:cNvSpPr>
            <a:spLocks noGrp="1"/>
          </p:cNvSpPr>
          <p:nvPr>
            <p:ph sz="half" idx="1"/>
          </p:nvPr>
        </p:nvSpPr>
        <p:spPr>
          <a:xfrm>
            <a:off x="442911" y="1347518"/>
            <a:ext cx="6891953" cy="3708400"/>
          </a:xfrm>
        </p:spPr>
        <p:txBody>
          <a:bodyPr/>
          <a:lstStyle/>
          <a:p>
            <a:r>
              <a:rPr lang="en-GB" dirty="0"/>
              <a:t>Both numbers and proportions of education-focused academics (EFA; e.g. Teaching and Scholarship pathway at NTU) have increased across the sector since 2012 (approx. 250,000 now).</a:t>
            </a:r>
          </a:p>
          <a:p>
            <a:r>
              <a:rPr lang="en-GB" dirty="0"/>
              <a:t>There are multiple reports of stigmatisation among this group relative to those classified as active researchers, e.g. </a:t>
            </a:r>
            <a:r>
              <a:rPr lang="en-GB" dirty="0">
                <a:hlinkClick r:id="rId2"/>
              </a:rPr>
              <a:t>Hulme (2022)</a:t>
            </a:r>
            <a:r>
              <a:rPr lang="en-GB" dirty="0"/>
              <a:t>. Promotion is known to be highly challenging.</a:t>
            </a:r>
          </a:p>
          <a:p>
            <a:r>
              <a:rPr lang="en-GB" dirty="0"/>
              <a:t>People with marginalised characteristics are over-represented in this group.</a:t>
            </a:r>
          </a:p>
          <a:p>
            <a:r>
              <a:rPr lang="en-GB" dirty="0"/>
              <a:t>How do marginalised EFAs experience their academic careers? How can this be explained in terms of career development theory (e.g. </a:t>
            </a:r>
            <a:r>
              <a:rPr lang="en-GB" dirty="0">
                <a:hlinkClick r:id="rId2"/>
              </a:rPr>
              <a:t>Oldridge &amp; Gee, 2023</a:t>
            </a:r>
            <a:r>
              <a:rPr lang="en-GB" dirty="0"/>
              <a:t>) and/or social identity theory (</a:t>
            </a:r>
            <a:r>
              <a:rPr lang="en-GB" dirty="0">
                <a:hlinkClick r:id="rId3"/>
              </a:rPr>
              <a:t>Tajfel &amp; Turner, 1979</a:t>
            </a:r>
            <a:r>
              <a:rPr lang="en-GB" dirty="0"/>
              <a:t>)?</a:t>
            </a:r>
          </a:p>
        </p:txBody>
      </p:sp>
      <p:sp>
        <p:nvSpPr>
          <p:cNvPr id="3" name="Title 2">
            <a:extLst>
              <a:ext uri="{FF2B5EF4-FFF2-40B4-BE49-F238E27FC236}">
                <a16:creationId xmlns:a16="http://schemas.microsoft.com/office/drawing/2014/main" id="{92D96FE3-0073-020E-6EE1-75739E588911}"/>
              </a:ext>
            </a:extLst>
          </p:cNvPr>
          <p:cNvSpPr>
            <a:spLocks noGrp="1"/>
          </p:cNvSpPr>
          <p:nvPr>
            <p:ph type="title"/>
          </p:nvPr>
        </p:nvSpPr>
        <p:spPr/>
        <p:txBody>
          <a:bodyPr/>
          <a:lstStyle/>
          <a:p>
            <a:r>
              <a:rPr lang="en-GB" dirty="0"/>
              <a:t>Introduction</a:t>
            </a:r>
          </a:p>
        </p:txBody>
      </p:sp>
      <p:pic>
        <p:nvPicPr>
          <p:cNvPr id="8" name="Picture 7">
            <a:extLst>
              <a:ext uri="{FF2B5EF4-FFF2-40B4-BE49-F238E27FC236}">
                <a16:creationId xmlns:a16="http://schemas.microsoft.com/office/drawing/2014/main" id="{8F588324-00F5-FD78-1FB6-BA522C0C9631}"/>
              </a:ext>
            </a:extLst>
          </p:cNvPr>
          <p:cNvPicPr>
            <a:picLocks noChangeAspect="1"/>
          </p:cNvPicPr>
          <p:nvPr/>
        </p:nvPicPr>
        <p:blipFill rotWithShape="1">
          <a:blip r:embed="rId4"/>
          <a:srcRect t="21453"/>
          <a:stretch/>
        </p:blipFill>
        <p:spPr>
          <a:xfrm>
            <a:off x="7546024" y="1901275"/>
            <a:ext cx="4203062" cy="3064015"/>
          </a:xfrm>
          <a:prstGeom prst="rect">
            <a:avLst/>
          </a:prstGeom>
        </p:spPr>
      </p:pic>
      <p:sp>
        <p:nvSpPr>
          <p:cNvPr id="13" name="Text Placeholder 3">
            <a:extLst>
              <a:ext uri="{FF2B5EF4-FFF2-40B4-BE49-F238E27FC236}">
                <a16:creationId xmlns:a16="http://schemas.microsoft.com/office/drawing/2014/main" id="{72974076-79E6-852F-6F31-22058B872165}"/>
              </a:ext>
            </a:extLst>
          </p:cNvPr>
          <p:cNvSpPr txBox="1">
            <a:spLocks/>
          </p:cNvSpPr>
          <p:nvPr/>
        </p:nvSpPr>
        <p:spPr>
          <a:xfrm>
            <a:off x="6624536" y="5661284"/>
            <a:ext cx="5341515" cy="793231"/>
          </a:xfrm>
          <a:prstGeom prst="rect">
            <a:avLst/>
          </a:prstGeom>
        </p:spPr>
        <p:txBody>
          <a:bodyPr vert="horz" lIns="0" tIns="0" rIns="0" bIns="0" rtlCol="0" anchor="b" anchorCtr="0">
            <a:noAutofit/>
          </a:bodyPr>
          <a:lstStyle>
            <a:lvl1pPr marL="0" indent="0" algn="r" defTabSz="468000" rtl="0" eaLnBrk="1" latinLnBrk="0" hangingPunct="1">
              <a:lnSpc>
                <a:spcPct val="95000"/>
              </a:lnSpc>
              <a:spcBef>
                <a:spcPts val="500"/>
              </a:spcBef>
              <a:spcAft>
                <a:spcPts val="1000"/>
              </a:spcAft>
              <a:buClr>
                <a:schemeClr val="bg2"/>
              </a:buClr>
              <a:buFont typeface="Arial" panose="020B0604020202020204" pitchFamily="34" charset="0"/>
              <a:buNone/>
              <a:tabLst>
                <a:tab pos="468000" algn="l"/>
              </a:tabLst>
              <a:defRPr sz="1800" kern="1200">
                <a:solidFill>
                  <a:srgbClr val="E6005B"/>
                </a:solidFill>
                <a:latin typeface="+mn-lt"/>
                <a:ea typeface="+mn-ea"/>
                <a:cs typeface="+mn-cs"/>
              </a:defRPr>
            </a:lvl1pPr>
            <a:lvl2pPr marL="0" indent="0" algn="l" defTabSz="468000" rtl="0" eaLnBrk="1" latinLnBrk="0" hangingPunct="1">
              <a:lnSpc>
                <a:spcPct val="90000"/>
              </a:lnSpc>
              <a:spcBef>
                <a:spcPts val="500"/>
              </a:spcBef>
              <a:spcAft>
                <a:spcPts val="2000"/>
              </a:spcAft>
              <a:buFont typeface="Arial" panose="020B0604020202020204" pitchFamily="34" charset="0"/>
              <a:buNone/>
              <a:tabLst>
                <a:tab pos="468000" algn="l"/>
              </a:tabLst>
              <a:defRPr sz="2500" b="1" kern="1200">
                <a:solidFill>
                  <a:schemeClr val="bg2"/>
                </a:solidFill>
                <a:latin typeface="+mj-lt"/>
                <a:ea typeface="+mn-ea"/>
                <a:cs typeface="+mn-cs"/>
              </a:defRPr>
            </a:lvl2pPr>
            <a:lvl3pPr marL="0" indent="0" algn="l" defTabSz="468000" rtl="0" eaLnBrk="1" latinLnBrk="0" hangingPunct="1">
              <a:lnSpc>
                <a:spcPct val="95000"/>
              </a:lnSpc>
              <a:spcBef>
                <a:spcPts val="500"/>
              </a:spcBef>
              <a:spcAft>
                <a:spcPts val="1000"/>
              </a:spcAft>
              <a:buFont typeface="Arial" panose="020B0604020202020204" pitchFamily="34" charset="0"/>
              <a:buNone/>
              <a:tabLst>
                <a:tab pos="468000" algn="l"/>
              </a:tabLst>
              <a:defRPr sz="2000" b="1" kern="1200">
                <a:solidFill>
                  <a:schemeClr val="tx1"/>
                </a:solidFill>
                <a:latin typeface="+mn-lt"/>
                <a:ea typeface="+mn-ea"/>
                <a:cs typeface="+mn-cs"/>
              </a:defRPr>
            </a:lvl3pPr>
            <a:lvl4pPr marL="288000" indent="-288000" algn="l" defTabSz="468000" rtl="0" eaLnBrk="1" latinLnBrk="0" hangingPunct="1">
              <a:lnSpc>
                <a:spcPct val="95000"/>
              </a:lnSpc>
              <a:spcBef>
                <a:spcPts val="500"/>
              </a:spcBef>
              <a:spcAft>
                <a:spcPts val="1000"/>
              </a:spcAft>
              <a:buClr>
                <a:schemeClr val="bg2"/>
              </a:buClr>
              <a:buFont typeface="Arial" panose="020B0604020202020204" pitchFamily="34" charset="0"/>
              <a:buChar char="•"/>
              <a:tabLst>
                <a:tab pos="468000" algn="l"/>
              </a:tabLst>
              <a:defRPr sz="3000" kern="1200">
                <a:solidFill>
                  <a:schemeClr val="tx1"/>
                </a:solidFill>
                <a:latin typeface="+mn-lt"/>
                <a:ea typeface="+mn-ea"/>
                <a:cs typeface="+mn-cs"/>
              </a:defRPr>
            </a:lvl4pPr>
            <a:lvl5pPr marL="576000" indent="-288000" algn="l" defTabSz="468000" rtl="0" eaLnBrk="1" latinLnBrk="0" hangingPunct="1">
              <a:lnSpc>
                <a:spcPct val="95000"/>
              </a:lnSpc>
              <a:spcBef>
                <a:spcPts val="500"/>
              </a:spcBef>
              <a:spcAft>
                <a:spcPts val="1000"/>
              </a:spcAft>
              <a:buClr>
                <a:schemeClr val="bg2"/>
              </a:buClr>
              <a:buFont typeface="System Font Regular"/>
              <a:buChar char="–"/>
              <a:tabLst>
                <a:tab pos="468000" algn="l"/>
              </a:tabLst>
              <a:defRPr sz="2000" kern="1200">
                <a:solidFill>
                  <a:schemeClr val="tx1"/>
                </a:solidFill>
                <a:latin typeface="+mn-lt"/>
                <a:ea typeface="+mn-ea"/>
                <a:cs typeface="+mn-cs"/>
              </a:defRPr>
            </a:lvl5pPr>
            <a:lvl6pPr marL="720000" indent="-432000" algn="l" defTabSz="468000" rtl="0" eaLnBrk="1" latinLnBrk="0" hangingPunct="1">
              <a:lnSpc>
                <a:spcPct val="95000"/>
              </a:lnSpc>
              <a:spcBef>
                <a:spcPts val="0"/>
              </a:spcBef>
              <a:spcAft>
                <a:spcPts val="500"/>
              </a:spcAft>
              <a:buClr>
                <a:schemeClr val="bg2"/>
              </a:buClr>
              <a:buFont typeface="System Font Regular"/>
              <a:buChar char="–"/>
              <a:tabLst>
                <a:tab pos="468000" algn="l"/>
              </a:tabLst>
              <a:defRPr sz="3000" kern="1200">
                <a:solidFill>
                  <a:schemeClr val="tx1"/>
                </a:solidFill>
                <a:latin typeface="+mn-lt"/>
                <a:ea typeface="+mn-ea"/>
                <a:cs typeface="+mn-cs"/>
              </a:defRPr>
            </a:lvl6pPr>
            <a:lvl7pPr marL="180000" indent="-180000" algn="l" defTabSz="468000" rtl="0" eaLnBrk="1" latinLnBrk="0" hangingPunct="1">
              <a:lnSpc>
                <a:spcPct val="95000"/>
              </a:lnSpc>
              <a:spcBef>
                <a:spcPts val="0"/>
              </a:spcBef>
              <a:spcAft>
                <a:spcPts val="500"/>
              </a:spcAft>
              <a:buClr>
                <a:schemeClr val="bg2"/>
              </a:buClr>
              <a:buFont typeface="Arial" panose="020B0604020202020204" pitchFamily="34" charset="0"/>
              <a:buChar char="•"/>
              <a:tabLst>
                <a:tab pos="468000" algn="l"/>
              </a:tabLst>
              <a:defRPr sz="2000" kern="1200">
                <a:solidFill>
                  <a:schemeClr val="tx1"/>
                </a:solidFill>
                <a:latin typeface="+mn-lt"/>
                <a:ea typeface="+mn-ea"/>
                <a:cs typeface="+mn-cs"/>
              </a:defRPr>
            </a:lvl7pPr>
            <a:lvl8pPr marL="180000" indent="-180000" algn="l" defTabSz="468000" rtl="0" eaLnBrk="1" latinLnBrk="0" hangingPunct="1">
              <a:lnSpc>
                <a:spcPct val="95000"/>
              </a:lnSpc>
              <a:spcBef>
                <a:spcPts val="0"/>
              </a:spcBef>
              <a:spcAft>
                <a:spcPts val="500"/>
              </a:spcAft>
              <a:buClr>
                <a:schemeClr val="bg2"/>
              </a:buClr>
              <a:buFont typeface="Arial" panose="020B0604020202020204" pitchFamily="34" charset="0"/>
              <a:buChar char="•"/>
              <a:tabLst>
                <a:tab pos="468000" algn="l"/>
              </a:tabLst>
              <a:defRPr sz="2000" kern="1200">
                <a:solidFill>
                  <a:schemeClr val="tx1"/>
                </a:solidFill>
                <a:latin typeface="+mn-lt"/>
                <a:ea typeface="+mn-ea"/>
                <a:cs typeface="+mn-cs"/>
              </a:defRPr>
            </a:lvl8pPr>
            <a:lvl9pPr marL="180000" indent="-180000" algn="l" defTabSz="468000" rtl="0" eaLnBrk="1" latinLnBrk="0" hangingPunct="1">
              <a:lnSpc>
                <a:spcPct val="95000"/>
              </a:lnSpc>
              <a:spcBef>
                <a:spcPts val="0"/>
              </a:spcBef>
              <a:spcAft>
                <a:spcPts val="500"/>
              </a:spcAft>
              <a:buClr>
                <a:schemeClr val="bg2"/>
              </a:buClr>
              <a:buFont typeface="Arial" panose="020B0604020202020204" pitchFamily="34" charset="0"/>
              <a:buChar char="•"/>
              <a:tabLst>
                <a:tab pos="468000" algn="l"/>
              </a:tabLst>
              <a:defRPr sz="2000" kern="1200">
                <a:solidFill>
                  <a:schemeClr val="tx1"/>
                </a:solidFill>
                <a:latin typeface="+mn-lt"/>
                <a:ea typeface="+mn-ea"/>
                <a:cs typeface="+mn-cs"/>
              </a:defRPr>
            </a:lvl9pPr>
          </a:lstStyle>
          <a:p>
            <a:r>
              <a:rPr lang="en-GB" dirty="0" err="1"/>
              <a:t>WonkHE</a:t>
            </a:r>
            <a:r>
              <a:rPr lang="en-GB" dirty="0"/>
              <a:t>: https://wonkhe.com/wonk-corner/hesa-spring-2024-staff-in-outline/</a:t>
            </a:r>
          </a:p>
        </p:txBody>
      </p:sp>
    </p:spTree>
    <p:extLst>
      <p:ext uri="{BB962C8B-B14F-4D97-AF65-F5344CB8AC3E}">
        <p14:creationId xmlns:p14="http://schemas.microsoft.com/office/powerpoint/2010/main" val="1132161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FDA9EF3-9B23-E0FF-B80E-3A9523DC9C48}"/>
              </a:ext>
            </a:extLst>
          </p:cNvPr>
          <p:cNvSpPr>
            <a:spLocks noGrp="1"/>
          </p:cNvSpPr>
          <p:nvPr>
            <p:ph sz="half" idx="1"/>
          </p:nvPr>
        </p:nvSpPr>
        <p:spPr/>
        <p:txBody>
          <a:bodyPr/>
          <a:lstStyle/>
          <a:p>
            <a:r>
              <a:rPr lang="en-GB" dirty="0"/>
              <a:t>Both researchers identify as marginalised EFAs themselves, in different ways.</a:t>
            </a:r>
          </a:p>
          <a:p>
            <a:r>
              <a:rPr lang="en-GB" dirty="0"/>
              <a:t>Participants = 11 EFAs who were employed in UK higher education institutions in 2024 as Senior Lecturers, Principal Lecturers, Associate Professors/Readers. All self-identified as marginalised in some way, e.g. ethnicity, gender/sexuality, disability, socioeconomic background.</a:t>
            </a:r>
          </a:p>
          <a:p>
            <a:r>
              <a:rPr lang="en-GB" dirty="0"/>
              <a:t>Semi-structured interviews (60-90 minutes) conducted over MS Teams, recorded and transcribed.</a:t>
            </a:r>
          </a:p>
          <a:p>
            <a:r>
              <a:rPr lang="en-GB" dirty="0"/>
              <a:t> Reflexive thematic analysis (</a:t>
            </a:r>
            <a:r>
              <a:rPr lang="en-GB" dirty="0">
                <a:hlinkClick r:id="rId2"/>
              </a:rPr>
              <a:t>Braun &amp; Clarke, 2022</a:t>
            </a:r>
            <a:r>
              <a:rPr lang="en-GB" dirty="0"/>
              <a:t>).</a:t>
            </a:r>
          </a:p>
        </p:txBody>
      </p:sp>
      <p:sp>
        <p:nvSpPr>
          <p:cNvPr id="3" name="Title 2">
            <a:extLst>
              <a:ext uri="{FF2B5EF4-FFF2-40B4-BE49-F238E27FC236}">
                <a16:creationId xmlns:a16="http://schemas.microsoft.com/office/drawing/2014/main" id="{37B3A5AF-B6E3-39EC-6978-BD4E3D704E1F}"/>
              </a:ext>
            </a:extLst>
          </p:cNvPr>
          <p:cNvSpPr>
            <a:spLocks noGrp="1"/>
          </p:cNvSpPr>
          <p:nvPr>
            <p:ph type="title"/>
          </p:nvPr>
        </p:nvSpPr>
        <p:spPr/>
        <p:txBody>
          <a:bodyPr/>
          <a:lstStyle/>
          <a:p>
            <a:r>
              <a:rPr lang="en-GB" dirty="0"/>
              <a:t>Methods</a:t>
            </a:r>
          </a:p>
        </p:txBody>
      </p:sp>
      <p:sp>
        <p:nvSpPr>
          <p:cNvPr id="4" name="Text Placeholder 3">
            <a:extLst>
              <a:ext uri="{FF2B5EF4-FFF2-40B4-BE49-F238E27FC236}">
                <a16:creationId xmlns:a16="http://schemas.microsoft.com/office/drawing/2014/main" id="{6044F4DB-F5DD-7312-E593-1CD8F8EA70A9}"/>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1450669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6142DE-E053-F40C-EC02-874CD6C4621E}"/>
              </a:ext>
            </a:extLst>
          </p:cNvPr>
          <p:cNvSpPr>
            <a:spLocks noGrp="1"/>
          </p:cNvSpPr>
          <p:nvPr>
            <p:ph sz="half" idx="1"/>
          </p:nvPr>
        </p:nvSpPr>
        <p:spPr>
          <a:xfrm>
            <a:off x="442912" y="1468028"/>
            <a:ext cx="11306174" cy="3708400"/>
          </a:xfrm>
        </p:spPr>
        <p:txBody>
          <a:bodyPr/>
          <a:lstStyle/>
          <a:p>
            <a:r>
              <a:rPr lang="en-GB" dirty="0"/>
              <a:t>Origins in happenstance – EFAs accidentally/opportunistically found themselves taking a teaching-focused job early in their career, enjoyed it and realised they were good at it – so </a:t>
            </a:r>
            <a:r>
              <a:rPr lang="en-GB" dirty="0" err="1"/>
              <a:t>agentically</a:t>
            </a:r>
            <a:r>
              <a:rPr lang="en-GB" dirty="0"/>
              <a:t> chose to continue. It becomes part of their identity. This sometimes also ties in with lack of ability to move, and so reduced opportunities to leave.</a:t>
            </a:r>
          </a:p>
          <a:p>
            <a:r>
              <a:rPr lang="en-GB" dirty="0"/>
              <a:t>Jack/y of all trades – often had to take on lots of different teaching roles, fill the gaps – and so see themselves as flexible and versatile, but can also sometimes miss identifying their specialism and expertise. </a:t>
            </a:r>
          </a:p>
          <a:p>
            <a:r>
              <a:rPr lang="en-GB" dirty="0"/>
              <a:t>Emotional labour – minoritised EFAs frequently spoke of being involved in EDI work, supporting others, especially those who are also minoritised, and other EFAs. They want to change culture and create parity of esteem, but this can be emotionally burdensome.</a:t>
            </a:r>
          </a:p>
          <a:p>
            <a:r>
              <a:rPr lang="en-GB" dirty="0"/>
              <a:t>Economy of care – they talk about having encountered barriers and blockages, but finding a sponsor who helped them to develop and progress. They are now ‘paying it forward’.</a:t>
            </a:r>
          </a:p>
        </p:txBody>
      </p:sp>
      <p:sp>
        <p:nvSpPr>
          <p:cNvPr id="3" name="Title 2">
            <a:extLst>
              <a:ext uri="{FF2B5EF4-FFF2-40B4-BE49-F238E27FC236}">
                <a16:creationId xmlns:a16="http://schemas.microsoft.com/office/drawing/2014/main" id="{8C8EB876-35FA-7B5A-68AB-FA3D88B598F9}"/>
              </a:ext>
            </a:extLst>
          </p:cNvPr>
          <p:cNvSpPr>
            <a:spLocks noGrp="1"/>
          </p:cNvSpPr>
          <p:nvPr>
            <p:ph type="title"/>
          </p:nvPr>
        </p:nvSpPr>
        <p:spPr/>
        <p:txBody>
          <a:bodyPr/>
          <a:lstStyle/>
          <a:p>
            <a:r>
              <a:rPr lang="en-GB" dirty="0"/>
              <a:t>Results (preliminary themes)</a:t>
            </a:r>
          </a:p>
        </p:txBody>
      </p:sp>
      <p:sp>
        <p:nvSpPr>
          <p:cNvPr id="4" name="Text Placeholder 3">
            <a:extLst>
              <a:ext uri="{FF2B5EF4-FFF2-40B4-BE49-F238E27FC236}">
                <a16:creationId xmlns:a16="http://schemas.microsoft.com/office/drawing/2014/main" id="{1E0AEA52-3E11-AFAA-A6E0-812E9AC993E7}"/>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1466406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5E897EC-0424-664B-7320-BC31EA91E9C6}"/>
              </a:ext>
            </a:extLst>
          </p:cNvPr>
          <p:cNvSpPr>
            <a:spLocks noGrp="1"/>
          </p:cNvSpPr>
          <p:nvPr>
            <p:ph sz="half" idx="1"/>
          </p:nvPr>
        </p:nvSpPr>
        <p:spPr>
          <a:xfrm>
            <a:off x="442912" y="1446161"/>
            <a:ext cx="11306174" cy="3965677"/>
          </a:xfrm>
        </p:spPr>
        <p:txBody>
          <a:bodyPr/>
          <a:lstStyle/>
          <a:p>
            <a:r>
              <a:rPr lang="en-GB" dirty="0"/>
              <a:t>EFA expertise is can be under-appreciated both by universities and sometimes by EFAs themselves. Intersectionality of marginalised identity with EFA status. Universities can recognise educational contributions more, and consider providing additional support (mentoring, coaching) for marginalised EFAs.</a:t>
            </a:r>
          </a:p>
          <a:p>
            <a:r>
              <a:rPr lang="en-GB" dirty="0"/>
              <a:t>Importance of recognising that the decision to become an EFA may at first be opportunistic, but for many, it becomes a central feature of professional identity, and an expression of a commitment to social justice. EFAs are </a:t>
            </a:r>
            <a:r>
              <a:rPr lang="en-GB" dirty="0" err="1"/>
              <a:t>agentically</a:t>
            </a:r>
            <a:r>
              <a:rPr lang="en-GB" dirty="0"/>
              <a:t> following a vocation, not stuck in a career that they perceive as ‘a road to nowhere’ – we need to support development and progression, not try and persuade them to become researchers!</a:t>
            </a:r>
          </a:p>
          <a:p>
            <a:r>
              <a:rPr lang="en-GB" dirty="0"/>
              <a:t>Marginalised EFAs as ‘positive disruptors’ (</a:t>
            </a:r>
            <a:r>
              <a:rPr lang="en-GB" dirty="0">
                <a:hlinkClick r:id="rId2"/>
              </a:rPr>
              <a:t>Hulme, 2022</a:t>
            </a:r>
            <a:r>
              <a:rPr lang="en-GB" dirty="0"/>
              <a:t>) who care, and who take responsibility for equity, inclusion, organisational culture. Universities must ensure that this good will is both valued and not taken for granted – monitor and provide support for compassion fatigue, recognise the costs. Processes that recognise and reward citizenship and collegiality (as per </a:t>
            </a:r>
            <a:r>
              <a:rPr lang="en-GB" dirty="0">
                <a:hlinkClick r:id="rId3"/>
              </a:rPr>
              <a:t>Hulme et al., 2025</a:t>
            </a:r>
            <a:r>
              <a:rPr lang="en-GB" dirty="0"/>
              <a:t>).</a:t>
            </a:r>
          </a:p>
          <a:p>
            <a:endParaRPr lang="en-GB" dirty="0"/>
          </a:p>
        </p:txBody>
      </p:sp>
      <p:sp>
        <p:nvSpPr>
          <p:cNvPr id="3" name="Title 2">
            <a:extLst>
              <a:ext uri="{FF2B5EF4-FFF2-40B4-BE49-F238E27FC236}">
                <a16:creationId xmlns:a16="http://schemas.microsoft.com/office/drawing/2014/main" id="{B10EF6CD-3077-3339-4EB7-22B33B2B54BD}"/>
              </a:ext>
            </a:extLst>
          </p:cNvPr>
          <p:cNvSpPr>
            <a:spLocks noGrp="1"/>
          </p:cNvSpPr>
          <p:nvPr>
            <p:ph type="title"/>
          </p:nvPr>
        </p:nvSpPr>
        <p:spPr/>
        <p:txBody>
          <a:bodyPr/>
          <a:lstStyle/>
          <a:p>
            <a:r>
              <a:rPr lang="en-GB" dirty="0"/>
              <a:t>Implications</a:t>
            </a:r>
          </a:p>
        </p:txBody>
      </p:sp>
      <p:sp>
        <p:nvSpPr>
          <p:cNvPr id="4" name="Text Placeholder 3">
            <a:extLst>
              <a:ext uri="{FF2B5EF4-FFF2-40B4-BE49-F238E27FC236}">
                <a16:creationId xmlns:a16="http://schemas.microsoft.com/office/drawing/2014/main" id="{E9FB56EC-8EC2-A4EF-D862-CB79F7E1CA6D}"/>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1865042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5540958-B55F-5F23-1EF9-63F618BA1EE0}"/>
              </a:ext>
            </a:extLst>
          </p:cNvPr>
          <p:cNvSpPr>
            <a:spLocks noGrp="1"/>
          </p:cNvSpPr>
          <p:nvPr>
            <p:ph sz="half" idx="1"/>
          </p:nvPr>
        </p:nvSpPr>
        <p:spPr>
          <a:xfrm>
            <a:off x="442913" y="1989138"/>
            <a:ext cx="7127926" cy="3708400"/>
          </a:xfrm>
        </p:spPr>
        <p:txBody>
          <a:bodyPr/>
          <a:lstStyle/>
          <a:p>
            <a:pPr marL="0" indent="0">
              <a:buNone/>
            </a:pPr>
            <a:r>
              <a:rPr lang="en-GB" u="sng" dirty="0">
                <a:solidFill>
                  <a:schemeClr val="bg2"/>
                </a:solidFill>
              </a:rPr>
              <a:t>Conclusion: </a:t>
            </a:r>
          </a:p>
          <a:p>
            <a:pPr marL="0" indent="0">
              <a:buNone/>
            </a:pPr>
            <a:r>
              <a:rPr lang="en-GB" dirty="0">
                <a:solidFill>
                  <a:schemeClr val="bg2"/>
                </a:solidFill>
              </a:rPr>
              <a:t>Scholarship can look different for different individuals and in different contexts.</a:t>
            </a:r>
          </a:p>
          <a:p>
            <a:r>
              <a:rPr lang="en-GB" dirty="0"/>
              <a:t>Please share your </a:t>
            </a:r>
            <a:r>
              <a:rPr lang="en-GB" b="1" dirty="0"/>
              <a:t>questions, thoughts, comments </a:t>
            </a:r>
            <a:r>
              <a:rPr lang="en-GB" dirty="0"/>
              <a:t>– we all learn from discussing with each other!</a:t>
            </a:r>
          </a:p>
        </p:txBody>
      </p:sp>
      <p:sp>
        <p:nvSpPr>
          <p:cNvPr id="3" name="Title 2">
            <a:extLst>
              <a:ext uri="{FF2B5EF4-FFF2-40B4-BE49-F238E27FC236}">
                <a16:creationId xmlns:a16="http://schemas.microsoft.com/office/drawing/2014/main" id="{7201206E-628A-DBE4-B18C-EB2083689E3C}"/>
              </a:ext>
            </a:extLst>
          </p:cNvPr>
          <p:cNvSpPr>
            <a:spLocks noGrp="1"/>
          </p:cNvSpPr>
          <p:nvPr>
            <p:ph type="title"/>
          </p:nvPr>
        </p:nvSpPr>
        <p:spPr/>
        <p:txBody>
          <a:bodyPr/>
          <a:lstStyle/>
          <a:p>
            <a:r>
              <a:rPr lang="en-GB" dirty="0"/>
              <a:t>Thank you!</a:t>
            </a:r>
          </a:p>
        </p:txBody>
      </p:sp>
      <p:sp>
        <p:nvSpPr>
          <p:cNvPr id="4" name="Text Placeholder 3">
            <a:extLst>
              <a:ext uri="{FF2B5EF4-FFF2-40B4-BE49-F238E27FC236}">
                <a16:creationId xmlns:a16="http://schemas.microsoft.com/office/drawing/2014/main" id="{2544FB80-C646-4FA2-0146-2A0DA7758F29}"/>
              </a:ext>
            </a:extLst>
          </p:cNvPr>
          <p:cNvSpPr>
            <a:spLocks noGrp="1"/>
          </p:cNvSpPr>
          <p:nvPr>
            <p:ph type="body" sz="quarter" idx="10"/>
          </p:nvPr>
        </p:nvSpPr>
        <p:spPr/>
        <p:txBody>
          <a:bodyPr/>
          <a:lstStyle/>
          <a:p>
            <a:endParaRPr lang="en-GB"/>
          </a:p>
        </p:txBody>
      </p:sp>
      <p:pic>
        <p:nvPicPr>
          <p:cNvPr id="5" name="Graphic 4" descr="Open book outline">
            <a:extLst>
              <a:ext uri="{FF2B5EF4-FFF2-40B4-BE49-F238E27FC236}">
                <a16:creationId xmlns:a16="http://schemas.microsoft.com/office/drawing/2014/main" id="{7D3EF4A7-B36D-986C-5C71-022FD50CEDF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415878" y="1090368"/>
            <a:ext cx="4607170" cy="4607170"/>
          </a:xfrm>
          <a:prstGeom prst="rect">
            <a:avLst/>
          </a:prstGeom>
        </p:spPr>
      </p:pic>
      <p:sp>
        <p:nvSpPr>
          <p:cNvPr id="6" name="Content Placeholder 3">
            <a:extLst>
              <a:ext uri="{FF2B5EF4-FFF2-40B4-BE49-F238E27FC236}">
                <a16:creationId xmlns:a16="http://schemas.microsoft.com/office/drawing/2014/main" id="{93FBC1EE-D5D5-C5EE-B133-F0127E2CABA7}"/>
              </a:ext>
            </a:extLst>
          </p:cNvPr>
          <p:cNvSpPr txBox="1">
            <a:spLocks/>
          </p:cNvSpPr>
          <p:nvPr/>
        </p:nvSpPr>
        <p:spPr>
          <a:xfrm>
            <a:off x="8342001" y="2098553"/>
            <a:ext cx="2778369" cy="1969477"/>
          </a:xfrm>
          <a:prstGeom prst="rect">
            <a:avLst/>
          </a:prstGeom>
          <a:solidFill>
            <a:schemeClr val="bg1"/>
          </a:solidFill>
        </p:spPr>
        <p:txBody>
          <a:bodyPr vert="horz" lIns="0" tIns="0" rIns="0" bIns="0" rtlCol="0">
            <a:normAutofit/>
          </a:bodyPr>
          <a:lstStyle>
            <a:lvl1pPr marL="180000" indent="-180000" algn="l" defTabSz="468000" rtl="0" eaLnBrk="1" latinLnBrk="0" hangingPunct="1">
              <a:lnSpc>
                <a:spcPct val="95000"/>
              </a:lnSpc>
              <a:spcBef>
                <a:spcPts val="500"/>
              </a:spcBef>
              <a:spcAft>
                <a:spcPts val="1000"/>
              </a:spcAft>
              <a:buClr>
                <a:schemeClr val="bg2"/>
              </a:buClr>
              <a:buFont typeface="Arial" panose="020B0604020202020204" pitchFamily="34" charset="0"/>
              <a:buChar char="•"/>
              <a:tabLst>
                <a:tab pos="468000" algn="l"/>
              </a:tabLst>
              <a:defRPr sz="2000" kern="1200">
                <a:solidFill>
                  <a:schemeClr val="tx1"/>
                </a:solidFill>
                <a:latin typeface="+mn-lt"/>
                <a:ea typeface="+mn-ea"/>
                <a:cs typeface="+mn-cs"/>
              </a:defRPr>
            </a:lvl1pPr>
            <a:lvl2pPr marL="0" indent="0" algn="l" defTabSz="468000" rtl="0" eaLnBrk="1" latinLnBrk="0" hangingPunct="1">
              <a:lnSpc>
                <a:spcPct val="90000"/>
              </a:lnSpc>
              <a:spcBef>
                <a:spcPts val="500"/>
              </a:spcBef>
              <a:spcAft>
                <a:spcPts val="2000"/>
              </a:spcAft>
              <a:buFont typeface="Arial" panose="020B0604020202020204" pitchFamily="34" charset="0"/>
              <a:buNone/>
              <a:tabLst>
                <a:tab pos="468000" algn="l"/>
              </a:tabLst>
              <a:defRPr sz="2500" b="1" kern="1200">
                <a:solidFill>
                  <a:schemeClr val="bg2"/>
                </a:solidFill>
                <a:latin typeface="+mj-lt"/>
                <a:ea typeface="+mn-ea"/>
                <a:cs typeface="+mn-cs"/>
              </a:defRPr>
            </a:lvl2pPr>
            <a:lvl3pPr marL="0" indent="0" algn="l" defTabSz="468000" rtl="0" eaLnBrk="1" latinLnBrk="0" hangingPunct="1">
              <a:lnSpc>
                <a:spcPct val="95000"/>
              </a:lnSpc>
              <a:spcBef>
                <a:spcPts val="500"/>
              </a:spcBef>
              <a:spcAft>
                <a:spcPts val="1000"/>
              </a:spcAft>
              <a:buFont typeface="Arial" panose="020B0604020202020204" pitchFamily="34" charset="0"/>
              <a:buNone/>
              <a:tabLst>
                <a:tab pos="468000" algn="l"/>
              </a:tabLst>
              <a:defRPr sz="2000" b="1" kern="1200">
                <a:solidFill>
                  <a:schemeClr val="tx1"/>
                </a:solidFill>
                <a:latin typeface="+mn-lt"/>
                <a:ea typeface="+mn-ea"/>
                <a:cs typeface="+mn-cs"/>
              </a:defRPr>
            </a:lvl3pPr>
            <a:lvl4pPr marL="288000" indent="-288000" algn="l" defTabSz="468000" rtl="0" eaLnBrk="1" latinLnBrk="0" hangingPunct="1">
              <a:lnSpc>
                <a:spcPct val="95000"/>
              </a:lnSpc>
              <a:spcBef>
                <a:spcPts val="500"/>
              </a:spcBef>
              <a:spcAft>
                <a:spcPts val="1000"/>
              </a:spcAft>
              <a:buClr>
                <a:schemeClr val="bg2"/>
              </a:buClr>
              <a:buFont typeface="Arial" panose="020B0604020202020204" pitchFamily="34" charset="0"/>
              <a:buChar char="•"/>
              <a:tabLst>
                <a:tab pos="468000" algn="l"/>
              </a:tabLst>
              <a:defRPr sz="3000" kern="1200">
                <a:solidFill>
                  <a:schemeClr val="tx1"/>
                </a:solidFill>
                <a:latin typeface="+mn-lt"/>
                <a:ea typeface="+mn-ea"/>
                <a:cs typeface="+mn-cs"/>
              </a:defRPr>
            </a:lvl4pPr>
            <a:lvl5pPr marL="576000" indent="-288000" algn="l" defTabSz="468000" rtl="0" eaLnBrk="1" latinLnBrk="0" hangingPunct="1">
              <a:lnSpc>
                <a:spcPct val="95000"/>
              </a:lnSpc>
              <a:spcBef>
                <a:spcPts val="500"/>
              </a:spcBef>
              <a:spcAft>
                <a:spcPts val="1000"/>
              </a:spcAft>
              <a:buClr>
                <a:schemeClr val="bg2"/>
              </a:buClr>
              <a:buFont typeface="System Font Regular"/>
              <a:buChar char="–"/>
              <a:tabLst>
                <a:tab pos="468000" algn="l"/>
              </a:tabLst>
              <a:defRPr sz="2000" kern="1200">
                <a:solidFill>
                  <a:schemeClr val="tx1"/>
                </a:solidFill>
                <a:latin typeface="+mn-lt"/>
                <a:ea typeface="+mn-ea"/>
                <a:cs typeface="+mn-cs"/>
              </a:defRPr>
            </a:lvl5pPr>
            <a:lvl6pPr marL="720000" indent="-432000" algn="l" defTabSz="468000" rtl="0" eaLnBrk="1" latinLnBrk="0" hangingPunct="1">
              <a:lnSpc>
                <a:spcPct val="95000"/>
              </a:lnSpc>
              <a:spcBef>
                <a:spcPts val="0"/>
              </a:spcBef>
              <a:spcAft>
                <a:spcPts val="500"/>
              </a:spcAft>
              <a:buClr>
                <a:schemeClr val="bg2"/>
              </a:buClr>
              <a:buFont typeface="System Font Regular"/>
              <a:buChar char="–"/>
              <a:tabLst>
                <a:tab pos="468000" algn="l"/>
              </a:tabLst>
              <a:defRPr sz="3000" kern="1200">
                <a:solidFill>
                  <a:schemeClr val="tx1"/>
                </a:solidFill>
                <a:latin typeface="+mn-lt"/>
                <a:ea typeface="+mn-ea"/>
                <a:cs typeface="+mn-cs"/>
              </a:defRPr>
            </a:lvl6pPr>
            <a:lvl7pPr marL="180000" indent="-180000" algn="l" defTabSz="468000" rtl="0" eaLnBrk="1" latinLnBrk="0" hangingPunct="1">
              <a:lnSpc>
                <a:spcPct val="95000"/>
              </a:lnSpc>
              <a:spcBef>
                <a:spcPts val="0"/>
              </a:spcBef>
              <a:spcAft>
                <a:spcPts val="500"/>
              </a:spcAft>
              <a:buClr>
                <a:schemeClr val="bg2"/>
              </a:buClr>
              <a:buFont typeface="Arial" panose="020B0604020202020204" pitchFamily="34" charset="0"/>
              <a:buChar char="•"/>
              <a:tabLst>
                <a:tab pos="468000" algn="l"/>
              </a:tabLst>
              <a:defRPr sz="2000" kern="1200">
                <a:solidFill>
                  <a:schemeClr val="tx1"/>
                </a:solidFill>
                <a:latin typeface="+mn-lt"/>
                <a:ea typeface="+mn-ea"/>
                <a:cs typeface="+mn-cs"/>
              </a:defRPr>
            </a:lvl7pPr>
            <a:lvl8pPr marL="180000" indent="-180000" algn="l" defTabSz="468000" rtl="0" eaLnBrk="1" latinLnBrk="0" hangingPunct="1">
              <a:lnSpc>
                <a:spcPct val="95000"/>
              </a:lnSpc>
              <a:spcBef>
                <a:spcPts val="0"/>
              </a:spcBef>
              <a:spcAft>
                <a:spcPts val="500"/>
              </a:spcAft>
              <a:buClr>
                <a:schemeClr val="bg2"/>
              </a:buClr>
              <a:buFont typeface="Arial" panose="020B0604020202020204" pitchFamily="34" charset="0"/>
              <a:buChar char="•"/>
              <a:tabLst>
                <a:tab pos="468000" algn="l"/>
              </a:tabLst>
              <a:defRPr sz="2000" kern="1200">
                <a:solidFill>
                  <a:schemeClr val="tx1"/>
                </a:solidFill>
                <a:latin typeface="+mn-lt"/>
                <a:ea typeface="+mn-ea"/>
                <a:cs typeface="+mn-cs"/>
              </a:defRPr>
            </a:lvl8pPr>
            <a:lvl9pPr marL="180000" indent="-180000" algn="l" defTabSz="468000" rtl="0" eaLnBrk="1" latinLnBrk="0" hangingPunct="1">
              <a:lnSpc>
                <a:spcPct val="95000"/>
              </a:lnSpc>
              <a:spcBef>
                <a:spcPts val="0"/>
              </a:spcBef>
              <a:spcAft>
                <a:spcPts val="500"/>
              </a:spcAft>
              <a:buClr>
                <a:schemeClr val="bg2"/>
              </a:buClr>
              <a:buFont typeface="Arial" panose="020B0604020202020204" pitchFamily="34" charset="0"/>
              <a:buChar char="•"/>
              <a:tabLst>
                <a:tab pos="468000" algn="l"/>
              </a:tabLst>
              <a:defRPr sz="2000" kern="1200">
                <a:solidFill>
                  <a:schemeClr val="tx1"/>
                </a:solidFill>
                <a:latin typeface="+mn-lt"/>
                <a:ea typeface="+mn-ea"/>
                <a:cs typeface="+mn-cs"/>
              </a:defRPr>
            </a:lvl9pPr>
          </a:lstStyle>
          <a:p>
            <a:pPr marL="0" indent="0" algn="ctr">
              <a:buFont typeface="Arial" panose="020B0604020202020204" pitchFamily="34" charset="0"/>
              <a:buNone/>
            </a:pPr>
            <a:r>
              <a:rPr lang="en-GB" sz="1800" i="1">
                <a:solidFill>
                  <a:srgbClr val="C00000"/>
                </a:solidFill>
                <a:ea typeface="SimHei" panose="02010609060101010101" pitchFamily="49" charset="-122"/>
              </a:rPr>
              <a:t>“</a:t>
            </a:r>
            <a:r>
              <a:rPr lang="en-GB" sz="1800" i="1">
                <a:solidFill>
                  <a:srgbClr val="C00000"/>
                </a:solidFill>
                <a:ea typeface="Times New Roman" panose="02020603050405020304" pitchFamily="18" charset="0"/>
              </a:rPr>
              <a:t>any work that aims to understand or enhance an aspect of higher education. It is shared publicly, it can be evaluated, and it is implemented by other people.”</a:t>
            </a:r>
            <a:endParaRPr lang="en-GB" dirty="0">
              <a:solidFill>
                <a:srgbClr val="C00000"/>
              </a:solidFill>
            </a:endParaRPr>
          </a:p>
        </p:txBody>
      </p:sp>
    </p:spTree>
    <p:extLst>
      <p:ext uri="{BB962C8B-B14F-4D97-AF65-F5344CB8AC3E}">
        <p14:creationId xmlns:p14="http://schemas.microsoft.com/office/powerpoint/2010/main" val="471879816"/>
      </p:ext>
    </p:extLst>
  </p:cSld>
  <p:clrMapOvr>
    <a:masterClrMapping/>
  </p:clrMapOvr>
</p:sld>
</file>

<file path=ppt/theme/theme1.xml><?xml version="1.0" encoding="utf-8"?>
<a:theme xmlns:a="http://schemas.openxmlformats.org/drawingml/2006/main" name="Office Theme">
  <a:themeElements>
    <a:clrScheme name="NTU">
      <a:dk1>
        <a:srgbClr val="002B4B"/>
      </a:dk1>
      <a:lt1>
        <a:sysClr val="window" lastClr="FFFFFF"/>
      </a:lt1>
      <a:dk2>
        <a:srgbClr val="8D044E"/>
      </a:dk2>
      <a:lt2>
        <a:srgbClr val="E5005B"/>
      </a:lt2>
      <a:accent1>
        <a:srgbClr val="FFD500"/>
      </a:accent1>
      <a:accent2>
        <a:srgbClr val="6B8B9E"/>
      </a:accent2>
      <a:accent3>
        <a:srgbClr val="9DC41A"/>
      </a:accent3>
      <a:accent4>
        <a:srgbClr val="63C2CD"/>
      </a:accent4>
      <a:accent5>
        <a:srgbClr val="D7510C"/>
      </a:accent5>
      <a:accent6>
        <a:srgbClr val="AAC7D8"/>
      </a:accent6>
      <a:hlink>
        <a:srgbClr val="002B4B"/>
      </a:hlink>
      <a:folHlink>
        <a:srgbClr val="002B4B"/>
      </a:folHlink>
    </a:clrScheme>
    <a:fontScheme name="NTU">
      <a:majorFont>
        <a:latin typeface="Cambr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alpha val="75000"/>
          </a:schemeClr>
        </a:solidFill>
        <a:ln>
          <a:noFill/>
        </a:ln>
      </a:spPr>
      <a:bodyPr lIns="36000" tIns="36000" rIns="36000" bIns="36000" rtlCol="0" anchor="ctr"/>
      <a:lstStyle>
        <a:defPPr algn="ctr">
          <a:defRPr sz="2000" b="1" dirty="0" smtClean="0">
            <a:solidFill>
              <a:schemeClr val="bg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2000" dirty="0">
            <a:solidFill>
              <a:schemeClr val="tx1"/>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1123</Words>
  <Application>Microsoft Office PowerPoint</Application>
  <PresentationFormat>Widescreen</PresentationFormat>
  <Paragraphs>58</Paragraphs>
  <Slides>10</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SimHei</vt:lpstr>
      <vt:lpstr>System Font Regular</vt:lpstr>
      <vt:lpstr>Arial</vt:lpstr>
      <vt:lpstr>Calibri</vt:lpstr>
      <vt:lpstr>Cambria</vt:lpstr>
      <vt:lpstr>Times New Roman</vt:lpstr>
      <vt:lpstr>Office Theme</vt:lpstr>
      <vt:lpstr>Approaches to scholarship within the Social Sciences, Arts, and Humanities</vt:lpstr>
      <vt:lpstr>PowerPoint Presentation</vt:lpstr>
      <vt:lpstr>Iain Wilson PhD C.Psycol SFHEA (iain.Wilson@ntu.ac.uk) </vt:lpstr>
      <vt:lpstr>Career development stories and identity for marginalised education-focused academics</vt:lpstr>
      <vt:lpstr>Introduction</vt:lpstr>
      <vt:lpstr>Methods</vt:lpstr>
      <vt:lpstr>Results (preliminary themes)</vt:lpstr>
      <vt:lpstr>Implications</vt:lpstr>
      <vt:lpstr>Thank you!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Klair Clarke</dc:creator>
  <cp:lastModifiedBy>Gallacher, Jonathan</cp:lastModifiedBy>
  <cp:revision>48</cp:revision>
  <dcterms:created xsi:type="dcterms:W3CDTF">2019-08-05T19:02:23Z</dcterms:created>
  <dcterms:modified xsi:type="dcterms:W3CDTF">2025-06-25T10:51:01Z</dcterms:modified>
</cp:coreProperties>
</file>