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5" r:id="rId2"/>
    <p:sldId id="260" r:id="rId3"/>
    <p:sldId id="318" r:id="rId4"/>
    <p:sldId id="319" r:id="rId5"/>
    <p:sldId id="320" r:id="rId6"/>
    <p:sldId id="321" r:id="rId7"/>
    <p:sldId id="317" r:id="rId8"/>
    <p:sldId id="309" r:id="rId9"/>
    <p:sldId id="310" r:id="rId10"/>
    <p:sldId id="311" r:id="rId11"/>
    <p:sldId id="312" r:id="rId12"/>
    <p:sldId id="259" r:id="rId13"/>
    <p:sldId id="322" r:id="rId14"/>
    <p:sldId id="261" r:id="rId15"/>
    <p:sldId id="262" r:id="rId16"/>
    <p:sldId id="263" r:id="rId17"/>
    <p:sldId id="313" r:id="rId18"/>
    <p:sldId id="323" r:id="rId19"/>
    <p:sldId id="324" r:id="rId20"/>
    <p:sldId id="314" r:id="rId21"/>
    <p:sldId id="325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0876A-0DDD-E847-A973-D2A459CBE5F4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A42A4-5C61-AF44-A7BD-628F26FD04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4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88987-9C11-FC43-B2CE-3A9A6A2920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8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A95DA28-5082-4466-8610-52F8C0DC1E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393" y="2664000"/>
            <a:ext cx="7503607" cy="54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Secondary title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D84A32-8CF7-0049-A245-A2495A258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5903912"/>
            <a:ext cx="2819400" cy="635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25EDCB8-9E51-CA4D-8A4A-6A87534B05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1" y="1224000"/>
            <a:ext cx="7523999" cy="1243488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maximum two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757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– Wick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70930-8A98-453B-93F2-8B9B3B0B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68D0-9694-4F16-8526-982C67C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168903-2300-4448-9062-4621187B3A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1" y="1224000"/>
            <a:ext cx="7523999" cy="1243488"/>
          </a:xfrm>
          <a:noFill/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</a:t>
            </a:r>
            <a:br>
              <a:rPr lang="en-US"/>
            </a:br>
            <a:r>
              <a:rPr lang="en-US"/>
              <a:t>maximum two lines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741239-9A37-4941-BA83-4069A20C590D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bg1"/>
                </a:solidFill>
              </a:rPr>
              <a:t>Nottingham Trent University </a:t>
            </a:r>
            <a:r>
              <a:rPr lang="en-GB" sz="1000" b="0">
                <a:solidFill>
                  <a:schemeClr val="bg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249611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70930-8A98-453B-93F2-8B9B3B0B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68D0-9694-4F16-8526-982C67C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168903-2300-4448-9062-4621187B3A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1" y="1224000"/>
            <a:ext cx="7523999" cy="1243488"/>
          </a:xfrm>
          <a:noFill/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</a:t>
            </a:r>
            <a:br>
              <a:rPr lang="en-US"/>
            </a:br>
            <a:r>
              <a:rPr lang="en-US"/>
              <a:t>maximum two lines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DBAAFC-86C6-AD4A-A765-832C511BCB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9999" y="2318400"/>
            <a:ext cx="5778000" cy="3906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DF5D7-A65F-BB40-B682-1D4D8558ED33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bg1"/>
                </a:solidFill>
              </a:rPr>
              <a:t>Nottingham Trent University </a:t>
            </a:r>
            <a:r>
              <a:rPr lang="en-GB" sz="1000" b="0">
                <a:solidFill>
                  <a:schemeClr val="bg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3465172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7C626-95FC-4E18-9A6A-1F175BEF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98D44-00D1-4452-B4E2-F6A30C8B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34C90-5B76-634C-9EA9-F3936B0949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00" y="1223999"/>
            <a:ext cx="7596000" cy="4860000"/>
          </a:xfrm>
        </p:spPr>
        <p:txBody>
          <a:bodyPr numCol="1" spcCol="288000"/>
          <a:lstStyle>
            <a:lvl1pPr>
              <a:spcBef>
                <a:spcPts val="500"/>
              </a:spcBef>
              <a:spcAft>
                <a:spcPts val="1000"/>
              </a:spcAft>
              <a:defRPr/>
            </a:lvl1pPr>
            <a:lvl5pPr indent="-28800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1AB5ED-D4D9-0C40-9A3D-4DE1F924FE12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tx1"/>
                </a:solidFill>
              </a:rPr>
              <a:t>Nottingham Trent University </a:t>
            </a:r>
            <a:r>
              <a:rPr lang="en-GB" sz="1000" b="0">
                <a:solidFill>
                  <a:schemeClr val="tx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468243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7C626-95FC-4E18-9A6A-1F175BEF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98D44-00D1-4452-B4E2-F6A30C8B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34C90-5B76-634C-9EA9-F3936B0949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00" y="1223999"/>
            <a:ext cx="7596000" cy="4860000"/>
          </a:xfrm>
        </p:spPr>
        <p:txBody>
          <a:bodyPr numCol="1" spcCol="288000"/>
          <a:lstStyle>
            <a:lvl1pPr marL="288000" indent="-288000">
              <a:spcBef>
                <a:spcPts val="500"/>
              </a:spcBef>
              <a:spcAft>
                <a:spcPts val="1000"/>
              </a:spcAft>
              <a:defRPr sz="3000"/>
            </a:lvl1pPr>
            <a:lvl4pPr marL="180000" indent="-180000">
              <a:spcBef>
                <a:spcPts val="0"/>
              </a:spcBef>
              <a:spcAft>
                <a:spcPts val="500"/>
              </a:spcAft>
              <a:defRPr sz="2000"/>
            </a:lvl4pPr>
            <a:lvl5pPr marL="576000" indent="-288000"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D44D8D-8ECB-7A4C-A709-836F52699E2E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tx1"/>
                </a:solidFill>
              </a:rPr>
              <a:t>Nottingham Trent University </a:t>
            </a:r>
            <a:r>
              <a:rPr lang="en-GB" sz="1000" b="0">
                <a:solidFill>
                  <a:schemeClr val="tx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447232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out or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313F7-5A31-B24F-B042-99380DDD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9200" y="6408000"/>
            <a:ext cx="90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FA48F5-F95E-F449-A67A-4E87364237D5}"/>
              </a:ext>
            </a:extLst>
          </p:cNvPr>
          <p:cNvCxnSpPr/>
          <p:nvPr userDrawn="1"/>
        </p:nvCxnSpPr>
        <p:spPr>
          <a:xfrm>
            <a:off x="324000" y="1260000"/>
            <a:ext cx="7596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C6666F-B809-F34E-83C2-46549C97B9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999" y="1296000"/>
            <a:ext cx="7596000" cy="4560888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tabLst>
                <a:tab pos="176213" algn="l"/>
              </a:tabLst>
              <a:defRPr lang="en-GB" sz="3000" b="1" dirty="0" smtClean="0">
                <a:solidFill>
                  <a:schemeClr val="bg1"/>
                </a:solidFill>
                <a:latin typeface="+mj-lt"/>
              </a:defRPr>
            </a:lvl1pPr>
            <a:lvl2pPr>
              <a:defRPr b="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GB"/>
              <a:t>“	Add </a:t>
            </a:r>
            <a:r>
              <a:rPr lang="en-GB" err="1"/>
              <a:t>pullout</a:t>
            </a:r>
            <a:r>
              <a:rPr lang="en-GB"/>
              <a:t> quote or fact”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330D62-B85E-4142-A75E-1E04D726549B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bg1"/>
                </a:solidFill>
              </a:rPr>
              <a:t>Nottingham Trent University </a:t>
            </a:r>
            <a:r>
              <a:rPr lang="en-GB" sz="1000" b="0">
                <a:solidFill>
                  <a:schemeClr val="bg1"/>
                </a:solidFill>
              </a:rPr>
              <a:t> |  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29C5556-DC37-A343-889A-534923949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424254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313F7-5A31-B24F-B042-99380DDD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9200" y="6408000"/>
            <a:ext cx="900000" cy="2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9EC4DB-4465-564B-ABC6-584C8D982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08000" y="1260475"/>
            <a:ext cx="3660151" cy="49498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586B5653-247B-6F4C-B7A6-2510ADC6F0EC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3850" y="1260300"/>
            <a:ext cx="7596188" cy="49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content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BE4F0786-54FD-6D49-A748-C4FDB6C01E4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69000" y="1260300"/>
            <a:ext cx="3648075" cy="49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content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15F6D4-A8E9-304C-88AD-E74B2AC9A89F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tx1"/>
                </a:solidFill>
              </a:rPr>
              <a:t>Nottingham Trent University </a:t>
            </a:r>
            <a:r>
              <a:rPr lang="en-GB" sz="1000" b="0">
                <a:solidFill>
                  <a:schemeClr val="tx1"/>
                </a:solidFill>
              </a:rPr>
              <a:t> |  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A55B5E3-A309-EB43-8193-1C648D07D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999814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313F7-5A31-B24F-B042-99380DDD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9200" y="6408000"/>
            <a:ext cx="900000" cy="2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19EC4DB-4465-564B-ABC6-584C8D9823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3849" y="1260475"/>
            <a:ext cx="3660151" cy="49498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4FBF2011-D452-5546-8550-A1A4A7F62AEA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274926" y="1272918"/>
            <a:ext cx="7596188" cy="49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content</a:t>
            </a:r>
          </a:p>
        </p:txBody>
      </p:sp>
      <p:sp>
        <p:nvSpPr>
          <p:cNvPr id="10" name="Content Placeholder 11">
            <a:extLst>
              <a:ext uri="{FF2B5EF4-FFF2-40B4-BE49-F238E27FC236}">
                <a16:creationId xmlns:a16="http://schemas.microsoft.com/office/drawing/2014/main" id="{78C93D45-DA0E-BF49-AE04-E6E405C922F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265402" y="1272918"/>
            <a:ext cx="3648075" cy="495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Add content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8B0208-82DF-FE48-8712-D2BF9D499DB6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tx1"/>
                </a:solidFill>
              </a:rPr>
              <a:t>Nottingham Trent University </a:t>
            </a:r>
            <a:r>
              <a:rPr lang="en-GB" sz="1000" b="0">
                <a:solidFill>
                  <a:schemeClr val="tx1"/>
                </a:solidFill>
              </a:rPr>
              <a:t> |  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58F480A-4EB8-3D42-B4A4-ED9A574CF3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087815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313F7-5A31-B24F-B042-99380DDDF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9200" y="6408000"/>
            <a:ext cx="900000" cy="25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7A02D-4B67-2E46-824F-75F75A628A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3999" y="324000"/>
            <a:ext cx="11545200" cy="5886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938DA-B81E-194D-B946-FE34DDBA95E3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tx1"/>
                </a:solidFill>
              </a:rPr>
              <a:t>Nottingham Trent University </a:t>
            </a:r>
            <a:r>
              <a:rPr lang="en-GB" sz="1000" b="0">
                <a:solidFill>
                  <a:schemeClr val="tx1"/>
                </a:solidFill>
              </a:rPr>
              <a:t> | 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B25E5C4-A64B-BC41-B4E9-7282781088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88725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23D09D-8DB0-7649-9F5F-1604580C22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5903912"/>
            <a:ext cx="2819400" cy="63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ACF111-2B15-3941-9C86-55179E8F03A2}"/>
              </a:ext>
            </a:extLst>
          </p:cNvPr>
          <p:cNvSpPr txBox="1"/>
          <p:nvPr userDrawn="1"/>
        </p:nvSpPr>
        <p:spPr>
          <a:xfrm>
            <a:off x="347730" y="1184856"/>
            <a:ext cx="3636000" cy="72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4500" b="1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9BDC4-5E78-344A-B818-82367CCDED7C}"/>
              </a:ext>
            </a:extLst>
          </p:cNvPr>
          <p:cNvSpPr txBox="1"/>
          <p:nvPr userDrawn="1"/>
        </p:nvSpPr>
        <p:spPr>
          <a:xfrm>
            <a:off x="324001" y="1890000"/>
            <a:ext cx="3659730" cy="50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2500" b="1" err="1">
                <a:solidFill>
                  <a:schemeClr val="tx1"/>
                </a:solidFill>
                <a:latin typeface="+mn-lt"/>
              </a:rPr>
              <a:t>ntu.ac.uk</a:t>
            </a:r>
            <a:endParaRPr lang="en-GB" sz="2500" b="1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5205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DF23B6-683D-2B48-8B2D-8FF423A50C05}"/>
              </a:ext>
            </a:extLst>
          </p:cNvPr>
          <p:cNvSpPr/>
          <p:nvPr/>
        </p:nvSpPr>
        <p:spPr>
          <a:xfrm>
            <a:off x="0" y="441325"/>
            <a:ext cx="12191999" cy="6300787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E7F3C-6AC2-084C-81DA-BE9E4A815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2" y="1989138"/>
            <a:ext cx="11306175" cy="1848949"/>
          </a:xfrm>
          <a:prstGeom prst="rect">
            <a:avLst/>
          </a:prstGeom>
        </p:spPr>
        <p:txBody>
          <a:bodyPr lIns="0" rIns="90000" anchor="b"/>
          <a:lstStyle>
            <a:lvl1pPr algn="l">
              <a:defRPr sz="6000" b="1">
                <a:solidFill>
                  <a:srgbClr val="E6005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D8BCC-A8A8-F640-A027-5BF8353F7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4" y="4015578"/>
            <a:ext cx="11306174" cy="115517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3000" b="1">
                <a:solidFill>
                  <a:srgbClr val="9E043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B026E5-3198-8D4C-956B-0E8532CD5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800100"/>
            <a:ext cx="3427412" cy="1009958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B58F904-7080-FE43-A777-0CCCA7DE6B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5386" y="6057900"/>
            <a:ext cx="5473701" cy="358774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259C0E-0FB6-4D0C-BD01-B20BA494021B}" type="datetimeFigureOut">
              <a:rPr lang="en-GB" smtClean="0"/>
              <a:t>25/06/2025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6572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School/Dept –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A95DA28-5082-4466-8610-52F8C0DC1E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393" y="2664000"/>
            <a:ext cx="7503607" cy="54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Secondary title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D84A32-8CF7-0049-A245-A2495A258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5903912"/>
            <a:ext cx="2819400" cy="635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D35024E-B893-6F4F-BC39-A12ABB8599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0" y="324000"/>
            <a:ext cx="3600000" cy="216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School/Department name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0BB5783-DC9F-0347-A2E3-6B93EA160538}"/>
              </a:ext>
            </a:extLst>
          </p:cNvPr>
          <p:cNvCxnSpPr/>
          <p:nvPr userDrawn="1"/>
        </p:nvCxnSpPr>
        <p:spPr>
          <a:xfrm>
            <a:off x="324000" y="612000"/>
            <a:ext cx="25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D0B284BF-2AAD-0A47-9DF9-0F3F421F43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1" y="1224000"/>
            <a:ext cx="7523999" cy="1243488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maximum two lines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215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395D28-07F6-9F47-8128-50C443109906}"/>
              </a:ext>
            </a:extLst>
          </p:cNvPr>
          <p:cNvSpPr/>
          <p:nvPr/>
        </p:nvSpPr>
        <p:spPr>
          <a:xfrm>
            <a:off x="1" y="0"/>
            <a:ext cx="12191999" cy="441325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ACF5D-95B4-ED49-9DD6-98E123507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989138"/>
            <a:ext cx="11306174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523BD2-753E-0A47-B307-D80B3FF62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800100"/>
            <a:ext cx="11306175" cy="10019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BB0FE4-66FF-0E42-841A-3EC5F7C7E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" y="5832092"/>
            <a:ext cx="568359" cy="676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683437-A234-3E4E-8B92-A0C560819C16}"/>
              </a:ext>
            </a:extLst>
          </p:cNvPr>
          <p:cNvSpPr/>
          <p:nvPr/>
        </p:nvSpPr>
        <p:spPr>
          <a:xfrm>
            <a:off x="0" y="6742113"/>
            <a:ext cx="12191999" cy="125999"/>
          </a:xfrm>
          <a:prstGeom prst="rect">
            <a:avLst/>
          </a:prstGeom>
          <a:solidFill>
            <a:srgbClr val="9E04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CDF1BA5-471A-8044-BDBA-890115BBFF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75387" y="6057900"/>
            <a:ext cx="5473699" cy="368888"/>
          </a:xfrm>
          <a:prstGeom prst="rect">
            <a:avLst/>
          </a:prstGeom>
        </p:spPr>
        <p:txBody>
          <a:bodyPr tIns="0" rIns="0" bIns="0" anchor="b" anchorCtr="0">
            <a:noAutofit/>
          </a:bodyPr>
          <a:lstStyle>
            <a:lvl1pPr marL="0" indent="0" algn="r">
              <a:buNone/>
              <a:defRPr sz="1800">
                <a:solidFill>
                  <a:srgbClr val="E6005B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57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0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A997A-29B3-4A30-84B9-9B95E3A7A2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1" y="1224000"/>
            <a:ext cx="7523999" cy="1243488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maximum two lines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95DA28-5082-4466-8610-52F8C0DC1E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393" y="2664000"/>
            <a:ext cx="7503607" cy="54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5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Secondary title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D84A32-8CF7-0049-A245-A2495A258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5903912"/>
            <a:ext cx="28194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7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7C626-95FC-4E18-9A6A-1F175BEF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98D44-00D1-4452-B4E2-F6A30C8B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011D95-32D0-814C-9A48-F7B44C407708}"/>
              </a:ext>
            </a:extLst>
          </p:cNvPr>
          <p:cNvSpPr txBox="1"/>
          <p:nvPr userDrawn="1"/>
        </p:nvSpPr>
        <p:spPr>
          <a:xfrm>
            <a:off x="324000" y="1224000"/>
            <a:ext cx="3670479" cy="39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2500" b="1">
                <a:solidFill>
                  <a:schemeClr val="bg1"/>
                </a:solidFill>
                <a:latin typeface="+mj-lt"/>
              </a:rPr>
              <a:t>Contents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E290D6-7C7C-2546-9617-67F3725528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825625"/>
            <a:ext cx="11545350" cy="4351338"/>
          </a:xfrm>
        </p:spPr>
        <p:txBody>
          <a:bodyPr numCol="2" spcCol="180000"/>
          <a:lstStyle>
            <a:lvl1pPr marL="0" indent="0">
              <a:spcBef>
                <a:spcPts val="1500"/>
              </a:spcBef>
              <a:spcAft>
                <a:spcPts val="1000"/>
              </a:spcAft>
              <a:buFont typeface="+mj-lt"/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GB"/>
              <a:t>1	Section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6A7A3-BC67-F048-95F5-AFC6279852FA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bg1"/>
                </a:solidFill>
              </a:rPr>
              <a:t>Nottingham Trent University </a:t>
            </a:r>
            <a:r>
              <a:rPr lang="en-GB" sz="1000" b="0">
                <a:solidFill>
                  <a:schemeClr val="bg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16827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7C626-95FC-4E18-9A6A-1F175BEF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98D44-00D1-4452-B4E2-F6A30C8B7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011D95-32D0-814C-9A48-F7B44C407708}"/>
              </a:ext>
            </a:extLst>
          </p:cNvPr>
          <p:cNvSpPr txBox="1"/>
          <p:nvPr userDrawn="1"/>
        </p:nvSpPr>
        <p:spPr>
          <a:xfrm>
            <a:off x="324000" y="1224000"/>
            <a:ext cx="3670479" cy="39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2500" b="1">
                <a:solidFill>
                  <a:schemeClr val="tx1"/>
                </a:solidFill>
                <a:latin typeface="+mj-lt"/>
              </a:rPr>
              <a:t>Contents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E290D6-7C7C-2546-9617-67F3725528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0" y="1825625"/>
            <a:ext cx="11545350" cy="4351338"/>
          </a:xfrm>
        </p:spPr>
        <p:txBody>
          <a:bodyPr numCol="2" spcCol="180000"/>
          <a:lstStyle>
            <a:lvl1pPr marL="0" indent="0">
              <a:spcBef>
                <a:spcPts val="1500"/>
              </a:spcBef>
              <a:spcAft>
                <a:spcPts val="1000"/>
              </a:spcAft>
              <a:buFont typeface="+mj-lt"/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GB"/>
              <a:t>1	Section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2BDF74-B5F5-7440-9AF9-FA6126BAF386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tx1"/>
                </a:solidFill>
              </a:rPr>
              <a:t>Nottingham Trent University </a:t>
            </a:r>
            <a:r>
              <a:rPr lang="en-GB" sz="1000" b="0">
                <a:solidFill>
                  <a:schemeClr val="tx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2257939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–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68D0-9694-4F16-8526-982C67C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168903-2300-4448-9062-4621187B3A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1" y="1224000"/>
            <a:ext cx="7523999" cy="1243488"/>
          </a:xfrm>
          <a:noFill/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</a:t>
            </a:r>
            <a:br>
              <a:rPr lang="en-US"/>
            </a:br>
            <a:r>
              <a:rPr lang="en-US"/>
              <a:t>maximum two lines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607D2-D289-294A-ACDB-F03D11118D40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bg1"/>
                </a:solidFill>
              </a:rPr>
              <a:t>Nottingham Trent University </a:t>
            </a:r>
            <a:r>
              <a:rPr lang="en-GB" sz="1000" b="0">
                <a:solidFill>
                  <a:schemeClr val="bg1"/>
                </a:solidFill>
              </a:rPr>
              <a:t> | 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3F59733-EF0C-C743-A417-826D8B437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9076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68D0-9694-4F16-8526-982C67C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168903-2300-4448-9062-4621187B3A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1" y="1224000"/>
            <a:ext cx="7523999" cy="1243488"/>
          </a:xfrm>
          <a:noFill/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</a:t>
            </a:r>
            <a:br>
              <a:rPr lang="en-US"/>
            </a:br>
            <a:r>
              <a:rPr lang="en-US"/>
              <a:t>maximum two lines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D2E867-DA05-474B-A9C6-43D24D676CEF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bg1"/>
                </a:solidFill>
              </a:rPr>
              <a:t>Nottingham Trent University </a:t>
            </a:r>
            <a:r>
              <a:rPr lang="en-GB" sz="1000" b="0">
                <a:solidFill>
                  <a:schemeClr val="bg1"/>
                </a:solidFill>
              </a:rPr>
              <a:t> |  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692BC60-4A4D-2743-8A0A-C1F74D0C60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039548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– Lio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70930-8A98-453B-93F2-8B9B3B0B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68D0-9694-4F16-8526-982C67C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168903-2300-4448-9062-4621187B3A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1" y="1224000"/>
            <a:ext cx="7523999" cy="1243488"/>
          </a:xfrm>
          <a:noFill/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</a:t>
            </a:r>
            <a:br>
              <a:rPr lang="en-US"/>
            </a:br>
            <a:r>
              <a:rPr lang="en-US"/>
              <a:t>maximum two lines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6F7CA0-B041-6E4F-A8C6-AF5B4774BBCB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bg1"/>
                </a:solidFill>
              </a:rPr>
              <a:t>Nottingham Trent University </a:t>
            </a:r>
            <a:r>
              <a:rPr lang="en-GB" sz="1000" b="0">
                <a:solidFill>
                  <a:schemeClr val="bg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723693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– M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70930-8A98-453B-93F2-8B9B3B0B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068D0-9694-4F16-8526-982C67C8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168903-2300-4448-9062-4621187B3A0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4001" y="1224000"/>
            <a:ext cx="7523999" cy="1243488"/>
          </a:xfrm>
          <a:noFill/>
        </p:spPr>
        <p:txBody>
          <a:bodyPr lIns="0" tIns="0" rIns="0" bIns="0" anchor="b">
            <a:noAutofit/>
          </a:bodyPr>
          <a:lstStyle>
            <a:lvl1pPr algn="l">
              <a:lnSpc>
                <a:spcPts val="4700"/>
              </a:lnSpc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 </a:t>
            </a:r>
            <a:br>
              <a:rPr lang="en-US"/>
            </a:br>
            <a:r>
              <a:rPr lang="en-US"/>
              <a:t>maximum two lines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D95EF-BB28-5447-9EBE-A306C2F8957F}"/>
              </a:ext>
            </a:extLst>
          </p:cNvPr>
          <p:cNvSpPr txBox="1"/>
          <p:nvPr userDrawn="1"/>
        </p:nvSpPr>
        <p:spPr>
          <a:xfrm>
            <a:off x="322800" y="6436800"/>
            <a:ext cx="1836000" cy="21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000" b="1">
                <a:solidFill>
                  <a:schemeClr val="bg1"/>
                </a:solidFill>
              </a:rPr>
              <a:t>Nottingham Trent University </a:t>
            </a:r>
            <a:r>
              <a:rPr lang="en-GB" sz="1000" b="0">
                <a:solidFill>
                  <a:schemeClr val="bg1"/>
                </a:solidFill>
              </a:rPr>
              <a:t> |  </a:t>
            </a:r>
          </a:p>
        </p:txBody>
      </p:sp>
    </p:spTree>
    <p:extLst>
      <p:ext uri="{BB962C8B-B14F-4D97-AF65-F5344CB8AC3E}">
        <p14:creationId xmlns:p14="http://schemas.microsoft.com/office/powerpoint/2010/main" val="22219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D54132-F77C-4460-A060-0C95D721D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EFBCE2-512F-4BAE-B355-37A017AF8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0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13F1E-105A-454F-B830-C15EDA0E5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93925" y="6436800"/>
            <a:ext cx="3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425A4-9E09-4BEE-9CB7-E3DB4D1C95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9200" y="6436800"/>
            <a:ext cx="9000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987031C-9901-4EF0-9F2F-2A2E1AE069F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36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51" r:id="rId6"/>
    <p:sldLayoutId id="2147483670" r:id="rId7"/>
    <p:sldLayoutId id="2147483671" r:id="rId8"/>
    <p:sldLayoutId id="2147483672" r:id="rId9"/>
    <p:sldLayoutId id="2147483673" r:id="rId10"/>
    <p:sldLayoutId id="2147483669" r:id="rId11"/>
    <p:sldLayoutId id="2147483650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54" r:id="rId18"/>
    <p:sldLayoutId id="2147483679" r:id="rId19"/>
    <p:sldLayoutId id="2147483680" r:id="rId20"/>
    <p:sldLayoutId id="2147483681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468000" rtl="0" eaLnBrk="1" latinLnBrk="0" hangingPunct="1">
        <a:lnSpc>
          <a:spcPct val="95000"/>
        </a:lnSpc>
        <a:spcBef>
          <a:spcPts val="500"/>
        </a:spcBef>
        <a:spcAft>
          <a:spcPts val="1000"/>
        </a:spcAft>
        <a:buClr>
          <a:schemeClr val="bg2"/>
        </a:buClr>
        <a:buFont typeface="Arial" panose="020B0604020202020204" pitchFamily="34" charset="0"/>
        <a:buChar char="•"/>
        <a:tabLst>
          <a:tab pos="4680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468000" rtl="0" eaLnBrk="1" latinLnBrk="0" hangingPunct="1">
        <a:lnSpc>
          <a:spcPct val="90000"/>
        </a:lnSpc>
        <a:spcBef>
          <a:spcPts val="500"/>
        </a:spcBef>
        <a:spcAft>
          <a:spcPts val="2000"/>
        </a:spcAft>
        <a:buFont typeface="Arial" panose="020B0604020202020204" pitchFamily="34" charset="0"/>
        <a:buNone/>
        <a:tabLst>
          <a:tab pos="468000" algn="l"/>
        </a:tabLst>
        <a:defRPr sz="2500" b="1" kern="1200">
          <a:solidFill>
            <a:schemeClr val="bg2"/>
          </a:solidFill>
          <a:latin typeface="+mj-lt"/>
          <a:ea typeface="+mn-ea"/>
          <a:cs typeface="+mn-cs"/>
        </a:defRPr>
      </a:lvl2pPr>
      <a:lvl3pPr marL="0" indent="0" algn="l" defTabSz="468000" rtl="0" eaLnBrk="1" latinLnBrk="0" hangingPunct="1">
        <a:lnSpc>
          <a:spcPct val="95000"/>
        </a:lnSpc>
        <a:spcBef>
          <a:spcPts val="500"/>
        </a:spcBef>
        <a:spcAft>
          <a:spcPts val="1000"/>
        </a:spcAft>
        <a:buFont typeface="Arial" panose="020B0604020202020204" pitchFamily="34" charset="0"/>
        <a:buNone/>
        <a:tabLst>
          <a:tab pos="468000" algn="l"/>
        </a:tabLst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288000" indent="-288000" algn="l" defTabSz="468000" rtl="0" eaLnBrk="1" latinLnBrk="0" hangingPunct="1">
        <a:lnSpc>
          <a:spcPct val="95000"/>
        </a:lnSpc>
        <a:spcBef>
          <a:spcPts val="500"/>
        </a:spcBef>
        <a:spcAft>
          <a:spcPts val="1000"/>
        </a:spcAft>
        <a:buClr>
          <a:schemeClr val="bg2"/>
        </a:buClr>
        <a:buFont typeface="Arial" panose="020B0604020202020204" pitchFamily="34" charset="0"/>
        <a:buChar char="•"/>
        <a:tabLst>
          <a:tab pos="468000" algn="l"/>
        </a:tabLst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576000" indent="-288000" algn="l" defTabSz="468000" rtl="0" eaLnBrk="1" latinLnBrk="0" hangingPunct="1">
        <a:lnSpc>
          <a:spcPct val="95000"/>
        </a:lnSpc>
        <a:spcBef>
          <a:spcPts val="500"/>
        </a:spcBef>
        <a:spcAft>
          <a:spcPts val="1000"/>
        </a:spcAft>
        <a:buClr>
          <a:schemeClr val="bg2"/>
        </a:buClr>
        <a:buFont typeface="System Font Regular"/>
        <a:buChar char="–"/>
        <a:tabLst>
          <a:tab pos="4680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720000" indent="-432000" algn="l" defTabSz="468000" rtl="0" eaLnBrk="1" latinLnBrk="0" hangingPunct="1">
        <a:lnSpc>
          <a:spcPct val="95000"/>
        </a:lnSpc>
        <a:spcBef>
          <a:spcPts val="0"/>
        </a:spcBef>
        <a:spcAft>
          <a:spcPts val="500"/>
        </a:spcAft>
        <a:buClr>
          <a:schemeClr val="bg2"/>
        </a:buClr>
        <a:buFont typeface="System Font Regular"/>
        <a:buChar char="–"/>
        <a:tabLst>
          <a:tab pos="468000" algn="l"/>
        </a:tabLst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180000" indent="-180000" algn="l" defTabSz="468000" rtl="0" eaLnBrk="1" latinLnBrk="0" hangingPunct="1">
        <a:lnSpc>
          <a:spcPct val="95000"/>
        </a:lnSpc>
        <a:spcBef>
          <a:spcPts val="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tabLst>
          <a:tab pos="4680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00" indent="-180000" algn="l" defTabSz="468000" rtl="0" eaLnBrk="1" latinLnBrk="0" hangingPunct="1">
        <a:lnSpc>
          <a:spcPct val="95000"/>
        </a:lnSpc>
        <a:spcBef>
          <a:spcPts val="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tabLst>
          <a:tab pos="4680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180000" indent="-180000" algn="l" defTabSz="468000" rtl="0" eaLnBrk="1" latinLnBrk="0" hangingPunct="1">
        <a:lnSpc>
          <a:spcPct val="95000"/>
        </a:lnSpc>
        <a:spcBef>
          <a:spcPts val="0"/>
        </a:spcBef>
        <a:spcAft>
          <a:spcPts val="500"/>
        </a:spcAft>
        <a:buClr>
          <a:schemeClr val="bg2"/>
        </a:buClr>
        <a:buFont typeface="Arial" panose="020B0604020202020204" pitchFamily="34" charset="0"/>
        <a:buChar char="•"/>
        <a:tabLst>
          <a:tab pos="468000" algn="l"/>
        </a:tabLst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ulie.Hulme@ntu.ac.uk" TargetMode="External"/><Relationship Id="rId2" Type="http://schemas.openxmlformats.org/officeDocument/2006/relationships/hyperlink" Target="mailto:Rose.Gann@ntu.ac.uk" TargetMode="Externa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43RFNlR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darshe@ntu.ac.uk" TargetMode="Externa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F4055-AABE-B89D-94FC-C231B52F7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911" y="1954306"/>
            <a:ext cx="11306175" cy="3144349"/>
          </a:xfrm>
        </p:spPr>
        <p:txBody>
          <a:bodyPr>
            <a:noAutofit/>
          </a:bodyPr>
          <a:lstStyle/>
          <a:p>
            <a:r>
              <a:rPr lang="en-GB" sz="4400"/>
              <a:t>Introducing the DARSHE*: A tool to build and develop scholarship in higher education</a:t>
            </a:r>
            <a:br>
              <a:rPr lang="en-GB" sz="4800"/>
            </a:br>
            <a:r>
              <a:rPr lang="en-GB" sz="3200"/>
              <a:t>*Descriptions of activity related to scholarship of higher education</a:t>
            </a:r>
            <a:endParaRPr lang="en-GB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A9E47-B3B1-B376-8213-D7EA59868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912" y="5396143"/>
            <a:ext cx="11306174" cy="1155172"/>
          </a:xfrm>
        </p:spPr>
        <p:txBody>
          <a:bodyPr>
            <a:normAutofit fontScale="85000" lnSpcReduction="20000"/>
          </a:bodyPr>
          <a:lstStyle/>
          <a:p>
            <a:r>
              <a:rPr lang="en-GB" sz="32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Gann, R.J. &amp; Hulme, J.A. (under review). Scholarship reimagined: Creating the DARSHE, an inclusive and flexible model for scholarship in higher education. </a:t>
            </a:r>
            <a:r>
              <a:rPr lang="en-GB" sz="32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Higher Education.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04265B-22F0-9D99-BFD3-052D10972710}"/>
              </a:ext>
            </a:extLst>
          </p:cNvPr>
          <p:cNvSpPr txBox="1"/>
          <p:nvPr/>
        </p:nvSpPr>
        <p:spPr>
          <a:xfrm>
            <a:off x="9215717" y="836066"/>
            <a:ext cx="27521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Rose.Gann@ntu.ac.uk</a:t>
            </a:r>
            <a:r>
              <a:rPr lang="en-GB" sz="18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  <a:p>
            <a:r>
              <a:rPr lang="en-GB" sz="1800" i="1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Julie.Hulme@ntu.ac.uk</a:t>
            </a:r>
            <a:r>
              <a:rPr lang="en-GB" sz="18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n-GB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04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C18505-5FCC-262A-CEC5-771F98DA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02CBC1-9E11-6F47-AE39-3AA936296A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ANTF2025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7AC98C-A60F-C749-B308-0460C81F60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A diagram of evidence&#10;&#10;Description automatically generated, Picture">
            <a:extLst>
              <a:ext uri="{FF2B5EF4-FFF2-40B4-BE49-F238E27FC236}">
                <a16:creationId xmlns:a16="http://schemas.microsoft.com/office/drawing/2014/main" id="{A4A61BDC-3F02-B8A6-05A6-72A9100A9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60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C96A0F-5818-B346-6942-509D279B6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ECCDC-E817-36E6-EE6A-20AFA50DD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ANTF2025</a:t>
            </a:r>
          </a:p>
        </p:txBody>
      </p:sp>
      <p:pic>
        <p:nvPicPr>
          <p:cNvPr id="5" name="Picture Placeholder 4" descr="A close-up of a diagram&#10;&#10;Description automatically generated">
            <a:extLst>
              <a:ext uri="{FF2B5EF4-FFF2-40B4-BE49-F238E27FC236}">
                <a16:creationId xmlns:a16="http://schemas.microsoft.com/office/drawing/2014/main" id="{EA09203E-74B7-38FE-8355-61646776344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7" b="466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A close-up of a diagram&#10;&#10;Description automatically generated, Picture">
            <a:extLst>
              <a:ext uri="{FF2B5EF4-FFF2-40B4-BE49-F238E27FC236}">
                <a16:creationId xmlns:a16="http://schemas.microsoft.com/office/drawing/2014/main" id="{72CF3FBE-007B-D4AE-0728-465C7CF69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62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02AFC-B2FF-4C72-E799-670B8F836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DFE0B6B-1514-F8DE-FE9B-8D1176E3860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01144" y="504658"/>
            <a:ext cx="4413478" cy="2735729"/>
            <a:chOff x="0" y="0"/>
            <a:chExt cx="1767352" cy="10955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82287F7-0BC2-95EA-B26D-05606F3DF5F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FFF2AC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820C6CA-D964-2EBF-6A01-E6C100B6821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829BF58-077C-BF73-6A09-46E79591FC2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0248" y="504658"/>
            <a:ext cx="4413478" cy="2735729"/>
            <a:chOff x="0" y="0"/>
            <a:chExt cx="1767352" cy="109550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9A619725-F512-8A6C-130B-206BD152256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D7F4C4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594E222-87C5-152F-0FE2-83FC4E3C4FB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59CE041-0EF7-BC29-B10F-670A40DD87A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01144" y="3742568"/>
            <a:ext cx="4413478" cy="2735729"/>
            <a:chOff x="0" y="0"/>
            <a:chExt cx="1767352" cy="109550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20C4AC5-467A-0A27-2120-BF0B8167F3E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CDE8FF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BB207839-16C8-1655-A206-0775802026C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62478B64-1D07-E2FE-1B9C-56D2A5393DB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0248" y="3742568"/>
            <a:ext cx="4413478" cy="2735729"/>
            <a:chOff x="0" y="0"/>
            <a:chExt cx="1767352" cy="1095507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674BFE7-A034-D5F3-D67A-CFBD8D617A7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F4D3D3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CE55962-F732-38B1-A064-1D055EAE8DF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B72EF879-BD63-5B06-B81A-D6BF4F008A0C}"/>
              </a:ext>
            </a:extLst>
          </p:cNvPr>
          <p:cNvSpPr/>
          <p:nvPr/>
        </p:nvSpPr>
        <p:spPr>
          <a:xfrm flipV="1">
            <a:off x="2618352" y="3491478"/>
            <a:ext cx="6752593" cy="17289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en-GB" sz="1634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E82E205-579C-F9DF-AA97-3BAED6532FF0}"/>
              </a:ext>
            </a:extLst>
          </p:cNvPr>
          <p:cNvGrpSpPr/>
          <p:nvPr/>
        </p:nvGrpSpPr>
        <p:grpSpPr>
          <a:xfrm>
            <a:off x="1501144" y="3318768"/>
            <a:ext cx="1013932" cy="345419"/>
            <a:chOff x="0" y="0"/>
            <a:chExt cx="400380" cy="13639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65D6FDB-1F86-9ECD-2D7D-08CCF9A1DD40}"/>
                </a:ext>
              </a:extLst>
            </p:cNvPr>
            <p:cNvSpPr/>
            <p:nvPr/>
          </p:nvSpPr>
          <p:spPr>
            <a:xfrm>
              <a:off x="0" y="0"/>
              <a:ext cx="400380" cy="136399"/>
            </a:xfrm>
            <a:custGeom>
              <a:avLst/>
              <a:gdLst/>
              <a:ahLst/>
              <a:cxnLst/>
              <a:rect l="l" t="t" r="r" b="b"/>
              <a:pathLst>
                <a:path w="400380" h="136399">
                  <a:moveTo>
                    <a:pt x="0" y="0"/>
                  </a:moveTo>
                  <a:lnTo>
                    <a:pt x="400380" y="0"/>
                  </a:lnTo>
                  <a:lnTo>
                    <a:pt x="400380" y="136399"/>
                  </a:lnTo>
                  <a:lnTo>
                    <a:pt x="0" y="136399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A4A54F25-ED4A-98A9-80DA-FA5C73ED22BF}"/>
                </a:ext>
              </a:extLst>
            </p:cNvPr>
            <p:cNvSpPr txBox="1"/>
            <p:nvPr/>
          </p:nvSpPr>
          <p:spPr>
            <a:xfrm>
              <a:off x="0" y="-28575"/>
              <a:ext cx="400380" cy="16497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7E865ADC-D23D-3A9B-0D7C-9135CAABFBDB}"/>
              </a:ext>
            </a:extLst>
          </p:cNvPr>
          <p:cNvSpPr txBox="1"/>
          <p:nvPr/>
        </p:nvSpPr>
        <p:spPr>
          <a:xfrm>
            <a:off x="1557508" y="3293038"/>
            <a:ext cx="901203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Private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D2787F7A-DA5A-003D-06DA-6BE3DACD64B5}"/>
              </a:ext>
            </a:extLst>
          </p:cNvPr>
          <p:cNvGrpSpPr/>
          <p:nvPr/>
        </p:nvGrpSpPr>
        <p:grpSpPr>
          <a:xfrm>
            <a:off x="9556840" y="3301277"/>
            <a:ext cx="1013932" cy="345419"/>
            <a:chOff x="0" y="0"/>
            <a:chExt cx="400380" cy="13639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58DD4D6D-1C22-AD40-0EB1-AD30994744EC}"/>
                </a:ext>
              </a:extLst>
            </p:cNvPr>
            <p:cNvSpPr/>
            <p:nvPr/>
          </p:nvSpPr>
          <p:spPr>
            <a:xfrm>
              <a:off x="0" y="0"/>
              <a:ext cx="400380" cy="136399"/>
            </a:xfrm>
            <a:custGeom>
              <a:avLst/>
              <a:gdLst/>
              <a:ahLst/>
              <a:cxnLst/>
              <a:rect l="l" t="t" r="r" b="b"/>
              <a:pathLst>
                <a:path w="400380" h="136399">
                  <a:moveTo>
                    <a:pt x="0" y="0"/>
                  </a:moveTo>
                  <a:lnTo>
                    <a:pt x="400380" y="0"/>
                  </a:lnTo>
                  <a:lnTo>
                    <a:pt x="400380" y="136399"/>
                  </a:lnTo>
                  <a:lnTo>
                    <a:pt x="0" y="136399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FA2CC167-3E82-BCE2-C4B7-2FE7A00A94D7}"/>
                </a:ext>
              </a:extLst>
            </p:cNvPr>
            <p:cNvSpPr txBox="1"/>
            <p:nvPr/>
          </p:nvSpPr>
          <p:spPr>
            <a:xfrm>
              <a:off x="0" y="-28575"/>
              <a:ext cx="400380" cy="16497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F656A251-837A-B910-0A7A-EBB0B19D137B}"/>
              </a:ext>
            </a:extLst>
          </p:cNvPr>
          <p:cNvSpPr txBox="1"/>
          <p:nvPr/>
        </p:nvSpPr>
        <p:spPr>
          <a:xfrm>
            <a:off x="9613204" y="3293038"/>
            <a:ext cx="901203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Public</a:t>
            </a: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D554CEDF-93F5-61EC-F857-3798848AA822}"/>
              </a:ext>
            </a:extLst>
          </p:cNvPr>
          <p:cNvGrpSpPr/>
          <p:nvPr/>
        </p:nvGrpSpPr>
        <p:grpSpPr>
          <a:xfrm>
            <a:off x="3760663" y="28375"/>
            <a:ext cx="4776324" cy="404379"/>
            <a:chOff x="0" y="0"/>
            <a:chExt cx="1886069" cy="159681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F136EC32-85B3-8D3A-B6DA-F34D2FEF7D0D}"/>
                </a:ext>
              </a:extLst>
            </p:cNvPr>
            <p:cNvSpPr/>
            <p:nvPr/>
          </p:nvSpPr>
          <p:spPr>
            <a:xfrm>
              <a:off x="0" y="0"/>
              <a:ext cx="1886069" cy="159681"/>
            </a:xfrm>
            <a:custGeom>
              <a:avLst/>
              <a:gdLst/>
              <a:ahLst/>
              <a:cxnLst/>
              <a:rect l="l" t="t" r="r" b="b"/>
              <a:pathLst>
                <a:path w="1886069" h="159681">
                  <a:moveTo>
                    <a:pt x="0" y="0"/>
                  </a:moveTo>
                  <a:lnTo>
                    <a:pt x="1886069" y="0"/>
                  </a:lnTo>
                  <a:lnTo>
                    <a:pt x="1886069" y="159681"/>
                  </a:lnTo>
                  <a:lnTo>
                    <a:pt x="0" y="15968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A1617C56-7C9C-DBF8-D13D-E8DC97E0C963}"/>
                </a:ext>
              </a:extLst>
            </p:cNvPr>
            <p:cNvSpPr txBox="1"/>
            <p:nvPr/>
          </p:nvSpPr>
          <p:spPr>
            <a:xfrm>
              <a:off x="0" y="-28575"/>
              <a:ext cx="1886069" cy="188256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4594C05B-3D14-7437-AE0E-0119E668EB4F}"/>
              </a:ext>
            </a:extLst>
          </p:cNvPr>
          <p:cNvSpPr txBox="1"/>
          <p:nvPr/>
        </p:nvSpPr>
        <p:spPr>
          <a:xfrm>
            <a:off x="3885844" y="32125"/>
            <a:ext cx="4419041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Underpinning evidence is explicit</a:t>
            </a: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C18C6805-AD66-9AB7-B9C2-B99C0512EC88}"/>
              </a:ext>
            </a:extLst>
          </p:cNvPr>
          <p:cNvGrpSpPr/>
          <p:nvPr/>
        </p:nvGrpSpPr>
        <p:grpSpPr>
          <a:xfrm>
            <a:off x="3760663" y="6501784"/>
            <a:ext cx="4776324" cy="357407"/>
            <a:chOff x="0" y="0"/>
            <a:chExt cx="1886069" cy="141133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80488DF2-8D9F-F9A2-BB06-EC10468F5B0A}"/>
                </a:ext>
              </a:extLst>
            </p:cNvPr>
            <p:cNvSpPr/>
            <p:nvPr/>
          </p:nvSpPr>
          <p:spPr>
            <a:xfrm>
              <a:off x="0" y="0"/>
              <a:ext cx="1886069" cy="141133"/>
            </a:xfrm>
            <a:custGeom>
              <a:avLst/>
              <a:gdLst/>
              <a:ahLst/>
              <a:cxnLst/>
              <a:rect l="l" t="t" r="r" b="b"/>
              <a:pathLst>
                <a:path w="1886069" h="141133">
                  <a:moveTo>
                    <a:pt x="0" y="0"/>
                  </a:moveTo>
                  <a:lnTo>
                    <a:pt x="1886069" y="0"/>
                  </a:lnTo>
                  <a:lnTo>
                    <a:pt x="1886069" y="141133"/>
                  </a:lnTo>
                  <a:lnTo>
                    <a:pt x="0" y="14113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044E08A1-A71D-CA98-27F3-325D805DA8D6}"/>
                </a:ext>
              </a:extLst>
            </p:cNvPr>
            <p:cNvSpPr txBox="1"/>
            <p:nvPr/>
          </p:nvSpPr>
          <p:spPr>
            <a:xfrm>
              <a:off x="0" y="-28575"/>
              <a:ext cx="1886069" cy="169708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37836F25-CB8E-C1A3-2911-0D5BA1E8B552}"/>
              </a:ext>
            </a:extLst>
          </p:cNvPr>
          <p:cNvSpPr txBox="1"/>
          <p:nvPr/>
        </p:nvSpPr>
        <p:spPr>
          <a:xfrm>
            <a:off x="3885844" y="6482047"/>
            <a:ext cx="4419041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Underpinning evidence is implicit</a:t>
            </a:r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5D6391A0-A18F-704D-DC19-18B2801087C6}"/>
              </a:ext>
            </a:extLst>
          </p:cNvPr>
          <p:cNvSpPr/>
          <p:nvPr/>
        </p:nvSpPr>
        <p:spPr>
          <a:xfrm flipV="1">
            <a:off x="6148824" y="686118"/>
            <a:ext cx="0" cy="5488941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en-GB" sz="1634"/>
          </a:p>
        </p:txBody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BA4C9C07-5804-B4BE-8B32-51C31DAB2782}"/>
              </a:ext>
            </a:extLst>
          </p:cNvPr>
          <p:cNvGrpSpPr/>
          <p:nvPr/>
        </p:nvGrpSpPr>
        <p:grpSpPr>
          <a:xfrm>
            <a:off x="8604751" y="2966436"/>
            <a:ext cx="539873" cy="184459"/>
            <a:chOff x="0" y="0"/>
            <a:chExt cx="213185" cy="72839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F266F2D2-5D0B-35CC-EB71-C8B2621CF4CA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58686328-699E-BF7C-FBCF-A6B345440CBF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0" name="TextBox 40">
            <a:extLst>
              <a:ext uri="{FF2B5EF4-FFF2-40B4-BE49-F238E27FC236}">
                <a16:creationId xmlns:a16="http://schemas.microsoft.com/office/drawing/2014/main" id="{23228CE4-5425-E1CA-8802-D96771024059}"/>
              </a:ext>
            </a:extLst>
          </p:cNvPr>
          <p:cNvSpPr txBox="1"/>
          <p:nvPr/>
        </p:nvSpPr>
        <p:spPr>
          <a:xfrm>
            <a:off x="8604751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Mega</a:t>
            </a:r>
          </a:p>
        </p:txBody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81272EAD-8FAE-F5B3-5F0F-B648B529933E}"/>
              </a:ext>
            </a:extLst>
          </p:cNvPr>
          <p:cNvGrpSpPr/>
          <p:nvPr/>
        </p:nvGrpSpPr>
        <p:grpSpPr>
          <a:xfrm>
            <a:off x="7812195" y="2966436"/>
            <a:ext cx="539873" cy="184459"/>
            <a:chOff x="0" y="0"/>
            <a:chExt cx="213185" cy="728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242712A3-31DB-E53F-2FFF-FA2F24F1055F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D70A3418-965D-3600-376C-57F24C2FA4DD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4" name="TextBox 44">
            <a:extLst>
              <a:ext uri="{FF2B5EF4-FFF2-40B4-BE49-F238E27FC236}">
                <a16:creationId xmlns:a16="http://schemas.microsoft.com/office/drawing/2014/main" id="{8246DF1E-437B-B453-52E1-937B2A56D8E1}"/>
              </a:ext>
            </a:extLst>
          </p:cNvPr>
          <p:cNvSpPr txBox="1"/>
          <p:nvPr/>
        </p:nvSpPr>
        <p:spPr>
          <a:xfrm>
            <a:off x="7812195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Macro</a:t>
            </a:r>
          </a:p>
        </p:txBody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EE70183A-3DAE-338B-D828-57D7550FFCE4}"/>
              </a:ext>
            </a:extLst>
          </p:cNvPr>
          <p:cNvGrpSpPr/>
          <p:nvPr/>
        </p:nvGrpSpPr>
        <p:grpSpPr>
          <a:xfrm>
            <a:off x="5866709" y="2966436"/>
            <a:ext cx="539873" cy="184459"/>
            <a:chOff x="0" y="0"/>
            <a:chExt cx="213185" cy="72839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BDC07902-9C29-D84B-A601-DDE19A10ED3A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FA7D5204-F966-5D62-DDDD-36E89ED6057C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8" name="TextBox 48">
            <a:extLst>
              <a:ext uri="{FF2B5EF4-FFF2-40B4-BE49-F238E27FC236}">
                <a16:creationId xmlns:a16="http://schemas.microsoft.com/office/drawing/2014/main" id="{EB5334F7-57D3-6DBD-3F0A-0FE99B9D563B}"/>
              </a:ext>
            </a:extLst>
          </p:cNvPr>
          <p:cNvSpPr txBox="1"/>
          <p:nvPr/>
        </p:nvSpPr>
        <p:spPr>
          <a:xfrm>
            <a:off x="5878887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Meso</a:t>
            </a:r>
          </a:p>
        </p:txBody>
      </p:sp>
      <p:grpSp>
        <p:nvGrpSpPr>
          <p:cNvPr id="49" name="Group 49">
            <a:extLst>
              <a:ext uri="{FF2B5EF4-FFF2-40B4-BE49-F238E27FC236}">
                <a16:creationId xmlns:a16="http://schemas.microsoft.com/office/drawing/2014/main" id="{7487E85D-988C-0270-8F75-E17FC37A26AA}"/>
              </a:ext>
            </a:extLst>
          </p:cNvPr>
          <p:cNvGrpSpPr/>
          <p:nvPr/>
        </p:nvGrpSpPr>
        <p:grpSpPr>
          <a:xfrm>
            <a:off x="2937242" y="2966436"/>
            <a:ext cx="539873" cy="184459"/>
            <a:chOff x="0" y="0"/>
            <a:chExt cx="213185" cy="72839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618228F5-5786-B892-FDAB-AAE8737FAC9A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51" name="TextBox 51">
              <a:extLst>
                <a:ext uri="{FF2B5EF4-FFF2-40B4-BE49-F238E27FC236}">
                  <a16:creationId xmlns:a16="http://schemas.microsoft.com/office/drawing/2014/main" id="{014900C4-85A6-8A15-A668-DCB507E3ECC1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52" name="TextBox 52">
            <a:extLst>
              <a:ext uri="{FF2B5EF4-FFF2-40B4-BE49-F238E27FC236}">
                <a16:creationId xmlns:a16="http://schemas.microsoft.com/office/drawing/2014/main" id="{11F42D00-FD57-1242-B9E2-FAF16F0FFE64}"/>
              </a:ext>
            </a:extLst>
          </p:cNvPr>
          <p:cNvSpPr txBox="1"/>
          <p:nvPr/>
        </p:nvSpPr>
        <p:spPr>
          <a:xfrm>
            <a:off x="2937242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Micro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59930164-C7F8-FF0E-B804-0674082448C4}"/>
              </a:ext>
            </a:extLst>
          </p:cNvPr>
          <p:cNvSpPr txBox="1"/>
          <p:nvPr/>
        </p:nvSpPr>
        <p:spPr>
          <a:xfrm>
            <a:off x="2109810" y="1253444"/>
            <a:ext cx="218812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Evidence from scholarship literature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ADC35824-5625-0EF3-6F4F-92DA6611B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251" y="6497220"/>
            <a:ext cx="1175793" cy="343049"/>
          </a:xfrm>
          <a:prstGeom prst="rect">
            <a:avLst/>
          </a:prstGeom>
        </p:spPr>
      </p:pic>
      <p:sp>
        <p:nvSpPr>
          <p:cNvPr id="54" name="TextBox 58">
            <a:extLst>
              <a:ext uri="{FF2B5EF4-FFF2-40B4-BE49-F238E27FC236}">
                <a16:creationId xmlns:a16="http://schemas.microsoft.com/office/drawing/2014/main" id="{7D4CE8BA-7D7B-8DEA-F6F2-30BAAE938004}"/>
              </a:ext>
            </a:extLst>
          </p:cNvPr>
          <p:cNvSpPr txBox="1"/>
          <p:nvPr/>
        </p:nvSpPr>
        <p:spPr>
          <a:xfrm>
            <a:off x="1343768" y="73834"/>
            <a:ext cx="766042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 b="1">
                <a:latin typeface="Aptos"/>
                <a:ea typeface="Aptos"/>
                <a:cs typeface="Aptos"/>
                <a:sym typeface="Aptos"/>
              </a:rPr>
              <a:t>Figure 5.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CB09AB-F514-7F36-C49D-1AFD772A02DF}"/>
              </a:ext>
            </a:extLst>
          </p:cNvPr>
          <p:cNvSpPr txBox="1"/>
          <p:nvPr/>
        </p:nvSpPr>
        <p:spPr>
          <a:xfrm>
            <a:off x="1233969" y="6442885"/>
            <a:ext cx="2589285" cy="38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635" i="1">
                <a:solidFill>
                  <a:srgbClr val="000000"/>
                </a:solidFill>
                <a:latin typeface="Aptos" panose="020B0004020202020204" pitchFamily="34" charset="0"/>
              </a:rPr>
              <a:t>If using, please reference as</a:t>
            </a:r>
            <a:r>
              <a:rPr lang="en-GB" sz="635">
                <a:solidFill>
                  <a:srgbClr val="000000"/>
                </a:solidFill>
                <a:latin typeface="Aptos" panose="020B0004020202020204" pitchFamily="34" charset="0"/>
              </a:rPr>
              <a:t>: Gann, R.J. &amp; Hulme, J.A. (under review). Scholarship reimagined: Creating the DARSHE, an inclusive and flexible model for scholarship in higher education. Higher Education</a:t>
            </a:r>
            <a:endParaRPr lang="en-GB" sz="635">
              <a:latin typeface="Aptos" panose="020B0004020202020204" pitchFamily="34" charset="0"/>
            </a:endParaRPr>
          </a:p>
        </p:txBody>
      </p:sp>
      <p:sp>
        <p:nvSpPr>
          <p:cNvPr id="55" name="TextBox 53">
            <a:extLst>
              <a:ext uri="{FF2B5EF4-FFF2-40B4-BE49-F238E27FC236}">
                <a16:creationId xmlns:a16="http://schemas.microsoft.com/office/drawing/2014/main" id="{12339B3B-7A7B-1276-C8D8-E847A6C269C6}"/>
              </a:ext>
            </a:extLst>
          </p:cNvPr>
          <p:cNvSpPr txBox="1"/>
          <p:nvPr/>
        </p:nvSpPr>
        <p:spPr>
          <a:xfrm>
            <a:off x="2606080" y="4986989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Undergraduate teaching</a:t>
            </a:r>
          </a:p>
        </p:txBody>
      </p:sp>
      <p:sp>
        <p:nvSpPr>
          <p:cNvPr id="62" name="TextBox 53">
            <a:extLst>
              <a:ext uri="{FF2B5EF4-FFF2-40B4-BE49-F238E27FC236}">
                <a16:creationId xmlns:a16="http://schemas.microsoft.com/office/drawing/2014/main" id="{6954A287-412A-80E3-8C7C-BB393006828F}"/>
              </a:ext>
            </a:extLst>
          </p:cNvPr>
          <p:cNvSpPr txBox="1"/>
          <p:nvPr/>
        </p:nvSpPr>
        <p:spPr>
          <a:xfrm>
            <a:off x="7780625" y="4886004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Subject Benchmark Statement</a:t>
            </a:r>
          </a:p>
        </p:txBody>
      </p:sp>
      <p:sp>
        <p:nvSpPr>
          <p:cNvPr id="81" name="TextBox 53">
            <a:extLst>
              <a:ext uri="{FF2B5EF4-FFF2-40B4-BE49-F238E27FC236}">
                <a16:creationId xmlns:a16="http://schemas.microsoft.com/office/drawing/2014/main" id="{8E4041C0-BC4C-F082-0F9A-B97259E42450}"/>
              </a:ext>
            </a:extLst>
          </p:cNvPr>
          <p:cNvSpPr txBox="1"/>
          <p:nvPr/>
        </p:nvSpPr>
        <p:spPr>
          <a:xfrm>
            <a:off x="6718132" y="5580889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Conference Presentations</a:t>
            </a:r>
          </a:p>
        </p:txBody>
      </p:sp>
      <p:sp>
        <p:nvSpPr>
          <p:cNvPr id="94" name="TextBox 53">
            <a:extLst>
              <a:ext uri="{FF2B5EF4-FFF2-40B4-BE49-F238E27FC236}">
                <a16:creationId xmlns:a16="http://schemas.microsoft.com/office/drawing/2014/main" id="{728C03E5-BD40-5145-D713-2E2A496B0844}"/>
              </a:ext>
            </a:extLst>
          </p:cNvPr>
          <p:cNvSpPr txBox="1"/>
          <p:nvPr/>
        </p:nvSpPr>
        <p:spPr>
          <a:xfrm>
            <a:off x="7756960" y="1387441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Journal articles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BF484A6B-0D5B-67F2-00A0-625AB17F4F7E}"/>
              </a:ext>
            </a:extLst>
          </p:cNvPr>
          <p:cNvCxnSpPr>
            <a:cxnSpLocks/>
          </p:cNvCxnSpPr>
          <p:nvPr/>
        </p:nvCxnSpPr>
        <p:spPr>
          <a:xfrm flipV="1">
            <a:off x="4429197" y="4979113"/>
            <a:ext cx="3188242" cy="93109"/>
          </a:xfrm>
          <a:prstGeom prst="straightConnector1">
            <a:avLst/>
          </a:prstGeom>
          <a:ln w="222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45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58BF9-D087-9250-2022-225DCADF0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87F8876-D348-2805-6317-B04086B3C96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01144" y="504658"/>
            <a:ext cx="4413478" cy="2735729"/>
            <a:chOff x="0" y="0"/>
            <a:chExt cx="1767352" cy="10955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79E7A59-2A97-D502-D94F-BB2338B7275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FFF2AC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C51EDD1-DB6F-8634-508C-F4A1F841957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9CB413D-410B-5B50-532E-ABE82F2DC74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0248" y="504658"/>
            <a:ext cx="4413478" cy="2735729"/>
            <a:chOff x="0" y="0"/>
            <a:chExt cx="1767352" cy="109550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4A8E021-3481-3D1B-0F1C-F3DA14B79AF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D7F4C4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F2443BA-B1AF-F7C0-BC05-DB923F278E4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8CA6DD0-A8C7-1A79-DEB7-AD077B64BF1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01144" y="3742568"/>
            <a:ext cx="4413478" cy="2735729"/>
            <a:chOff x="0" y="0"/>
            <a:chExt cx="1767352" cy="109550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B97ED33-FE00-C792-E00C-2437AB5BD37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CDE8FF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C229FAE5-D2FB-8C7E-C216-001649D07A9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A7042D0A-9753-0965-AD74-E29244952DC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0248" y="3742568"/>
            <a:ext cx="4413478" cy="2735729"/>
            <a:chOff x="0" y="0"/>
            <a:chExt cx="1767352" cy="1095507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0A98B06-A5AC-F32D-9955-7C1A338A3FA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F4D3D3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D40031D-DAF6-6CD5-A753-AC05961015C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F1B993C5-563B-9DEA-B4BD-4EEDE48559F2}"/>
              </a:ext>
            </a:extLst>
          </p:cNvPr>
          <p:cNvSpPr/>
          <p:nvPr/>
        </p:nvSpPr>
        <p:spPr>
          <a:xfrm flipV="1">
            <a:off x="2618352" y="3491478"/>
            <a:ext cx="6752593" cy="17289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en-GB" sz="1634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6442FECC-5A31-8BBF-8207-1A305C9B49EA}"/>
              </a:ext>
            </a:extLst>
          </p:cNvPr>
          <p:cNvGrpSpPr/>
          <p:nvPr/>
        </p:nvGrpSpPr>
        <p:grpSpPr>
          <a:xfrm>
            <a:off x="1501144" y="3318768"/>
            <a:ext cx="1013932" cy="345419"/>
            <a:chOff x="0" y="0"/>
            <a:chExt cx="400380" cy="13639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B338B0E-32A6-B07C-E4E0-9154F79C4A09}"/>
                </a:ext>
              </a:extLst>
            </p:cNvPr>
            <p:cNvSpPr/>
            <p:nvPr/>
          </p:nvSpPr>
          <p:spPr>
            <a:xfrm>
              <a:off x="0" y="0"/>
              <a:ext cx="400380" cy="136399"/>
            </a:xfrm>
            <a:custGeom>
              <a:avLst/>
              <a:gdLst/>
              <a:ahLst/>
              <a:cxnLst/>
              <a:rect l="l" t="t" r="r" b="b"/>
              <a:pathLst>
                <a:path w="400380" h="136399">
                  <a:moveTo>
                    <a:pt x="0" y="0"/>
                  </a:moveTo>
                  <a:lnTo>
                    <a:pt x="400380" y="0"/>
                  </a:lnTo>
                  <a:lnTo>
                    <a:pt x="400380" y="136399"/>
                  </a:lnTo>
                  <a:lnTo>
                    <a:pt x="0" y="136399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84D0FA1A-EE1B-2537-7854-006A23A151C8}"/>
                </a:ext>
              </a:extLst>
            </p:cNvPr>
            <p:cNvSpPr txBox="1"/>
            <p:nvPr/>
          </p:nvSpPr>
          <p:spPr>
            <a:xfrm>
              <a:off x="0" y="-28575"/>
              <a:ext cx="400380" cy="16497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B82C503B-74D1-0FF7-59BA-6F26F8D0BF2D}"/>
              </a:ext>
            </a:extLst>
          </p:cNvPr>
          <p:cNvSpPr txBox="1"/>
          <p:nvPr/>
        </p:nvSpPr>
        <p:spPr>
          <a:xfrm>
            <a:off x="1557508" y="3293038"/>
            <a:ext cx="901203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Private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670603DC-6FB1-3D22-5CB3-43F26041C298}"/>
              </a:ext>
            </a:extLst>
          </p:cNvPr>
          <p:cNvGrpSpPr/>
          <p:nvPr/>
        </p:nvGrpSpPr>
        <p:grpSpPr>
          <a:xfrm>
            <a:off x="9556840" y="3301277"/>
            <a:ext cx="1013932" cy="345419"/>
            <a:chOff x="0" y="0"/>
            <a:chExt cx="400380" cy="13639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180512A4-BB3D-10FD-D90A-436933448C24}"/>
                </a:ext>
              </a:extLst>
            </p:cNvPr>
            <p:cNvSpPr/>
            <p:nvPr/>
          </p:nvSpPr>
          <p:spPr>
            <a:xfrm>
              <a:off x="0" y="0"/>
              <a:ext cx="400380" cy="136399"/>
            </a:xfrm>
            <a:custGeom>
              <a:avLst/>
              <a:gdLst/>
              <a:ahLst/>
              <a:cxnLst/>
              <a:rect l="l" t="t" r="r" b="b"/>
              <a:pathLst>
                <a:path w="400380" h="136399">
                  <a:moveTo>
                    <a:pt x="0" y="0"/>
                  </a:moveTo>
                  <a:lnTo>
                    <a:pt x="400380" y="0"/>
                  </a:lnTo>
                  <a:lnTo>
                    <a:pt x="400380" y="136399"/>
                  </a:lnTo>
                  <a:lnTo>
                    <a:pt x="0" y="136399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B675F87-1B5E-8FD1-895C-252C80F552C1}"/>
                </a:ext>
              </a:extLst>
            </p:cNvPr>
            <p:cNvSpPr txBox="1"/>
            <p:nvPr/>
          </p:nvSpPr>
          <p:spPr>
            <a:xfrm>
              <a:off x="0" y="-28575"/>
              <a:ext cx="400380" cy="16497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5343309E-F0BB-958C-A6F2-166AEF0E5742}"/>
              </a:ext>
            </a:extLst>
          </p:cNvPr>
          <p:cNvSpPr txBox="1"/>
          <p:nvPr/>
        </p:nvSpPr>
        <p:spPr>
          <a:xfrm>
            <a:off x="9613204" y="3293038"/>
            <a:ext cx="901203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Public</a:t>
            </a: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21090B93-7290-D098-8998-0D1AAC84D1E3}"/>
              </a:ext>
            </a:extLst>
          </p:cNvPr>
          <p:cNvGrpSpPr/>
          <p:nvPr/>
        </p:nvGrpSpPr>
        <p:grpSpPr>
          <a:xfrm>
            <a:off x="3760663" y="28375"/>
            <a:ext cx="4776324" cy="404379"/>
            <a:chOff x="0" y="0"/>
            <a:chExt cx="1886069" cy="159681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FE5C12FB-B5C3-E071-998C-5AD1AAED0599}"/>
                </a:ext>
              </a:extLst>
            </p:cNvPr>
            <p:cNvSpPr/>
            <p:nvPr/>
          </p:nvSpPr>
          <p:spPr>
            <a:xfrm>
              <a:off x="0" y="0"/>
              <a:ext cx="1886069" cy="159681"/>
            </a:xfrm>
            <a:custGeom>
              <a:avLst/>
              <a:gdLst/>
              <a:ahLst/>
              <a:cxnLst/>
              <a:rect l="l" t="t" r="r" b="b"/>
              <a:pathLst>
                <a:path w="1886069" h="159681">
                  <a:moveTo>
                    <a:pt x="0" y="0"/>
                  </a:moveTo>
                  <a:lnTo>
                    <a:pt x="1886069" y="0"/>
                  </a:lnTo>
                  <a:lnTo>
                    <a:pt x="1886069" y="159681"/>
                  </a:lnTo>
                  <a:lnTo>
                    <a:pt x="0" y="15968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99D1BF34-1942-F282-CAFA-9393098EF324}"/>
                </a:ext>
              </a:extLst>
            </p:cNvPr>
            <p:cNvSpPr txBox="1"/>
            <p:nvPr/>
          </p:nvSpPr>
          <p:spPr>
            <a:xfrm>
              <a:off x="0" y="-28575"/>
              <a:ext cx="1886069" cy="188256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1B42243E-A57D-DA1E-F9F5-78691C61355B}"/>
              </a:ext>
            </a:extLst>
          </p:cNvPr>
          <p:cNvSpPr txBox="1"/>
          <p:nvPr/>
        </p:nvSpPr>
        <p:spPr>
          <a:xfrm>
            <a:off x="3885844" y="32125"/>
            <a:ext cx="4419041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Underpinning evidence is explicit</a:t>
            </a: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121190E5-516D-C106-49BF-F93A355C9DFD}"/>
              </a:ext>
            </a:extLst>
          </p:cNvPr>
          <p:cNvGrpSpPr/>
          <p:nvPr/>
        </p:nvGrpSpPr>
        <p:grpSpPr>
          <a:xfrm>
            <a:off x="3760663" y="6501784"/>
            <a:ext cx="4776324" cy="357407"/>
            <a:chOff x="0" y="0"/>
            <a:chExt cx="1886069" cy="141133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F8DB529-8887-7793-535E-65B0A0C72414}"/>
                </a:ext>
              </a:extLst>
            </p:cNvPr>
            <p:cNvSpPr/>
            <p:nvPr/>
          </p:nvSpPr>
          <p:spPr>
            <a:xfrm>
              <a:off x="0" y="0"/>
              <a:ext cx="1886069" cy="141133"/>
            </a:xfrm>
            <a:custGeom>
              <a:avLst/>
              <a:gdLst/>
              <a:ahLst/>
              <a:cxnLst/>
              <a:rect l="l" t="t" r="r" b="b"/>
              <a:pathLst>
                <a:path w="1886069" h="141133">
                  <a:moveTo>
                    <a:pt x="0" y="0"/>
                  </a:moveTo>
                  <a:lnTo>
                    <a:pt x="1886069" y="0"/>
                  </a:lnTo>
                  <a:lnTo>
                    <a:pt x="1886069" y="141133"/>
                  </a:lnTo>
                  <a:lnTo>
                    <a:pt x="0" y="14113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4F69EBB0-D035-7607-23F2-0ED85CBA713D}"/>
                </a:ext>
              </a:extLst>
            </p:cNvPr>
            <p:cNvSpPr txBox="1"/>
            <p:nvPr/>
          </p:nvSpPr>
          <p:spPr>
            <a:xfrm>
              <a:off x="0" y="-28575"/>
              <a:ext cx="1886069" cy="169708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069B69F8-4C0C-B337-EF5A-8D4EC4144682}"/>
              </a:ext>
            </a:extLst>
          </p:cNvPr>
          <p:cNvSpPr txBox="1"/>
          <p:nvPr/>
        </p:nvSpPr>
        <p:spPr>
          <a:xfrm>
            <a:off x="3885844" y="6482047"/>
            <a:ext cx="4419041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Underpinning evidence is implicit</a:t>
            </a:r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8CC2357C-BC72-F1BA-D971-D35615D4F9E1}"/>
              </a:ext>
            </a:extLst>
          </p:cNvPr>
          <p:cNvSpPr/>
          <p:nvPr/>
        </p:nvSpPr>
        <p:spPr>
          <a:xfrm flipV="1">
            <a:off x="6148824" y="686118"/>
            <a:ext cx="0" cy="5488941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en-GB" sz="1634"/>
          </a:p>
        </p:txBody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59AD5E4D-6821-CD4D-CE9C-5EDBA41B0E57}"/>
              </a:ext>
            </a:extLst>
          </p:cNvPr>
          <p:cNvGrpSpPr/>
          <p:nvPr/>
        </p:nvGrpSpPr>
        <p:grpSpPr>
          <a:xfrm>
            <a:off x="8604751" y="2966436"/>
            <a:ext cx="539873" cy="184459"/>
            <a:chOff x="0" y="0"/>
            <a:chExt cx="213185" cy="72839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BFC4AFE-7879-F2C8-359A-1C555D8127C0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BA841D25-A283-8AAC-2E1D-BDE5EFE28669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0" name="TextBox 40">
            <a:extLst>
              <a:ext uri="{FF2B5EF4-FFF2-40B4-BE49-F238E27FC236}">
                <a16:creationId xmlns:a16="http://schemas.microsoft.com/office/drawing/2014/main" id="{E0A13FFD-6075-8D13-BC14-B473868CC6D3}"/>
              </a:ext>
            </a:extLst>
          </p:cNvPr>
          <p:cNvSpPr txBox="1"/>
          <p:nvPr/>
        </p:nvSpPr>
        <p:spPr>
          <a:xfrm>
            <a:off x="8604751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Mega</a:t>
            </a:r>
          </a:p>
        </p:txBody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F6529222-B1D8-AF0E-2607-7033E3C70DC6}"/>
              </a:ext>
            </a:extLst>
          </p:cNvPr>
          <p:cNvGrpSpPr/>
          <p:nvPr/>
        </p:nvGrpSpPr>
        <p:grpSpPr>
          <a:xfrm>
            <a:off x="7812195" y="2966436"/>
            <a:ext cx="539873" cy="184459"/>
            <a:chOff x="0" y="0"/>
            <a:chExt cx="213185" cy="728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49381F30-1412-4804-758D-BF607E855605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81BA14C6-4DFB-74EF-5B4E-E2DE411FF5F3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4" name="TextBox 44">
            <a:extLst>
              <a:ext uri="{FF2B5EF4-FFF2-40B4-BE49-F238E27FC236}">
                <a16:creationId xmlns:a16="http://schemas.microsoft.com/office/drawing/2014/main" id="{2EA69D3F-86C1-51E7-41C3-16251BA4CF40}"/>
              </a:ext>
            </a:extLst>
          </p:cNvPr>
          <p:cNvSpPr txBox="1"/>
          <p:nvPr/>
        </p:nvSpPr>
        <p:spPr>
          <a:xfrm>
            <a:off x="7812195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Macro</a:t>
            </a:r>
          </a:p>
        </p:txBody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38D2A0BF-E36F-2D9F-0074-328C4C950E93}"/>
              </a:ext>
            </a:extLst>
          </p:cNvPr>
          <p:cNvGrpSpPr/>
          <p:nvPr/>
        </p:nvGrpSpPr>
        <p:grpSpPr>
          <a:xfrm>
            <a:off x="5866709" y="2966436"/>
            <a:ext cx="539873" cy="184459"/>
            <a:chOff x="0" y="0"/>
            <a:chExt cx="213185" cy="72839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5869A840-2E33-1EC6-EBD6-FFA1DF1FA8DE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0EFD1DC6-4525-F8E0-A70E-211D22F20BC9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8" name="TextBox 48">
            <a:extLst>
              <a:ext uri="{FF2B5EF4-FFF2-40B4-BE49-F238E27FC236}">
                <a16:creationId xmlns:a16="http://schemas.microsoft.com/office/drawing/2014/main" id="{0865DA14-F8F6-4E51-EA8F-29768B803BCB}"/>
              </a:ext>
            </a:extLst>
          </p:cNvPr>
          <p:cNvSpPr txBox="1"/>
          <p:nvPr/>
        </p:nvSpPr>
        <p:spPr>
          <a:xfrm>
            <a:off x="5878887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Meso</a:t>
            </a:r>
          </a:p>
        </p:txBody>
      </p:sp>
      <p:grpSp>
        <p:nvGrpSpPr>
          <p:cNvPr id="49" name="Group 49">
            <a:extLst>
              <a:ext uri="{FF2B5EF4-FFF2-40B4-BE49-F238E27FC236}">
                <a16:creationId xmlns:a16="http://schemas.microsoft.com/office/drawing/2014/main" id="{97286800-2CD2-C741-6A54-6A1721FAFF9C}"/>
              </a:ext>
            </a:extLst>
          </p:cNvPr>
          <p:cNvGrpSpPr/>
          <p:nvPr/>
        </p:nvGrpSpPr>
        <p:grpSpPr>
          <a:xfrm>
            <a:off x="2937242" y="2966436"/>
            <a:ext cx="539873" cy="184459"/>
            <a:chOff x="0" y="0"/>
            <a:chExt cx="213185" cy="72839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EC04DF80-B580-E9B5-8C11-B6ED165F5039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51" name="TextBox 51">
              <a:extLst>
                <a:ext uri="{FF2B5EF4-FFF2-40B4-BE49-F238E27FC236}">
                  <a16:creationId xmlns:a16="http://schemas.microsoft.com/office/drawing/2014/main" id="{6B24B2DA-545C-7E67-AF48-7A5715389454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52" name="TextBox 52">
            <a:extLst>
              <a:ext uri="{FF2B5EF4-FFF2-40B4-BE49-F238E27FC236}">
                <a16:creationId xmlns:a16="http://schemas.microsoft.com/office/drawing/2014/main" id="{FAC062FA-3237-E1D8-E78E-7CFB86313452}"/>
              </a:ext>
            </a:extLst>
          </p:cNvPr>
          <p:cNvSpPr txBox="1"/>
          <p:nvPr/>
        </p:nvSpPr>
        <p:spPr>
          <a:xfrm>
            <a:off x="2937242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Micro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5EC0129B-D44B-A34C-88F4-32EA8EC4F254}"/>
              </a:ext>
            </a:extLst>
          </p:cNvPr>
          <p:cNvSpPr txBox="1"/>
          <p:nvPr/>
        </p:nvSpPr>
        <p:spPr>
          <a:xfrm>
            <a:off x="2109810" y="1253444"/>
            <a:ext cx="218812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Evidence from scholarship literature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3F169D23-4E4E-E09F-DF7C-8769F32AE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251" y="6497220"/>
            <a:ext cx="1175793" cy="343049"/>
          </a:xfrm>
          <a:prstGeom prst="rect">
            <a:avLst/>
          </a:prstGeom>
        </p:spPr>
      </p:pic>
      <p:sp>
        <p:nvSpPr>
          <p:cNvPr id="54" name="TextBox 58">
            <a:extLst>
              <a:ext uri="{FF2B5EF4-FFF2-40B4-BE49-F238E27FC236}">
                <a16:creationId xmlns:a16="http://schemas.microsoft.com/office/drawing/2014/main" id="{35B8EFD1-18A1-CFD7-B49B-7B39F8C1C2A8}"/>
              </a:ext>
            </a:extLst>
          </p:cNvPr>
          <p:cNvSpPr txBox="1"/>
          <p:nvPr/>
        </p:nvSpPr>
        <p:spPr>
          <a:xfrm>
            <a:off x="1343768" y="73834"/>
            <a:ext cx="766042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 b="1">
                <a:latin typeface="Aptos"/>
                <a:ea typeface="Aptos"/>
                <a:cs typeface="Aptos"/>
                <a:sym typeface="Aptos"/>
              </a:rPr>
              <a:t>Figure 5.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3AFBEA8-A6E0-0BC5-F200-2A9DD62630EF}"/>
              </a:ext>
            </a:extLst>
          </p:cNvPr>
          <p:cNvSpPr txBox="1"/>
          <p:nvPr/>
        </p:nvSpPr>
        <p:spPr>
          <a:xfrm>
            <a:off x="1233969" y="6442885"/>
            <a:ext cx="2589285" cy="38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635" i="1">
                <a:solidFill>
                  <a:srgbClr val="000000"/>
                </a:solidFill>
                <a:latin typeface="Aptos" panose="020B0004020202020204" pitchFamily="34" charset="0"/>
              </a:rPr>
              <a:t>If using, please reference as</a:t>
            </a:r>
            <a:r>
              <a:rPr lang="en-GB" sz="635">
                <a:solidFill>
                  <a:srgbClr val="000000"/>
                </a:solidFill>
                <a:latin typeface="Aptos" panose="020B0004020202020204" pitchFamily="34" charset="0"/>
              </a:rPr>
              <a:t>: Gann, R.J. &amp; Hulme, J.A. (under review). Scholarship reimagined: Creating the DARSHE, an inclusive and flexible model for scholarship in higher education. Higher Education</a:t>
            </a:r>
            <a:endParaRPr lang="en-GB" sz="635">
              <a:latin typeface="Aptos" panose="020B0004020202020204" pitchFamily="34" charset="0"/>
            </a:endParaRPr>
          </a:p>
        </p:txBody>
      </p:sp>
      <p:sp>
        <p:nvSpPr>
          <p:cNvPr id="55" name="TextBox 53">
            <a:extLst>
              <a:ext uri="{FF2B5EF4-FFF2-40B4-BE49-F238E27FC236}">
                <a16:creationId xmlns:a16="http://schemas.microsoft.com/office/drawing/2014/main" id="{778CD063-5ABF-E650-8960-9567AA15D031}"/>
              </a:ext>
            </a:extLst>
          </p:cNvPr>
          <p:cNvSpPr txBox="1"/>
          <p:nvPr/>
        </p:nvSpPr>
        <p:spPr>
          <a:xfrm>
            <a:off x="2606080" y="4986989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Undergraduate teaching</a:t>
            </a:r>
          </a:p>
        </p:txBody>
      </p:sp>
      <p:sp>
        <p:nvSpPr>
          <p:cNvPr id="62" name="TextBox 53">
            <a:extLst>
              <a:ext uri="{FF2B5EF4-FFF2-40B4-BE49-F238E27FC236}">
                <a16:creationId xmlns:a16="http://schemas.microsoft.com/office/drawing/2014/main" id="{26099889-D84D-32B6-3E19-D7F45EFEC855}"/>
              </a:ext>
            </a:extLst>
          </p:cNvPr>
          <p:cNvSpPr txBox="1"/>
          <p:nvPr/>
        </p:nvSpPr>
        <p:spPr>
          <a:xfrm>
            <a:off x="7780625" y="4886004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Subject Benchmark Statement</a:t>
            </a:r>
          </a:p>
        </p:txBody>
      </p:sp>
      <p:sp>
        <p:nvSpPr>
          <p:cNvPr id="81" name="TextBox 53">
            <a:extLst>
              <a:ext uri="{FF2B5EF4-FFF2-40B4-BE49-F238E27FC236}">
                <a16:creationId xmlns:a16="http://schemas.microsoft.com/office/drawing/2014/main" id="{11CFD072-8992-A0B4-89D0-BAD9D1B7370F}"/>
              </a:ext>
            </a:extLst>
          </p:cNvPr>
          <p:cNvSpPr txBox="1"/>
          <p:nvPr/>
        </p:nvSpPr>
        <p:spPr>
          <a:xfrm>
            <a:off x="6718132" y="5580889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Conference Presentations</a:t>
            </a:r>
          </a:p>
        </p:txBody>
      </p:sp>
      <p:sp>
        <p:nvSpPr>
          <p:cNvPr id="94" name="TextBox 53">
            <a:extLst>
              <a:ext uri="{FF2B5EF4-FFF2-40B4-BE49-F238E27FC236}">
                <a16:creationId xmlns:a16="http://schemas.microsoft.com/office/drawing/2014/main" id="{D2F3932A-58E3-BD1D-5B1E-270811A88DB6}"/>
              </a:ext>
            </a:extLst>
          </p:cNvPr>
          <p:cNvSpPr txBox="1"/>
          <p:nvPr/>
        </p:nvSpPr>
        <p:spPr>
          <a:xfrm>
            <a:off x="7756960" y="1387441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Journal articles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7BF6326-73BE-5CB6-BF45-F5161CD228E9}"/>
              </a:ext>
            </a:extLst>
          </p:cNvPr>
          <p:cNvCxnSpPr>
            <a:cxnSpLocks/>
          </p:cNvCxnSpPr>
          <p:nvPr/>
        </p:nvCxnSpPr>
        <p:spPr>
          <a:xfrm flipV="1">
            <a:off x="4429197" y="4979113"/>
            <a:ext cx="3188242" cy="93109"/>
          </a:xfrm>
          <a:prstGeom prst="straightConnector1">
            <a:avLst/>
          </a:prstGeom>
          <a:ln w="222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5848A62-750E-F483-DD78-11AB601D8BB0}"/>
              </a:ext>
            </a:extLst>
          </p:cNvPr>
          <p:cNvCxnSpPr>
            <a:cxnSpLocks/>
          </p:cNvCxnSpPr>
          <p:nvPr/>
        </p:nvCxnSpPr>
        <p:spPr>
          <a:xfrm flipV="1">
            <a:off x="7397797" y="5117426"/>
            <a:ext cx="357955" cy="386263"/>
          </a:xfrm>
          <a:prstGeom prst="straightConnector1">
            <a:avLst/>
          </a:prstGeom>
          <a:ln w="222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0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874A3-D954-A101-A067-8BD2A2623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2242676-E895-2F61-D21D-7144103918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01144" y="504658"/>
            <a:ext cx="4413478" cy="2735729"/>
            <a:chOff x="0" y="0"/>
            <a:chExt cx="1767352" cy="10955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6D219E1-8969-CAF1-2955-4EB16DDFCB3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FFF2AC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0E868CA-12D8-EC62-CC06-6A660A29B33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F8F6F14F-EECD-F6CE-5A76-415994DAA9C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0248" y="504658"/>
            <a:ext cx="4413478" cy="2735729"/>
            <a:chOff x="0" y="0"/>
            <a:chExt cx="1767352" cy="109550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FE053B83-1450-9537-158B-BEE5832C8A0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D7F4C4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F1FF2904-5D52-D3B5-1671-F1545685849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9942817F-49A2-61E0-345B-2913F2C8A54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01144" y="3742568"/>
            <a:ext cx="4413478" cy="2735729"/>
            <a:chOff x="0" y="0"/>
            <a:chExt cx="1767352" cy="109550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A61F909-3B9A-91F5-1091-27EA7913CD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CDE8FF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31AC9C9E-D376-6014-32F0-4CE2480B167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D2197D1C-002F-0A6B-3571-3DAB8CD01E0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0248" y="3742568"/>
            <a:ext cx="4413478" cy="2735729"/>
            <a:chOff x="0" y="0"/>
            <a:chExt cx="1767352" cy="1095507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3A5FFFA-13DB-64F2-4D06-5CC3486CC54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F4D3D3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189CA580-0023-D4F4-0C2B-90FD36DF768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597BA260-00A0-C050-6E55-A0D2F719E4A9}"/>
              </a:ext>
            </a:extLst>
          </p:cNvPr>
          <p:cNvSpPr/>
          <p:nvPr/>
        </p:nvSpPr>
        <p:spPr>
          <a:xfrm flipV="1">
            <a:off x="2618352" y="3491478"/>
            <a:ext cx="6752593" cy="17289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en-GB" sz="1634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6A7071DC-3E06-89CC-00D9-3F2B5F3A4747}"/>
              </a:ext>
            </a:extLst>
          </p:cNvPr>
          <p:cNvGrpSpPr/>
          <p:nvPr/>
        </p:nvGrpSpPr>
        <p:grpSpPr>
          <a:xfrm>
            <a:off x="1501144" y="3318768"/>
            <a:ext cx="1013932" cy="345419"/>
            <a:chOff x="0" y="0"/>
            <a:chExt cx="400380" cy="13639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4573EA4-27B2-BFEE-DFF2-3B2C2EE6A5B4}"/>
                </a:ext>
              </a:extLst>
            </p:cNvPr>
            <p:cNvSpPr/>
            <p:nvPr/>
          </p:nvSpPr>
          <p:spPr>
            <a:xfrm>
              <a:off x="0" y="0"/>
              <a:ext cx="400380" cy="136399"/>
            </a:xfrm>
            <a:custGeom>
              <a:avLst/>
              <a:gdLst/>
              <a:ahLst/>
              <a:cxnLst/>
              <a:rect l="l" t="t" r="r" b="b"/>
              <a:pathLst>
                <a:path w="400380" h="136399">
                  <a:moveTo>
                    <a:pt x="0" y="0"/>
                  </a:moveTo>
                  <a:lnTo>
                    <a:pt x="400380" y="0"/>
                  </a:lnTo>
                  <a:lnTo>
                    <a:pt x="400380" y="136399"/>
                  </a:lnTo>
                  <a:lnTo>
                    <a:pt x="0" y="136399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6B95C47F-4D2E-3679-FCFA-57F35B6FDE08}"/>
                </a:ext>
              </a:extLst>
            </p:cNvPr>
            <p:cNvSpPr txBox="1"/>
            <p:nvPr/>
          </p:nvSpPr>
          <p:spPr>
            <a:xfrm>
              <a:off x="0" y="-28575"/>
              <a:ext cx="400380" cy="16497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C87EE630-7589-E444-91BC-0F2CDDC48360}"/>
              </a:ext>
            </a:extLst>
          </p:cNvPr>
          <p:cNvSpPr txBox="1"/>
          <p:nvPr/>
        </p:nvSpPr>
        <p:spPr>
          <a:xfrm>
            <a:off x="1557508" y="3293038"/>
            <a:ext cx="901203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Private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A1ECAA9F-F4A1-11ED-B8BC-08B27969E272}"/>
              </a:ext>
            </a:extLst>
          </p:cNvPr>
          <p:cNvGrpSpPr/>
          <p:nvPr/>
        </p:nvGrpSpPr>
        <p:grpSpPr>
          <a:xfrm>
            <a:off x="9556840" y="3301277"/>
            <a:ext cx="1013932" cy="345419"/>
            <a:chOff x="0" y="0"/>
            <a:chExt cx="400380" cy="13639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12BF060B-C462-88FA-F406-7225187315E4}"/>
                </a:ext>
              </a:extLst>
            </p:cNvPr>
            <p:cNvSpPr/>
            <p:nvPr/>
          </p:nvSpPr>
          <p:spPr>
            <a:xfrm>
              <a:off x="0" y="0"/>
              <a:ext cx="400380" cy="136399"/>
            </a:xfrm>
            <a:custGeom>
              <a:avLst/>
              <a:gdLst/>
              <a:ahLst/>
              <a:cxnLst/>
              <a:rect l="l" t="t" r="r" b="b"/>
              <a:pathLst>
                <a:path w="400380" h="136399">
                  <a:moveTo>
                    <a:pt x="0" y="0"/>
                  </a:moveTo>
                  <a:lnTo>
                    <a:pt x="400380" y="0"/>
                  </a:lnTo>
                  <a:lnTo>
                    <a:pt x="400380" y="136399"/>
                  </a:lnTo>
                  <a:lnTo>
                    <a:pt x="0" y="136399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C3B042B-4D50-F9C4-FA3A-8D499DABBCF1}"/>
                </a:ext>
              </a:extLst>
            </p:cNvPr>
            <p:cNvSpPr txBox="1"/>
            <p:nvPr/>
          </p:nvSpPr>
          <p:spPr>
            <a:xfrm>
              <a:off x="0" y="-28575"/>
              <a:ext cx="400380" cy="16497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9EB9DBB4-F84F-9531-EBD4-F938BFB9E795}"/>
              </a:ext>
            </a:extLst>
          </p:cNvPr>
          <p:cNvSpPr txBox="1"/>
          <p:nvPr/>
        </p:nvSpPr>
        <p:spPr>
          <a:xfrm>
            <a:off x="9613204" y="3293038"/>
            <a:ext cx="901203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Public</a:t>
            </a: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5EB5577C-5AE3-0E42-33FF-C1279855C409}"/>
              </a:ext>
            </a:extLst>
          </p:cNvPr>
          <p:cNvGrpSpPr/>
          <p:nvPr/>
        </p:nvGrpSpPr>
        <p:grpSpPr>
          <a:xfrm>
            <a:off x="3760663" y="28375"/>
            <a:ext cx="4776324" cy="404379"/>
            <a:chOff x="0" y="0"/>
            <a:chExt cx="1886069" cy="159681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471BEC25-B7AD-0E65-78BD-A32507D808B0}"/>
                </a:ext>
              </a:extLst>
            </p:cNvPr>
            <p:cNvSpPr/>
            <p:nvPr/>
          </p:nvSpPr>
          <p:spPr>
            <a:xfrm>
              <a:off x="0" y="0"/>
              <a:ext cx="1886069" cy="159681"/>
            </a:xfrm>
            <a:custGeom>
              <a:avLst/>
              <a:gdLst/>
              <a:ahLst/>
              <a:cxnLst/>
              <a:rect l="l" t="t" r="r" b="b"/>
              <a:pathLst>
                <a:path w="1886069" h="159681">
                  <a:moveTo>
                    <a:pt x="0" y="0"/>
                  </a:moveTo>
                  <a:lnTo>
                    <a:pt x="1886069" y="0"/>
                  </a:lnTo>
                  <a:lnTo>
                    <a:pt x="1886069" y="159681"/>
                  </a:lnTo>
                  <a:lnTo>
                    <a:pt x="0" y="15968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78E556D2-1DD8-3615-1F0E-2E2615F2D783}"/>
                </a:ext>
              </a:extLst>
            </p:cNvPr>
            <p:cNvSpPr txBox="1"/>
            <p:nvPr/>
          </p:nvSpPr>
          <p:spPr>
            <a:xfrm>
              <a:off x="0" y="-28575"/>
              <a:ext cx="1886069" cy="188256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561DBB15-D9FA-0AAC-70DD-F9D7D9CAAA7C}"/>
              </a:ext>
            </a:extLst>
          </p:cNvPr>
          <p:cNvSpPr txBox="1"/>
          <p:nvPr/>
        </p:nvSpPr>
        <p:spPr>
          <a:xfrm>
            <a:off x="3885844" y="32125"/>
            <a:ext cx="4419041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Underpinning evidence is explicit</a:t>
            </a: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452A396B-4D7E-01C2-CCDF-F2791DEF06E1}"/>
              </a:ext>
            </a:extLst>
          </p:cNvPr>
          <p:cNvGrpSpPr/>
          <p:nvPr/>
        </p:nvGrpSpPr>
        <p:grpSpPr>
          <a:xfrm>
            <a:off x="3760663" y="6501784"/>
            <a:ext cx="4776324" cy="357407"/>
            <a:chOff x="0" y="0"/>
            <a:chExt cx="1886069" cy="141133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4A759D3A-4AFC-4D8D-E8EC-B3C0F0EDD048}"/>
                </a:ext>
              </a:extLst>
            </p:cNvPr>
            <p:cNvSpPr/>
            <p:nvPr/>
          </p:nvSpPr>
          <p:spPr>
            <a:xfrm>
              <a:off x="0" y="0"/>
              <a:ext cx="1886069" cy="141133"/>
            </a:xfrm>
            <a:custGeom>
              <a:avLst/>
              <a:gdLst/>
              <a:ahLst/>
              <a:cxnLst/>
              <a:rect l="l" t="t" r="r" b="b"/>
              <a:pathLst>
                <a:path w="1886069" h="141133">
                  <a:moveTo>
                    <a:pt x="0" y="0"/>
                  </a:moveTo>
                  <a:lnTo>
                    <a:pt x="1886069" y="0"/>
                  </a:lnTo>
                  <a:lnTo>
                    <a:pt x="1886069" y="141133"/>
                  </a:lnTo>
                  <a:lnTo>
                    <a:pt x="0" y="14113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9C2A0FAB-0870-85AC-29BA-73EA3647DCF4}"/>
                </a:ext>
              </a:extLst>
            </p:cNvPr>
            <p:cNvSpPr txBox="1"/>
            <p:nvPr/>
          </p:nvSpPr>
          <p:spPr>
            <a:xfrm>
              <a:off x="0" y="-28575"/>
              <a:ext cx="1886069" cy="169708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BC8CBA09-91BB-D8ED-3804-6802FA4776E0}"/>
              </a:ext>
            </a:extLst>
          </p:cNvPr>
          <p:cNvSpPr txBox="1"/>
          <p:nvPr/>
        </p:nvSpPr>
        <p:spPr>
          <a:xfrm>
            <a:off x="3885844" y="6482047"/>
            <a:ext cx="4419041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Underpinning evidence is implicit</a:t>
            </a:r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F164DB39-D3D7-9EBF-D36A-9350448933FD}"/>
              </a:ext>
            </a:extLst>
          </p:cNvPr>
          <p:cNvSpPr/>
          <p:nvPr/>
        </p:nvSpPr>
        <p:spPr>
          <a:xfrm flipV="1">
            <a:off x="6148824" y="686118"/>
            <a:ext cx="0" cy="5488941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en-GB" sz="1634"/>
          </a:p>
        </p:txBody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1F81EECE-5908-1459-860D-D4604D2BD913}"/>
              </a:ext>
            </a:extLst>
          </p:cNvPr>
          <p:cNvGrpSpPr/>
          <p:nvPr/>
        </p:nvGrpSpPr>
        <p:grpSpPr>
          <a:xfrm>
            <a:off x="8604751" y="2966436"/>
            <a:ext cx="539873" cy="184459"/>
            <a:chOff x="0" y="0"/>
            <a:chExt cx="213185" cy="72839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09B11A07-CD4B-EDED-BF8E-3CA2F7A5E87D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CFE258BB-60B3-6FD6-3D85-4296C161B5DE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0" name="TextBox 40">
            <a:extLst>
              <a:ext uri="{FF2B5EF4-FFF2-40B4-BE49-F238E27FC236}">
                <a16:creationId xmlns:a16="http://schemas.microsoft.com/office/drawing/2014/main" id="{7810F316-7291-3FF7-D290-6232C8D779BB}"/>
              </a:ext>
            </a:extLst>
          </p:cNvPr>
          <p:cNvSpPr txBox="1"/>
          <p:nvPr/>
        </p:nvSpPr>
        <p:spPr>
          <a:xfrm>
            <a:off x="8604751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Mega</a:t>
            </a:r>
          </a:p>
        </p:txBody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22690B71-888A-9464-C831-AA4870CE9A92}"/>
              </a:ext>
            </a:extLst>
          </p:cNvPr>
          <p:cNvGrpSpPr/>
          <p:nvPr/>
        </p:nvGrpSpPr>
        <p:grpSpPr>
          <a:xfrm>
            <a:off x="7812195" y="2966436"/>
            <a:ext cx="539873" cy="184459"/>
            <a:chOff x="0" y="0"/>
            <a:chExt cx="213185" cy="728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FB8A7EAA-0B5D-9223-67AC-62CE708575CE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0F61A88B-8823-F007-5D5C-13A318FB51D9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4" name="TextBox 44">
            <a:extLst>
              <a:ext uri="{FF2B5EF4-FFF2-40B4-BE49-F238E27FC236}">
                <a16:creationId xmlns:a16="http://schemas.microsoft.com/office/drawing/2014/main" id="{62986169-0632-E52A-0B84-E05167A726DE}"/>
              </a:ext>
            </a:extLst>
          </p:cNvPr>
          <p:cNvSpPr txBox="1"/>
          <p:nvPr/>
        </p:nvSpPr>
        <p:spPr>
          <a:xfrm>
            <a:off x="7812195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Macro</a:t>
            </a:r>
          </a:p>
        </p:txBody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0C19E7A0-F49E-D1CB-C840-80A2BDD9B282}"/>
              </a:ext>
            </a:extLst>
          </p:cNvPr>
          <p:cNvGrpSpPr/>
          <p:nvPr/>
        </p:nvGrpSpPr>
        <p:grpSpPr>
          <a:xfrm>
            <a:off x="5866709" y="2966436"/>
            <a:ext cx="539873" cy="184459"/>
            <a:chOff x="0" y="0"/>
            <a:chExt cx="213185" cy="72839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B74C35CD-939F-043A-CFC0-5183D1E0C56E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AD832042-10D0-291F-EF32-1A14956F784F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8" name="TextBox 48">
            <a:extLst>
              <a:ext uri="{FF2B5EF4-FFF2-40B4-BE49-F238E27FC236}">
                <a16:creationId xmlns:a16="http://schemas.microsoft.com/office/drawing/2014/main" id="{27D9587D-026A-48C9-97F1-3CEDA99D55EF}"/>
              </a:ext>
            </a:extLst>
          </p:cNvPr>
          <p:cNvSpPr txBox="1"/>
          <p:nvPr/>
        </p:nvSpPr>
        <p:spPr>
          <a:xfrm>
            <a:off x="5878887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Meso</a:t>
            </a:r>
          </a:p>
        </p:txBody>
      </p:sp>
      <p:grpSp>
        <p:nvGrpSpPr>
          <p:cNvPr id="49" name="Group 49">
            <a:extLst>
              <a:ext uri="{FF2B5EF4-FFF2-40B4-BE49-F238E27FC236}">
                <a16:creationId xmlns:a16="http://schemas.microsoft.com/office/drawing/2014/main" id="{CC34ECB9-F8C0-393C-8DF0-FC3115534666}"/>
              </a:ext>
            </a:extLst>
          </p:cNvPr>
          <p:cNvGrpSpPr/>
          <p:nvPr/>
        </p:nvGrpSpPr>
        <p:grpSpPr>
          <a:xfrm>
            <a:off x="2937242" y="2966436"/>
            <a:ext cx="539873" cy="184459"/>
            <a:chOff x="0" y="0"/>
            <a:chExt cx="213185" cy="72839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1E88C921-184E-60C0-646F-D302384ADAEE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51" name="TextBox 51">
              <a:extLst>
                <a:ext uri="{FF2B5EF4-FFF2-40B4-BE49-F238E27FC236}">
                  <a16:creationId xmlns:a16="http://schemas.microsoft.com/office/drawing/2014/main" id="{C25D41BE-65C1-FCC2-C44D-F321E4E33861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52" name="TextBox 52">
            <a:extLst>
              <a:ext uri="{FF2B5EF4-FFF2-40B4-BE49-F238E27FC236}">
                <a16:creationId xmlns:a16="http://schemas.microsoft.com/office/drawing/2014/main" id="{1F5885AF-2BF6-ADF0-C9D1-2D44A9228D35}"/>
              </a:ext>
            </a:extLst>
          </p:cNvPr>
          <p:cNvSpPr txBox="1"/>
          <p:nvPr/>
        </p:nvSpPr>
        <p:spPr>
          <a:xfrm>
            <a:off x="2937242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Micro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179561E5-7E06-BDC3-9E12-366A012B4B34}"/>
              </a:ext>
            </a:extLst>
          </p:cNvPr>
          <p:cNvSpPr txBox="1"/>
          <p:nvPr/>
        </p:nvSpPr>
        <p:spPr>
          <a:xfrm>
            <a:off x="2109810" y="1253444"/>
            <a:ext cx="218812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Evidence from scholarship literature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A7720871-FF84-7152-E6B3-5F87377E5E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251" y="6497220"/>
            <a:ext cx="1175793" cy="343049"/>
          </a:xfrm>
          <a:prstGeom prst="rect">
            <a:avLst/>
          </a:prstGeom>
        </p:spPr>
      </p:pic>
      <p:sp>
        <p:nvSpPr>
          <p:cNvPr id="54" name="TextBox 58">
            <a:extLst>
              <a:ext uri="{FF2B5EF4-FFF2-40B4-BE49-F238E27FC236}">
                <a16:creationId xmlns:a16="http://schemas.microsoft.com/office/drawing/2014/main" id="{9BA1F26E-101E-F860-962B-ECECD5B8A603}"/>
              </a:ext>
            </a:extLst>
          </p:cNvPr>
          <p:cNvSpPr txBox="1"/>
          <p:nvPr/>
        </p:nvSpPr>
        <p:spPr>
          <a:xfrm>
            <a:off x="1343768" y="73834"/>
            <a:ext cx="766042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 b="1">
                <a:latin typeface="Aptos"/>
                <a:ea typeface="Aptos"/>
                <a:cs typeface="Aptos"/>
                <a:sym typeface="Aptos"/>
              </a:rPr>
              <a:t>Figure 5.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3A642B0-A9D1-04F2-8CB2-778CE01C905E}"/>
              </a:ext>
            </a:extLst>
          </p:cNvPr>
          <p:cNvSpPr txBox="1"/>
          <p:nvPr/>
        </p:nvSpPr>
        <p:spPr>
          <a:xfrm>
            <a:off x="1233969" y="6442885"/>
            <a:ext cx="2589285" cy="38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635" i="1">
                <a:solidFill>
                  <a:srgbClr val="000000"/>
                </a:solidFill>
                <a:latin typeface="Aptos" panose="020B0004020202020204" pitchFamily="34" charset="0"/>
              </a:rPr>
              <a:t>If using, please reference as</a:t>
            </a:r>
            <a:r>
              <a:rPr lang="en-GB" sz="635">
                <a:solidFill>
                  <a:srgbClr val="000000"/>
                </a:solidFill>
                <a:latin typeface="Aptos" panose="020B0004020202020204" pitchFamily="34" charset="0"/>
              </a:rPr>
              <a:t>: Gann, R.J. &amp; Hulme, J.A. (under review). Scholarship reimagined: Creating the DARSHE, an inclusive and flexible model for scholarship in higher education. Higher Education</a:t>
            </a:r>
            <a:endParaRPr lang="en-GB" sz="635">
              <a:latin typeface="Aptos" panose="020B0004020202020204" pitchFamily="34" charset="0"/>
            </a:endParaRPr>
          </a:p>
        </p:txBody>
      </p:sp>
      <p:sp>
        <p:nvSpPr>
          <p:cNvPr id="55" name="TextBox 53">
            <a:extLst>
              <a:ext uri="{FF2B5EF4-FFF2-40B4-BE49-F238E27FC236}">
                <a16:creationId xmlns:a16="http://schemas.microsoft.com/office/drawing/2014/main" id="{606F649A-4486-6C06-B575-38F487A3DFD7}"/>
              </a:ext>
            </a:extLst>
          </p:cNvPr>
          <p:cNvSpPr txBox="1"/>
          <p:nvPr/>
        </p:nvSpPr>
        <p:spPr>
          <a:xfrm>
            <a:off x="2606080" y="4986989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Undergraduate teaching</a:t>
            </a:r>
          </a:p>
        </p:txBody>
      </p:sp>
      <p:sp>
        <p:nvSpPr>
          <p:cNvPr id="62" name="TextBox 53">
            <a:extLst>
              <a:ext uri="{FF2B5EF4-FFF2-40B4-BE49-F238E27FC236}">
                <a16:creationId xmlns:a16="http://schemas.microsoft.com/office/drawing/2014/main" id="{706F89E5-9127-D844-0141-3FD443147CAE}"/>
              </a:ext>
            </a:extLst>
          </p:cNvPr>
          <p:cNvSpPr txBox="1"/>
          <p:nvPr/>
        </p:nvSpPr>
        <p:spPr>
          <a:xfrm>
            <a:off x="7780625" y="4886004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Subject Benchmark Statement</a:t>
            </a:r>
          </a:p>
        </p:txBody>
      </p:sp>
      <p:sp>
        <p:nvSpPr>
          <p:cNvPr id="81" name="TextBox 53">
            <a:extLst>
              <a:ext uri="{FF2B5EF4-FFF2-40B4-BE49-F238E27FC236}">
                <a16:creationId xmlns:a16="http://schemas.microsoft.com/office/drawing/2014/main" id="{3D5DB945-E36A-22CD-0490-3A61D4AA16A7}"/>
              </a:ext>
            </a:extLst>
          </p:cNvPr>
          <p:cNvSpPr txBox="1"/>
          <p:nvPr/>
        </p:nvSpPr>
        <p:spPr>
          <a:xfrm>
            <a:off x="6718132" y="5580889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Conference Presentations</a:t>
            </a:r>
          </a:p>
        </p:txBody>
      </p:sp>
      <p:sp>
        <p:nvSpPr>
          <p:cNvPr id="94" name="TextBox 53">
            <a:extLst>
              <a:ext uri="{FF2B5EF4-FFF2-40B4-BE49-F238E27FC236}">
                <a16:creationId xmlns:a16="http://schemas.microsoft.com/office/drawing/2014/main" id="{955D295E-AF2D-1FD1-F818-3BC1DC859B18}"/>
              </a:ext>
            </a:extLst>
          </p:cNvPr>
          <p:cNvSpPr txBox="1"/>
          <p:nvPr/>
        </p:nvSpPr>
        <p:spPr>
          <a:xfrm>
            <a:off x="7756960" y="1387441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Journal articles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9E244FD1-AA97-E8AC-4AF6-E037F6EA0707}"/>
              </a:ext>
            </a:extLst>
          </p:cNvPr>
          <p:cNvCxnSpPr>
            <a:cxnSpLocks/>
          </p:cNvCxnSpPr>
          <p:nvPr/>
        </p:nvCxnSpPr>
        <p:spPr>
          <a:xfrm flipV="1">
            <a:off x="4429197" y="4979113"/>
            <a:ext cx="3188242" cy="93109"/>
          </a:xfrm>
          <a:prstGeom prst="straightConnector1">
            <a:avLst/>
          </a:prstGeom>
          <a:ln w="222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B58A688-AE95-7236-608A-D15DD7A285AA}"/>
              </a:ext>
            </a:extLst>
          </p:cNvPr>
          <p:cNvCxnSpPr>
            <a:cxnSpLocks/>
          </p:cNvCxnSpPr>
          <p:nvPr/>
        </p:nvCxnSpPr>
        <p:spPr>
          <a:xfrm flipV="1">
            <a:off x="7397797" y="5117426"/>
            <a:ext cx="357955" cy="386263"/>
          </a:xfrm>
          <a:prstGeom prst="straightConnector1">
            <a:avLst/>
          </a:prstGeom>
          <a:ln w="222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1B5B9D1C-C47A-B4E8-36C3-1590C086DB87}"/>
              </a:ext>
            </a:extLst>
          </p:cNvPr>
          <p:cNvCxnSpPr>
            <a:cxnSpLocks/>
          </p:cNvCxnSpPr>
          <p:nvPr/>
        </p:nvCxnSpPr>
        <p:spPr>
          <a:xfrm flipH="1" flipV="1">
            <a:off x="8057310" y="1760640"/>
            <a:ext cx="294758" cy="3125365"/>
          </a:xfrm>
          <a:prstGeom prst="straightConnector1">
            <a:avLst/>
          </a:prstGeom>
          <a:ln w="222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29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F97DD-7F48-1F1C-69D7-300879829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CC25417-0FD3-3586-C3E0-76BEA4A2A29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01144" y="504658"/>
            <a:ext cx="4413478" cy="2735729"/>
            <a:chOff x="0" y="0"/>
            <a:chExt cx="1767352" cy="10955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673A429-13B9-FA93-A3F4-C4A661C9BE6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FFF2AC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2465C39-BC92-49EB-58B4-31EBBF70E15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E2F65E2-9FEC-C9F9-ADF1-4A4B6F82D18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0248" y="504658"/>
            <a:ext cx="4413478" cy="2735729"/>
            <a:chOff x="0" y="0"/>
            <a:chExt cx="1767352" cy="109550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B1FA857-C19D-9EFA-1F7A-5CA233F95D5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D7F4C4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17A9F39D-6EC6-4827-F3FA-492DBE5F29A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21B2B51C-9422-B548-5B75-DC8B956F9CC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01144" y="3742568"/>
            <a:ext cx="4413478" cy="2735729"/>
            <a:chOff x="0" y="0"/>
            <a:chExt cx="1767352" cy="109550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9E26A00-9B78-C6D6-2383-2B0EC79ECE1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CDE8FF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DD40D549-1841-A38C-960C-59F4C90EFD2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81ABC14-843E-D039-45B9-CDCA8BF6497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0248" y="3742568"/>
            <a:ext cx="4413478" cy="2735729"/>
            <a:chOff x="0" y="0"/>
            <a:chExt cx="1767352" cy="1095507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7166D3A-E69F-E694-F6C9-F7BC8C101B1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F4D3D3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91B8FBB5-ED71-62FA-CD11-538CC942AE5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A8FEE324-E70D-78F9-5B84-0094E7E69B2A}"/>
              </a:ext>
            </a:extLst>
          </p:cNvPr>
          <p:cNvSpPr/>
          <p:nvPr/>
        </p:nvSpPr>
        <p:spPr>
          <a:xfrm flipV="1">
            <a:off x="2618352" y="3491478"/>
            <a:ext cx="6752593" cy="17289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en-GB" sz="1634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27DD72CD-2163-4946-0204-81819EAB0EA7}"/>
              </a:ext>
            </a:extLst>
          </p:cNvPr>
          <p:cNvGrpSpPr/>
          <p:nvPr/>
        </p:nvGrpSpPr>
        <p:grpSpPr>
          <a:xfrm>
            <a:off x="1501144" y="3318768"/>
            <a:ext cx="1013932" cy="345419"/>
            <a:chOff x="0" y="0"/>
            <a:chExt cx="400380" cy="13639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B9CA00AB-D0C7-8CF6-4670-7678A1F0D075}"/>
                </a:ext>
              </a:extLst>
            </p:cNvPr>
            <p:cNvSpPr/>
            <p:nvPr/>
          </p:nvSpPr>
          <p:spPr>
            <a:xfrm>
              <a:off x="0" y="0"/>
              <a:ext cx="400380" cy="136399"/>
            </a:xfrm>
            <a:custGeom>
              <a:avLst/>
              <a:gdLst/>
              <a:ahLst/>
              <a:cxnLst/>
              <a:rect l="l" t="t" r="r" b="b"/>
              <a:pathLst>
                <a:path w="400380" h="136399">
                  <a:moveTo>
                    <a:pt x="0" y="0"/>
                  </a:moveTo>
                  <a:lnTo>
                    <a:pt x="400380" y="0"/>
                  </a:lnTo>
                  <a:lnTo>
                    <a:pt x="400380" y="136399"/>
                  </a:lnTo>
                  <a:lnTo>
                    <a:pt x="0" y="136399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C8657C24-9937-5CF6-831A-9F409A3DD9E1}"/>
                </a:ext>
              </a:extLst>
            </p:cNvPr>
            <p:cNvSpPr txBox="1"/>
            <p:nvPr/>
          </p:nvSpPr>
          <p:spPr>
            <a:xfrm>
              <a:off x="0" y="-28575"/>
              <a:ext cx="400380" cy="16497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E41F5611-7156-8772-2D69-9FD7514167A2}"/>
              </a:ext>
            </a:extLst>
          </p:cNvPr>
          <p:cNvSpPr txBox="1"/>
          <p:nvPr/>
        </p:nvSpPr>
        <p:spPr>
          <a:xfrm>
            <a:off x="1557508" y="3293038"/>
            <a:ext cx="901203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Private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7D3A2E60-4F12-F590-D6C4-8B2761A94AAE}"/>
              </a:ext>
            </a:extLst>
          </p:cNvPr>
          <p:cNvGrpSpPr/>
          <p:nvPr/>
        </p:nvGrpSpPr>
        <p:grpSpPr>
          <a:xfrm>
            <a:off x="9556840" y="3301277"/>
            <a:ext cx="1013932" cy="345419"/>
            <a:chOff x="0" y="0"/>
            <a:chExt cx="400380" cy="13639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F770689-543C-CA93-6421-5B081EE4C7FC}"/>
                </a:ext>
              </a:extLst>
            </p:cNvPr>
            <p:cNvSpPr/>
            <p:nvPr/>
          </p:nvSpPr>
          <p:spPr>
            <a:xfrm>
              <a:off x="0" y="0"/>
              <a:ext cx="400380" cy="136399"/>
            </a:xfrm>
            <a:custGeom>
              <a:avLst/>
              <a:gdLst/>
              <a:ahLst/>
              <a:cxnLst/>
              <a:rect l="l" t="t" r="r" b="b"/>
              <a:pathLst>
                <a:path w="400380" h="136399">
                  <a:moveTo>
                    <a:pt x="0" y="0"/>
                  </a:moveTo>
                  <a:lnTo>
                    <a:pt x="400380" y="0"/>
                  </a:lnTo>
                  <a:lnTo>
                    <a:pt x="400380" y="136399"/>
                  </a:lnTo>
                  <a:lnTo>
                    <a:pt x="0" y="136399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730CBF30-9052-4065-0ABA-BDB3CD532EDF}"/>
                </a:ext>
              </a:extLst>
            </p:cNvPr>
            <p:cNvSpPr txBox="1"/>
            <p:nvPr/>
          </p:nvSpPr>
          <p:spPr>
            <a:xfrm>
              <a:off x="0" y="-28575"/>
              <a:ext cx="400380" cy="16497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B6DE173F-4E72-28FD-7F66-BFE751F7DA0A}"/>
              </a:ext>
            </a:extLst>
          </p:cNvPr>
          <p:cNvSpPr txBox="1"/>
          <p:nvPr/>
        </p:nvSpPr>
        <p:spPr>
          <a:xfrm>
            <a:off x="9613204" y="3293038"/>
            <a:ext cx="901203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Public</a:t>
            </a: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4444877B-ECF1-F1C1-0FEA-B3A7646E6E3A}"/>
              </a:ext>
            </a:extLst>
          </p:cNvPr>
          <p:cNvGrpSpPr/>
          <p:nvPr/>
        </p:nvGrpSpPr>
        <p:grpSpPr>
          <a:xfrm>
            <a:off x="3760663" y="28375"/>
            <a:ext cx="4776324" cy="404379"/>
            <a:chOff x="0" y="0"/>
            <a:chExt cx="1886069" cy="159681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70E2009-089B-6DB0-7241-623ADCB5B325}"/>
                </a:ext>
              </a:extLst>
            </p:cNvPr>
            <p:cNvSpPr/>
            <p:nvPr/>
          </p:nvSpPr>
          <p:spPr>
            <a:xfrm>
              <a:off x="0" y="0"/>
              <a:ext cx="1886069" cy="159681"/>
            </a:xfrm>
            <a:custGeom>
              <a:avLst/>
              <a:gdLst/>
              <a:ahLst/>
              <a:cxnLst/>
              <a:rect l="l" t="t" r="r" b="b"/>
              <a:pathLst>
                <a:path w="1886069" h="159681">
                  <a:moveTo>
                    <a:pt x="0" y="0"/>
                  </a:moveTo>
                  <a:lnTo>
                    <a:pt x="1886069" y="0"/>
                  </a:lnTo>
                  <a:lnTo>
                    <a:pt x="1886069" y="159681"/>
                  </a:lnTo>
                  <a:lnTo>
                    <a:pt x="0" y="15968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F35A8425-3602-0C11-29EC-96B40E25F412}"/>
                </a:ext>
              </a:extLst>
            </p:cNvPr>
            <p:cNvSpPr txBox="1"/>
            <p:nvPr/>
          </p:nvSpPr>
          <p:spPr>
            <a:xfrm>
              <a:off x="0" y="-28575"/>
              <a:ext cx="1886069" cy="188256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5CEB45E7-DB69-63F7-E330-1A1010E13693}"/>
              </a:ext>
            </a:extLst>
          </p:cNvPr>
          <p:cNvSpPr txBox="1"/>
          <p:nvPr/>
        </p:nvSpPr>
        <p:spPr>
          <a:xfrm>
            <a:off x="3885844" y="32125"/>
            <a:ext cx="4419041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Underpinning evidence is explicit</a:t>
            </a: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93A59F7E-3CE2-D9E6-FAC8-CB0BAF47911F}"/>
              </a:ext>
            </a:extLst>
          </p:cNvPr>
          <p:cNvGrpSpPr/>
          <p:nvPr/>
        </p:nvGrpSpPr>
        <p:grpSpPr>
          <a:xfrm>
            <a:off x="3760663" y="6501784"/>
            <a:ext cx="4776324" cy="357407"/>
            <a:chOff x="0" y="0"/>
            <a:chExt cx="1886069" cy="141133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7E67AC3-2AC8-CF98-4649-751F55E49CF9}"/>
                </a:ext>
              </a:extLst>
            </p:cNvPr>
            <p:cNvSpPr/>
            <p:nvPr/>
          </p:nvSpPr>
          <p:spPr>
            <a:xfrm>
              <a:off x="0" y="0"/>
              <a:ext cx="1886069" cy="141133"/>
            </a:xfrm>
            <a:custGeom>
              <a:avLst/>
              <a:gdLst/>
              <a:ahLst/>
              <a:cxnLst/>
              <a:rect l="l" t="t" r="r" b="b"/>
              <a:pathLst>
                <a:path w="1886069" h="141133">
                  <a:moveTo>
                    <a:pt x="0" y="0"/>
                  </a:moveTo>
                  <a:lnTo>
                    <a:pt x="1886069" y="0"/>
                  </a:lnTo>
                  <a:lnTo>
                    <a:pt x="1886069" y="141133"/>
                  </a:lnTo>
                  <a:lnTo>
                    <a:pt x="0" y="14113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947B737F-13E1-28CD-C96C-A68BF31BDCAA}"/>
                </a:ext>
              </a:extLst>
            </p:cNvPr>
            <p:cNvSpPr txBox="1"/>
            <p:nvPr/>
          </p:nvSpPr>
          <p:spPr>
            <a:xfrm>
              <a:off x="0" y="-28575"/>
              <a:ext cx="1886069" cy="169708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42B44227-9BF8-A1EB-B543-1B4143F9BF4C}"/>
              </a:ext>
            </a:extLst>
          </p:cNvPr>
          <p:cNvSpPr txBox="1"/>
          <p:nvPr/>
        </p:nvSpPr>
        <p:spPr>
          <a:xfrm>
            <a:off x="3885844" y="6482047"/>
            <a:ext cx="4419041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Underpinning evidence is implicit</a:t>
            </a:r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4F244301-56F9-AB21-F7F8-B936D78C57D0}"/>
              </a:ext>
            </a:extLst>
          </p:cNvPr>
          <p:cNvSpPr/>
          <p:nvPr/>
        </p:nvSpPr>
        <p:spPr>
          <a:xfrm flipV="1">
            <a:off x="6148824" y="686118"/>
            <a:ext cx="0" cy="5488941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en-GB" sz="1634"/>
          </a:p>
        </p:txBody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209518FD-0E83-4003-1A31-D521A3DBBFF8}"/>
              </a:ext>
            </a:extLst>
          </p:cNvPr>
          <p:cNvGrpSpPr/>
          <p:nvPr/>
        </p:nvGrpSpPr>
        <p:grpSpPr>
          <a:xfrm>
            <a:off x="8604751" y="2966436"/>
            <a:ext cx="539873" cy="184459"/>
            <a:chOff x="0" y="0"/>
            <a:chExt cx="213185" cy="72839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52314C35-74FF-AF64-144E-D3E6E92B4D6A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9855AE24-325D-6196-81BF-F9C3F3B40487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0" name="TextBox 40">
            <a:extLst>
              <a:ext uri="{FF2B5EF4-FFF2-40B4-BE49-F238E27FC236}">
                <a16:creationId xmlns:a16="http://schemas.microsoft.com/office/drawing/2014/main" id="{F8291C04-9806-31B8-2173-7FED9693E8BD}"/>
              </a:ext>
            </a:extLst>
          </p:cNvPr>
          <p:cNvSpPr txBox="1"/>
          <p:nvPr/>
        </p:nvSpPr>
        <p:spPr>
          <a:xfrm>
            <a:off x="8604751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Mega</a:t>
            </a:r>
          </a:p>
        </p:txBody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10E90666-7D56-FEF5-0AD7-F4542D45CEDD}"/>
              </a:ext>
            </a:extLst>
          </p:cNvPr>
          <p:cNvGrpSpPr/>
          <p:nvPr/>
        </p:nvGrpSpPr>
        <p:grpSpPr>
          <a:xfrm>
            <a:off x="7812195" y="2966436"/>
            <a:ext cx="539873" cy="184459"/>
            <a:chOff x="0" y="0"/>
            <a:chExt cx="213185" cy="728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F7313297-460E-EF9B-E405-FE37485DA646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95262E95-F011-0544-0F57-BEEABCA57604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4" name="TextBox 44">
            <a:extLst>
              <a:ext uri="{FF2B5EF4-FFF2-40B4-BE49-F238E27FC236}">
                <a16:creationId xmlns:a16="http://schemas.microsoft.com/office/drawing/2014/main" id="{E4A0A535-40D6-1529-33A0-C6ED60DFA70B}"/>
              </a:ext>
            </a:extLst>
          </p:cNvPr>
          <p:cNvSpPr txBox="1"/>
          <p:nvPr/>
        </p:nvSpPr>
        <p:spPr>
          <a:xfrm>
            <a:off x="7812195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Macro</a:t>
            </a:r>
          </a:p>
        </p:txBody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AA3E09F9-CB8E-5364-90EC-F387A3632CB4}"/>
              </a:ext>
            </a:extLst>
          </p:cNvPr>
          <p:cNvGrpSpPr/>
          <p:nvPr/>
        </p:nvGrpSpPr>
        <p:grpSpPr>
          <a:xfrm>
            <a:off x="5866709" y="2966436"/>
            <a:ext cx="539873" cy="184459"/>
            <a:chOff x="0" y="0"/>
            <a:chExt cx="213185" cy="72839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278B0634-9B5F-57A0-A5AE-2FACF11204DB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0A36B88C-54DA-4D4F-6690-B397EF1D28AB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8" name="TextBox 48">
            <a:extLst>
              <a:ext uri="{FF2B5EF4-FFF2-40B4-BE49-F238E27FC236}">
                <a16:creationId xmlns:a16="http://schemas.microsoft.com/office/drawing/2014/main" id="{CCEE7DB3-F9EC-7586-1856-A36EB40B1608}"/>
              </a:ext>
            </a:extLst>
          </p:cNvPr>
          <p:cNvSpPr txBox="1"/>
          <p:nvPr/>
        </p:nvSpPr>
        <p:spPr>
          <a:xfrm>
            <a:off x="5878887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Meso</a:t>
            </a:r>
          </a:p>
        </p:txBody>
      </p:sp>
      <p:grpSp>
        <p:nvGrpSpPr>
          <p:cNvPr id="49" name="Group 49">
            <a:extLst>
              <a:ext uri="{FF2B5EF4-FFF2-40B4-BE49-F238E27FC236}">
                <a16:creationId xmlns:a16="http://schemas.microsoft.com/office/drawing/2014/main" id="{6E204D6A-F821-C0DD-7413-DCAF1F81B0F1}"/>
              </a:ext>
            </a:extLst>
          </p:cNvPr>
          <p:cNvGrpSpPr/>
          <p:nvPr/>
        </p:nvGrpSpPr>
        <p:grpSpPr>
          <a:xfrm>
            <a:off x="2937242" y="2966436"/>
            <a:ext cx="539873" cy="184459"/>
            <a:chOff x="0" y="0"/>
            <a:chExt cx="213185" cy="72839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B3FB6C76-E67F-E84E-1D79-01AF61DEEE71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51" name="TextBox 51">
              <a:extLst>
                <a:ext uri="{FF2B5EF4-FFF2-40B4-BE49-F238E27FC236}">
                  <a16:creationId xmlns:a16="http://schemas.microsoft.com/office/drawing/2014/main" id="{963382FD-558E-644F-A960-5E70F6D0D38D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52" name="TextBox 52">
            <a:extLst>
              <a:ext uri="{FF2B5EF4-FFF2-40B4-BE49-F238E27FC236}">
                <a16:creationId xmlns:a16="http://schemas.microsoft.com/office/drawing/2014/main" id="{FFB6F00B-263E-1262-62BF-17B6B634FE98}"/>
              </a:ext>
            </a:extLst>
          </p:cNvPr>
          <p:cNvSpPr txBox="1"/>
          <p:nvPr/>
        </p:nvSpPr>
        <p:spPr>
          <a:xfrm>
            <a:off x="2937242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Micro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58D73D8C-0621-6792-FB16-AD4C56A192C3}"/>
              </a:ext>
            </a:extLst>
          </p:cNvPr>
          <p:cNvSpPr txBox="1"/>
          <p:nvPr/>
        </p:nvSpPr>
        <p:spPr>
          <a:xfrm>
            <a:off x="2109810" y="1253444"/>
            <a:ext cx="218812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Evidence from scholarship literature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A6DF424E-69D1-7429-FF46-A68D0FE5D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251" y="6497220"/>
            <a:ext cx="1175793" cy="343049"/>
          </a:xfrm>
          <a:prstGeom prst="rect">
            <a:avLst/>
          </a:prstGeom>
        </p:spPr>
      </p:pic>
      <p:sp>
        <p:nvSpPr>
          <p:cNvPr id="54" name="TextBox 58">
            <a:extLst>
              <a:ext uri="{FF2B5EF4-FFF2-40B4-BE49-F238E27FC236}">
                <a16:creationId xmlns:a16="http://schemas.microsoft.com/office/drawing/2014/main" id="{D8DB8A4D-6DF0-0315-DE6B-9CEC33858F1B}"/>
              </a:ext>
            </a:extLst>
          </p:cNvPr>
          <p:cNvSpPr txBox="1"/>
          <p:nvPr/>
        </p:nvSpPr>
        <p:spPr>
          <a:xfrm>
            <a:off x="1343768" y="73834"/>
            <a:ext cx="766042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 b="1">
                <a:latin typeface="Aptos"/>
                <a:ea typeface="Aptos"/>
                <a:cs typeface="Aptos"/>
                <a:sym typeface="Aptos"/>
              </a:rPr>
              <a:t>Figure 5.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783B5B-25DD-0E2C-4876-69A1A74CF8E9}"/>
              </a:ext>
            </a:extLst>
          </p:cNvPr>
          <p:cNvSpPr txBox="1"/>
          <p:nvPr/>
        </p:nvSpPr>
        <p:spPr>
          <a:xfrm>
            <a:off x="1233969" y="6442885"/>
            <a:ext cx="2589285" cy="38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635" i="1">
                <a:solidFill>
                  <a:srgbClr val="000000"/>
                </a:solidFill>
                <a:latin typeface="Aptos" panose="020B0004020202020204" pitchFamily="34" charset="0"/>
              </a:rPr>
              <a:t>If using, please reference as</a:t>
            </a:r>
            <a:r>
              <a:rPr lang="en-GB" sz="635">
                <a:solidFill>
                  <a:srgbClr val="000000"/>
                </a:solidFill>
                <a:latin typeface="Aptos" panose="020B0004020202020204" pitchFamily="34" charset="0"/>
              </a:rPr>
              <a:t>: Gann, R.J. &amp; Hulme, J.A. (under review). Scholarship reimagined: Creating the DARSHE, an inclusive and flexible model for scholarship in higher education. Higher Education</a:t>
            </a:r>
            <a:endParaRPr lang="en-GB" sz="635">
              <a:latin typeface="Aptos" panose="020B0004020202020204" pitchFamily="34" charset="0"/>
            </a:endParaRPr>
          </a:p>
        </p:txBody>
      </p:sp>
      <p:sp>
        <p:nvSpPr>
          <p:cNvPr id="55" name="TextBox 53">
            <a:extLst>
              <a:ext uri="{FF2B5EF4-FFF2-40B4-BE49-F238E27FC236}">
                <a16:creationId xmlns:a16="http://schemas.microsoft.com/office/drawing/2014/main" id="{A68A8F12-1E4B-DC56-A4EB-1ADD58A6AD0A}"/>
              </a:ext>
            </a:extLst>
          </p:cNvPr>
          <p:cNvSpPr txBox="1"/>
          <p:nvPr/>
        </p:nvSpPr>
        <p:spPr>
          <a:xfrm>
            <a:off x="2606080" y="4986989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Undergraduate teaching</a:t>
            </a:r>
          </a:p>
        </p:txBody>
      </p:sp>
      <p:sp>
        <p:nvSpPr>
          <p:cNvPr id="62" name="TextBox 53">
            <a:extLst>
              <a:ext uri="{FF2B5EF4-FFF2-40B4-BE49-F238E27FC236}">
                <a16:creationId xmlns:a16="http://schemas.microsoft.com/office/drawing/2014/main" id="{B9C4AC9C-274B-0713-1A86-9CEDFB1B00E3}"/>
              </a:ext>
            </a:extLst>
          </p:cNvPr>
          <p:cNvSpPr txBox="1"/>
          <p:nvPr/>
        </p:nvSpPr>
        <p:spPr>
          <a:xfrm>
            <a:off x="7780625" y="4886004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Subject Benchmark Statement</a:t>
            </a:r>
          </a:p>
        </p:txBody>
      </p:sp>
      <p:sp>
        <p:nvSpPr>
          <p:cNvPr id="81" name="TextBox 53">
            <a:extLst>
              <a:ext uri="{FF2B5EF4-FFF2-40B4-BE49-F238E27FC236}">
                <a16:creationId xmlns:a16="http://schemas.microsoft.com/office/drawing/2014/main" id="{CBE95602-37B4-DCC0-DE18-D27579C09D50}"/>
              </a:ext>
            </a:extLst>
          </p:cNvPr>
          <p:cNvSpPr txBox="1"/>
          <p:nvPr/>
        </p:nvSpPr>
        <p:spPr>
          <a:xfrm>
            <a:off x="6718132" y="5580889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Conference Presentations</a:t>
            </a:r>
          </a:p>
        </p:txBody>
      </p:sp>
      <p:sp>
        <p:nvSpPr>
          <p:cNvPr id="94" name="TextBox 53">
            <a:extLst>
              <a:ext uri="{FF2B5EF4-FFF2-40B4-BE49-F238E27FC236}">
                <a16:creationId xmlns:a16="http://schemas.microsoft.com/office/drawing/2014/main" id="{3004CEAF-EC4D-EF94-732E-7DF44C236621}"/>
              </a:ext>
            </a:extLst>
          </p:cNvPr>
          <p:cNvSpPr txBox="1"/>
          <p:nvPr/>
        </p:nvSpPr>
        <p:spPr>
          <a:xfrm>
            <a:off x="7756960" y="1387441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Journal articles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ABB270C-0A50-47BF-E68C-49EB1F770FD9}"/>
              </a:ext>
            </a:extLst>
          </p:cNvPr>
          <p:cNvCxnSpPr>
            <a:cxnSpLocks/>
          </p:cNvCxnSpPr>
          <p:nvPr/>
        </p:nvCxnSpPr>
        <p:spPr>
          <a:xfrm flipV="1">
            <a:off x="4429197" y="4979113"/>
            <a:ext cx="3188242" cy="93109"/>
          </a:xfrm>
          <a:prstGeom prst="straightConnector1">
            <a:avLst/>
          </a:prstGeom>
          <a:ln w="222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C5B879C-38ED-C15E-6B55-EB5EC4AD3788}"/>
              </a:ext>
            </a:extLst>
          </p:cNvPr>
          <p:cNvCxnSpPr>
            <a:cxnSpLocks/>
          </p:cNvCxnSpPr>
          <p:nvPr/>
        </p:nvCxnSpPr>
        <p:spPr>
          <a:xfrm flipV="1">
            <a:off x="7397797" y="5117426"/>
            <a:ext cx="357955" cy="386263"/>
          </a:xfrm>
          <a:prstGeom prst="straightConnector1">
            <a:avLst/>
          </a:prstGeom>
          <a:ln w="222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14DC837-D111-1A14-B543-82E87B106ADF}"/>
              </a:ext>
            </a:extLst>
          </p:cNvPr>
          <p:cNvCxnSpPr>
            <a:cxnSpLocks/>
          </p:cNvCxnSpPr>
          <p:nvPr/>
        </p:nvCxnSpPr>
        <p:spPr>
          <a:xfrm flipH="1" flipV="1">
            <a:off x="3115563" y="1592687"/>
            <a:ext cx="151264" cy="3348616"/>
          </a:xfrm>
          <a:prstGeom prst="straightConnector1">
            <a:avLst/>
          </a:prstGeom>
          <a:ln w="222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C05564B-7B64-F699-DB03-2A556B5BF567}"/>
              </a:ext>
            </a:extLst>
          </p:cNvPr>
          <p:cNvCxnSpPr>
            <a:cxnSpLocks/>
          </p:cNvCxnSpPr>
          <p:nvPr/>
        </p:nvCxnSpPr>
        <p:spPr>
          <a:xfrm flipH="1" flipV="1">
            <a:off x="8057310" y="1760640"/>
            <a:ext cx="247575" cy="2913174"/>
          </a:xfrm>
          <a:prstGeom prst="straightConnector1">
            <a:avLst/>
          </a:prstGeom>
          <a:ln w="222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62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25509-1029-451C-82A3-A079D2AB3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D37544B-EC50-47EE-14D9-3B0D56E464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01144" y="504658"/>
            <a:ext cx="4413478" cy="2735729"/>
            <a:chOff x="0" y="0"/>
            <a:chExt cx="1767352" cy="109550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F0F3F5D-1953-CE7D-AE80-D2FEB143161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FFF2AC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0CED312-9060-39E2-882E-B278EB4F900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2966738D-9E8D-E3E4-F74E-16ABDCFFE9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0248" y="504658"/>
            <a:ext cx="4413478" cy="2735729"/>
            <a:chOff x="0" y="0"/>
            <a:chExt cx="1767352" cy="1095507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342D535-829F-0FBD-4FE1-3E88FD56AF0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D7F4C4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5EBA74A-5967-0AD3-843C-D2BA97E671D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2475E31-A8F8-1F8B-191B-0A079993007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01144" y="3742568"/>
            <a:ext cx="4413478" cy="2735729"/>
            <a:chOff x="0" y="0"/>
            <a:chExt cx="1767352" cy="1095507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023F3E5-716B-6F38-4D99-0D63DC659BE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CDE8FF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1FB09DD-E9A3-1875-25CF-EF5BDB99442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4B1F2724-2B6F-E53F-D889-24B9D8A4889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0248" y="3742568"/>
            <a:ext cx="4413478" cy="2735729"/>
            <a:chOff x="0" y="0"/>
            <a:chExt cx="1767352" cy="1095507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CCBCB879-5C63-678A-A5E3-96A5F47F86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767352" cy="1095507"/>
            </a:xfrm>
            <a:custGeom>
              <a:avLst/>
              <a:gdLst/>
              <a:ahLst/>
              <a:cxnLst/>
              <a:rect l="l" t="t" r="r" b="b"/>
              <a:pathLst>
                <a:path w="1767352" h="1095507">
                  <a:moveTo>
                    <a:pt x="0" y="0"/>
                  </a:moveTo>
                  <a:lnTo>
                    <a:pt x="1767352" y="0"/>
                  </a:lnTo>
                  <a:lnTo>
                    <a:pt x="1767352" y="1095507"/>
                  </a:lnTo>
                  <a:lnTo>
                    <a:pt x="0" y="1095507"/>
                  </a:lnTo>
                  <a:close/>
                </a:path>
              </a:pathLst>
            </a:custGeom>
            <a:solidFill>
              <a:srgbClr val="F4D3D3"/>
            </a:solidFill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A7643EE8-DC7E-FF59-1B8A-48CD3E4BBB9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1767352" cy="1124082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  <a:spcBef>
                  <a:spcPct val="0"/>
                </a:spcBef>
              </a:pPr>
              <a:endParaRPr sz="1634"/>
            </a:p>
          </p:txBody>
        </p:sp>
      </p:grpSp>
      <p:sp>
        <p:nvSpPr>
          <p:cNvPr id="14" name="AutoShape 14">
            <a:extLst>
              <a:ext uri="{FF2B5EF4-FFF2-40B4-BE49-F238E27FC236}">
                <a16:creationId xmlns:a16="http://schemas.microsoft.com/office/drawing/2014/main" id="{44502146-98CD-944D-7EAE-A8F0C9D5F928}"/>
              </a:ext>
            </a:extLst>
          </p:cNvPr>
          <p:cNvSpPr/>
          <p:nvPr/>
        </p:nvSpPr>
        <p:spPr>
          <a:xfrm flipV="1">
            <a:off x="2618352" y="3491478"/>
            <a:ext cx="6752593" cy="17289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en-GB" sz="1634"/>
          </a:p>
        </p:txBody>
      </p: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A5B2749-1378-7347-00E1-F9F02F664FD7}"/>
              </a:ext>
            </a:extLst>
          </p:cNvPr>
          <p:cNvGrpSpPr/>
          <p:nvPr/>
        </p:nvGrpSpPr>
        <p:grpSpPr>
          <a:xfrm>
            <a:off x="1501144" y="3318768"/>
            <a:ext cx="1013932" cy="345419"/>
            <a:chOff x="0" y="0"/>
            <a:chExt cx="400380" cy="136399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186CBD27-3DEB-BEC8-66AB-918F38A42C4A}"/>
                </a:ext>
              </a:extLst>
            </p:cNvPr>
            <p:cNvSpPr/>
            <p:nvPr/>
          </p:nvSpPr>
          <p:spPr>
            <a:xfrm>
              <a:off x="0" y="0"/>
              <a:ext cx="400380" cy="136399"/>
            </a:xfrm>
            <a:custGeom>
              <a:avLst/>
              <a:gdLst/>
              <a:ahLst/>
              <a:cxnLst/>
              <a:rect l="l" t="t" r="r" b="b"/>
              <a:pathLst>
                <a:path w="400380" h="136399">
                  <a:moveTo>
                    <a:pt x="0" y="0"/>
                  </a:moveTo>
                  <a:lnTo>
                    <a:pt x="400380" y="0"/>
                  </a:lnTo>
                  <a:lnTo>
                    <a:pt x="400380" y="136399"/>
                  </a:lnTo>
                  <a:lnTo>
                    <a:pt x="0" y="136399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91F5CAE-154E-6B89-E8FF-1D7165B34F0C}"/>
                </a:ext>
              </a:extLst>
            </p:cNvPr>
            <p:cNvSpPr txBox="1"/>
            <p:nvPr/>
          </p:nvSpPr>
          <p:spPr>
            <a:xfrm>
              <a:off x="0" y="-28575"/>
              <a:ext cx="400380" cy="16497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18" name="TextBox 18">
            <a:extLst>
              <a:ext uri="{FF2B5EF4-FFF2-40B4-BE49-F238E27FC236}">
                <a16:creationId xmlns:a16="http://schemas.microsoft.com/office/drawing/2014/main" id="{3F7E2652-F6DC-4BC7-FDDF-48A80B1AA694}"/>
              </a:ext>
            </a:extLst>
          </p:cNvPr>
          <p:cNvSpPr txBox="1"/>
          <p:nvPr/>
        </p:nvSpPr>
        <p:spPr>
          <a:xfrm>
            <a:off x="1557508" y="3293038"/>
            <a:ext cx="901203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Private</a:t>
            </a: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CDFE1B11-533B-CC46-6BDA-A51AC19C00FA}"/>
              </a:ext>
            </a:extLst>
          </p:cNvPr>
          <p:cNvGrpSpPr/>
          <p:nvPr/>
        </p:nvGrpSpPr>
        <p:grpSpPr>
          <a:xfrm>
            <a:off x="9556840" y="3301277"/>
            <a:ext cx="1013932" cy="345419"/>
            <a:chOff x="0" y="0"/>
            <a:chExt cx="400380" cy="136399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013AF98C-2BBA-4241-F574-2343F3711E31}"/>
                </a:ext>
              </a:extLst>
            </p:cNvPr>
            <p:cNvSpPr/>
            <p:nvPr/>
          </p:nvSpPr>
          <p:spPr>
            <a:xfrm>
              <a:off x="0" y="0"/>
              <a:ext cx="400380" cy="136399"/>
            </a:xfrm>
            <a:custGeom>
              <a:avLst/>
              <a:gdLst/>
              <a:ahLst/>
              <a:cxnLst/>
              <a:rect l="l" t="t" r="r" b="b"/>
              <a:pathLst>
                <a:path w="400380" h="136399">
                  <a:moveTo>
                    <a:pt x="0" y="0"/>
                  </a:moveTo>
                  <a:lnTo>
                    <a:pt x="400380" y="0"/>
                  </a:lnTo>
                  <a:lnTo>
                    <a:pt x="400380" y="136399"/>
                  </a:lnTo>
                  <a:lnTo>
                    <a:pt x="0" y="136399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ACFFC731-3159-1D68-A231-EF18095E08E1}"/>
                </a:ext>
              </a:extLst>
            </p:cNvPr>
            <p:cNvSpPr txBox="1"/>
            <p:nvPr/>
          </p:nvSpPr>
          <p:spPr>
            <a:xfrm>
              <a:off x="0" y="-28575"/>
              <a:ext cx="400380" cy="16497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3B692B06-112F-2F10-C7DE-59EBB28D9491}"/>
              </a:ext>
            </a:extLst>
          </p:cNvPr>
          <p:cNvSpPr txBox="1"/>
          <p:nvPr/>
        </p:nvSpPr>
        <p:spPr>
          <a:xfrm>
            <a:off x="9613204" y="3293038"/>
            <a:ext cx="901203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Public</a:t>
            </a: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BC8B935-A502-AB2F-2740-CEC22B41534E}"/>
              </a:ext>
            </a:extLst>
          </p:cNvPr>
          <p:cNvGrpSpPr/>
          <p:nvPr/>
        </p:nvGrpSpPr>
        <p:grpSpPr>
          <a:xfrm>
            <a:off x="3760663" y="28375"/>
            <a:ext cx="4776324" cy="404379"/>
            <a:chOff x="0" y="0"/>
            <a:chExt cx="1886069" cy="159681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99F1B079-E7B0-0426-3866-29E156E54BA4}"/>
                </a:ext>
              </a:extLst>
            </p:cNvPr>
            <p:cNvSpPr/>
            <p:nvPr/>
          </p:nvSpPr>
          <p:spPr>
            <a:xfrm>
              <a:off x="0" y="0"/>
              <a:ext cx="1886069" cy="159681"/>
            </a:xfrm>
            <a:custGeom>
              <a:avLst/>
              <a:gdLst/>
              <a:ahLst/>
              <a:cxnLst/>
              <a:rect l="l" t="t" r="r" b="b"/>
              <a:pathLst>
                <a:path w="1886069" h="159681">
                  <a:moveTo>
                    <a:pt x="0" y="0"/>
                  </a:moveTo>
                  <a:lnTo>
                    <a:pt x="1886069" y="0"/>
                  </a:lnTo>
                  <a:lnTo>
                    <a:pt x="1886069" y="159681"/>
                  </a:lnTo>
                  <a:lnTo>
                    <a:pt x="0" y="15968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128C5035-1085-C8F8-6FB5-4B6D47A02919}"/>
                </a:ext>
              </a:extLst>
            </p:cNvPr>
            <p:cNvSpPr txBox="1"/>
            <p:nvPr/>
          </p:nvSpPr>
          <p:spPr>
            <a:xfrm>
              <a:off x="0" y="-28575"/>
              <a:ext cx="1886069" cy="188256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26" name="TextBox 26">
            <a:extLst>
              <a:ext uri="{FF2B5EF4-FFF2-40B4-BE49-F238E27FC236}">
                <a16:creationId xmlns:a16="http://schemas.microsoft.com/office/drawing/2014/main" id="{6295CAE4-88C9-9E42-1BD6-E3776CE560E7}"/>
              </a:ext>
            </a:extLst>
          </p:cNvPr>
          <p:cNvSpPr txBox="1"/>
          <p:nvPr/>
        </p:nvSpPr>
        <p:spPr>
          <a:xfrm>
            <a:off x="3885844" y="32125"/>
            <a:ext cx="4419041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Underpinning evidence is explicit</a:t>
            </a:r>
          </a:p>
        </p:txBody>
      </p:sp>
      <p:grpSp>
        <p:nvGrpSpPr>
          <p:cNvPr id="27" name="Group 27">
            <a:extLst>
              <a:ext uri="{FF2B5EF4-FFF2-40B4-BE49-F238E27FC236}">
                <a16:creationId xmlns:a16="http://schemas.microsoft.com/office/drawing/2014/main" id="{DB47C399-BB6B-C493-F688-D68A030951A0}"/>
              </a:ext>
            </a:extLst>
          </p:cNvPr>
          <p:cNvGrpSpPr/>
          <p:nvPr/>
        </p:nvGrpSpPr>
        <p:grpSpPr>
          <a:xfrm>
            <a:off x="3760663" y="6501784"/>
            <a:ext cx="4776324" cy="357407"/>
            <a:chOff x="0" y="0"/>
            <a:chExt cx="1886069" cy="141133"/>
          </a:xfrm>
        </p:grpSpPr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A3DD1D0-0F83-F77A-2237-EB77832002F4}"/>
                </a:ext>
              </a:extLst>
            </p:cNvPr>
            <p:cNvSpPr/>
            <p:nvPr/>
          </p:nvSpPr>
          <p:spPr>
            <a:xfrm>
              <a:off x="0" y="0"/>
              <a:ext cx="1886069" cy="141133"/>
            </a:xfrm>
            <a:custGeom>
              <a:avLst/>
              <a:gdLst/>
              <a:ahLst/>
              <a:cxnLst/>
              <a:rect l="l" t="t" r="r" b="b"/>
              <a:pathLst>
                <a:path w="1886069" h="141133">
                  <a:moveTo>
                    <a:pt x="0" y="0"/>
                  </a:moveTo>
                  <a:lnTo>
                    <a:pt x="1886069" y="0"/>
                  </a:lnTo>
                  <a:lnTo>
                    <a:pt x="1886069" y="141133"/>
                  </a:lnTo>
                  <a:lnTo>
                    <a:pt x="0" y="141133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F5757"/>
              </a:solidFill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BDDD1C4D-4849-477A-FFE5-391093E50A69}"/>
                </a:ext>
              </a:extLst>
            </p:cNvPr>
            <p:cNvSpPr txBox="1"/>
            <p:nvPr/>
          </p:nvSpPr>
          <p:spPr>
            <a:xfrm>
              <a:off x="0" y="-28575"/>
              <a:ext cx="1886069" cy="169708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30" name="TextBox 30">
            <a:extLst>
              <a:ext uri="{FF2B5EF4-FFF2-40B4-BE49-F238E27FC236}">
                <a16:creationId xmlns:a16="http://schemas.microsoft.com/office/drawing/2014/main" id="{1FCBD0B2-B187-FA3E-3E2F-A41B4A777798}"/>
              </a:ext>
            </a:extLst>
          </p:cNvPr>
          <p:cNvSpPr txBox="1"/>
          <p:nvPr/>
        </p:nvSpPr>
        <p:spPr>
          <a:xfrm>
            <a:off x="3885844" y="6482047"/>
            <a:ext cx="4419041" cy="352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2"/>
              </a:lnSpc>
              <a:spcBef>
                <a:spcPct val="0"/>
              </a:spcBef>
            </a:pPr>
            <a:r>
              <a:rPr lang="en-US" sz="2080">
                <a:solidFill>
                  <a:srgbClr val="FF3131"/>
                </a:solidFill>
                <a:latin typeface="Aptos"/>
                <a:ea typeface="Aptos"/>
                <a:cs typeface="Aptos"/>
                <a:sym typeface="Aptos"/>
              </a:rPr>
              <a:t>Underpinning evidence is implicit</a:t>
            </a:r>
          </a:p>
        </p:txBody>
      </p:sp>
      <p:sp>
        <p:nvSpPr>
          <p:cNvPr id="31" name="AutoShape 31">
            <a:extLst>
              <a:ext uri="{FF2B5EF4-FFF2-40B4-BE49-F238E27FC236}">
                <a16:creationId xmlns:a16="http://schemas.microsoft.com/office/drawing/2014/main" id="{EA76C5D7-38B9-3481-17D9-E7A52B5B04BF}"/>
              </a:ext>
            </a:extLst>
          </p:cNvPr>
          <p:cNvSpPr/>
          <p:nvPr/>
        </p:nvSpPr>
        <p:spPr>
          <a:xfrm flipV="1">
            <a:off x="6148824" y="686118"/>
            <a:ext cx="0" cy="5488941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triangle" w="lg" len="med"/>
            <a:tailEnd type="triangle" w="lg" len="med"/>
          </a:ln>
        </p:spPr>
        <p:txBody>
          <a:bodyPr/>
          <a:lstStyle/>
          <a:p>
            <a:endParaRPr lang="en-GB" sz="1634"/>
          </a:p>
        </p:txBody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8A7F3427-41D2-3A49-B223-2A84EE8167DF}"/>
              </a:ext>
            </a:extLst>
          </p:cNvPr>
          <p:cNvGrpSpPr/>
          <p:nvPr/>
        </p:nvGrpSpPr>
        <p:grpSpPr>
          <a:xfrm>
            <a:off x="8604751" y="2966436"/>
            <a:ext cx="539873" cy="184459"/>
            <a:chOff x="0" y="0"/>
            <a:chExt cx="213185" cy="72839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D884170-FB9F-E8AC-AFF2-9BA73E7C97FD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EE89E1FE-A8AD-59D7-C03E-492C68AA7570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0" name="TextBox 40">
            <a:extLst>
              <a:ext uri="{FF2B5EF4-FFF2-40B4-BE49-F238E27FC236}">
                <a16:creationId xmlns:a16="http://schemas.microsoft.com/office/drawing/2014/main" id="{65F5A27D-1E5A-DB4E-9F90-8409A681B561}"/>
              </a:ext>
            </a:extLst>
          </p:cNvPr>
          <p:cNvSpPr txBox="1"/>
          <p:nvPr/>
        </p:nvSpPr>
        <p:spPr>
          <a:xfrm>
            <a:off x="8604751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Mega</a:t>
            </a:r>
          </a:p>
        </p:txBody>
      </p:sp>
      <p:grpSp>
        <p:nvGrpSpPr>
          <p:cNvPr id="41" name="Group 41">
            <a:extLst>
              <a:ext uri="{FF2B5EF4-FFF2-40B4-BE49-F238E27FC236}">
                <a16:creationId xmlns:a16="http://schemas.microsoft.com/office/drawing/2014/main" id="{0EEA8200-36CC-9D02-E11E-DC369247F089}"/>
              </a:ext>
            </a:extLst>
          </p:cNvPr>
          <p:cNvGrpSpPr/>
          <p:nvPr/>
        </p:nvGrpSpPr>
        <p:grpSpPr>
          <a:xfrm>
            <a:off x="7812195" y="2966436"/>
            <a:ext cx="539873" cy="184459"/>
            <a:chOff x="0" y="0"/>
            <a:chExt cx="213185" cy="72839"/>
          </a:xfrm>
        </p:grpSpPr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098D417B-C675-8C86-1006-753234E53A9C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3" name="TextBox 43">
              <a:extLst>
                <a:ext uri="{FF2B5EF4-FFF2-40B4-BE49-F238E27FC236}">
                  <a16:creationId xmlns:a16="http://schemas.microsoft.com/office/drawing/2014/main" id="{FE4E48CB-12B8-8EDE-0EA8-20A29978602D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4" name="TextBox 44">
            <a:extLst>
              <a:ext uri="{FF2B5EF4-FFF2-40B4-BE49-F238E27FC236}">
                <a16:creationId xmlns:a16="http://schemas.microsoft.com/office/drawing/2014/main" id="{11FE8285-7982-8BFA-D017-CA7C977577EC}"/>
              </a:ext>
            </a:extLst>
          </p:cNvPr>
          <p:cNvSpPr txBox="1"/>
          <p:nvPr/>
        </p:nvSpPr>
        <p:spPr>
          <a:xfrm>
            <a:off x="7812195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Macro</a:t>
            </a:r>
          </a:p>
        </p:txBody>
      </p:sp>
      <p:grpSp>
        <p:nvGrpSpPr>
          <p:cNvPr id="45" name="Group 45">
            <a:extLst>
              <a:ext uri="{FF2B5EF4-FFF2-40B4-BE49-F238E27FC236}">
                <a16:creationId xmlns:a16="http://schemas.microsoft.com/office/drawing/2014/main" id="{865692D6-107A-F43A-58D3-FCE6D2D88DEE}"/>
              </a:ext>
            </a:extLst>
          </p:cNvPr>
          <p:cNvGrpSpPr/>
          <p:nvPr/>
        </p:nvGrpSpPr>
        <p:grpSpPr>
          <a:xfrm>
            <a:off x="5866709" y="2966436"/>
            <a:ext cx="539873" cy="184459"/>
            <a:chOff x="0" y="0"/>
            <a:chExt cx="213185" cy="72839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18EAAA8C-299A-7574-87BF-3B5D4F178222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6E44422C-ECEC-ACD8-C108-A85879583492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48" name="TextBox 48">
            <a:extLst>
              <a:ext uri="{FF2B5EF4-FFF2-40B4-BE49-F238E27FC236}">
                <a16:creationId xmlns:a16="http://schemas.microsoft.com/office/drawing/2014/main" id="{5E3E4812-4B50-A65E-5354-685DA3FAFD4D}"/>
              </a:ext>
            </a:extLst>
          </p:cNvPr>
          <p:cNvSpPr txBox="1"/>
          <p:nvPr/>
        </p:nvSpPr>
        <p:spPr>
          <a:xfrm>
            <a:off x="5878887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Meso</a:t>
            </a:r>
          </a:p>
        </p:txBody>
      </p:sp>
      <p:grpSp>
        <p:nvGrpSpPr>
          <p:cNvPr id="49" name="Group 49">
            <a:extLst>
              <a:ext uri="{FF2B5EF4-FFF2-40B4-BE49-F238E27FC236}">
                <a16:creationId xmlns:a16="http://schemas.microsoft.com/office/drawing/2014/main" id="{31202ACF-656C-6C07-77A7-76AB31BECE00}"/>
              </a:ext>
            </a:extLst>
          </p:cNvPr>
          <p:cNvGrpSpPr/>
          <p:nvPr/>
        </p:nvGrpSpPr>
        <p:grpSpPr>
          <a:xfrm>
            <a:off x="2937242" y="2966436"/>
            <a:ext cx="539873" cy="184459"/>
            <a:chOff x="0" y="0"/>
            <a:chExt cx="213185" cy="72839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41B36BDC-8FBE-6D09-8889-61C603703DBA}"/>
                </a:ext>
              </a:extLst>
            </p:cNvPr>
            <p:cNvSpPr/>
            <p:nvPr/>
          </p:nvSpPr>
          <p:spPr>
            <a:xfrm>
              <a:off x="0" y="0"/>
              <a:ext cx="213185" cy="72839"/>
            </a:xfrm>
            <a:custGeom>
              <a:avLst/>
              <a:gdLst/>
              <a:ahLst/>
              <a:cxnLst/>
              <a:rect l="l" t="t" r="r" b="b"/>
              <a:pathLst>
                <a:path w="213185" h="72839">
                  <a:moveTo>
                    <a:pt x="0" y="0"/>
                  </a:moveTo>
                  <a:lnTo>
                    <a:pt x="213185" y="0"/>
                  </a:lnTo>
                  <a:lnTo>
                    <a:pt x="213185" y="72839"/>
                  </a:lnTo>
                  <a:lnTo>
                    <a:pt x="0" y="72839"/>
                  </a:lnTo>
                  <a:close/>
                </a:path>
              </a:pathLst>
            </a:custGeom>
            <a:solidFill>
              <a:srgbClr val="D9D9D9">
                <a:alpha val="69804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 sz="1634"/>
            </a:p>
          </p:txBody>
        </p:sp>
        <p:sp>
          <p:nvSpPr>
            <p:cNvPr id="51" name="TextBox 51">
              <a:extLst>
                <a:ext uri="{FF2B5EF4-FFF2-40B4-BE49-F238E27FC236}">
                  <a16:creationId xmlns:a16="http://schemas.microsoft.com/office/drawing/2014/main" id="{9A18426D-8F23-B707-8CDE-84C849925BB0}"/>
                </a:ext>
              </a:extLst>
            </p:cNvPr>
            <p:cNvSpPr txBox="1"/>
            <p:nvPr/>
          </p:nvSpPr>
          <p:spPr>
            <a:xfrm>
              <a:off x="0" y="-28575"/>
              <a:ext cx="213185" cy="101414"/>
            </a:xfrm>
            <a:prstGeom prst="rect">
              <a:avLst/>
            </a:prstGeom>
          </p:spPr>
          <p:txBody>
            <a:bodyPr lIns="46104" tIns="46104" rIns="46104" bIns="46104" rtlCol="0" anchor="ctr"/>
            <a:lstStyle/>
            <a:p>
              <a:pPr algn="ctr">
                <a:lnSpc>
                  <a:spcPts val="1779"/>
                </a:lnSpc>
              </a:pPr>
              <a:endParaRPr sz="1634"/>
            </a:p>
          </p:txBody>
        </p:sp>
      </p:grpSp>
      <p:sp>
        <p:nvSpPr>
          <p:cNvPr id="52" name="TextBox 52">
            <a:extLst>
              <a:ext uri="{FF2B5EF4-FFF2-40B4-BE49-F238E27FC236}">
                <a16:creationId xmlns:a16="http://schemas.microsoft.com/office/drawing/2014/main" id="{B64D0AFD-9C8A-907E-3430-5EAE1F73534D}"/>
              </a:ext>
            </a:extLst>
          </p:cNvPr>
          <p:cNvSpPr txBox="1"/>
          <p:nvPr/>
        </p:nvSpPr>
        <p:spPr>
          <a:xfrm>
            <a:off x="2937242" y="2931858"/>
            <a:ext cx="539873" cy="20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4"/>
              </a:lnSpc>
              <a:spcBef>
                <a:spcPct val="0"/>
              </a:spcBef>
            </a:pPr>
            <a:r>
              <a:rPr lang="en-US" sz="1246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Micro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D605FAC9-76CA-DA9B-84EF-D88A03C58858}"/>
              </a:ext>
            </a:extLst>
          </p:cNvPr>
          <p:cNvSpPr txBox="1"/>
          <p:nvPr/>
        </p:nvSpPr>
        <p:spPr>
          <a:xfrm>
            <a:off x="2109810" y="1253444"/>
            <a:ext cx="2188126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Evidence from scholarship literature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45876EC7-5ABB-6BB4-3AC7-AC5EE43DA5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251" y="6497220"/>
            <a:ext cx="1175793" cy="343049"/>
          </a:xfrm>
          <a:prstGeom prst="rect">
            <a:avLst/>
          </a:prstGeom>
        </p:spPr>
      </p:pic>
      <p:sp>
        <p:nvSpPr>
          <p:cNvPr id="54" name="TextBox 58">
            <a:extLst>
              <a:ext uri="{FF2B5EF4-FFF2-40B4-BE49-F238E27FC236}">
                <a16:creationId xmlns:a16="http://schemas.microsoft.com/office/drawing/2014/main" id="{B5DCCDC7-0842-81D6-FDC2-FDDB9138BBF2}"/>
              </a:ext>
            </a:extLst>
          </p:cNvPr>
          <p:cNvSpPr txBox="1"/>
          <p:nvPr/>
        </p:nvSpPr>
        <p:spPr>
          <a:xfrm>
            <a:off x="1343768" y="73834"/>
            <a:ext cx="766042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 b="1">
                <a:latin typeface="Aptos"/>
                <a:ea typeface="Aptos"/>
                <a:cs typeface="Aptos"/>
                <a:sym typeface="Aptos"/>
              </a:rPr>
              <a:t>Figure 5.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E35D244-8E66-25D9-92FE-BDB6783E3763}"/>
              </a:ext>
            </a:extLst>
          </p:cNvPr>
          <p:cNvSpPr txBox="1"/>
          <p:nvPr/>
        </p:nvSpPr>
        <p:spPr>
          <a:xfrm>
            <a:off x="1233969" y="6442885"/>
            <a:ext cx="2589285" cy="385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635" i="1">
                <a:solidFill>
                  <a:srgbClr val="000000"/>
                </a:solidFill>
                <a:latin typeface="Aptos" panose="020B0004020202020204" pitchFamily="34" charset="0"/>
              </a:rPr>
              <a:t>If using, please reference as</a:t>
            </a:r>
            <a:r>
              <a:rPr lang="en-GB" sz="635">
                <a:solidFill>
                  <a:srgbClr val="000000"/>
                </a:solidFill>
                <a:latin typeface="Aptos" panose="020B0004020202020204" pitchFamily="34" charset="0"/>
              </a:rPr>
              <a:t>: Gann, R.J. &amp; Hulme, J.A. (under review). Scholarship reimagined: Creating the DARSHE, an inclusive and flexible model for scholarship in higher education. Higher Education</a:t>
            </a:r>
            <a:endParaRPr lang="en-GB" sz="635">
              <a:latin typeface="Aptos" panose="020B0004020202020204" pitchFamily="34" charset="0"/>
            </a:endParaRPr>
          </a:p>
        </p:txBody>
      </p:sp>
      <p:sp>
        <p:nvSpPr>
          <p:cNvPr id="55" name="TextBox 53">
            <a:extLst>
              <a:ext uri="{FF2B5EF4-FFF2-40B4-BE49-F238E27FC236}">
                <a16:creationId xmlns:a16="http://schemas.microsoft.com/office/drawing/2014/main" id="{D7EB64ED-0694-62BB-3E87-E4017F962AD3}"/>
              </a:ext>
            </a:extLst>
          </p:cNvPr>
          <p:cNvSpPr txBox="1"/>
          <p:nvPr/>
        </p:nvSpPr>
        <p:spPr>
          <a:xfrm>
            <a:off x="2606080" y="4986989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Undergraduate teaching</a:t>
            </a:r>
          </a:p>
        </p:txBody>
      </p:sp>
      <p:sp>
        <p:nvSpPr>
          <p:cNvPr id="62" name="TextBox 53">
            <a:extLst>
              <a:ext uri="{FF2B5EF4-FFF2-40B4-BE49-F238E27FC236}">
                <a16:creationId xmlns:a16="http://schemas.microsoft.com/office/drawing/2014/main" id="{19440932-7594-448C-463B-CD07AA7952D9}"/>
              </a:ext>
            </a:extLst>
          </p:cNvPr>
          <p:cNvSpPr txBox="1"/>
          <p:nvPr/>
        </p:nvSpPr>
        <p:spPr>
          <a:xfrm>
            <a:off x="7780625" y="4886004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Subject Benchmark Statement</a:t>
            </a:r>
          </a:p>
        </p:txBody>
      </p:sp>
      <p:sp>
        <p:nvSpPr>
          <p:cNvPr id="81" name="TextBox 53">
            <a:extLst>
              <a:ext uri="{FF2B5EF4-FFF2-40B4-BE49-F238E27FC236}">
                <a16:creationId xmlns:a16="http://schemas.microsoft.com/office/drawing/2014/main" id="{9F58126B-F3BE-A3CD-559C-298631BDD8B8}"/>
              </a:ext>
            </a:extLst>
          </p:cNvPr>
          <p:cNvSpPr txBox="1"/>
          <p:nvPr/>
        </p:nvSpPr>
        <p:spPr>
          <a:xfrm>
            <a:off x="6718132" y="5580889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Conference Presentations</a:t>
            </a:r>
          </a:p>
        </p:txBody>
      </p:sp>
      <p:sp>
        <p:nvSpPr>
          <p:cNvPr id="94" name="TextBox 53">
            <a:extLst>
              <a:ext uri="{FF2B5EF4-FFF2-40B4-BE49-F238E27FC236}">
                <a16:creationId xmlns:a16="http://schemas.microsoft.com/office/drawing/2014/main" id="{F90DD017-B769-B0D3-7BC9-B9EE390F16BD}"/>
              </a:ext>
            </a:extLst>
          </p:cNvPr>
          <p:cNvSpPr txBox="1"/>
          <p:nvPr/>
        </p:nvSpPr>
        <p:spPr>
          <a:xfrm>
            <a:off x="7756960" y="1387441"/>
            <a:ext cx="2188126" cy="192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56"/>
              </a:lnSpc>
              <a:spcBef>
                <a:spcPct val="0"/>
              </a:spcBef>
            </a:pPr>
            <a:r>
              <a:rPr lang="en-US" sz="1271">
                <a:solidFill>
                  <a:srgbClr val="737373"/>
                </a:solidFill>
                <a:latin typeface="Aptos"/>
                <a:ea typeface="Aptos"/>
                <a:cs typeface="Aptos"/>
                <a:sym typeface="Aptos"/>
              </a:rPr>
              <a:t>Journal articles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C00917A-B9F0-F282-6B54-C21978F6C6B3}"/>
              </a:ext>
            </a:extLst>
          </p:cNvPr>
          <p:cNvCxnSpPr>
            <a:cxnSpLocks/>
          </p:cNvCxnSpPr>
          <p:nvPr/>
        </p:nvCxnSpPr>
        <p:spPr>
          <a:xfrm flipV="1">
            <a:off x="4429197" y="4979113"/>
            <a:ext cx="3188242" cy="93109"/>
          </a:xfrm>
          <a:prstGeom prst="straightConnector1">
            <a:avLst/>
          </a:prstGeom>
          <a:ln w="222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D54C2E3-C356-B7AF-9836-BAAF6F3DE037}"/>
              </a:ext>
            </a:extLst>
          </p:cNvPr>
          <p:cNvCxnSpPr>
            <a:cxnSpLocks/>
          </p:cNvCxnSpPr>
          <p:nvPr/>
        </p:nvCxnSpPr>
        <p:spPr>
          <a:xfrm flipV="1">
            <a:off x="7397797" y="5117426"/>
            <a:ext cx="357955" cy="386263"/>
          </a:xfrm>
          <a:prstGeom prst="straightConnector1">
            <a:avLst/>
          </a:prstGeom>
          <a:ln w="222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A69BB15-00FF-1F76-0B06-B317620ABC63}"/>
              </a:ext>
            </a:extLst>
          </p:cNvPr>
          <p:cNvCxnSpPr>
            <a:cxnSpLocks/>
          </p:cNvCxnSpPr>
          <p:nvPr/>
        </p:nvCxnSpPr>
        <p:spPr>
          <a:xfrm flipH="1" flipV="1">
            <a:off x="3115563" y="1592687"/>
            <a:ext cx="151264" cy="3348616"/>
          </a:xfrm>
          <a:prstGeom prst="straightConnector1">
            <a:avLst/>
          </a:prstGeom>
          <a:ln w="222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F8046124-CDD4-BE75-E05D-7911E704337F}"/>
              </a:ext>
            </a:extLst>
          </p:cNvPr>
          <p:cNvCxnSpPr>
            <a:cxnSpLocks/>
          </p:cNvCxnSpPr>
          <p:nvPr/>
        </p:nvCxnSpPr>
        <p:spPr>
          <a:xfrm>
            <a:off x="3335045" y="1548697"/>
            <a:ext cx="4559021" cy="3176055"/>
          </a:xfrm>
          <a:prstGeom prst="straightConnector1">
            <a:avLst/>
          </a:prstGeom>
          <a:ln w="222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17D7C9E-65CE-2871-596C-1DD9447273B9}"/>
              </a:ext>
            </a:extLst>
          </p:cNvPr>
          <p:cNvCxnSpPr>
            <a:cxnSpLocks/>
          </p:cNvCxnSpPr>
          <p:nvPr/>
        </p:nvCxnSpPr>
        <p:spPr>
          <a:xfrm flipH="1" flipV="1">
            <a:off x="8057310" y="1760640"/>
            <a:ext cx="294758" cy="2964113"/>
          </a:xfrm>
          <a:prstGeom prst="straightConnector1">
            <a:avLst/>
          </a:prstGeom>
          <a:ln w="222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491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C18505-5FCC-262A-CEC5-771F98DA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5" name="Picture Placeholder 4" descr="A diagram of evidence&#10;&#10;Description automatically generated">
            <a:extLst>
              <a:ext uri="{FF2B5EF4-FFF2-40B4-BE49-F238E27FC236}">
                <a16:creationId xmlns:a16="http://schemas.microsoft.com/office/drawing/2014/main" id="{67A2558D-FD38-38E0-DE42-047D25F3796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682" b="46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3F23A5-8135-7BA6-8154-D45677F72269}"/>
              </a:ext>
            </a:extLst>
          </p:cNvPr>
          <p:cNvSpPr txBox="1"/>
          <p:nvPr/>
        </p:nvSpPr>
        <p:spPr>
          <a:xfrm>
            <a:off x="323999" y="324000"/>
            <a:ext cx="1997961" cy="6725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3600">
                <a:solidFill>
                  <a:schemeClr val="tx1"/>
                </a:solidFill>
              </a:rPr>
              <a:t>Your turn!</a:t>
            </a:r>
          </a:p>
        </p:txBody>
      </p:sp>
    </p:spTree>
    <p:extLst>
      <p:ext uri="{BB962C8B-B14F-4D97-AF65-F5344CB8AC3E}">
        <p14:creationId xmlns:p14="http://schemas.microsoft.com/office/powerpoint/2010/main" val="622328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E1DA23-0F22-6B62-BE83-1519E3E86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Appreciative enquiry</a:t>
            </a:r>
          </a:p>
        </p:txBody>
      </p:sp>
      <p:pic>
        <p:nvPicPr>
          <p:cNvPr id="5" name="Picture 2" descr="Appreciative Inquiry 5 D cycle">
            <a:extLst>
              <a:ext uri="{FF2B5EF4-FFF2-40B4-BE49-F238E27FC236}">
                <a16:creationId xmlns:a16="http://schemas.microsoft.com/office/drawing/2014/main" id="{75254641-2F25-AFDA-D475-622393CFB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6071" y="1225698"/>
            <a:ext cx="7162819" cy="532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627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B9DA5F-2E77-735B-2F62-9A3591897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549523"/>
            <a:ext cx="11306174" cy="4148015"/>
          </a:xfrm>
        </p:spPr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en-US" sz="2400" dirty="0">
                <a:cs typeface="Arial"/>
              </a:rPr>
              <a:t>Pair up (or trios if we have an odd number) and review your DARSHE scholarship maps. </a:t>
            </a:r>
          </a:p>
          <a:p>
            <a:pPr marL="179705" indent="-179705"/>
            <a:r>
              <a:rPr lang="en-US" sz="2400" dirty="0">
                <a:cs typeface="Arial"/>
              </a:rPr>
              <a:t>Take it in turns to use appreciative enquiry to explore where you might each develop next.</a:t>
            </a:r>
          </a:p>
          <a:p>
            <a:pPr marL="179705" indent="-179705"/>
            <a:r>
              <a:rPr lang="en-US" sz="2400" dirty="0">
                <a:cs typeface="Arial"/>
              </a:rPr>
              <a:t>While it's fresh in your mind, jot down some notes about actions you will take next.</a:t>
            </a:r>
          </a:p>
          <a:p>
            <a:pPr marL="179705" indent="-179705"/>
            <a:r>
              <a:rPr lang="en-US" sz="2400" dirty="0">
                <a:cs typeface="Arial"/>
              </a:rPr>
              <a:t>Be prepared to feedback to the main group – what did you learn from doing this activity? What did you find useful? What was challenging?</a:t>
            </a:r>
          </a:p>
          <a:p>
            <a:pPr marL="179705" indent="-179705"/>
            <a:r>
              <a:rPr lang="en-US" sz="2400" dirty="0">
                <a:cs typeface="Arial"/>
              </a:rPr>
              <a:t>How might you use what you learned going forwards?</a:t>
            </a:r>
          </a:p>
          <a:p>
            <a:pPr marL="179705" indent="-179705"/>
            <a:endParaRPr lang="en-US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8E7C74-69F6-BD30-EE18-6A3558AA6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mbria"/>
              </a:rPr>
              <a:t>Activity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1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723EAA-2FEC-F366-D770-676D7073A4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>
                <a:solidFill>
                  <a:schemeClr val="bg2"/>
                </a:solidFill>
              </a:rPr>
              <a:t>11am</a:t>
            </a:r>
            <a:r>
              <a:rPr lang="en-GB"/>
              <a:t> Welcome and introductions</a:t>
            </a:r>
          </a:p>
          <a:p>
            <a:r>
              <a:rPr lang="en-GB">
                <a:solidFill>
                  <a:schemeClr val="bg2"/>
                </a:solidFill>
              </a:rPr>
              <a:t>11.30am</a:t>
            </a:r>
            <a:r>
              <a:rPr lang="en-GB"/>
              <a:t> Introducing the DARSHE – exploring conceptualisations of scholarship and the development of the DARSHE in response</a:t>
            </a:r>
          </a:p>
          <a:p>
            <a:r>
              <a:rPr lang="en-GB">
                <a:solidFill>
                  <a:schemeClr val="bg2"/>
                </a:solidFill>
              </a:rPr>
              <a:t>1pm</a:t>
            </a:r>
            <a:r>
              <a:rPr lang="en-GB"/>
              <a:t> Lunch and networking</a:t>
            </a:r>
          </a:p>
          <a:p>
            <a:r>
              <a:rPr lang="en-GB">
                <a:solidFill>
                  <a:schemeClr val="bg2"/>
                </a:solidFill>
              </a:rPr>
              <a:t>2pm</a:t>
            </a:r>
            <a:r>
              <a:rPr lang="en-GB"/>
              <a:t> Exploring the DARSHE for scholarship development – for individuals, for groups, for staff development – for you!</a:t>
            </a:r>
          </a:p>
          <a:p>
            <a:r>
              <a:rPr lang="en-GB">
                <a:solidFill>
                  <a:schemeClr val="bg2"/>
                </a:solidFill>
              </a:rPr>
              <a:t>3.45pm</a:t>
            </a:r>
            <a:r>
              <a:rPr lang="en-GB"/>
              <a:t> Closing remarks</a:t>
            </a:r>
          </a:p>
          <a:p>
            <a:r>
              <a:rPr lang="en-GB">
                <a:solidFill>
                  <a:schemeClr val="bg2"/>
                </a:solidFill>
              </a:rPr>
              <a:t>4pm</a:t>
            </a:r>
            <a:r>
              <a:rPr lang="en-GB"/>
              <a:t> Optional refreshments and networking available until 5pm – or take a snack with you</a:t>
            </a:r>
          </a:p>
          <a:p>
            <a:endParaRPr lang="en-GB"/>
          </a:p>
          <a:p>
            <a:pPr marL="457200" indent="-457200">
              <a:buAutoNum type="arabicPeriod"/>
            </a:pPr>
            <a:endParaRPr lang="en-GB"/>
          </a:p>
          <a:p>
            <a:pPr marL="0" indent="0">
              <a:buNone/>
            </a:pPr>
            <a:endParaRPr lang="en-GB"/>
          </a:p>
          <a:p>
            <a:pPr marL="457200" indent="-457200">
              <a:buAutoNum type="arabicPeriod"/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40DA40-52F2-99B1-770A-CB7ED7166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079572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BF92C2-0CB3-B887-641D-966C917EA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F41D3-1A19-CAEC-2AC7-7D577A51DF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35525" y="412339"/>
            <a:ext cx="6501847" cy="4860000"/>
          </a:xfrm>
        </p:spPr>
        <p:txBody>
          <a:bodyPr vert="horz" lIns="0" tIns="0" rIns="0" bIns="0" numCol="1" spcCol="288000" rtlCol="0" anchor="t">
            <a:noAutofit/>
          </a:bodyPr>
          <a:lstStyle/>
          <a:p>
            <a:pPr marL="179705" indent="-179705"/>
            <a:r>
              <a:rPr lang="en-GB" sz="3200"/>
              <a:t>Where and how can you use the DARSHE?</a:t>
            </a:r>
            <a:endParaRPr lang="en-US"/>
          </a:p>
          <a:p>
            <a:pPr marL="179705" indent="-179705"/>
            <a:r>
              <a:rPr lang="en-GB" sz="3200"/>
              <a:t>Think about your own development, and how you might use it to support others.</a:t>
            </a:r>
            <a:endParaRPr lang="en-GB" sz="3200">
              <a:cs typeface="Arial"/>
            </a:endParaRPr>
          </a:p>
          <a:p>
            <a:pPr marL="179705" indent="-179705"/>
            <a:r>
              <a:rPr lang="en-GB" sz="3200"/>
              <a:t>What feedback do you have on the DARSHE model?</a:t>
            </a:r>
            <a:endParaRPr lang="en-GB" sz="3200">
              <a:cs typeface="Arial"/>
            </a:endParaRPr>
          </a:p>
          <a:p>
            <a:pPr marL="179705" indent="-179705"/>
            <a:r>
              <a:rPr lang="en-GB" sz="3200">
                <a:solidFill>
                  <a:schemeClr val="bg2"/>
                </a:solidFill>
              </a:rPr>
              <a:t>What do you still need to know?</a:t>
            </a:r>
            <a:endParaRPr lang="en-GB">
              <a:solidFill>
                <a:schemeClr val="bg2"/>
              </a:solidFill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84EE56-E7CE-B93A-46F9-2D4566690AA6}"/>
              </a:ext>
            </a:extLst>
          </p:cNvPr>
          <p:cNvSpPr txBox="1"/>
          <p:nvPr/>
        </p:nvSpPr>
        <p:spPr>
          <a:xfrm>
            <a:off x="15294564" y="1969805"/>
            <a:ext cx="850216" cy="8711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endParaRPr lang="en-GB" sz="2000">
              <a:highlight>
                <a:srgbClr val="FFFF00"/>
              </a:highlight>
              <a:cs typeface="Arial"/>
            </a:endParaRPr>
          </a:p>
        </p:txBody>
      </p:sp>
      <p:pic>
        <p:nvPicPr>
          <p:cNvPr id="1025" name="Picture 1" descr="Padlet QR code">
            <a:extLst>
              <a:ext uri="{FF2B5EF4-FFF2-40B4-BE49-F238E27FC236}">
                <a16:creationId xmlns:a16="http://schemas.microsoft.com/office/drawing/2014/main" id="{3E2F0E26-14C6-3BB3-64B6-8F915F728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363" y="659400"/>
            <a:ext cx="2868428" cy="286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8FDDA7D-1BD5-8EEC-05EC-A8AE88B0BF5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2551105" y="-1670511"/>
            <a:ext cx="4616931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Inter var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516401-76FC-CDC5-EACB-257AF846812F}"/>
              </a:ext>
            </a:extLst>
          </p:cNvPr>
          <p:cNvSpPr txBox="1"/>
          <p:nvPr/>
        </p:nvSpPr>
        <p:spPr>
          <a:xfrm>
            <a:off x="8637363" y="4153337"/>
            <a:ext cx="301414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>
                <a:hlinkClick r:id="rId3"/>
              </a:rPr>
              <a:t>http://bit.ly/43RFNlR</a:t>
            </a:r>
            <a:r>
              <a:rPr lang="en-US" sz="2400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62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035171-42A0-88B2-CCF1-FFC38A26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21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3F6E8D-8CD7-5FA7-1E77-91A8720D76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000" y="676923"/>
            <a:ext cx="11210615" cy="5407076"/>
          </a:xfrm>
        </p:spPr>
        <p:txBody>
          <a:bodyPr vert="horz" lIns="0" tIns="0" rIns="0" bIns="0" numCol="1" spcCol="288000" rtlCol="0" anchor="t">
            <a:noAutofit/>
          </a:bodyPr>
          <a:lstStyle/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cs typeface="Arial"/>
              </a:rPr>
              <a:t>What happens next?</a:t>
            </a:r>
          </a:p>
          <a:p>
            <a:pPr marL="0" indent="0">
              <a:buNone/>
            </a:pPr>
            <a:r>
              <a:rPr lang="en-US">
                <a:cs typeface="Arial"/>
              </a:rPr>
              <a:t>We will send you an evaluation form – please do fill it in!</a:t>
            </a:r>
          </a:p>
          <a:p>
            <a:pPr marL="0" indent="0">
              <a:buNone/>
            </a:pPr>
            <a:r>
              <a:rPr lang="en-US">
                <a:cs typeface="Arial"/>
              </a:rPr>
              <a:t>If you haven't already, please add </a:t>
            </a:r>
            <a:r>
              <a:rPr lang="en-US">
                <a:cs typeface="Arial"/>
                <a:hlinkClick r:id="rId2"/>
              </a:rPr>
              <a:t>darshe@ntu.ac.uk</a:t>
            </a:r>
            <a:r>
              <a:rPr lang="en-US">
                <a:cs typeface="Arial"/>
              </a:rPr>
              <a:t> to your contacts list – or keep an eye on your spam/junk folders.</a:t>
            </a:r>
          </a:p>
          <a:p>
            <a:pPr marL="0" indent="0">
              <a:buNone/>
            </a:pPr>
            <a:r>
              <a:rPr lang="en-US">
                <a:cs typeface="Arial"/>
              </a:rPr>
              <a:t>We would like to follow up with you to:</a:t>
            </a:r>
          </a:p>
          <a:p>
            <a:pPr marL="457200" indent="-457200">
              <a:buAutoNum type="alphaLcParenR"/>
            </a:pPr>
            <a:r>
              <a:rPr lang="en-US">
                <a:cs typeface="Arial"/>
              </a:rPr>
              <a:t>Send you a copy of the final paper when it is published,</a:t>
            </a:r>
          </a:p>
          <a:p>
            <a:pPr marL="457200" indent="-457200">
              <a:buAutoNum type="alphaLcParenR"/>
            </a:pPr>
            <a:r>
              <a:rPr lang="en-US">
                <a:cs typeface="Arial"/>
              </a:rPr>
              <a:t>Find out about how you have used the DARSHE in your roles in a few months.</a:t>
            </a:r>
          </a:p>
          <a:p>
            <a:pPr marL="0" indent="0">
              <a:buNone/>
            </a:pPr>
            <a:r>
              <a:rPr lang="en-US">
                <a:cs typeface="Arial"/>
              </a:rPr>
              <a:t>If you would prefer us not to get in touch, please email </a:t>
            </a:r>
            <a:r>
              <a:rPr lang="en-US">
                <a:cs typeface="Arial"/>
                <a:hlinkClick r:id="rId2"/>
              </a:rPr>
              <a:t>darshe@ntu.ac.uk</a:t>
            </a:r>
            <a:r>
              <a:rPr lang="en-US">
                <a:cs typeface="Arial"/>
              </a:rPr>
              <a:t> by 13th July 2025 to let us know to remove you from our mailing list.</a:t>
            </a:r>
          </a:p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cs typeface="Arial"/>
              </a:rPr>
              <a:t>Keep in touch? </a:t>
            </a:r>
          </a:p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cs typeface="Arial"/>
              </a:rPr>
              <a:t>Rose.Gann@ntu.ac.uk; Julie.Hulme@ntu.ac.uk </a:t>
            </a:r>
          </a:p>
          <a:p>
            <a:pPr marL="0" indent="0">
              <a:buNone/>
            </a:pPr>
            <a:r>
              <a:rPr lang="en-US">
                <a:solidFill>
                  <a:srgbClr val="FF0000"/>
                </a:solidFill>
                <a:cs typeface="Arial"/>
              </a:rPr>
              <a:t>Thank you! For now – networking and refreshments, and/or safe travels!</a:t>
            </a:r>
          </a:p>
        </p:txBody>
      </p:sp>
    </p:spTree>
    <p:extLst>
      <p:ext uri="{BB962C8B-B14F-4D97-AF65-F5344CB8AC3E}">
        <p14:creationId xmlns:p14="http://schemas.microsoft.com/office/powerpoint/2010/main" val="3107600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17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61BB23-D6B5-971F-84D6-9E727EA1C1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/>
              <a:t>We are not expecting a fire alarm test today; if you hear the alarm, please follow NTU staff to the meeting point. (Use stairs or Lift F for those with mobility impairments).</a:t>
            </a:r>
          </a:p>
          <a:p>
            <a:r>
              <a:rPr lang="en-GB"/>
              <a:t>Tea and coffee are available at the stations outside this room all day</a:t>
            </a:r>
          </a:p>
          <a:p>
            <a:r>
              <a:rPr lang="en-GB"/>
              <a:t>Toilets</a:t>
            </a:r>
          </a:p>
          <a:p>
            <a:r>
              <a:rPr lang="en-GB"/>
              <a:t>Chatham House rules</a:t>
            </a:r>
          </a:p>
          <a:p>
            <a:r>
              <a:rPr lang="en-GB"/>
              <a:t>Meet the team! – come to us with any queries or concerns.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F8671B-3AB3-06F9-4F7C-4963EB46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Housekeeping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91331-0A14-5A64-615E-37EE84741C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616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351435-90C1-D340-EA87-91C6E3086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550894"/>
            <a:ext cx="7159158" cy="4146644"/>
          </a:xfrm>
        </p:spPr>
        <p:txBody>
          <a:bodyPr/>
          <a:lstStyle/>
          <a:p>
            <a:r>
              <a:rPr lang="en-GB"/>
              <a:t>Mix of people with things in common! Academic and educational developers, expert scholars, people leading scholarship activity, key sector bodies, people just getting started in scholarship…</a:t>
            </a:r>
          </a:p>
          <a:p>
            <a:r>
              <a:rPr lang="en-GB"/>
              <a:t>Introduce yourself - what do you like to be called?</a:t>
            </a:r>
          </a:p>
          <a:p>
            <a:r>
              <a:rPr lang="en-GB"/>
              <a:t>Which university do you work at, and what is your job there?</a:t>
            </a:r>
          </a:p>
          <a:p>
            <a:r>
              <a:rPr lang="en-GB"/>
              <a:t>Is there something you’d like your colleagues to know about you?</a:t>
            </a:r>
          </a:p>
          <a:p>
            <a:r>
              <a:rPr lang="en-GB"/>
              <a:t>Why are you interested in scholarship?</a:t>
            </a:r>
          </a:p>
          <a:p>
            <a:r>
              <a:rPr lang="en-GB"/>
              <a:t>What is your scholarship superpower?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769D589-E727-7B37-E504-6248A4CA1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Who are you?</a:t>
            </a:r>
          </a:p>
        </p:txBody>
      </p:sp>
      <p:pic>
        <p:nvPicPr>
          <p:cNvPr id="1026" name="Picture 2" descr="Professor Rose Gann's Inaugural Lecture Tickets, Thu 30 Jan ...">
            <a:extLst>
              <a:ext uri="{FF2B5EF4-FFF2-40B4-BE49-F238E27FC236}">
                <a16:creationId xmlns:a16="http://schemas.microsoft.com/office/drawing/2014/main" id="{C9620371-D73B-823F-1A6E-51D3EF572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864" y="3849128"/>
            <a:ext cx="3383150" cy="169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with long brown hair&#10;&#10;AI-generated content may be incorrect.">
            <a:extLst>
              <a:ext uri="{FF2B5EF4-FFF2-40B4-BE49-F238E27FC236}">
                <a16:creationId xmlns:a16="http://schemas.microsoft.com/office/drawing/2014/main" id="{5BF84334-6A63-80A2-7CFB-CE35A6FE8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619" y="1280430"/>
            <a:ext cx="1865311" cy="2148570"/>
          </a:xfrm>
          <a:prstGeom prst="rect">
            <a:avLst/>
          </a:prstGeom>
        </p:spPr>
      </p:pic>
      <p:pic>
        <p:nvPicPr>
          <p:cNvPr id="1028" name="Picture 4" descr="Generated image">
            <a:extLst>
              <a:ext uri="{FF2B5EF4-FFF2-40B4-BE49-F238E27FC236}">
                <a16:creationId xmlns:a16="http://schemas.microsoft.com/office/drawing/2014/main" id="{ACA5513C-4756-89AF-B295-467B4D096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618" y="713345"/>
            <a:ext cx="1865311" cy="27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blue and gold garment holding a book&#10;&#10;AI-generated content may be incorrect.">
            <a:extLst>
              <a:ext uri="{FF2B5EF4-FFF2-40B4-BE49-F238E27FC236}">
                <a16:creationId xmlns:a16="http://schemas.microsoft.com/office/drawing/2014/main" id="{B9CF689C-3242-6DDC-17FC-B03C46DD07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5618" y="3714097"/>
            <a:ext cx="1865312" cy="268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5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940864-07CD-DC49-BB9B-5E9B151B61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3" y="1989138"/>
            <a:ext cx="6841807" cy="3708400"/>
          </a:xfrm>
        </p:spPr>
        <p:txBody>
          <a:bodyPr vert="horz" lIns="0" tIns="0" rIns="0" bIns="0" rtlCol="0" anchor="t">
            <a:noAutofit/>
          </a:bodyPr>
          <a:lstStyle/>
          <a:p>
            <a:pPr marL="179705" indent="-179705"/>
            <a:r>
              <a:rPr lang="en-GB"/>
              <a:t>2022 – the Mapping Scholarship project at NTU</a:t>
            </a:r>
            <a:endParaRPr lang="en-GB">
              <a:cs typeface="Arial"/>
            </a:endParaRPr>
          </a:p>
          <a:p>
            <a:pPr marL="179705" indent="-179705"/>
            <a:r>
              <a:rPr lang="en-GB"/>
              <a:t>School of Social Sciences, around 80 academics across disciplines engaged with a structured discussion – what does scholarship mean to you?</a:t>
            </a:r>
            <a:endParaRPr lang="en-GB">
              <a:cs typeface="Arial"/>
            </a:endParaRPr>
          </a:p>
          <a:p>
            <a:pPr marL="179705" indent="-179705"/>
            <a:r>
              <a:rPr lang="en-GB"/>
              <a:t>Padlet and discussion in groups – we’re going to ask you to have a go!</a:t>
            </a:r>
          </a:p>
          <a:p>
            <a:pPr marL="179705" indent="-179705"/>
            <a:r>
              <a:rPr lang="en-GB"/>
              <a:t>Kern et al (2015) DART model as well as other models resonated with our colleagues BUT they also identified some concerns about it. </a:t>
            </a:r>
            <a:endParaRPr lang="en-GB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43F34B-B116-F9B0-9B19-FCDC9D1CE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Background to the DARSHE – do we really need another conceptualisation of scholarship?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FAA4B8-FE2D-F105-4EAB-050E3702B2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35" t="7902" r="6613" b="8557"/>
          <a:stretch/>
        </p:blipFill>
        <p:spPr>
          <a:xfrm>
            <a:off x="7772400" y="1693522"/>
            <a:ext cx="3725866" cy="370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F9B1A4-7A0A-736E-1E5B-FD12A621CC29}"/>
              </a:ext>
            </a:extLst>
          </p:cNvPr>
          <p:cNvSpPr txBox="1"/>
          <p:nvPr/>
        </p:nvSpPr>
        <p:spPr>
          <a:xfrm>
            <a:off x="8134193" y="5512872"/>
            <a:ext cx="30022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http://bit.ly/4ksFoNX</a:t>
            </a:r>
          </a:p>
        </p:txBody>
      </p:sp>
    </p:spTree>
    <p:extLst>
      <p:ext uri="{BB962C8B-B14F-4D97-AF65-F5344CB8AC3E}">
        <p14:creationId xmlns:p14="http://schemas.microsoft.com/office/powerpoint/2010/main" val="349630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772235-5646-AE6D-789F-A5752BE07E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2912" y="1493839"/>
            <a:ext cx="11295442" cy="428974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/>
              <a:t>There are lots of models (more than we’ve presented), and there is a lot of confusion in the sector about what we mean by scholarship.</a:t>
            </a:r>
            <a:endParaRPr lang="en-GB">
              <a:cs typeface="Arial"/>
            </a:endParaRPr>
          </a:p>
          <a:p>
            <a:pPr marL="179705" indent="-179705"/>
            <a:r>
              <a:rPr lang="en-GB"/>
              <a:t>Research, PedR, </a:t>
            </a:r>
            <a:r>
              <a:rPr lang="en-GB" err="1"/>
              <a:t>SoTL</a:t>
            </a:r>
            <a:r>
              <a:rPr lang="en-GB"/>
              <a:t>, </a:t>
            </a:r>
            <a:r>
              <a:rPr lang="en-GB" err="1"/>
              <a:t>SoTL</a:t>
            </a:r>
            <a:r>
              <a:rPr lang="en-GB"/>
              <a:t> PedR…so many things!</a:t>
            </a:r>
            <a:endParaRPr lang="en-GB">
              <a:cs typeface="Arial"/>
            </a:endParaRPr>
          </a:p>
          <a:p>
            <a:pPr marL="179705" indent="-179705"/>
            <a:r>
              <a:rPr lang="en-GB"/>
              <a:t>Rather than trying to argue about which is best, what we accept as scholarship, or following a research model, we wanted to create an inclusive model that would accept different approaches and provide </a:t>
            </a:r>
            <a:r>
              <a:rPr lang="en-GB" b="1">
                <a:solidFill>
                  <a:srgbClr val="FF0000"/>
                </a:solidFill>
              </a:rPr>
              <a:t>a tool </a:t>
            </a:r>
            <a:r>
              <a:rPr lang="en-GB"/>
              <a:t>for growth and development. </a:t>
            </a:r>
          </a:p>
          <a:p>
            <a:pPr marL="179705" indent="-179705"/>
            <a:r>
              <a:rPr lang="en-GB"/>
              <a:t>Synthesis of existing models to encourage consensus and inclusion – what are you doing already, and how can you develop scholarship from it? </a:t>
            </a:r>
            <a:endParaRPr lang="en-GB">
              <a:cs typeface="Arial"/>
            </a:endParaRPr>
          </a:p>
          <a:p>
            <a:pPr marL="179705" indent="-179705"/>
            <a:r>
              <a:rPr lang="en-GB"/>
              <a:t>We recognised DART as a way in – and built from there. We drew on our lived experience, knowledge of the literature, and voices from Mapping Scholarship.</a:t>
            </a:r>
            <a:endParaRPr lang="en-GB">
              <a:cs typeface="Arial"/>
            </a:endParaRPr>
          </a:p>
          <a:p>
            <a:pPr marL="179705" indent="-179705"/>
            <a:r>
              <a:rPr lang="en-GB"/>
              <a:t>Iterative process – feedback from ANTF2024 and then confirmation from ANTF2025.</a:t>
            </a:r>
            <a:endParaRPr lang="en-GB"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7CC140-5708-A06D-7739-57C9CF0C1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Contested definitions of scholarship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FA5AB-1220-8B50-595A-11B7775A7A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324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F8F781-1E6E-76ED-DCFF-DBBB55D7E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DARSHE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88C0A5-F896-FFDE-D6E7-9E1D51F51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t>7</a:t>
            </a:fld>
            <a:endParaRPr lang="en-GB"/>
          </a:p>
        </p:txBody>
      </p:sp>
      <p:pic>
        <p:nvPicPr>
          <p:cNvPr id="1028" name="Picture 4" descr="Picture 488015338, Picture">
            <a:extLst>
              <a:ext uri="{FF2B5EF4-FFF2-40B4-BE49-F238E27FC236}">
                <a16:creationId xmlns:a16="http://schemas.microsoft.com/office/drawing/2014/main" id="{4EAF5E34-958F-513B-21EF-1D6D58DC4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362" y="753543"/>
            <a:ext cx="7823683" cy="53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10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2E795F-9FB2-9025-DAE7-5EAB1A169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F3807-70AF-A4CC-E352-566DFE605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DARSHE 2025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FDF2F5B-FD36-81FE-D949-2F52A7696C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Picture 1, Picture">
            <a:extLst>
              <a:ext uri="{FF2B5EF4-FFF2-40B4-BE49-F238E27FC236}">
                <a16:creationId xmlns:a16="http://schemas.microsoft.com/office/drawing/2014/main" id="{D55AB6A5-3117-D048-E39E-F60F9B351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429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540F91-3C33-5F7C-3FC7-6736D566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7031C-9901-4EF0-9F2F-2A2E1AE069F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94D665-1A8C-6CE1-FFCE-32A8133EC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ANTF2025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BC4303-1D9E-5B6C-DE0E-611C678F75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Picture 1, Picture">
            <a:extLst>
              <a:ext uri="{FF2B5EF4-FFF2-40B4-BE49-F238E27FC236}">
                <a16:creationId xmlns:a16="http://schemas.microsoft.com/office/drawing/2014/main" id="{579AB063-F153-2B20-A023-9AA274A76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158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TU">
      <a:dk1>
        <a:srgbClr val="002B4B"/>
      </a:dk1>
      <a:lt1>
        <a:sysClr val="window" lastClr="FFFFFF"/>
      </a:lt1>
      <a:dk2>
        <a:srgbClr val="8D044E"/>
      </a:dk2>
      <a:lt2>
        <a:srgbClr val="E5005B"/>
      </a:lt2>
      <a:accent1>
        <a:srgbClr val="FFD500"/>
      </a:accent1>
      <a:accent2>
        <a:srgbClr val="6B8B9E"/>
      </a:accent2>
      <a:accent3>
        <a:srgbClr val="9DC41A"/>
      </a:accent3>
      <a:accent4>
        <a:srgbClr val="63C2CD"/>
      </a:accent4>
      <a:accent5>
        <a:srgbClr val="D7510C"/>
      </a:accent5>
      <a:accent6>
        <a:srgbClr val="AAC7D8"/>
      </a:accent6>
      <a:hlink>
        <a:srgbClr val="002B4B"/>
      </a:hlink>
      <a:folHlink>
        <a:srgbClr val="002B4B"/>
      </a:folHlink>
    </a:clrScheme>
    <a:fontScheme name="NTU">
      <a:majorFont>
        <a:latin typeface="Cambr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alpha val="75000"/>
          </a:schemeClr>
        </a:solidFill>
        <a:ln>
          <a:noFill/>
        </a:ln>
      </a:spPr>
      <a:bodyPr lIns="36000" tIns="36000" rIns="36000" bIns="36000" rtlCol="0" anchor="ctr"/>
      <a:lstStyle>
        <a:defPPr algn="ctr">
          <a:defRPr sz="2000" b="1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2000" dirty="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1249</Words>
  <Application>Microsoft Office PowerPoint</Application>
  <PresentationFormat>Widescreen</PresentationFormat>
  <Paragraphs>152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Inter var</vt:lpstr>
      <vt:lpstr>System Font Regular</vt:lpstr>
      <vt:lpstr>Aptos</vt:lpstr>
      <vt:lpstr>Arial</vt:lpstr>
      <vt:lpstr>Calibri</vt:lpstr>
      <vt:lpstr>Cambria</vt:lpstr>
      <vt:lpstr>Times New Roman</vt:lpstr>
      <vt:lpstr>Office Theme</vt:lpstr>
      <vt:lpstr>Introducing the DARSHE*: A tool to build and develop scholarship in higher education *Descriptions of activity related to scholarship of higher education</vt:lpstr>
      <vt:lpstr>Outline</vt:lpstr>
      <vt:lpstr>Housekeeping</vt:lpstr>
      <vt:lpstr>Who are you?</vt:lpstr>
      <vt:lpstr>Background to the DARSHE – do we really need another conceptualisation of scholarship?</vt:lpstr>
      <vt:lpstr>Contested definitions of scholarship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Appreciative enquiry</vt:lpstr>
      <vt:lpstr>Activity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Klair Clarke</dc:creator>
  <cp:lastModifiedBy>Gallacher, Jonathan</cp:lastModifiedBy>
  <cp:revision>5</cp:revision>
  <dcterms:created xsi:type="dcterms:W3CDTF">2019-08-05T19:02:23Z</dcterms:created>
  <dcterms:modified xsi:type="dcterms:W3CDTF">2025-06-25T11:27:29Z</dcterms:modified>
</cp:coreProperties>
</file>