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0"/>
  </p:notesMasterIdLst>
  <p:sldIdLst>
    <p:sldId id="910" r:id="rId5"/>
    <p:sldId id="920" r:id="rId6"/>
    <p:sldId id="933" r:id="rId7"/>
    <p:sldId id="934" r:id="rId8"/>
    <p:sldId id="923" r:id="rId9"/>
    <p:sldId id="925" r:id="rId10"/>
    <p:sldId id="921" r:id="rId11"/>
    <p:sldId id="942" r:id="rId12"/>
    <p:sldId id="935" r:id="rId13"/>
    <p:sldId id="937" r:id="rId14"/>
    <p:sldId id="926" r:id="rId15"/>
    <p:sldId id="928" r:id="rId16"/>
    <p:sldId id="867" r:id="rId17"/>
    <p:sldId id="944" r:id="rId18"/>
    <p:sldId id="945" r:id="rId19"/>
    <p:sldId id="946" r:id="rId20"/>
    <p:sldId id="909" r:id="rId21"/>
    <p:sldId id="958" r:id="rId22"/>
    <p:sldId id="940" r:id="rId23"/>
    <p:sldId id="947" r:id="rId24"/>
    <p:sldId id="948" r:id="rId25"/>
    <p:sldId id="949" r:id="rId26"/>
    <p:sldId id="950" r:id="rId27"/>
    <p:sldId id="922" r:id="rId28"/>
    <p:sldId id="951" r:id="rId29"/>
    <p:sldId id="952" r:id="rId30"/>
    <p:sldId id="955" r:id="rId31"/>
    <p:sldId id="953" r:id="rId32"/>
    <p:sldId id="959" r:id="rId33"/>
    <p:sldId id="954" r:id="rId34"/>
    <p:sldId id="936" r:id="rId35"/>
    <p:sldId id="957" r:id="rId36"/>
    <p:sldId id="932" r:id="rId37"/>
    <p:sldId id="929" r:id="rId38"/>
    <p:sldId id="93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edios, Richard" initials="RR" lastIdx="1" clrIdx="0">
    <p:extLst>
      <p:ext uri="{19B8F6BF-5375-455C-9EA6-DF929625EA0E}">
        <p15:presenceInfo xmlns:p15="http://schemas.microsoft.com/office/powerpoint/2012/main" userId="S::richard.remedios@ntu.ac.uk::f80637aa-092d-42ec-8a35-e1e68204c0b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D86"/>
    <a:srgbClr val="E6005B"/>
    <a:srgbClr val="6F6258"/>
    <a:srgbClr val="BB3F07"/>
    <a:srgbClr val="B5B0AC"/>
    <a:srgbClr val="E5E5E5"/>
    <a:srgbClr val="9E043D"/>
    <a:srgbClr val="C7D533"/>
    <a:srgbClr val="821E69"/>
    <a:srgbClr val="F0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C3C1F3-3688-4289-A6B8-5749E9ACC338}" v="336" dt="2025-06-23T09:24:41.0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7"/>
    <p:restoredTop sz="94711"/>
  </p:normalViewPr>
  <p:slideViewPr>
    <p:cSldViewPr snapToGrid="0" snapToObjects="1">
      <p:cViewPr varScale="1">
        <p:scale>
          <a:sx n="92" d="100"/>
          <a:sy n="92" d="100"/>
        </p:scale>
        <p:origin x="9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6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81D7C-81F1-BA48-B0CF-02C398C91972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88987-9C11-FC43-B2CE-3A9A6A292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18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DF23B6-683D-2B48-8B2D-8FF423A50C05}"/>
              </a:ext>
            </a:extLst>
          </p:cNvPr>
          <p:cNvSpPr/>
          <p:nvPr userDrawn="1"/>
        </p:nvSpPr>
        <p:spPr>
          <a:xfrm>
            <a:off x="0" y="441325"/>
            <a:ext cx="12191999" cy="630078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E7F3C-6AC2-084C-81DA-BE9E4A81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rgbClr val="E6005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8BCC-A8A8-F640-A027-5BF8353F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4" y="4015578"/>
            <a:ext cx="11306174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9E04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B026E5-3198-8D4C-956B-0E8532CD5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800100"/>
            <a:ext cx="3427412" cy="1009958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B58F904-7080-FE43-A777-0CCCA7DE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5386" y="6057900"/>
            <a:ext cx="5473701" cy="358774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6444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Unsymetr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9ECCE-CA94-5841-8835-15D01FC2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989138"/>
            <a:ext cx="352901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2F0DD8-CD89-964C-A0BF-3C891A947F9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32288" y="1989138"/>
            <a:ext cx="7416800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5397D-FD76-2E4F-8BFA-B5599B1CF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5832092"/>
            <a:ext cx="568359" cy="676275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7B00AC3-9B1E-2E4B-BC7B-406D8A38D1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B21EC89-DA5A-2B4B-B94A-FD5D13BA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FEA125-D139-1A4D-A206-2BABBEE26DC4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4871E7-C776-E845-B38B-91971ED53532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83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Unsymetrical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3" y="2813048"/>
            <a:ext cx="3529012" cy="2884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2B247-F8B0-6A43-86FE-2923DBEF9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2288" y="1989138"/>
            <a:ext cx="7416800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5C663E-9DDC-5B49-A342-3EE5169707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5832092"/>
            <a:ext cx="568359" cy="676275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5743288-93C1-B747-B6D2-E62ECB66A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2BBD38C-D5E6-E14C-82D7-CDA28865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4952491-1CB4-104F-95DC-3C7A95C11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3529013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9E04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E6B900-0CAE-6B4C-B741-178AD460BD32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A1B2DE-F07F-8147-AD48-234D917280D2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7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9ECCE-CA94-5841-8835-15D01FC2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989138"/>
            <a:ext cx="352901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2F0DD8-CD89-964C-A0BF-3C891A947F9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32288" y="1989138"/>
            <a:ext cx="352901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572A3E-7061-AE46-B81E-7EEEF4B2F2A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21664" y="1989138"/>
            <a:ext cx="352742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5E1427-DD3F-9240-BD4A-0CC21218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5832092"/>
            <a:ext cx="568359" cy="676275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DC3E782-E2DF-224A-8EC7-F432750D9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9432BC-F7ED-AD44-955D-1B98B2278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18504C-E8A7-EA43-8DA0-0CE9310D674A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BB3217-4ECB-9C4E-B129-4CD1A7606E4D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21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2" y="2813048"/>
            <a:ext cx="3529013" cy="2884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D979E-7EEF-5D4A-8AC3-74C6CE848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0075" y="1989138"/>
            <a:ext cx="3527425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9E04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2B247-F8B0-6A43-86FE-2923DBEF9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2288" y="2813047"/>
            <a:ext cx="3527425" cy="2884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43422A0-145A-7943-95AD-B9C948D26B2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20076" y="2813046"/>
            <a:ext cx="3529012" cy="2884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2A91DF-79A7-914F-947D-CF72742487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5832092"/>
            <a:ext cx="568359" cy="676275"/>
          </a:xfrm>
          <a:prstGeom prst="rect">
            <a:avLst/>
          </a:prstGeom>
        </p:spPr>
      </p:pic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EF264802-11B4-5941-991C-96BAD56284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1D1754-6A16-0A4B-9E06-5B285B135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60B23AA-B159-A04B-A49B-76835B629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3529013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9E04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F568595-A127-5846-A037-D0819A0252E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32288" y="1989138"/>
            <a:ext cx="3527425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9E04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682C8-053C-4942-93C0-CDCB02169B50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2EA856-078C-B74C-87C6-AC58462CB29C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27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1855C3A-3FE6-774C-8B42-DE78E4C581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5832092"/>
            <a:ext cx="568359" cy="676275"/>
          </a:xfrm>
          <a:prstGeom prst="rect">
            <a:avLst/>
          </a:prstGeom>
        </p:spPr>
      </p:pic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3EFCAB50-6370-994D-BF7A-C505E83CF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8F09A-B384-8C49-9343-9C78BE372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632" y="1989138"/>
            <a:ext cx="9378733" cy="2372252"/>
          </a:xfrm>
          <a:prstGeom prst="rect">
            <a:avLst/>
          </a:prstGeom>
        </p:spPr>
        <p:txBody>
          <a:bodyPr lIns="0" rIns="90000" anchor="ctr" anchorCtr="0">
            <a:normAutofit/>
          </a:bodyPr>
          <a:lstStyle>
            <a:lvl1pPr algn="l">
              <a:defRPr sz="4500" b="1">
                <a:solidFill>
                  <a:srgbClr val="E6005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38F5E73-6BFD-7748-BFD6-93FCF46A7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632" y="4542366"/>
            <a:ext cx="9378733" cy="1155172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 algn="l">
              <a:buNone/>
              <a:defRPr sz="3000" b="1">
                <a:solidFill>
                  <a:srgbClr val="9E04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50F2B-C9D3-F54A-91EC-BEDF952B03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1010601"/>
            <a:ext cx="963720" cy="7975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AD6DD1-3573-E54F-8768-B0CFC8AFB6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10785366" y="4899977"/>
            <a:ext cx="963720" cy="7975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4A2B9C-4747-EB44-AD6F-788273471394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4C44A-5626-1B42-B24C-44A8F39FB460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le Orang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BD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rgbClr val="F07D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F07D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C1597D-B745-8C47-9BCA-19CC45F98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5832091"/>
            <a:ext cx="568360" cy="676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3F878E-DE03-2942-B907-3CF8B4BF5BA7}"/>
              </a:ext>
            </a:extLst>
          </p:cNvPr>
          <p:cNvSpPr/>
          <p:nvPr userDrawn="1"/>
        </p:nvSpPr>
        <p:spPr>
          <a:xfrm>
            <a:off x="0" y="0"/>
            <a:ext cx="12192000" cy="441325"/>
          </a:xfrm>
          <a:prstGeom prst="rect">
            <a:avLst/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46D80A-BB91-1241-848B-6B912282049B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B81DC7A-6B12-7D4A-B479-9DCA384957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F07D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0472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le Blu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BCE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12688"/>
            <a:ext cx="11306173" cy="182539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rgbClr val="00A6E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00A6E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3F878E-DE03-2942-B907-3CF8B4BF5BA7}"/>
              </a:ext>
            </a:extLst>
          </p:cNvPr>
          <p:cNvSpPr/>
          <p:nvPr userDrawn="1"/>
        </p:nvSpPr>
        <p:spPr>
          <a:xfrm>
            <a:off x="0" y="0"/>
            <a:ext cx="12192000" cy="441325"/>
          </a:xfrm>
          <a:prstGeom prst="rect">
            <a:avLst/>
          </a:prstGeom>
          <a:solidFill>
            <a:srgbClr val="00A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D9431-5C22-DF40-B12F-3B430B2D2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5832091"/>
            <a:ext cx="568360" cy="6762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7678BD-869E-C64D-BBB5-DB38A6A8CF00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00A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FAD923B-E667-FD45-B41A-12791D221D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00A6E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9078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l Blu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5B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00A6E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3F878E-DE03-2942-B907-3CF8B4BF5BA7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00A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B24E7D-7F6A-0541-9FC9-D284AAA243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5832091"/>
            <a:ext cx="568360" cy="6762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1441CAE-3F74-A749-B92B-BA7301BD3CC4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00A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3986C3D8-75F2-AF4D-852E-617DA34AB6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00A6E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1024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l Purp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21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C7017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69F709-E7C3-C149-A260-3C4BD44CD5DB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C70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C6C068-799F-5647-86FD-975D93E27D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5832091"/>
            <a:ext cx="568360" cy="67627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635ED3-5E00-7F4E-9AE5-AF4B24A44CF5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C70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7A12D8D-2172-A24B-A568-26FC3B4B28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C7017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2468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Orang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BB3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1989138"/>
            <a:ext cx="11306173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F07D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D2627D-3696-4F4C-8BC6-79103D22C236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871FCE-6DA7-5549-92C6-554D5232A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5832091"/>
            <a:ext cx="568360" cy="6762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0039B7-FA62-F24C-BCFF-BA21679AD8B7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8DC3CBE-2843-1642-BD7A-5C7A9BC16E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F07D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654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DF23B6-683D-2B48-8B2D-8FF423A50C05}"/>
              </a:ext>
            </a:extLst>
          </p:cNvPr>
          <p:cNvSpPr/>
          <p:nvPr userDrawn="1"/>
        </p:nvSpPr>
        <p:spPr>
          <a:xfrm>
            <a:off x="0" y="441326"/>
            <a:ext cx="12191999" cy="6300786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0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E7F3C-6AC2-084C-81DA-BE9E4A81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8BCC-A8A8-F640-A027-5BF8353F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2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9E04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9FAFA-C3E1-0844-82DB-27D43E467A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800100"/>
            <a:ext cx="3427412" cy="1009958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86CB3D1-E135-FD4F-A056-483535DE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5386" y="6057899"/>
            <a:ext cx="5473701" cy="35877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rgbClr val="9E04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986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Purp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C70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821E6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867788-B905-9E45-B992-B2C5D2894330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821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651983-37A2-2345-917B-4559D70F43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5832091"/>
            <a:ext cx="568360" cy="6762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9B5E4C-2015-A748-95FB-CF22799B0CD6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821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46CC34B-1499-F541-84B4-B09C59E3E2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821E69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836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ual Green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6D9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C7D5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3AFFF2-502D-054E-B5DC-66A77A6B8A6E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C7D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73C732-A419-E840-970E-326B7FDD4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5832091"/>
            <a:ext cx="568360" cy="6762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D91E44-21DE-A842-8B5E-6AD38E86E746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C7D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9BF5122-5B53-AF4A-BB6D-678ABD2D40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C7D53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2601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ual Orang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BB3F0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898AC0-B7CB-074A-816A-237E0E868E59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BB3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A60D5D-4AC5-424B-9227-98890EF54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5832091"/>
            <a:ext cx="568360" cy="6762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636DE5-A460-F448-BC8B-A823C89548EA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BB3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E93626E-75D3-2946-9E24-B1657D8181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BB3F07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6247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ual Orang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E6005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898AC0-B7CB-074A-816A-237E0E868E59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A60D5D-4AC5-424B-9227-98890EF54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5832091"/>
            <a:ext cx="568360" cy="6762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636DE5-A460-F448-BC8B-A823C89548EA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BB3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E93626E-75D3-2946-9E24-B1657D8181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9965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sual Orang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EC6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E6005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898AC0-B7CB-074A-816A-237E0E868E59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A60D5D-4AC5-424B-9227-98890EF54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5832091"/>
            <a:ext cx="568360" cy="6762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636DE5-A460-F448-BC8B-A823C89548EA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BB3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E93626E-75D3-2946-9E24-B1657D8181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795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sual Orang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B5B0A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898AC0-B7CB-074A-816A-237E0E868E59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B5B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A60D5D-4AC5-424B-9227-98890EF54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5832091"/>
            <a:ext cx="568360" cy="6762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636DE5-A460-F448-BC8B-A823C89548EA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BB3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E93626E-75D3-2946-9E24-B1657D8181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B5B0AC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1204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B90F54-2FD9-B744-B972-C1D92C843C23}"/>
              </a:ext>
            </a:extLst>
          </p:cNvPr>
          <p:cNvSpPr/>
          <p:nvPr userDrawn="1"/>
        </p:nvSpPr>
        <p:spPr>
          <a:xfrm>
            <a:off x="1" y="431386"/>
            <a:ext cx="12191999" cy="630078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446B3-A205-CB44-8165-EDDF1073E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800100"/>
            <a:ext cx="3427412" cy="1009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6A658-0183-444F-91C4-2F380978AAE1}"/>
              </a:ext>
            </a:extLst>
          </p:cNvPr>
          <p:cNvSpPr txBox="1"/>
          <p:nvPr userDrawn="1"/>
        </p:nvSpPr>
        <p:spPr>
          <a:xfrm>
            <a:off x="442913" y="2024062"/>
            <a:ext cx="11306175" cy="1814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en-US" sz="6000" b="1" dirty="0">
                <a:solidFill>
                  <a:srgbClr val="E6005B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59629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73252D-FA87-8946-98E6-F10F7EFB191B}"/>
              </a:ext>
            </a:extLst>
          </p:cNvPr>
          <p:cNvSpPr/>
          <p:nvPr userDrawn="1"/>
        </p:nvSpPr>
        <p:spPr>
          <a:xfrm>
            <a:off x="0" y="441326"/>
            <a:ext cx="12191999" cy="6300786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005B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6BD13E-6F12-BA45-881A-F273DAED03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800100"/>
            <a:ext cx="3427412" cy="1009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E1A0BD-8134-9B4A-AE3E-E7C0EECCD029}"/>
              </a:ext>
            </a:extLst>
          </p:cNvPr>
          <p:cNvSpPr txBox="1"/>
          <p:nvPr userDrawn="1"/>
        </p:nvSpPr>
        <p:spPr>
          <a:xfrm>
            <a:off x="442913" y="2024062"/>
            <a:ext cx="11306175" cy="1814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en-US" sz="6000" b="1" dirty="0">
                <a:solidFill>
                  <a:srgbClr val="9E043D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72454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818EEC-D27C-9844-8F9A-431793B5929C}"/>
              </a:ext>
            </a:extLst>
          </p:cNvPr>
          <p:cNvSpPr/>
          <p:nvPr userDrawn="1"/>
        </p:nvSpPr>
        <p:spPr>
          <a:xfrm>
            <a:off x="0" y="441325"/>
            <a:ext cx="12191999" cy="6300787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3E8BC-7439-0742-A9FC-77BBB38EF7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800100"/>
            <a:ext cx="3427412" cy="10099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E62ECB-71C5-2342-A1AF-B7DAA1E1B964}"/>
              </a:ext>
            </a:extLst>
          </p:cNvPr>
          <p:cNvSpPr txBox="1"/>
          <p:nvPr userDrawn="1"/>
        </p:nvSpPr>
        <p:spPr>
          <a:xfrm>
            <a:off x="442913" y="2024062"/>
            <a:ext cx="11306175" cy="1814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39493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07/09/2025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2009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DF23B6-683D-2B48-8B2D-8FF423A50C05}"/>
              </a:ext>
            </a:extLst>
          </p:cNvPr>
          <p:cNvSpPr/>
          <p:nvPr userDrawn="1"/>
        </p:nvSpPr>
        <p:spPr>
          <a:xfrm>
            <a:off x="0" y="441325"/>
            <a:ext cx="12191999" cy="6300787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E7F3C-6AC2-084C-81DA-BE9E4A81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8BCC-A8A8-F640-A027-5BF8353F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07DCF46-D938-064E-964C-1B90111009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5388" y="6057899"/>
            <a:ext cx="5473699" cy="35877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EE9E80-8FF0-8441-B362-4623AB9E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800100"/>
            <a:ext cx="3427412" cy="100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395D28-07F6-9F47-8128-50C443109906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ACF5D-95B4-ED49-9DD6-98E123507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989138"/>
            <a:ext cx="11306174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523BD2-753E-0A47-B307-D80B3FF62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BB0FE4-66FF-0E42-841A-3EC5F7C7E6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5832092"/>
            <a:ext cx="568359" cy="67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683437-A234-3E4E-8B92-A0C560819C16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CDF1BA5-471A-8044-BDBA-890115BBFF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51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204BD-F3EB-5842-9319-7B613DC25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11306176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9E04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4" y="2813048"/>
            <a:ext cx="11306174" cy="2884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2A4D7D-88B2-6543-8F2D-B4616BB6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EB9E1-DFB3-5C47-B4B9-9B8765B864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5832092"/>
            <a:ext cx="568359" cy="676275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AAEC381-AE42-7E44-9B48-79580631F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F2C38B-13DA-064A-AF49-AA97B43EDAB3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A03B6-F236-5D46-B133-E912BE6844F9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0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ill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009F349-CC3D-6049-A88D-4E42B2F01C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15887"/>
            <a:ext cx="12191999" cy="66262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CF8FDB-11E0-114D-9049-11851FC6CA6B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1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ill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009F349-CC3D-6049-A88D-4E42B2F01C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924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3C710-A668-F144-8CC5-039AD81D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9ECCE-CA94-5841-8835-15D01FC2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989138"/>
            <a:ext cx="5473701" cy="37083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2F0DD8-CD89-964C-A0BF-3C891A947F9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75388" y="1989138"/>
            <a:ext cx="5473700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5C41AB-1925-C846-A884-6B4D4880A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5832092"/>
            <a:ext cx="568359" cy="676275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146BB0-D198-0847-B8BF-82032479A2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D38791-8F3B-A640-A6FC-8EC532732508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63AD13-8CBA-8648-88F4-6142126E9F9A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0" y="2813047"/>
            <a:ext cx="5473701" cy="28479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2B247-F8B0-6A43-86FE-2923DBEF9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1894" y="2813047"/>
            <a:ext cx="5457193" cy="28479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2A4D7D-88B2-6543-8F2D-B4616BB6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C387D1-CCDB-AA42-911D-99DAFBC813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5832092"/>
            <a:ext cx="568359" cy="676275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4B35524-0F00-1A4F-8D8A-436C881006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45CF166-1A2B-F24F-9192-1EE62922C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5473701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9E04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A1D5975-B545-F54E-B266-2A4DDDC8C4C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291895" y="1989139"/>
            <a:ext cx="5457193" cy="63685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9E04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F691ED-EF65-C446-B3BD-FB970876AB4D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AC6DAE-40C2-FC4C-9C8A-8F55F3ECD49F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70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8E3CDC0-E15C-3D43-A94A-65D5EBAC0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9"/>
            <a:ext cx="11306175" cy="406876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CB133162-9D93-054D-BEB3-A08241D4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714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6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2" r:id="rId3"/>
    <p:sldLayoutId id="2147483652" r:id="rId4"/>
    <p:sldLayoutId id="2147483676" r:id="rId5"/>
    <p:sldLayoutId id="2147483670" r:id="rId6"/>
    <p:sldLayoutId id="2147483684" r:id="rId7"/>
    <p:sldLayoutId id="2147483659" r:id="rId8"/>
    <p:sldLayoutId id="2147483653" r:id="rId9"/>
    <p:sldLayoutId id="2147483679" r:id="rId10"/>
    <p:sldLayoutId id="2147483680" r:id="rId11"/>
    <p:sldLayoutId id="2147483677" r:id="rId12"/>
    <p:sldLayoutId id="2147483678" r:id="rId13"/>
    <p:sldLayoutId id="2147483683" r:id="rId14"/>
    <p:sldLayoutId id="2147483651" r:id="rId15"/>
    <p:sldLayoutId id="2147483669" r:id="rId16"/>
    <p:sldLayoutId id="2147483662" r:id="rId17"/>
    <p:sldLayoutId id="2147483667" r:id="rId18"/>
    <p:sldLayoutId id="2147483663" r:id="rId19"/>
    <p:sldLayoutId id="2147483661" r:id="rId20"/>
    <p:sldLayoutId id="2147483668" r:id="rId21"/>
    <p:sldLayoutId id="2147483660" r:id="rId22"/>
    <p:sldLayoutId id="2147483687" r:id="rId23"/>
    <p:sldLayoutId id="2147483688" r:id="rId24"/>
    <p:sldLayoutId id="2147483689" r:id="rId25"/>
    <p:sldLayoutId id="2147483685" r:id="rId26"/>
    <p:sldLayoutId id="2147483658" r:id="rId27"/>
    <p:sldLayoutId id="2147483686" r:id="rId28"/>
    <p:sldLayoutId id="2147483691" r:id="rId2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rgbClr val="E6005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E6005B"/>
        </a:buClr>
        <a:buFont typeface="Wingdings" pitchFamily="2" charset="2"/>
        <a:buChar char="§"/>
        <a:defRPr sz="25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E6005B"/>
        </a:buClr>
        <a:buFont typeface="Wingdings" pitchFamily="2" charset="2"/>
        <a:buChar char="§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E6005B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E6005B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E6005B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A4A3A4"/>
          </p15:clr>
        </p15:guide>
        <p15:guide id="2" orient="horz" pos="278" userDrawn="1">
          <p15:clr>
            <a:srgbClr val="A4A3A4"/>
          </p15:clr>
        </p15:guide>
        <p15:guide id="3" pos="2502" userDrawn="1">
          <p15:clr>
            <a:srgbClr val="A4A3A4"/>
          </p15:clr>
        </p15:guide>
        <p15:guide id="4" pos="2729" userDrawn="1">
          <p15:clr>
            <a:srgbClr val="A4A3A4"/>
          </p15:clr>
        </p15:guide>
        <p15:guide id="5" pos="4951" userDrawn="1">
          <p15:clr>
            <a:srgbClr val="A4A3A4"/>
          </p15:clr>
        </p15:guide>
        <p15:guide id="6" pos="5178" userDrawn="1">
          <p15:clr>
            <a:srgbClr val="A4A3A4"/>
          </p15:clr>
        </p15:guide>
        <p15:guide id="7" pos="7401" userDrawn="1">
          <p15:clr>
            <a:srgbClr val="A4A3A4"/>
          </p15:clr>
        </p15:guide>
        <p15:guide id="8" orient="horz" pos="504" userDrawn="1">
          <p15:clr>
            <a:srgbClr val="A4A3A4"/>
          </p15:clr>
        </p15:guide>
        <p15:guide id="9" orient="horz" pos="3816" userDrawn="1">
          <p15:clr>
            <a:srgbClr val="A4A3A4"/>
          </p15:clr>
        </p15:guide>
        <p15:guide id="10" orient="horz" pos="4042" userDrawn="1">
          <p15:clr>
            <a:srgbClr val="A4A3A4"/>
          </p15:clr>
        </p15:guide>
        <p15:guide id="11" pos="3727" userDrawn="1">
          <p15:clr>
            <a:srgbClr val="A4A3A4"/>
          </p15:clr>
        </p15:guide>
        <p15:guide id="12" pos="3953" userDrawn="1">
          <p15:clr>
            <a:srgbClr val="A4A3A4"/>
          </p15:clr>
        </p15:guide>
        <p15:guide id="13" orient="horz" pos="3589" userDrawn="1">
          <p15:clr>
            <a:srgbClr val="A4A3A4"/>
          </p15:clr>
        </p15:guide>
        <p15:guide id="14" orient="horz" pos="1139" userDrawn="1">
          <p15:clr>
            <a:srgbClr val="A4A3A4"/>
          </p15:clr>
        </p15:guide>
        <p15:guide id="15" orient="horz" pos="125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DFE8-7E94-7D42-8F57-AE1BC6C921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How should parents motivate their children prior to high-stakes exams?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E7974-55B9-AA4E-BF3A-6C5D6E054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4" y="4015577"/>
            <a:ext cx="8531404" cy="196342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Dr. Richard Remedios</a:t>
            </a:r>
          </a:p>
          <a:p>
            <a:r>
              <a:rPr lang="en-US" dirty="0"/>
              <a:t>Associate Professor of Student Motivation and Engagement</a:t>
            </a:r>
          </a:p>
          <a:p>
            <a:r>
              <a:rPr lang="en-US" dirty="0"/>
              <a:t>NTU Psychology</a:t>
            </a:r>
          </a:p>
          <a:p>
            <a:r>
              <a:rPr lang="en-US" dirty="0"/>
              <a:t>Thursday, 26</a:t>
            </a:r>
            <a:r>
              <a:rPr lang="en-US" baseline="30000" dirty="0"/>
              <a:t>th</a:t>
            </a:r>
            <a:r>
              <a:rPr lang="en-US" dirty="0"/>
              <a:t> June, 2025</a:t>
            </a:r>
          </a:p>
          <a:p>
            <a:r>
              <a:rPr lang="en-US" dirty="0"/>
              <a:t>richard.remedios@ntu.ac.uk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1B0AE-B6AB-EC57-291A-51A4386CC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391" y="4015576"/>
            <a:ext cx="2781063" cy="184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9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779D9-94AB-6401-A650-CBD68D8EC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0568799" cy="1001982"/>
          </a:xfrm>
        </p:spPr>
        <p:txBody>
          <a:bodyPr/>
          <a:lstStyle/>
          <a:p>
            <a:pPr algn="ctr"/>
            <a:r>
              <a:rPr lang="en-GB" dirty="0"/>
              <a:t>Consequence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020AD-F9CF-0510-0236-AE7D225CF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989138"/>
            <a:ext cx="10335335" cy="3708399"/>
          </a:xfrm>
        </p:spPr>
        <p:txBody>
          <a:bodyPr>
            <a:normAutofit/>
          </a:bodyPr>
          <a:lstStyle/>
          <a:p>
            <a:pPr marL="342900" lvl="0" indent="-342900" rtl="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How often do your TEACHERS tell you that you need good GCSE results help to be able have a good life in the future? </a:t>
            </a:r>
            <a:endParaRPr lang="en-GB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How often do your TEACHERS tell you that you need to get good grades in your GCSEs to get a good job?</a:t>
            </a:r>
            <a:endParaRPr lang="en-GB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How often do your TEACHERS tell you that your GCSE results determine your future?</a:t>
            </a:r>
            <a:endParaRPr lang="en-GB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How often do your TEACHERS tell you that you need to get good grades in your GCSEs to go to college or 6th form or get an apprenticeship?</a:t>
            </a:r>
            <a:endParaRPr lang="en-GB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495CE-D782-EF85-CADA-17DC2DBF1D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C3F4C7-D603-ECC4-0092-666A4BB0FC72}"/>
              </a:ext>
            </a:extLst>
          </p:cNvPr>
          <p:cNvSpPr txBox="1"/>
          <p:nvPr/>
        </p:nvSpPr>
        <p:spPr>
          <a:xfrm>
            <a:off x="525294" y="4774207"/>
            <a:ext cx="1009731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Putwain, D. W., &amp; </a:t>
            </a:r>
            <a:r>
              <a:rPr lang="en-GB" b="1" dirty="0"/>
              <a:t>Remedios, R</a:t>
            </a:r>
            <a:r>
              <a:rPr lang="en-GB" dirty="0"/>
              <a:t>. (2014). The Scare Tactic: Do Fear Appeals predict motivation and exam scores?  </a:t>
            </a:r>
            <a:r>
              <a:rPr lang="en-GB" i="1" dirty="0"/>
              <a:t>School Psychology Quarterly, 29</a:t>
            </a:r>
            <a:r>
              <a:rPr lang="en-GB" dirty="0"/>
              <a:t>, 503-516. DOI: 10.1037/spq0000048</a:t>
            </a:r>
          </a:p>
        </p:txBody>
      </p:sp>
    </p:spTree>
    <p:extLst>
      <p:ext uri="{BB962C8B-B14F-4D97-AF65-F5344CB8AC3E}">
        <p14:creationId xmlns:p14="http://schemas.microsoft.com/office/powerpoint/2010/main" val="2673332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689C40-30D1-4C4A-814E-5353801D2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718" y="427988"/>
            <a:ext cx="10609082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Confident student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A1E7D-9856-AC02-10BF-A08A24D02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21" y="2096178"/>
            <a:ext cx="2964929" cy="19775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B8C0C3-76EB-95F3-1EB8-3E7AA743AC38}"/>
              </a:ext>
            </a:extLst>
          </p:cNvPr>
          <p:cNvSpPr txBox="1"/>
          <p:nvPr/>
        </p:nvSpPr>
        <p:spPr>
          <a:xfrm>
            <a:off x="7715887" y="2306145"/>
            <a:ext cx="4201868" cy="1557617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 anchor="b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Experience the message as a “challenge”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Low anxiety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Positive motivation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6A04E4-5A47-682B-DFCD-1E53B3F7E948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414550" y="3084954"/>
            <a:ext cx="844884" cy="8008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13F3BD-4F4E-A4D5-113A-993B36DCC48B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 flipV="1">
            <a:off x="7125329" y="3084954"/>
            <a:ext cx="590558" cy="8008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4BC255-3CE1-8BC7-325F-3D31F958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434" y="2314153"/>
            <a:ext cx="2865895" cy="1557618"/>
          </a:xfrm>
          <a:prstGeom prst="rect">
            <a:avLst/>
          </a:prstGeom>
        </p:spPr>
      </p:pic>
      <p:sp>
        <p:nvSpPr>
          <p:cNvPr id="9" name="Rounded Rectangular Callout 6">
            <a:extLst>
              <a:ext uri="{FF2B5EF4-FFF2-40B4-BE49-F238E27FC236}">
                <a16:creationId xmlns:a16="http://schemas.microsoft.com/office/drawing/2014/main" id="{F0A39132-1F1E-45F8-A7DC-3DAAE65AD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5902" y="4073730"/>
            <a:ext cx="3104706" cy="603703"/>
          </a:xfrm>
          <a:prstGeom prst="wedgeRoundRectCallout">
            <a:avLst>
              <a:gd name="adj1" fmla="val -16988"/>
              <a:gd name="adj2" fmla="val -26602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If you </a:t>
            </a:r>
            <a:r>
              <a:rPr lang="en-US" altLang="en-US" sz="1600" b="1" dirty="0">
                <a:solidFill>
                  <a:srgbClr val="FF0000"/>
                </a:solidFill>
              </a:rPr>
              <a:t>don’t </a:t>
            </a:r>
            <a:r>
              <a:rPr lang="en-US" altLang="en-US" sz="1600" dirty="0">
                <a:solidFill>
                  <a:srgbClr val="000000"/>
                </a:solidFill>
              </a:rPr>
              <a:t>work hard, you </a:t>
            </a:r>
            <a:r>
              <a:rPr lang="en-US" altLang="en-US" sz="1600" b="1" dirty="0">
                <a:solidFill>
                  <a:srgbClr val="FF0000"/>
                </a:solidFill>
              </a:rPr>
              <a:t>won’t </a:t>
            </a:r>
            <a:r>
              <a:rPr lang="en-US" altLang="en-US" sz="1600" dirty="0">
                <a:solidFill>
                  <a:srgbClr val="000000"/>
                </a:solidFill>
              </a:rPr>
              <a:t>get into college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1004E-A357-80FA-1C85-6DB68DDFE741}"/>
              </a:ext>
            </a:extLst>
          </p:cNvPr>
          <p:cNvSpPr txBox="1"/>
          <p:nvPr/>
        </p:nvSpPr>
        <p:spPr>
          <a:xfrm>
            <a:off x="544749" y="5025746"/>
            <a:ext cx="10972799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Putwain, D. W, </a:t>
            </a:r>
            <a:r>
              <a:rPr lang="en-GB" b="1" dirty="0"/>
              <a:t>Remedios, R., </a:t>
            </a:r>
            <a:r>
              <a:rPr lang="en-GB" dirty="0"/>
              <a:t>&amp; Symes, W. (2016). The appraisal of fear appeals as threatening or challenging: Frequency of use, academic self-efficacy and subjective value. </a:t>
            </a:r>
            <a:r>
              <a:rPr lang="en-GB" i="1" dirty="0"/>
              <a:t>Educational Psychology, 36, 6, </a:t>
            </a:r>
            <a:r>
              <a:rPr lang="en-GB" dirty="0"/>
              <a:t>1670-1690 DOI: 10.1080/01443410.2014.963028</a:t>
            </a:r>
          </a:p>
        </p:txBody>
      </p:sp>
    </p:spTree>
    <p:extLst>
      <p:ext uri="{BB962C8B-B14F-4D97-AF65-F5344CB8AC3E}">
        <p14:creationId xmlns:p14="http://schemas.microsoft.com/office/powerpoint/2010/main" val="151161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15A111-C812-3313-763C-5BC757179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27" y="2323527"/>
            <a:ext cx="3141485" cy="17074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689C40-30D1-4C4A-814E-5353801D2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718" y="427988"/>
            <a:ext cx="10609082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No so confident student</a:t>
            </a:r>
          </a:p>
        </p:txBody>
      </p:sp>
      <p:sp>
        <p:nvSpPr>
          <p:cNvPr id="9" name="Rounded Rectangular Callout 6">
            <a:extLst>
              <a:ext uri="{FF2B5EF4-FFF2-40B4-BE49-F238E27FC236}">
                <a16:creationId xmlns:a16="http://schemas.microsoft.com/office/drawing/2014/main" id="{F0A39132-1F1E-45F8-A7DC-3DAAE65AD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6438" y="4508634"/>
            <a:ext cx="3104706" cy="727522"/>
          </a:xfrm>
          <a:prstGeom prst="wedgeRoundRectCallout">
            <a:avLst>
              <a:gd name="adj1" fmla="val -17236"/>
              <a:gd name="adj2" fmla="val -2666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If you </a:t>
            </a:r>
            <a:r>
              <a:rPr lang="en-US" altLang="en-US" sz="1600" b="1" dirty="0">
                <a:solidFill>
                  <a:srgbClr val="FF0000"/>
                </a:solidFill>
              </a:rPr>
              <a:t>don’t </a:t>
            </a:r>
            <a:r>
              <a:rPr lang="en-US" altLang="en-US" sz="1600" dirty="0">
                <a:solidFill>
                  <a:srgbClr val="000000"/>
                </a:solidFill>
              </a:rPr>
              <a:t>work hard, you </a:t>
            </a:r>
            <a:r>
              <a:rPr lang="en-US" altLang="en-US" sz="1600" b="1" dirty="0">
                <a:solidFill>
                  <a:srgbClr val="FF0000"/>
                </a:solidFill>
              </a:rPr>
              <a:t>won’t </a:t>
            </a:r>
            <a:r>
              <a:rPr lang="en-US" altLang="en-US" sz="1600" dirty="0">
                <a:solidFill>
                  <a:srgbClr val="000000"/>
                </a:solidFill>
              </a:rPr>
              <a:t>get into college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6A04E4-5A47-682B-DFCD-1E53B3F7E948}"/>
              </a:ext>
            </a:extLst>
          </p:cNvPr>
          <p:cNvCxnSpPr>
            <a:cxnSpLocks/>
            <a:stCxn id="3" idx="3"/>
            <a:endCxn id="2" idx="1"/>
          </p:cNvCxnSpPr>
          <p:nvPr/>
        </p:nvCxnSpPr>
        <p:spPr>
          <a:xfrm>
            <a:off x="3211617" y="3177228"/>
            <a:ext cx="1000310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13F3BD-4F4E-A4D5-113A-993B36DCC48B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>
            <a:off x="7353412" y="3177228"/>
            <a:ext cx="720244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EE04F6A-9798-EE4A-A89C-9E600C90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85" y="1886812"/>
            <a:ext cx="2580832" cy="25808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58690D-D5AB-27CC-ED0D-125B550B2E41}"/>
              </a:ext>
            </a:extLst>
          </p:cNvPr>
          <p:cNvSpPr txBox="1"/>
          <p:nvPr/>
        </p:nvSpPr>
        <p:spPr>
          <a:xfrm>
            <a:off x="8073656" y="2403146"/>
            <a:ext cx="3778591" cy="1548164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 anchor="b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Experience the message as anxiety provoking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Disengage from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Negative motivation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3CD30-69E4-B5BB-E56D-18D48BC972C1}"/>
              </a:ext>
            </a:extLst>
          </p:cNvPr>
          <p:cNvSpPr txBox="1"/>
          <p:nvPr/>
        </p:nvSpPr>
        <p:spPr>
          <a:xfrm>
            <a:off x="630785" y="5608321"/>
            <a:ext cx="11100771" cy="8216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1600" dirty="0"/>
              <a:t>Putwain, D. W., Symes, W., Laura J. Nicholson, L. J., &amp; </a:t>
            </a:r>
            <a:r>
              <a:rPr lang="en-GB" sz="1600" b="1" dirty="0"/>
              <a:t>Remedios, R. </a:t>
            </a:r>
            <a:r>
              <a:rPr lang="en-GB" sz="1600" dirty="0"/>
              <a:t>(2021). Teacher motivational messages used prior to examinations: What are they, how are they evaluated, and what are their educational outcomes? In: A.J. Elliot, ed. </a:t>
            </a:r>
            <a:r>
              <a:rPr lang="en-GB" sz="1600" i="1" dirty="0"/>
              <a:t>Advances in Motivation Science, 8, </a:t>
            </a:r>
            <a:r>
              <a:rPr lang="en-GB" sz="1600" dirty="0"/>
              <a:t>63-103. https://doi.org/10.1016/bs.adms.2020.01.001.</a:t>
            </a:r>
          </a:p>
        </p:txBody>
      </p:sp>
    </p:spTree>
    <p:extLst>
      <p:ext uri="{BB962C8B-B14F-4D97-AF65-F5344CB8AC3E}">
        <p14:creationId xmlns:p14="http://schemas.microsoft.com/office/powerpoint/2010/main" val="159534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95AC59-7629-44A8-B595-A4A10A05E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300" y="1802083"/>
            <a:ext cx="11306174" cy="3708400"/>
          </a:xfrm>
        </p:spPr>
        <p:txBody>
          <a:bodyPr>
            <a:normAutofit/>
          </a:bodyPr>
          <a:lstStyle/>
          <a:p>
            <a:r>
              <a:rPr lang="en-GB" dirty="0"/>
              <a:t>Messages themselves do NOT predict student experience.</a:t>
            </a:r>
          </a:p>
          <a:p>
            <a:r>
              <a:rPr lang="en-GB" dirty="0"/>
              <a:t>It is how the messages are received/experienced.</a:t>
            </a:r>
          </a:p>
          <a:p>
            <a:r>
              <a:rPr lang="en-GB" dirty="0"/>
              <a:t>If your student/child is NOT confident, avoid fear appeals</a:t>
            </a:r>
          </a:p>
          <a:p>
            <a:r>
              <a:rPr lang="en-GB" dirty="0"/>
              <a:t>If your student/child is confident, fear appeals can be experienced as a challenge.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45567B-498E-4808-A3E2-E017527D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Tips for teachers: Know your student/child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51B69-57BA-43C4-9E85-265F640E7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7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A6EDDD-7AB2-C118-8296-61045C25CD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0C92AC-360D-C969-8F71-518E476CAE30}"/>
              </a:ext>
            </a:extLst>
          </p:cNvPr>
          <p:cNvSpPr txBox="1"/>
          <p:nvPr/>
        </p:nvSpPr>
        <p:spPr>
          <a:xfrm>
            <a:off x="1542256" y="1128854"/>
            <a:ext cx="9107488" cy="7078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What about parents?</a:t>
            </a:r>
          </a:p>
        </p:txBody>
      </p:sp>
    </p:spTree>
    <p:extLst>
      <p:ext uri="{BB962C8B-B14F-4D97-AF65-F5344CB8AC3E}">
        <p14:creationId xmlns:p14="http://schemas.microsoft.com/office/powerpoint/2010/main" val="2526731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22318DE-96A1-04A9-E30A-CCFAFDAE66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816A4D-8705-01D4-DF87-6241AEB33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</p:spPr>
        <p:txBody>
          <a:bodyPr anchor="ctr">
            <a:normAutofit/>
          </a:bodyPr>
          <a:lstStyle/>
          <a:p>
            <a:pPr algn="ctr"/>
            <a:r>
              <a:rPr lang="en-GB" dirty="0"/>
              <a:t>Interviews with students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0D8056-B454-5BEF-CCE5-0CA899426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480" y="1977873"/>
            <a:ext cx="5770880" cy="38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32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32EB81-FED7-9EC5-B718-E60B7066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2850204"/>
            <a:ext cx="3529013" cy="265565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How often do your parents tell you that GCSE results are not the be all and end all?</a:t>
            </a:r>
          </a:p>
          <a:p>
            <a:r>
              <a:rPr lang="en-GB" dirty="0"/>
              <a:t>How often do your parents tell you they will always be there for you, no matter what your GCSE grades are?</a:t>
            </a:r>
          </a:p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76F27-4A5D-ECC4-BD3B-76A542A2DF2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31492" y="2859931"/>
            <a:ext cx="3529013" cy="265565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Do you want to try hard to do well in your GCSEs so your whole family will be pleased with you? </a:t>
            </a:r>
          </a:p>
          <a:p>
            <a:r>
              <a:rPr lang="en-GB" dirty="0"/>
              <a:t>Do you feel you need to well in your GCSEs so that you do not let your parents down?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19DED-B4C8-6131-481A-999FFE61297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20072" y="2721346"/>
            <a:ext cx="3527423" cy="3035031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When your parents remind you to revise for upcoming GCSEs exams, does it make you want to stop doing your schoolwork?</a:t>
            </a:r>
          </a:p>
          <a:p>
            <a:r>
              <a:rPr lang="en-GB" dirty="0"/>
              <a:t>When your parents remind you about upcoming GCSEs exams, do you stop listening to them?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F8560FA-3E52-91CF-A99A-18DF03C7E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Three new constructs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83F5D2-1462-5AC7-C0C7-2EC9DDB54A6B}"/>
              </a:ext>
            </a:extLst>
          </p:cNvPr>
          <p:cNvSpPr txBox="1">
            <a:spLocks/>
          </p:cNvSpPr>
          <p:nvPr/>
        </p:nvSpPr>
        <p:spPr>
          <a:xfrm>
            <a:off x="668167" y="1906621"/>
            <a:ext cx="3078501" cy="839044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rgbClr val="E600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Reassurance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8BA3877-A574-66EB-C985-B35C40C20586}"/>
              </a:ext>
            </a:extLst>
          </p:cNvPr>
          <p:cNvSpPr txBox="1">
            <a:spLocks/>
          </p:cNvSpPr>
          <p:nvPr/>
        </p:nvSpPr>
        <p:spPr>
          <a:xfrm>
            <a:off x="4556747" y="1924878"/>
            <a:ext cx="3078501" cy="839044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rgbClr val="E600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Pride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326702-7258-3F7B-B613-B7AE5A8CED4E}"/>
              </a:ext>
            </a:extLst>
          </p:cNvPr>
          <p:cNvSpPr txBox="1">
            <a:spLocks/>
          </p:cNvSpPr>
          <p:nvPr/>
        </p:nvSpPr>
        <p:spPr>
          <a:xfrm>
            <a:off x="8220072" y="1882302"/>
            <a:ext cx="3078501" cy="839044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rgbClr val="E600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Changing Behaviour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4E1019-454C-891C-CF33-E510CD3E7175}"/>
              </a:ext>
            </a:extLst>
          </p:cNvPr>
          <p:cNvSpPr txBox="1"/>
          <p:nvPr/>
        </p:nvSpPr>
        <p:spPr>
          <a:xfrm>
            <a:off x="1167319" y="5610395"/>
            <a:ext cx="10496143" cy="9676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1400" b="1" dirty="0"/>
              <a:t>Remedios, R. </a:t>
            </a:r>
            <a:r>
              <a:rPr lang="en-GB" sz="1400" dirty="0"/>
              <a:t>(2023) Worrying or Motivating?  Students’ experiences of their parents’ motivational messages. BPS Psychology of Education Section Annual Conference, Oxford, September, 2023.</a:t>
            </a:r>
          </a:p>
          <a:p>
            <a:r>
              <a:rPr lang="en-GB" sz="1400" b="1" dirty="0"/>
              <a:t>Remedios, R., </a:t>
            </a:r>
            <a:r>
              <a:rPr lang="en-GB" sz="1400" dirty="0"/>
              <a:t>Putwain, D. W., &amp; Symes, W. (</a:t>
            </a:r>
            <a:r>
              <a:rPr lang="en-GB" sz="1400" i="1" dirty="0"/>
              <a:t>in prep</a:t>
            </a:r>
            <a:r>
              <a:rPr lang="en-GB" sz="1400" dirty="0"/>
              <a:t>)  Students’ experiences of their parents’ motivational messages: A new instrument. </a:t>
            </a:r>
          </a:p>
        </p:txBody>
      </p:sp>
    </p:spTree>
    <p:extLst>
      <p:ext uri="{BB962C8B-B14F-4D97-AF65-F5344CB8AC3E}">
        <p14:creationId xmlns:p14="http://schemas.microsoft.com/office/powerpoint/2010/main" val="3780814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6A57A8-3F8B-4741-D7AD-4697D338C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664" y="1403485"/>
            <a:ext cx="2780017" cy="1847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689C40-30D1-4C4A-814E-5353801D2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718" y="427988"/>
            <a:ext cx="10609082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Parents using Fear Appeals in Education</a:t>
            </a:r>
          </a:p>
        </p:txBody>
      </p:sp>
      <p:sp>
        <p:nvSpPr>
          <p:cNvPr id="9" name="Rounded Rectangular Callout 6">
            <a:extLst>
              <a:ext uri="{FF2B5EF4-FFF2-40B4-BE49-F238E27FC236}">
                <a16:creationId xmlns:a16="http://schemas.microsoft.com/office/drawing/2014/main" id="{F0A39132-1F1E-45F8-A7DC-3DAAE65AD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839" y="4599122"/>
            <a:ext cx="4288370" cy="1655763"/>
          </a:xfrm>
          <a:prstGeom prst="wedgeRoundRectCallout">
            <a:avLst>
              <a:gd name="adj1" fmla="val 37344"/>
              <a:gd name="adj2" fmla="val -21079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If you </a:t>
            </a:r>
            <a:r>
              <a:rPr lang="en-US" altLang="en-US" sz="2400" b="1" dirty="0">
                <a:solidFill>
                  <a:srgbClr val="FF0000"/>
                </a:solidFill>
              </a:rPr>
              <a:t>don’t </a:t>
            </a:r>
            <a:r>
              <a:rPr lang="en-US" altLang="en-US" sz="2400" dirty="0">
                <a:solidFill>
                  <a:srgbClr val="000000"/>
                </a:solidFill>
              </a:rPr>
              <a:t>work hard, you </a:t>
            </a:r>
            <a:r>
              <a:rPr lang="en-US" altLang="en-US" sz="2400" b="1" dirty="0">
                <a:solidFill>
                  <a:srgbClr val="FF0000"/>
                </a:solidFill>
              </a:rPr>
              <a:t>won’t </a:t>
            </a:r>
            <a:r>
              <a:rPr lang="en-US" altLang="en-US" sz="2400" dirty="0">
                <a:solidFill>
                  <a:srgbClr val="000000"/>
                </a:solidFill>
              </a:rPr>
              <a:t>get the grades you need to do well in your SATs.</a:t>
            </a:r>
          </a:p>
        </p:txBody>
      </p:sp>
      <p:pic>
        <p:nvPicPr>
          <p:cNvPr id="5" name="Picture 4" descr="A person and children posing for a photo&#10;&#10;AI-generated content may be incorrect.">
            <a:extLst>
              <a:ext uri="{FF2B5EF4-FFF2-40B4-BE49-F238E27FC236}">
                <a16:creationId xmlns:a16="http://schemas.microsoft.com/office/drawing/2014/main" id="{1439170A-4969-7718-A7E9-EA99290B5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18" y="1403485"/>
            <a:ext cx="3638550" cy="48514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5E0CF26-7D0D-6B08-6E93-5FE38919B440}"/>
              </a:ext>
            </a:extLst>
          </p:cNvPr>
          <p:cNvSpPr/>
          <p:nvPr/>
        </p:nvSpPr>
        <p:spPr>
          <a:xfrm>
            <a:off x="4940306" y="1403484"/>
            <a:ext cx="2780016" cy="2025515"/>
          </a:xfrm>
          <a:prstGeom prst="cloudCallout">
            <a:avLst>
              <a:gd name="adj1" fmla="val -124214"/>
              <a:gd name="adj2" fmla="val 141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wish he wouldn’t use Fear Appeals with our children</a:t>
            </a:r>
          </a:p>
        </p:txBody>
      </p:sp>
    </p:spTree>
    <p:extLst>
      <p:ext uri="{BB962C8B-B14F-4D97-AF65-F5344CB8AC3E}">
        <p14:creationId xmlns:p14="http://schemas.microsoft.com/office/powerpoint/2010/main" val="85362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2FCB7D-6274-A669-BE89-61D1B588C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499" y="1552102"/>
            <a:ext cx="10471022" cy="1257866"/>
          </a:xfrm>
        </p:spPr>
        <p:txBody>
          <a:bodyPr>
            <a:noAutofit/>
          </a:bodyPr>
          <a:lstStyle/>
          <a:p>
            <a:pPr algn="ctr"/>
            <a:r>
              <a:rPr lang="en-GB" sz="4400" b="0" dirty="0"/>
              <a:t>What did you say compared to what students experience?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9CD547-79E3-5B6C-9D81-0D751F3D6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68" y="3088888"/>
            <a:ext cx="5025483" cy="37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74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blue rectangles with white text&#10;&#10;AI-generated content may be incorrect.">
            <a:extLst>
              <a:ext uri="{FF2B5EF4-FFF2-40B4-BE49-F238E27FC236}">
                <a16:creationId xmlns:a16="http://schemas.microsoft.com/office/drawing/2014/main" id="{A8A516FD-7B9A-9F2C-A2D8-7CCAAB395F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1966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45567B-498E-4808-A3E2-E017527D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What we will be doing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51B69-57BA-43C4-9E85-265F640E7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3C9C4B-763F-2F5E-28D8-A300574CB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1802084"/>
            <a:ext cx="2604493" cy="13849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DD63BB-39B1-984C-3039-E8788B57F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617" y="1793754"/>
            <a:ext cx="2242620" cy="14016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F0ADA8-F32D-C395-C1AC-F9E515A49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302" y="3945496"/>
            <a:ext cx="2541902" cy="142982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91A182-7A71-339A-DD50-7EE9810A41B9}"/>
              </a:ext>
            </a:extLst>
          </p:cNvPr>
          <p:cNvCxnSpPr>
            <a:stCxn id="7" idx="3"/>
            <a:endCxn id="15" idx="1"/>
          </p:cNvCxnSpPr>
          <p:nvPr/>
        </p:nvCxnSpPr>
        <p:spPr>
          <a:xfrm>
            <a:off x="3047406" y="2494573"/>
            <a:ext cx="1087211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3B792D-BA6D-06F3-F062-22BE82131135}"/>
              </a:ext>
            </a:extLst>
          </p:cNvPr>
          <p:cNvCxnSpPr>
            <a:cxnSpLocks/>
            <a:stCxn id="15" idx="3"/>
            <a:endCxn id="36" idx="1"/>
          </p:cNvCxnSpPr>
          <p:nvPr/>
        </p:nvCxnSpPr>
        <p:spPr>
          <a:xfrm>
            <a:off x="6377237" y="2494573"/>
            <a:ext cx="1550411" cy="4165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3B29FF-6F7A-D75F-7D7F-0AFC1D572966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>
          <a:xfrm flipV="1">
            <a:off x="6868240" y="4660406"/>
            <a:ext cx="1550062" cy="571658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F4D39275-0F6B-6211-CE9E-4DDE6BCF8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648" y="1768942"/>
            <a:ext cx="2683439" cy="14595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ECB303-7A72-B916-2A5A-3D2E7AE11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2" y="3505122"/>
            <a:ext cx="2657549" cy="184685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BDEE3F6-208D-07C3-E52F-F5310B43B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997" y="3545386"/>
            <a:ext cx="2102618" cy="128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EFDE4F-925B-6472-65B4-9B80EF5626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593" y="4654989"/>
            <a:ext cx="1731647" cy="1154150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D902143-D5B1-2D7A-5CB5-C5DC336C616E}"/>
              </a:ext>
            </a:extLst>
          </p:cNvPr>
          <p:cNvCxnSpPr>
            <a:cxnSpLocks/>
            <a:stCxn id="37" idx="3"/>
            <a:endCxn id="4098" idx="1"/>
          </p:cNvCxnSpPr>
          <p:nvPr/>
        </p:nvCxnSpPr>
        <p:spPr>
          <a:xfrm flipV="1">
            <a:off x="3100461" y="4189045"/>
            <a:ext cx="713536" cy="239503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4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16C0718-B4FC-B25D-4260-351757D83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054420"/>
              </p:ext>
            </p:extLst>
          </p:nvPr>
        </p:nvGraphicFramePr>
        <p:xfrm>
          <a:off x="633047" y="1483097"/>
          <a:ext cx="10470379" cy="44054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4553">
                  <a:extLst>
                    <a:ext uri="{9D8B030D-6E8A-4147-A177-3AD203B41FA5}">
                      <a16:colId xmlns:a16="http://schemas.microsoft.com/office/drawing/2014/main" val="152130254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3461644010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3245170793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906616431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481564365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3562797430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252229313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1000382144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4045416800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1731532665"/>
                    </a:ext>
                  </a:extLst>
                </a:gridCol>
              </a:tblGrid>
              <a:tr h="133167"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</a:rPr>
                        <a:t>Variables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1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2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3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</a:rPr>
                        <a:t>4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</a:rPr>
                        <a:t>5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</a:rPr>
                        <a:t>6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</a:rPr>
                        <a:t>7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</a:rPr>
                        <a:t>8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7714327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1. Pride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 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 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7341757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2. Reassurance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.09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--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2198899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3. Changing Behaviour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-.04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-.08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--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1480909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4. Consequence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.38**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-.30**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.22**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--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1936265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5. Self-belief (4 items)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.28**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-.07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-.28**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.16**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--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3794933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6. Persistence (4 items)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.22**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.09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-32**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.04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.48**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--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8872312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7. Anxiety (4 items)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.19**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.11*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.14*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.06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-.16*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-.09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--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144647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8. Learning-Focus (4 items)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.26**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.02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-.21**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.11*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.56**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.36*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-.02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--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0879724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9. Self-Sabotage (4-items)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-.02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-.06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.37**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.05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-.23**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-.29**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.17**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-.15**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--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93957298"/>
                  </a:ext>
                </a:extLst>
              </a:tr>
              <a:tr h="374254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Mean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3.87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2.52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2.25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3.33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3.96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3.32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3.45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3.85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2.28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6953304"/>
                  </a:ext>
                </a:extLst>
              </a:tr>
              <a:tr h="374254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Standard Deviation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1.07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.98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.96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1.10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.73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.79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.98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.72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.88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9823001"/>
                  </a:ext>
                </a:extLst>
              </a:tr>
              <a:tr h="374254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Cronbach’s α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.88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.73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.81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.87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.79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.80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.80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.81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.80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907116"/>
                  </a:ext>
                </a:extLst>
              </a:tr>
            </a:tbl>
          </a:graphicData>
        </a:graphic>
      </p:graphicFrame>
      <p:sp>
        <p:nvSpPr>
          <p:cNvPr id="13" name="Title 2">
            <a:extLst>
              <a:ext uri="{FF2B5EF4-FFF2-40B4-BE49-F238E27FC236}">
                <a16:creationId xmlns:a16="http://schemas.microsoft.com/office/drawing/2014/main" id="{838C895B-6BF9-6604-4C7B-AE2CF1EAA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211521"/>
            <a:ext cx="11306175" cy="100198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The curious case of PRIDE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F01693-1D26-D25D-CD38-141522ACCB5F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4381081" y="2284421"/>
            <a:ext cx="3701373" cy="54921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63D9400-4324-E2CA-C369-734C9FCE7FFE}"/>
              </a:ext>
            </a:extLst>
          </p:cNvPr>
          <p:cNvSpPr txBox="1"/>
          <p:nvPr/>
        </p:nvSpPr>
        <p:spPr>
          <a:xfrm>
            <a:off x="8082454" y="1895538"/>
            <a:ext cx="2648607" cy="777765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b" anchorCtr="0">
            <a:norm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Pride positively related to consequence ad anxiety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CB7144-CDAA-6DA5-EE7C-8281FC67FF3E}"/>
              </a:ext>
            </a:extLst>
          </p:cNvPr>
          <p:cNvCxnSpPr>
            <a:cxnSpLocks/>
          </p:cNvCxnSpPr>
          <p:nvPr/>
        </p:nvCxnSpPr>
        <p:spPr>
          <a:xfrm flipH="1">
            <a:off x="4381081" y="2284420"/>
            <a:ext cx="3701374" cy="1641713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02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16C0718-B4FC-B25D-4260-351757D83E56}"/>
              </a:ext>
            </a:extLst>
          </p:cNvPr>
          <p:cNvGraphicFramePr>
            <a:graphicFrameLocks noGrp="1"/>
          </p:cNvGraphicFramePr>
          <p:nvPr/>
        </p:nvGraphicFramePr>
        <p:xfrm>
          <a:off x="633047" y="1483097"/>
          <a:ext cx="10470379" cy="44054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4553">
                  <a:extLst>
                    <a:ext uri="{9D8B030D-6E8A-4147-A177-3AD203B41FA5}">
                      <a16:colId xmlns:a16="http://schemas.microsoft.com/office/drawing/2014/main" val="152130254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3461644010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3245170793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906616431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481564365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3562797430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252229313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1000382144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4045416800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1731532665"/>
                    </a:ext>
                  </a:extLst>
                </a:gridCol>
              </a:tblGrid>
              <a:tr h="133167"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</a:rPr>
                        <a:t>Variables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1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2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3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</a:rPr>
                        <a:t>4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</a:rPr>
                        <a:t>5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</a:rPr>
                        <a:t>6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</a:rPr>
                        <a:t>7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</a:rPr>
                        <a:t>8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7714327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1. Pride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 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 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7341757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2. Reassurance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.09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--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2198899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3. Changing Behaviour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-.04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-.08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--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1480909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4. Consequence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.38**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-.30**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.22**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--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1936265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5. Self-belief (4 items)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.28**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-.07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-.28**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.16**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--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3794933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6. Persistence (4 items)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.22**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.09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-32**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.04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.48**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--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8872312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7. Anxiety (4 items)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.19**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.11*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.14*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.06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-.16*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-.09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--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144647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8. Learning-Focus (4 items)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.26**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.02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-.21**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.11*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.56**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.36*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-.02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--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0879724"/>
                  </a:ext>
                </a:extLst>
              </a:tr>
              <a:tr h="209980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9. Self-Sabotage (4-items)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-.02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-.06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.37**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.05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-.23**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-.29**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.17**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-.15**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indent="45720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--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93957298"/>
                  </a:ext>
                </a:extLst>
              </a:tr>
              <a:tr h="374254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Mean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3.87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2.52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2.25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3.33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3.96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3.32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3.45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3.85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2.28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6953304"/>
                  </a:ext>
                </a:extLst>
              </a:tr>
              <a:tr h="374254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Standard Deviation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1.07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.98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.96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1.10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.73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.79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.98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.72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.88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9823001"/>
                  </a:ext>
                </a:extLst>
              </a:tr>
              <a:tr h="374254">
                <a:tc>
                  <a:txBody>
                    <a:bodyPr/>
                    <a:lstStyle/>
                    <a:p>
                      <a:pPr indent="457200" algn="l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Cronbach’s α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.88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.73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.81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.87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.79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.80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.80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.81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453" marR="37453" marT="5202" marB="0" anchor="ctr"/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200000"/>
                        </a:lnSpc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.80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907116"/>
                  </a:ext>
                </a:extLst>
              </a:tr>
            </a:tbl>
          </a:graphicData>
        </a:graphic>
      </p:graphicFrame>
      <p:sp>
        <p:nvSpPr>
          <p:cNvPr id="13" name="Title 2">
            <a:extLst>
              <a:ext uri="{FF2B5EF4-FFF2-40B4-BE49-F238E27FC236}">
                <a16:creationId xmlns:a16="http://schemas.microsoft.com/office/drawing/2014/main" id="{838C895B-6BF9-6604-4C7B-AE2CF1EAA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211521"/>
            <a:ext cx="11306175" cy="100198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The curious case of PRIDE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F01693-1D26-D25D-CD38-141522ACCB5F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4250453" y="2610552"/>
            <a:ext cx="4053066" cy="94656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CB7144-CDAA-6DA5-EE7C-8281FC67FF3E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4250453" y="2610552"/>
            <a:ext cx="4053066" cy="177052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51D3278-58FC-9AEA-4F78-9976FFE12AFB}"/>
              </a:ext>
            </a:extLst>
          </p:cNvPr>
          <p:cNvSpPr txBox="1"/>
          <p:nvPr/>
        </p:nvSpPr>
        <p:spPr>
          <a:xfrm>
            <a:off x="8303519" y="2221669"/>
            <a:ext cx="2648607" cy="777765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b" anchorCtr="0">
            <a:normAutofit lnSpcReduction="10000"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BUT: Pride positively related to good things as well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FA306DD-EEFE-AB04-023C-7D70B691475B}"/>
              </a:ext>
            </a:extLst>
          </p:cNvPr>
          <p:cNvCxnSpPr>
            <a:cxnSpLocks/>
          </p:cNvCxnSpPr>
          <p:nvPr/>
        </p:nvCxnSpPr>
        <p:spPr>
          <a:xfrm flipH="1">
            <a:off x="4250453" y="2610552"/>
            <a:ext cx="4053066" cy="59311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521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95AC59-7629-44A8-B595-A4A10A05E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300" y="1802083"/>
            <a:ext cx="11306174" cy="2739772"/>
          </a:xfrm>
        </p:spPr>
        <p:txBody>
          <a:bodyPr>
            <a:normAutofit/>
          </a:bodyPr>
          <a:lstStyle/>
          <a:p>
            <a:r>
              <a:rPr lang="en-GB" dirty="0"/>
              <a:t>Is it good for students to want to make their parents proud?</a:t>
            </a:r>
          </a:p>
          <a:p>
            <a:r>
              <a:rPr lang="en-GB" dirty="0"/>
              <a:t>Pride seems to be related to the right types of learning elements e.g., persistence, self-belief, and focus on learning.</a:t>
            </a:r>
          </a:p>
          <a:p>
            <a:r>
              <a:rPr lang="en-GB" dirty="0"/>
              <a:t>But is also related to anxiety and consequence?</a:t>
            </a:r>
          </a:p>
          <a:p>
            <a:r>
              <a:rPr lang="en-GB" dirty="0"/>
              <a:t>So, is it good for your children to want to make you proud?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45567B-498E-4808-A3E2-E017527D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Research quandary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51B69-57BA-43C4-9E85-265F640E7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43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1F664A-4E4B-384F-CC4C-A3D8AA6B5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077" y="-29758"/>
            <a:ext cx="12342077" cy="6887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0C92AC-360D-C969-8F71-518E476CAE30}"/>
              </a:ext>
            </a:extLst>
          </p:cNvPr>
          <p:cNvSpPr txBox="1"/>
          <p:nvPr/>
        </p:nvSpPr>
        <p:spPr>
          <a:xfrm>
            <a:off x="1542256" y="1128854"/>
            <a:ext cx="9107488" cy="132343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What about when students go into higher education?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581C5-AAC5-A6C9-F894-9B7D9AFAC700}"/>
              </a:ext>
            </a:extLst>
          </p:cNvPr>
          <p:cNvSpPr txBox="1"/>
          <p:nvPr/>
        </p:nvSpPr>
        <p:spPr>
          <a:xfrm>
            <a:off x="1145511" y="5405980"/>
            <a:ext cx="1012873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Remedios, R., </a:t>
            </a:r>
            <a:r>
              <a:rPr lang="en-GB" dirty="0"/>
              <a:t>&amp; Baikousi, V. (2023)Out of sight, out of mind: Individual differences in students’ experiences of their parents’ motivational messages in higher education. </a:t>
            </a:r>
          </a:p>
        </p:txBody>
      </p:sp>
    </p:spTree>
    <p:extLst>
      <p:ext uri="{BB962C8B-B14F-4D97-AF65-F5344CB8AC3E}">
        <p14:creationId xmlns:p14="http://schemas.microsoft.com/office/powerpoint/2010/main" val="4049563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0CB06-BE81-3349-68B4-DA6483DC6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647" y="3650395"/>
            <a:ext cx="4329809" cy="2886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689C40-30D1-4C4A-814E-5353801D2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718" y="218277"/>
            <a:ext cx="1029407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FFFFFF"/>
                </a:solidFill>
              </a:rPr>
              <a:t>Out of sight</a:t>
            </a:r>
          </a:p>
        </p:txBody>
      </p:sp>
      <p:sp>
        <p:nvSpPr>
          <p:cNvPr id="9" name="Rounded Rectangular Callout 6">
            <a:extLst>
              <a:ext uri="{FF2B5EF4-FFF2-40B4-BE49-F238E27FC236}">
                <a16:creationId xmlns:a16="http://schemas.microsoft.com/office/drawing/2014/main" id="{F0A39132-1F1E-45F8-A7DC-3DAAE65AD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927" y="1163582"/>
            <a:ext cx="3733862" cy="1655763"/>
          </a:xfrm>
          <a:prstGeom prst="wedgeRoundRectCallout">
            <a:avLst>
              <a:gd name="adj1" fmla="val -33054"/>
              <a:gd name="adj2" fmla="val 1596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D75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If you </a:t>
            </a:r>
            <a:r>
              <a:rPr lang="en-US" altLang="en-US" sz="2400" b="1" dirty="0">
                <a:solidFill>
                  <a:srgbClr val="FF0000"/>
                </a:solidFill>
              </a:rPr>
              <a:t>don’t </a:t>
            </a:r>
            <a:r>
              <a:rPr lang="en-US" altLang="en-US" sz="2400" dirty="0">
                <a:solidFill>
                  <a:srgbClr val="000000"/>
                </a:solidFill>
              </a:rPr>
              <a:t>work hard, you </a:t>
            </a:r>
            <a:r>
              <a:rPr lang="en-US" altLang="en-US" sz="2400" b="1" dirty="0">
                <a:solidFill>
                  <a:srgbClr val="FF0000"/>
                </a:solidFill>
              </a:rPr>
              <a:t>won’t </a:t>
            </a:r>
            <a:r>
              <a:rPr lang="en-US" altLang="en-US" sz="2400" dirty="0">
                <a:solidFill>
                  <a:srgbClr val="000000"/>
                </a:solidFill>
              </a:rPr>
              <a:t>get the degree/job you wanted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58031D-FBD0-88AE-F6C6-FC340C70E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18" y="1154602"/>
            <a:ext cx="4248522" cy="2833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B94ADA-9A75-3EAC-EF37-9FCE2C94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507" y="4209669"/>
            <a:ext cx="2206943" cy="176799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285C161-73FD-5229-2538-5DEFC3C76EDD}"/>
              </a:ext>
            </a:extLst>
          </p:cNvPr>
          <p:cNvCxnSpPr>
            <a:stCxn id="5" idx="0"/>
            <a:endCxn id="2" idx="2"/>
          </p:cNvCxnSpPr>
          <p:nvPr/>
        </p:nvCxnSpPr>
        <p:spPr>
          <a:xfrm flipV="1">
            <a:off x="2868979" y="3988537"/>
            <a:ext cx="0" cy="221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771770-35D4-C2C8-B02D-BF452F6E588F}"/>
              </a:ext>
            </a:extLst>
          </p:cNvPr>
          <p:cNvCxnSpPr>
            <a:cxnSpLocks/>
            <a:stCxn id="5" idx="3"/>
            <a:endCxn id="3" idx="1"/>
          </p:cNvCxnSpPr>
          <p:nvPr/>
        </p:nvCxnSpPr>
        <p:spPr>
          <a:xfrm flipV="1">
            <a:off x="3972450" y="5093665"/>
            <a:ext cx="208219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46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95AC59-7629-44A8-B595-A4A10A05E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2" y="1904214"/>
            <a:ext cx="11306174" cy="3510519"/>
          </a:xfrm>
        </p:spPr>
        <p:txBody>
          <a:bodyPr>
            <a:normAutofit/>
          </a:bodyPr>
          <a:lstStyle/>
          <a:p>
            <a:r>
              <a:rPr lang="en-GB" dirty="0"/>
              <a:t>What types of motivational messages are students experiencing from their parents when they enter higher education?</a:t>
            </a:r>
          </a:p>
          <a:p>
            <a:r>
              <a:rPr lang="en-GB" dirty="0"/>
              <a:t>How do students experience these messages. For example, are these messages relevant to students?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45567B-498E-4808-A3E2-E017527D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Some research questions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51B69-57BA-43C4-9E85-265F640E7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780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95AC59-7629-44A8-B595-A4A10A05E4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Have you kept in regular contact with your parent(s)/Carer(s) since leaving home / attending University?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Tell me about the types of things your parents/caregivers say to motivate you at university?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In what ways, if any, are these messages different to the ones you received when you studied for your GCSEs or A-levels?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How do your parents feel about you studying at the university? Why do you think they feel that way?  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Do you find getting high grades in your course assignments of high importance for you? Why is that? 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Who or what else motivates you at the university? PROMPTS: Peers, lecturers?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45567B-498E-4808-A3E2-E017527D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Questions asked in the interviews (Open)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51B69-57BA-43C4-9E85-265F640E7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345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95AC59-7629-44A8-B595-A4A10A05E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2" y="1904214"/>
            <a:ext cx="11306174" cy="3510519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Quotes:</a:t>
            </a:r>
          </a:p>
          <a:p>
            <a:pPr marL="0" indent="0">
              <a:buNone/>
            </a:pPr>
            <a:endParaRPr lang="en-GB" sz="2400" i="1" dirty="0"/>
          </a:p>
          <a:p>
            <a:pPr marL="0" indent="0">
              <a:buNone/>
            </a:pPr>
            <a:r>
              <a:rPr lang="en-GB" sz="2400" i="1" dirty="0">
                <a:latin typeface="Arial"/>
                <a:cs typeface="Arial"/>
              </a:rPr>
              <a:t>"It's really reassuring to know that If I don't go down a certain path, or if I do almost anything that she should support me and be proud of me, so it's a bit of like relaxing"</a:t>
            </a:r>
            <a:endParaRPr lang="en-GB" i="1" dirty="0"/>
          </a:p>
          <a:p>
            <a:pPr marL="0" indent="0">
              <a:buNone/>
            </a:pPr>
            <a:endParaRPr lang="en-GB" sz="2400" i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2400" i="1" dirty="0">
                <a:latin typeface="Arial"/>
                <a:cs typeface="Arial"/>
              </a:rPr>
              <a:t> "They just make you feel comforted. It makes you feel at ease"</a:t>
            </a:r>
            <a:endParaRPr lang="en-GB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400" i="1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45567B-498E-4808-A3E2-E017527D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Parents messages experienced as stress-relieving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51B69-57BA-43C4-9E85-265F640E7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478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95AC59-7629-44A8-B595-A4A10A05E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8089" y="2641446"/>
            <a:ext cx="11350997" cy="2862933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Quotes:</a:t>
            </a:r>
          </a:p>
          <a:p>
            <a:pPr marL="0" indent="0">
              <a:buNone/>
            </a:pPr>
            <a:r>
              <a:rPr lang="en-GB" sz="2000" i="1" dirty="0">
                <a:latin typeface="Arial"/>
                <a:cs typeface="Arial"/>
              </a:rPr>
              <a:t>“[…..] is a topic which he doesn't know anything about It's harder for him to do so. I think he doesn't instruct me as much anymore"</a:t>
            </a:r>
            <a:endParaRPr lang="en-GB" sz="2000" i="1" dirty="0"/>
          </a:p>
          <a:p>
            <a:pPr marL="0" indent="0">
              <a:buNone/>
            </a:pPr>
            <a:r>
              <a:rPr lang="en-GB" sz="2000" i="1" dirty="0">
                <a:latin typeface="Arial"/>
                <a:cs typeface="Arial"/>
              </a:rPr>
              <a:t>"they don't know what a degree is, I believe they don't know the true value of it and the effort that goes into attaining a degree, so I think they can’t, I think they don't have the knowledge and experience to tell me "</a:t>
            </a:r>
            <a:endParaRPr lang="en-GB" sz="2000" i="1" dirty="0"/>
          </a:p>
          <a:p>
            <a:pPr marL="0" indent="0">
              <a:buNone/>
            </a:pPr>
            <a:r>
              <a:rPr lang="en-GB" sz="2000" i="1" dirty="0">
                <a:latin typeface="Arial"/>
                <a:cs typeface="Calibri"/>
              </a:rPr>
              <a:t>" it's not like they would say something by themselves kind of like because they never went through University they don't really know what it entails"</a:t>
            </a:r>
            <a:endParaRPr lang="en-GB" sz="2000" i="1" dirty="0">
              <a:latin typeface="Arial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45567B-498E-4808-A3E2-E017527D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1" y="1168990"/>
            <a:ext cx="11306175" cy="1000420"/>
          </a:xfrm>
        </p:spPr>
        <p:txBody>
          <a:bodyPr>
            <a:normAutofit fontScale="90000"/>
          </a:bodyPr>
          <a:lstStyle/>
          <a:p>
            <a:r>
              <a:rPr lang="en-GB" dirty="0"/>
              <a:t>Students less likely to be influenced by parents’ messages if parents did not go to university themselves**</a:t>
            </a:r>
          </a:p>
        </p:txBody>
      </p:sp>
    </p:spTree>
    <p:extLst>
      <p:ext uri="{BB962C8B-B14F-4D97-AF65-F5344CB8AC3E}">
        <p14:creationId xmlns:p14="http://schemas.microsoft.com/office/powerpoint/2010/main" val="599013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95AC59-7629-44A8-B595-A4A10A05E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297" y="2987798"/>
            <a:ext cx="11306174" cy="2437008"/>
          </a:xfrm>
        </p:spPr>
        <p:txBody>
          <a:bodyPr>
            <a:normAutofit/>
          </a:bodyPr>
          <a:lstStyle/>
          <a:p>
            <a:r>
              <a:rPr lang="en-GB" dirty="0"/>
              <a:t>Example questions: How often do you listen to your parent’s advice regarding your education?, How often do you go to your parents for advice regarding your higher education?</a:t>
            </a:r>
          </a:p>
          <a:p>
            <a:r>
              <a:rPr lang="en-GB" dirty="0"/>
              <a:t>The relationship between TRUST and ANXIETY is ONLY significant for students whose parents have been to university.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45567B-498E-4808-A3E2-E017527D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The importance of TRUST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51B69-57BA-43C4-9E85-265F640E7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805C4D-70D3-AA22-F592-D88AE56E5182}"/>
              </a:ext>
            </a:extLst>
          </p:cNvPr>
          <p:cNvSpPr txBox="1"/>
          <p:nvPr/>
        </p:nvSpPr>
        <p:spPr>
          <a:xfrm>
            <a:off x="622299" y="1913408"/>
            <a:ext cx="1130617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Spray, E., </a:t>
            </a:r>
            <a:r>
              <a:rPr lang="en-GB" b="1" dirty="0"/>
              <a:t>Remedios, R., </a:t>
            </a:r>
            <a:r>
              <a:rPr lang="en-GB" dirty="0"/>
              <a:t>Freeman, A., &amp; Bradley, T. (2024, 2025 and </a:t>
            </a:r>
            <a:r>
              <a:rPr lang="en-GB" i="1" dirty="0"/>
              <a:t>in prep.)  Validation of the five-construct parental motivational messages questionnaire for students in Higher Education.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80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A6EB-F3AD-9D20-67C7-BDF18CEB2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805" y="3020346"/>
            <a:ext cx="5924409" cy="31495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2FCB7D-6274-A669-BE89-61D1B588C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499" y="1552102"/>
            <a:ext cx="10471022" cy="1257866"/>
          </a:xfrm>
        </p:spPr>
        <p:txBody>
          <a:bodyPr>
            <a:noAutofit/>
          </a:bodyPr>
          <a:lstStyle/>
          <a:p>
            <a:pPr algn="ctr"/>
            <a:r>
              <a:rPr lang="en-GB" sz="4400" b="0" dirty="0"/>
              <a:t>Audience participation time</a:t>
            </a:r>
          </a:p>
        </p:txBody>
      </p:sp>
    </p:spTree>
    <p:extLst>
      <p:ext uri="{BB962C8B-B14F-4D97-AF65-F5344CB8AC3E}">
        <p14:creationId xmlns:p14="http://schemas.microsoft.com/office/powerpoint/2010/main" val="474479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95AC59-7629-44A8-B595-A4A10A05E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300" y="2059114"/>
            <a:ext cx="11306174" cy="2739772"/>
          </a:xfrm>
        </p:spPr>
        <p:txBody>
          <a:bodyPr>
            <a:normAutofit/>
          </a:bodyPr>
          <a:lstStyle/>
          <a:p>
            <a:r>
              <a:rPr lang="en-GB" dirty="0"/>
              <a:t>Students likely to appreciate parents stress-related/relieving messages </a:t>
            </a:r>
          </a:p>
          <a:p>
            <a:r>
              <a:rPr lang="en-GB" dirty="0"/>
              <a:t>But less likely to be motivated by messages if their parents have not been to university.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45567B-498E-4808-A3E2-E017527D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Implications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51B69-57BA-43C4-9E85-265F640E7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5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2AB6DEF-65CB-3E8A-0D88-74D0A2B7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481" y="1891863"/>
            <a:ext cx="7894250" cy="41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930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32EB81-FED7-9EC5-B718-E60B7066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2850204"/>
            <a:ext cx="3529013" cy="2655652"/>
          </a:xfrm>
        </p:spPr>
        <p:txBody>
          <a:bodyPr>
            <a:normAutofit/>
          </a:bodyPr>
          <a:lstStyle/>
          <a:p>
            <a:r>
              <a:rPr lang="en-GB" i="1" dirty="0"/>
              <a:t>Be careful about fear appeal messages when they are being delivered to students who are low in confidence.</a:t>
            </a:r>
          </a:p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76F27-4A5D-ECC4-BD3B-76A542A2DF2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31492" y="2859930"/>
            <a:ext cx="3529013" cy="322890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Students experience consequence messages most of the time.</a:t>
            </a:r>
          </a:p>
          <a:p>
            <a:r>
              <a:rPr lang="en-GB" dirty="0"/>
              <a:t> (Research) Jury is out about whether you want to emphasise the importance of wanting to make your parents/family proud.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19DED-B4C8-6131-481A-999FFE61297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20072" y="2721346"/>
            <a:ext cx="3527423" cy="3035031"/>
          </a:xfrm>
        </p:spPr>
        <p:txBody>
          <a:bodyPr>
            <a:normAutofit/>
          </a:bodyPr>
          <a:lstStyle/>
          <a:p>
            <a:r>
              <a:rPr lang="en-GB" i="1" dirty="0"/>
              <a:t>Students appreciate the stress-relieving messages</a:t>
            </a:r>
          </a:p>
          <a:p>
            <a:r>
              <a:rPr lang="en-GB" dirty="0"/>
              <a:t>Motivational messages less likely to be relevant for first-in-family students.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F8560FA-3E52-91CF-A99A-18DF03C7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0" y="769160"/>
            <a:ext cx="11306175" cy="1001983"/>
          </a:xfrm>
        </p:spPr>
        <p:txBody>
          <a:bodyPr/>
          <a:lstStyle/>
          <a:p>
            <a:pPr algn="ctr"/>
            <a:r>
              <a:rPr lang="en-GB" dirty="0"/>
              <a:t>Brief summary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83F5D2-1462-5AC7-C0C7-2EC9DDB54A6B}"/>
              </a:ext>
            </a:extLst>
          </p:cNvPr>
          <p:cNvSpPr txBox="1">
            <a:spLocks/>
          </p:cNvSpPr>
          <p:nvPr/>
        </p:nvSpPr>
        <p:spPr>
          <a:xfrm>
            <a:off x="668167" y="1906621"/>
            <a:ext cx="3078501" cy="839044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rgbClr val="E600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6005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Teachers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8BA3877-A574-66EB-C985-B35C40C20586}"/>
              </a:ext>
            </a:extLst>
          </p:cNvPr>
          <p:cNvSpPr txBox="1">
            <a:spLocks/>
          </p:cNvSpPr>
          <p:nvPr/>
        </p:nvSpPr>
        <p:spPr>
          <a:xfrm>
            <a:off x="4556747" y="1924878"/>
            <a:ext cx="3078501" cy="839044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rgbClr val="E600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6005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Parents of children in High School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326702-7258-3F7B-B613-B7AE5A8CED4E}"/>
              </a:ext>
            </a:extLst>
          </p:cNvPr>
          <p:cNvSpPr txBox="1">
            <a:spLocks/>
          </p:cNvSpPr>
          <p:nvPr/>
        </p:nvSpPr>
        <p:spPr>
          <a:xfrm>
            <a:off x="8220072" y="1882302"/>
            <a:ext cx="3078501" cy="839044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rgbClr val="E6005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6005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Parents of children at University</a:t>
            </a:r>
          </a:p>
        </p:txBody>
      </p:sp>
    </p:spTree>
    <p:extLst>
      <p:ext uri="{BB962C8B-B14F-4D97-AF65-F5344CB8AC3E}">
        <p14:creationId xmlns:p14="http://schemas.microsoft.com/office/powerpoint/2010/main" val="169441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95AC59-7629-44A8-B595-A4A10A05E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300" y="1802083"/>
            <a:ext cx="11306174" cy="3708400"/>
          </a:xfrm>
        </p:spPr>
        <p:txBody>
          <a:bodyPr>
            <a:normAutofit/>
          </a:bodyPr>
          <a:lstStyle/>
          <a:p>
            <a:r>
              <a:rPr lang="en-GB" dirty="0"/>
              <a:t>Think of tests as a way of finding out where you are in your learning journey, they are NOT judgements of you personally.</a:t>
            </a:r>
          </a:p>
          <a:p>
            <a:r>
              <a:rPr lang="en-GB" dirty="0"/>
              <a:t>We all learn at different rates; just because you do not quite get X today, does not mean you will not get X tomorrow or sometime down the line.</a:t>
            </a:r>
          </a:p>
          <a:p>
            <a:r>
              <a:rPr lang="en-GB" dirty="0"/>
              <a:t>If you get anxious, practice anxiety techniques.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45567B-498E-4808-A3E2-E017527D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Tips for students: Tests are just feedback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51B69-57BA-43C4-9E85-265F640E7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70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55E7E5-5DF1-1BD1-73DD-13BFDFAEA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5" b="169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0664F-97D4-EB48-1C76-FE65ECF4B352}"/>
              </a:ext>
            </a:extLst>
          </p:cNvPr>
          <p:cNvSpPr txBox="1"/>
          <p:nvPr/>
        </p:nvSpPr>
        <p:spPr>
          <a:xfrm>
            <a:off x="2335794" y="135802"/>
            <a:ext cx="6690511" cy="534155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richard.remedios@ntu.ac.uk</a:t>
            </a:r>
          </a:p>
        </p:txBody>
      </p:sp>
    </p:spTree>
    <p:extLst>
      <p:ext uri="{BB962C8B-B14F-4D97-AF65-F5344CB8AC3E}">
        <p14:creationId xmlns:p14="http://schemas.microsoft.com/office/powerpoint/2010/main" val="1364821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95AC59-7629-44A8-B595-A4A10A05E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300" y="1802083"/>
            <a:ext cx="11306174" cy="3708400"/>
          </a:xfrm>
        </p:spPr>
        <p:txBody>
          <a:bodyPr>
            <a:normAutofit fontScale="92500"/>
          </a:bodyPr>
          <a:lstStyle/>
          <a:p>
            <a:r>
              <a:rPr lang="en-GB" dirty="0"/>
              <a:t>It does not matter where you live, there is NO difference in the types of parental motivational messages experienced by students [</a:t>
            </a:r>
            <a:r>
              <a:rPr lang="en-GB" sz="1800" dirty="0"/>
              <a:t>Samples: UK, High School]</a:t>
            </a:r>
            <a:r>
              <a:rPr lang="en-GB" dirty="0"/>
              <a:t>.</a:t>
            </a:r>
          </a:p>
          <a:p>
            <a:r>
              <a:rPr lang="en-GB" dirty="0"/>
              <a:t>The more you want to make your parents proud, the more anxiety you have! [</a:t>
            </a:r>
            <a:r>
              <a:rPr lang="en-GB" sz="1800" dirty="0"/>
              <a:t>Samples: UK, India, Australia, High School and College</a:t>
            </a:r>
            <a:r>
              <a:rPr lang="en-GB" dirty="0"/>
              <a:t>].</a:t>
            </a:r>
          </a:p>
          <a:p>
            <a:r>
              <a:rPr lang="en-GB" dirty="0"/>
              <a:t>There are two types of pride, wanting to make your parents proud (positive) and not wanting to let your parents down (negative). [</a:t>
            </a:r>
            <a:r>
              <a:rPr lang="en-GB" sz="1800" dirty="0"/>
              <a:t>Sample: UK, College</a:t>
            </a:r>
            <a:r>
              <a:rPr lang="en-GB" dirty="0"/>
              <a:t>]</a:t>
            </a:r>
          </a:p>
          <a:p>
            <a:r>
              <a:rPr lang="en-GB" dirty="0"/>
              <a:t>Once students get to college, they say that parents/caregivers’ motivational messages are only relevant if their parents have also been to college. [</a:t>
            </a:r>
            <a:r>
              <a:rPr lang="en-GB" sz="1900" dirty="0"/>
              <a:t>Sample: UK, College</a:t>
            </a:r>
            <a:r>
              <a:rPr lang="en-GB" dirty="0"/>
              <a:t>]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45567B-498E-4808-A3E2-E017527D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What about parents/caregivers?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51B69-57BA-43C4-9E85-265F640E7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77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C6C1DE-BB04-AACF-015E-75867307C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2693237"/>
            <a:ext cx="5084161" cy="31776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7D30903-57E8-ABA2-F657-075D57F68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499" y="1221362"/>
            <a:ext cx="10471022" cy="1257866"/>
          </a:xfrm>
        </p:spPr>
        <p:txBody>
          <a:bodyPr>
            <a:noAutofit/>
          </a:bodyPr>
          <a:lstStyle/>
          <a:p>
            <a:pPr algn="ctr"/>
            <a:r>
              <a:rPr lang="en-GB" sz="4400" b="0" dirty="0"/>
              <a:t>Explanation of our research</a:t>
            </a:r>
          </a:p>
        </p:txBody>
      </p:sp>
    </p:spTree>
    <p:extLst>
      <p:ext uri="{BB962C8B-B14F-4D97-AF65-F5344CB8AC3E}">
        <p14:creationId xmlns:p14="http://schemas.microsoft.com/office/powerpoint/2010/main" val="410251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22318DE-96A1-04A9-E30A-CCFAFDAE66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816A4D-8705-01D4-DF87-6241AEB33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</p:spPr>
        <p:txBody>
          <a:bodyPr anchor="ctr">
            <a:normAutofit/>
          </a:bodyPr>
          <a:lstStyle/>
          <a:p>
            <a:pPr algn="ctr"/>
            <a:r>
              <a:rPr lang="en-GB" dirty="0"/>
              <a:t>High-Stakes Exams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E5FDD-80D0-4DD1-6119-9A46F5854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224" y="1887867"/>
            <a:ext cx="8466780" cy="41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4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ECE812-C5D0-3266-8AE9-72B475369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989138"/>
            <a:ext cx="4469329" cy="3708400"/>
          </a:xfrm>
        </p:spPr>
        <p:txBody>
          <a:bodyPr/>
          <a:lstStyle/>
          <a:p>
            <a:r>
              <a:rPr lang="en-GB" dirty="0"/>
              <a:t>Fear Appeals are messages that warn you of the consequences of NOT doing something.</a:t>
            </a:r>
          </a:p>
          <a:p>
            <a:r>
              <a:rPr lang="en-GB" dirty="0"/>
              <a:t>Very common in the health literature.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AE0177-CB8B-01A0-7552-2ED846FF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Fear Appeals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06D8C-F69E-A037-4207-034E2A3F0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222" y="1956978"/>
            <a:ext cx="2562880" cy="3607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3B4570-7763-3A07-AF6C-6565DE65B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26" y="2010726"/>
            <a:ext cx="4080351" cy="370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4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45567B-498E-4808-A3E2-E017527D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People who motivate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51B69-57BA-43C4-9E85-265F640E7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7B50E-3A41-0068-CB59-AF6896C7E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785" y="2256455"/>
            <a:ext cx="3377552" cy="2345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BE8A65-8531-13D0-0C82-719F42FDA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399" y="2316696"/>
            <a:ext cx="3982815" cy="21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15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3CFD32F-ED2E-225C-7486-F68D9AF661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7707" b="77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7BE47B-6F83-8188-C497-A9913BF8CA21}"/>
              </a:ext>
            </a:extLst>
          </p:cNvPr>
          <p:cNvSpPr txBox="1"/>
          <p:nvPr/>
        </p:nvSpPr>
        <p:spPr>
          <a:xfrm>
            <a:off x="1542256" y="1128854"/>
            <a:ext cx="9107488" cy="7078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Teachers’ use of Fear Appeals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EFF14-D9C5-A71C-29A7-4C762D7DE9B1}"/>
              </a:ext>
            </a:extLst>
          </p:cNvPr>
          <p:cNvSpPr txBox="1"/>
          <p:nvPr/>
        </p:nvSpPr>
        <p:spPr>
          <a:xfrm>
            <a:off x="524107" y="5452147"/>
            <a:ext cx="11039708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Putwain, D. W., &amp; Roberts, C. M. (2009). The development of an instrument to measure teachers' use of fear appeals in the GCSE classroom. </a:t>
            </a:r>
            <a:r>
              <a:rPr lang="en-GB" i="1" dirty="0"/>
              <a:t>The British journal of Educational Psychology, 79, </a:t>
            </a:r>
            <a:r>
              <a:rPr lang="en-GB" dirty="0"/>
              <a:t>4, 643–661. https://doi.org/10.1348/000709909X426130</a:t>
            </a:r>
          </a:p>
        </p:txBody>
      </p:sp>
    </p:spTree>
    <p:extLst>
      <p:ext uri="{BB962C8B-B14F-4D97-AF65-F5344CB8AC3E}">
        <p14:creationId xmlns:p14="http://schemas.microsoft.com/office/powerpoint/2010/main" val="517339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22318DE-96A1-04A9-E30A-CCFAFDAE66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816A4D-8705-01D4-DF87-6241AEB33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</p:spPr>
        <p:txBody>
          <a:bodyPr anchor="ctr">
            <a:normAutofit/>
          </a:bodyPr>
          <a:lstStyle/>
          <a:p>
            <a:pPr algn="ctr"/>
            <a:r>
              <a:rPr lang="en-GB" dirty="0"/>
              <a:t>Interviews with students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0D8056-B454-5BEF-CCE5-0CA899426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480" y="1977873"/>
            <a:ext cx="5770880" cy="38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8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TU3">
      <a:dk1>
        <a:srgbClr val="000000"/>
      </a:dk1>
      <a:lt1>
        <a:srgbClr val="FFFFFF"/>
      </a:lt1>
      <a:dk2>
        <a:srgbClr val="000000"/>
      </a:dk2>
      <a:lt2>
        <a:srgbClr val="E5E5E5"/>
      </a:lt2>
      <a:accent1>
        <a:srgbClr val="E5005B"/>
      </a:accent1>
      <a:accent2>
        <a:srgbClr val="9D043D"/>
      </a:accent2>
      <a:accent3>
        <a:srgbClr val="6D951A"/>
      </a:accent3>
      <a:accent4>
        <a:srgbClr val="00A6E1"/>
      </a:accent4>
      <a:accent5>
        <a:srgbClr val="F07C00"/>
      </a:accent5>
      <a:accent6>
        <a:srgbClr val="C7007F"/>
      </a:accent6>
      <a:hlink>
        <a:srgbClr val="005B94"/>
      </a:hlink>
      <a:folHlink>
        <a:srgbClr val="821D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b" anchorCtr="0">
        <a:normAutofit/>
      </a:bodyPr>
      <a:lstStyle>
        <a:defPPr algn="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09BF96E-F7E0-4E63-AB97-4127106E4E9A}">
  <we:reference id="3e0fcce7-415c-4081-926c-b4e449c650e4" version="1.1.0.2" store="EXCatalog" storeType="EXCatalog"/>
  <we:alternateReferences>
    <we:reference id="WA200004709" version="1.1.0.2" store="en-GB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48A64365211844BF30BC3ADD420261" ma:contentTypeVersion="11" ma:contentTypeDescription="Create a new document." ma:contentTypeScope="" ma:versionID="bf0b94b058452ed3cec91f89e664909d">
  <xsd:schema xmlns:xsd="http://www.w3.org/2001/XMLSchema" xmlns:xs="http://www.w3.org/2001/XMLSchema" xmlns:p="http://schemas.microsoft.com/office/2006/metadata/properties" xmlns:ns2="8dbe2aa3-3237-4830-85c4-3d48417ef302" xmlns:ns3="b317b901-4ab4-4161-80c3-da5df50c25bf" targetNamespace="http://schemas.microsoft.com/office/2006/metadata/properties" ma:root="true" ma:fieldsID="d988d784501c0b668dd73c0ebdbd98a4" ns2:_="" ns3:_="">
    <xsd:import namespace="8dbe2aa3-3237-4830-85c4-3d48417ef302"/>
    <xsd:import namespace="b317b901-4ab4-4161-80c3-da5df50c25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be2aa3-3237-4830-85c4-3d48417ef3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7b901-4ab4-4161-80c3-da5df50c25b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E4F038-6994-4608-A1EA-AF583DA06B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be2aa3-3237-4830-85c4-3d48417ef302"/>
    <ds:schemaRef ds:uri="b317b901-4ab4-4161-80c3-da5df50c25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063616-57F3-4C87-BB7F-2974CF36DE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F1859A-D475-4A9D-83E1-80A36DBA260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2146</Words>
  <Application>Microsoft Office PowerPoint</Application>
  <PresentationFormat>Widescreen</PresentationFormat>
  <Paragraphs>338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Symbol</vt:lpstr>
      <vt:lpstr>Times New Roman</vt:lpstr>
      <vt:lpstr>Wingdings</vt:lpstr>
      <vt:lpstr>Office Theme</vt:lpstr>
      <vt:lpstr>How should parents motivate their children prior to high-stakes exams? </vt:lpstr>
      <vt:lpstr>What we will be doing</vt:lpstr>
      <vt:lpstr>Audience participation time</vt:lpstr>
      <vt:lpstr>Explanation of our research</vt:lpstr>
      <vt:lpstr>High-Stakes Exams</vt:lpstr>
      <vt:lpstr>Fear Appeals</vt:lpstr>
      <vt:lpstr>People who motivate you</vt:lpstr>
      <vt:lpstr>PowerPoint Presentation</vt:lpstr>
      <vt:lpstr>Interviews with students</vt:lpstr>
      <vt:lpstr>Consequence</vt:lpstr>
      <vt:lpstr>PowerPoint Presentation</vt:lpstr>
      <vt:lpstr>PowerPoint Presentation</vt:lpstr>
      <vt:lpstr>Tips for teachers: Know your student/child</vt:lpstr>
      <vt:lpstr>PowerPoint Presentation</vt:lpstr>
      <vt:lpstr>Interviews with students</vt:lpstr>
      <vt:lpstr>Three new constructs</vt:lpstr>
      <vt:lpstr>PowerPoint Presentation</vt:lpstr>
      <vt:lpstr>What did you say compared to what students experience?</vt:lpstr>
      <vt:lpstr>PowerPoint Presentation</vt:lpstr>
      <vt:lpstr>The curious case of PRIDE </vt:lpstr>
      <vt:lpstr>The curious case of PRIDE</vt:lpstr>
      <vt:lpstr>Research quandary</vt:lpstr>
      <vt:lpstr>PowerPoint Presentation</vt:lpstr>
      <vt:lpstr>PowerPoint Presentation</vt:lpstr>
      <vt:lpstr>Some research questions</vt:lpstr>
      <vt:lpstr>Questions asked in the interviews (Open)</vt:lpstr>
      <vt:lpstr>Parents messages experienced as stress-relieving</vt:lpstr>
      <vt:lpstr>Students less likely to be influenced by parents’ messages if parents did not go to university themselves**</vt:lpstr>
      <vt:lpstr>The importance of TRUST</vt:lpstr>
      <vt:lpstr>Implications</vt:lpstr>
      <vt:lpstr>PowerPoint Presentation</vt:lpstr>
      <vt:lpstr>Brief summary</vt:lpstr>
      <vt:lpstr>Tips for students: Tests are just feedback</vt:lpstr>
      <vt:lpstr>PowerPoint Presentation</vt:lpstr>
      <vt:lpstr>What about parents/caregivers?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Kayleigh Meller</dc:creator>
  <cp:lastModifiedBy>Gallacher, Jonathan</cp:lastModifiedBy>
  <cp:revision>87</cp:revision>
  <dcterms:created xsi:type="dcterms:W3CDTF">2020-08-07T10:40:47Z</dcterms:created>
  <dcterms:modified xsi:type="dcterms:W3CDTF">2025-07-09T08:17:05Z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0x010100E248A64365211844BF30BC3ADD420261</vt:lpwstr>
  </property>
</Properties>
</file>