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61" r:id="rId4"/>
    <p:sldId id="262" r:id="rId5"/>
    <p:sldId id="265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7C05-4A42-BEB7-9822-ECCE311E0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2E620-C40F-82C7-48BF-36BCC5207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9B345-0ABA-BCD3-86B3-97703720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D2C0E-2FA8-F46F-6E90-C272972C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69327-409A-17E4-469B-2F4DAD7C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6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0DA6-FF1C-25BA-FA75-F60E07C6C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86E31-3863-2D12-4AAD-2562EF25C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635D-553C-1635-6A89-3EE23F4A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47375-A1F4-9370-5D27-A47CAF83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AFB18-B49A-48CB-F4DE-4647D160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1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B815DC-406F-DB8B-FEB1-125BDC6A1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9712B-CE2E-CE30-AACE-34824B3D6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BF01E-3A62-C46D-D092-3FB103D2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13C60-4552-5561-92A9-2A5DBBEB2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4B68D-8048-BBE0-7A40-2A29F6BF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1062-0BAC-300D-7B88-BAAE04EF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731BD-A412-6BE8-0531-EC825C3AF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EAB5A-E181-5840-C395-DB81BD596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6215-6DE4-0525-01FD-04247E91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C673F-6250-1386-C8A5-2B8DB5B1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55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172AE-F1BC-4C34-9F3D-14BB119F5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8091C-F42B-6638-EE66-3A09F354D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5D9E7-CAC6-B900-62E4-2322FF22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B0E77-6BB2-B87C-9122-6D6A5BFE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14921-01E1-6922-FC3C-C313D77A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64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7585-657F-100D-2DEC-524AE8A9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FEE65-9D49-8333-CBEA-AD6CE07EC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BA1FC-94F2-253E-02EF-6B3D1837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80413-F52C-112B-6901-AAAB2ED1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BF745-8D6A-1F1B-CB28-63361BBCF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6A466-3632-5442-6CE2-D98A0F68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7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37D69-8A43-E66B-4B30-4E4607316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5C6D2-880B-E2DA-4247-D8FC4CBAC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73335-B7D1-A78E-4AEE-1C31516B0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BE831-9E6D-C7CA-40EC-A029322B8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E94DC9-2EF1-0AE2-9CEA-4959777AA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E8D469-D02E-DBF0-D4F9-8F1FF18E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1CA1A-7D80-8D0D-5D72-9793AACD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76AD1-6718-1599-0680-3FD56EBF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7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F0B5-E51A-4DA4-E09B-C1CEEDD24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3EEC48-F68C-7DC5-975F-2B09AB13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AFE14-6020-9037-F40E-48AE6FDC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6B567-1148-2003-52A9-1AE08CF3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1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84E38-CAD8-C7AF-A81F-786EB0D8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1ADFB-7C61-1D7F-069C-2EFDAB78D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B7237-43E6-DF98-0D3F-93303D9F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7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134F-F7AF-CA75-2D01-1203BB8D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24532-2332-1B7C-757B-0B25521C2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FAF1F-4EEA-C2D8-D3D3-F8189A74B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FCBEE-3512-10D0-8240-97E1B58FC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60912-A2E6-12E0-3980-11FE7BB3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3A0BB-FE21-D29D-BB51-D0C1FBD7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8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BCC9A-B9ED-2B68-7851-CE4F59B74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5CB9DF-96E5-ECEA-2EA0-D7EB0537F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E1925-888D-576E-2498-5DE5F28D1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4AD3F-5673-DF07-0451-8809ED9B1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054E0-8FF5-6467-5F4A-C8EC2C1F1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55096-BF8D-8BA7-81DD-F1F2587C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5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E7A05-3189-2F01-3556-D2A2B6B18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FDB19-A975-9447-385F-4B7CCABE8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D2505-05B7-6204-88AB-2E3E0CFDE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595688-9333-490B-8E39-253B6461BB7F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40F8E-2DCF-D6BA-E60D-9664099B5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C9A2C-33CB-E4A9-C7BE-047B6D70D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AEEF5C-CD95-4DFB-A912-EA14948F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50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D15C6B-F091-B872-80A2-F0A39F2B7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0" y="1450655"/>
            <a:ext cx="4230959" cy="3956690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does Japan want from the UK?</a:t>
            </a:r>
            <a:br>
              <a:rPr lang="en-GB" sz="3200" b="1" dirty="0">
                <a:solidFill>
                  <a:schemeClr val="bg1"/>
                </a:solidFill>
              </a:rPr>
            </a:br>
            <a:br>
              <a:rPr lang="en-GB" sz="3200" b="1" dirty="0">
                <a:solidFill>
                  <a:schemeClr val="bg1"/>
                </a:solidFill>
              </a:rPr>
            </a:br>
            <a:br>
              <a:rPr lang="en-GB" sz="3200" b="1" dirty="0">
                <a:solidFill>
                  <a:schemeClr val="bg1"/>
                </a:solidFill>
              </a:rPr>
            </a:br>
            <a:r>
              <a:rPr lang="en-GB" sz="3200" b="1" dirty="0">
                <a:solidFill>
                  <a:schemeClr val="bg1"/>
                </a:solidFill>
              </a:rPr>
              <a:t>To improve local government audit, accountability and public service reform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08A46-E135-9006-DDDB-28572D51A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600" y="1231900"/>
            <a:ext cx="5664200" cy="44481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1"/>
                </a:solidFill>
              </a:rPr>
              <a:t>IKEP Conference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2</a:t>
            </a:r>
            <a:r>
              <a:rPr lang="en-GB" sz="2000" baseline="30000" dirty="0">
                <a:solidFill>
                  <a:schemeClr val="bg1"/>
                </a:solidFill>
              </a:rPr>
              <a:t>nd</a:t>
            </a:r>
            <a:r>
              <a:rPr lang="en-GB" sz="2000" dirty="0">
                <a:solidFill>
                  <a:schemeClr val="bg1"/>
                </a:solidFill>
              </a:rPr>
              <a:t> July 2025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Peter Murphy 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</a:rPr>
              <a:t>BA, MA, PhD, FETC, MRTPI, CISPA, FEAH, FRSA FJUC, </a:t>
            </a:r>
            <a:r>
              <a:rPr lang="en-GB" sz="1600" dirty="0" err="1">
                <a:solidFill>
                  <a:schemeClr val="bg1"/>
                </a:solidFill>
              </a:rPr>
              <a:t>FAssSS</a:t>
            </a:r>
            <a:r>
              <a:rPr lang="en-GB" sz="16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</a:rPr>
              <a:t>Professor of Public Policy and Management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</a:rPr>
              <a:t>Nottingham Business School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</a:rPr>
              <a:t>Visiting Professor </a:t>
            </a:r>
            <a:r>
              <a:rPr lang="en-GB" sz="1600" dirty="0" err="1">
                <a:solidFill>
                  <a:schemeClr val="bg1"/>
                </a:solidFill>
              </a:rPr>
              <a:t>Kwansei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Gakuin</a:t>
            </a:r>
            <a:r>
              <a:rPr lang="en-GB" sz="1600" dirty="0">
                <a:solidFill>
                  <a:schemeClr val="bg1"/>
                </a:solidFill>
              </a:rPr>
              <a:t> University  Japan 2025/2026</a:t>
            </a:r>
          </a:p>
        </p:txBody>
      </p:sp>
    </p:spTree>
    <p:extLst>
      <p:ext uri="{BB962C8B-B14F-4D97-AF65-F5344CB8AC3E}">
        <p14:creationId xmlns:p14="http://schemas.microsoft.com/office/powerpoint/2010/main" val="2619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5387-4010-1B28-8734-A03B228C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1" y="871147"/>
            <a:ext cx="4686300" cy="1198954"/>
          </a:xfrm>
        </p:spPr>
        <p:txBody>
          <a:bodyPr anchor="t">
            <a:normAutofit/>
          </a:bodyPr>
          <a:lstStyle/>
          <a:p>
            <a:r>
              <a:rPr lang="en-GB" sz="3600" b="1" dirty="0"/>
              <a:t>Community problems </a:t>
            </a:r>
            <a:br>
              <a:rPr lang="en-GB" sz="3600" b="1" dirty="0"/>
            </a:br>
            <a:r>
              <a:rPr lang="en-GB" sz="3600" b="1" dirty="0"/>
              <a:t>facing local authorities  </a:t>
            </a:r>
          </a:p>
        </p:txBody>
      </p:sp>
      <p:pic>
        <p:nvPicPr>
          <p:cNvPr id="5" name="Picture 4" descr="Empty street surrounded with buildings">
            <a:extLst>
              <a:ext uri="{FF2B5EF4-FFF2-40B4-BE49-F238E27FC236}">
                <a16:creationId xmlns:a16="http://schemas.microsoft.com/office/drawing/2014/main" id="{6CC1ECB1-6393-6BA0-A6F5-E796C40428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389" r="16473" b="-1"/>
          <a:stretch>
            <a:fillRect/>
          </a:stretch>
        </p:blipFill>
        <p:spPr>
          <a:xfrm>
            <a:off x="-1" y="871146"/>
            <a:ext cx="4292601" cy="49200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B02A-311B-4D92-6761-6D1BB592B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0" y="1943104"/>
            <a:ext cx="6804439" cy="4199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Some historical highs</a:t>
            </a:r>
          </a:p>
          <a:p>
            <a:r>
              <a:rPr lang="en-GB" sz="2000" dirty="0"/>
              <a:t>Rapidly increasing wealth and health inequality </a:t>
            </a:r>
          </a:p>
          <a:p>
            <a:r>
              <a:rPr lang="en-GB" sz="2000" dirty="0"/>
              <a:t>Falling educational attainment, </a:t>
            </a:r>
          </a:p>
          <a:p>
            <a:r>
              <a:rPr lang="en-GB" sz="2000" dirty="0"/>
              <a:t>Social problems such as rising teenage pregnancies</a:t>
            </a:r>
          </a:p>
          <a:p>
            <a:r>
              <a:rPr lang="en-GB" sz="2000" dirty="0"/>
              <a:t>Prison Populations, overcrowding, offending recidivism, </a:t>
            </a:r>
          </a:p>
          <a:p>
            <a:r>
              <a:rPr lang="en-GB" sz="2000" dirty="0"/>
              <a:t>Rising crime and anti-social behaviour, </a:t>
            </a:r>
          </a:p>
          <a:p>
            <a:r>
              <a:rPr lang="en-GB" sz="2000" dirty="0"/>
              <a:t>Poverty, alienation and discrimination and community cohesion,</a:t>
            </a:r>
          </a:p>
          <a:p>
            <a:r>
              <a:rPr lang="en-GB" sz="2000" dirty="0"/>
              <a:t>Street homelessness. </a:t>
            </a:r>
          </a:p>
          <a:p>
            <a:endParaRPr lang="en-GB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D71234-1BE9-C6AB-A549-C7C36C6DEE51}"/>
              </a:ext>
            </a:extLst>
          </p:cNvPr>
          <p:cNvSpPr txBox="1"/>
          <p:nvPr/>
        </p:nvSpPr>
        <p:spPr>
          <a:xfrm>
            <a:off x="9410701" y="868517"/>
            <a:ext cx="145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In the 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1990s</a:t>
            </a:r>
          </a:p>
        </p:txBody>
      </p:sp>
    </p:spTree>
    <p:extLst>
      <p:ext uri="{BB962C8B-B14F-4D97-AF65-F5344CB8AC3E}">
        <p14:creationId xmlns:p14="http://schemas.microsoft.com/office/powerpoint/2010/main" val="104653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460CD2-AC4C-6494-725C-89BEFBAF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023245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</a:rPr>
              <a:t>What happened in the UK between</a:t>
            </a:r>
            <a:br>
              <a:rPr lang="en-GB" sz="4000" b="1" dirty="0">
                <a:solidFill>
                  <a:srgbClr val="FFFFFF"/>
                </a:solidFill>
              </a:rPr>
            </a:br>
            <a:br>
              <a:rPr lang="en-GB" sz="4000" b="1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 1997-2010?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12444-8745-403C-1E41-685F9626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381000"/>
            <a:ext cx="6997911" cy="6324600"/>
          </a:xfrm>
        </p:spPr>
        <p:txBody>
          <a:bodyPr anchor="ctr">
            <a:normAutofit/>
          </a:bodyPr>
          <a:lstStyle/>
          <a:p>
            <a:r>
              <a:rPr lang="en-GB" sz="2000" dirty="0"/>
              <a:t>The quality and quantity of </a:t>
            </a:r>
            <a:r>
              <a:rPr lang="en-GB" sz="2000" b="1" dirty="0"/>
              <a:t>all individual public services delivered continuously improved </a:t>
            </a:r>
            <a:r>
              <a:rPr lang="en-GB" sz="2000" dirty="0"/>
              <a:t>as collaboration, innovation and co-creation increasingly flourished as time went on</a:t>
            </a:r>
          </a:p>
          <a:p>
            <a:endParaRPr lang="en-GB" sz="800" dirty="0"/>
          </a:p>
          <a:p>
            <a:r>
              <a:rPr lang="en-GB" sz="2000" dirty="0"/>
              <a:t>The </a:t>
            </a:r>
            <a:r>
              <a:rPr lang="en-GB" sz="2000" b="1" dirty="0"/>
              <a:t>long-term real costs </a:t>
            </a:r>
            <a:r>
              <a:rPr lang="en-GB" sz="2000" dirty="0"/>
              <a:t>per capita reduced and the value for money continuously improved</a:t>
            </a:r>
          </a:p>
          <a:p>
            <a:endParaRPr lang="en-GB" sz="800" dirty="0"/>
          </a:p>
          <a:p>
            <a:r>
              <a:rPr lang="en-GB" sz="2000" dirty="0"/>
              <a:t>The major </a:t>
            </a:r>
            <a:r>
              <a:rPr lang="en-GB" sz="2000" b="1" dirty="0"/>
              <a:t>social and economic challenges </a:t>
            </a:r>
            <a:r>
              <a:rPr lang="en-GB" sz="2000" dirty="0"/>
              <a:t>facing local communities (wicked issues and challenges) such as </a:t>
            </a:r>
          </a:p>
          <a:p>
            <a:pPr lvl="1"/>
            <a:r>
              <a:rPr lang="en-GB" sz="2000" dirty="0"/>
              <a:t>wealth and health inequality, </a:t>
            </a:r>
          </a:p>
          <a:p>
            <a:pPr lvl="1"/>
            <a:r>
              <a:rPr lang="en-GB" sz="2000" dirty="0"/>
              <a:t>offending recidivism, anti-social behaviour, community cohesion,</a:t>
            </a:r>
          </a:p>
          <a:p>
            <a:pPr lvl="1"/>
            <a:r>
              <a:rPr lang="en-GB" sz="2000" dirty="0"/>
              <a:t>Homelessness, teenage pregnancies, educational attainment,</a:t>
            </a:r>
          </a:p>
          <a:p>
            <a:pPr lvl="1"/>
            <a:r>
              <a:rPr lang="en-GB" sz="2000" dirty="0"/>
              <a:t>poverty, alienation and discrimination </a:t>
            </a:r>
          </a:p>
          <a:p>
            <a:pPr marL="177800" lvl="1" indent="0">
              <a:buNone/>
            </a:pPr>
            <a:endParaRPr lang="en-GB" sz="2000" dirty="0"/>
          </a:p>
          <a:p>
            <a:pPr marL="177800" lvl="1" indent="0">
              <a:buNone/>
            </a:pPr>
            <a:r>
              <a:rPr lang="en-GB" sz="2000" dirty="0"/>
              <a:t>were all tackled, while </a:t>
            </a:r>
            <a:r>
              <a:rPr lang="en-GB" sz="2000" b="1" dirty="0"/>
              <a:t>inclusive communities and sustainable development </a:t>
            </a:r>
            <a:r>
              <a:rPr lang="en-GB" sz="2000" dirty="0"/>
              <a:t>was promoted. </a:t>
            </a:r>
          </a:p>
        </p:txBody>
      </p:sp>
    </p:spTree>
    <p:extLst>
      <p:ext uri="{BB962C8B-B14F-4D97-AF65-F5344CB8AC3E}">
        <p14:creationId xmlns:p14="http://schemas.microsoft.com/office/powerpoint/2010/main" val="3405131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19E96-82DC-3816-0AD1-FA66E50E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/>
              <a:t>Local Government Reform </a:t>
            </a:r>
            <a:br>
              <a:rPr lang="en-GB" sz="2800" b="1" dirty="0"/>
            </a:br>
            <a:r>
              <a:rPr lang="en-GB" sz="2800" b="1" dirty="0"/>
              <a:t>Modernisation and Improvement</a:t>
            </a:r>
            <a:endParaRPr lang="en-GB" sz="3100" b="1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8935F-58F4-6AFA-DA81-61A873EDB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23275"/>
            <a:ext cx="6204199" cy="5607882"/>
          </a:xfrm>
        </p:spPr>
        <p:txBody>
          <a:bodyPr anchor="ctr">
            <a:normAutofit lnSpcReduction="10000"/>
          </a:bodyPr>
          <a:lstStyle/>
          <a:p>
            <a:r>
              <a:rPr lang="en-GB" sz="1800" b="1" dirty="0"/>
              <a:t>New legal framework of powers and responsibilities </a:t>
            </a:r>
            <a:r>
              <a:rPr lang="en-GB" sz="1800" dirty="0"/>
              <a:t>– Best Value; the power of general competence; the power to promote economic, social and environmental wellbeing.</a:t>
            </a:r>
          </a:p>
          <a:p>
            <a:endParaRPr lang="en-GB" sz="800" dirty="0"/>
          </a:p>
          <a:p>
            <a:r>
              <a:rPr lang="en-GB" sz="1800" dirty="0"/>
              <a:t>Improved local democracy, citizen engagement community planning and accountability </a:t>
            </a:r>
            <a:r>
              <a:rPr lang="en-GB" sz="1800" b="1" dirty="0"/>
              <a:t>through new political and governance arrangements</a:t>
            </a:r>
          </a:p>
          <a:p>
            <a:endParaRPr lang="en-GB" sz="800" dirty="0"/>
          </a:p>
          <a:p>
            <a:r>
              <a:rPr lang="en-GB" sz="1800" dirty="0"/>
              <a:t>Evid</a:t>
            </a:r>
            <a:r>
              <a:rPr lang="en-GB" sz="1800" b="1" dirty="0"/>
              <a:t>ence based decision making</a:t>
            </a:r>
            <a:r>
              <a:rPr lang="en-GB" sz="1800" dirty="0"/>
              <a:t>, improved data and intelligence (input, output and outcomes data) and </a:t>
            </a:r>
            <a:r>
              <a:rPr lang="en-GB" sz="1800" b="1" dirty="0"/>
              <a:t>improved public assurance </a:t>
            </a:r>
            <a:r>
              <a:rPr lang="en-GB" sz="1800" dirty="0"/>
              <a:t>arrangements, most notably via external inspections</a:t>
            </a:r>
          </a:p>
          <a:p>
            <a:endParaRPr lang="en-GB" sz="800" dirty="0"/>
          </a:p>
          <a:p>
            <a:r>
              <a:rPr lang="en-GB" sz="2000" dirty="0">
                <a:highlight>
                  <a:srgbClr val="FFFF00"/>
                </a:highlight>
              </a:rPr>
              <a:t>More ‘</a:t>
            </a:r>
            <a:r>
              <a:rPr lang="en-GB" sz="2000" b="1" dirty="0">
                <a:highlight>
                  <a:srgbClr val="FFFF00"/>
                </a:highlight>
              </a:rPr>
              <a:t>economic, efficient and effective</a:t>
            </a:r>
            <a:r>
              <a:rPr lang="en-GB" sz="2000" dirty="0">
                <a:highlight>
                  <a:srgbClr val="FFFF00"/>
                </a:highlight>
              </a:rPr>
              <a:t>’ public services through collaborations and partnerships</a:t>
            </a:r>
          </a:p>
          <a:p>
            <a:endParaRPr lang="en-GB" sz="800" dirty="0"/>
          </a:p>
          <a:p>
            <a:r>
              <a:rPr lang="en-GB" sz="1800" dirty="0"/>
              <a:t>Improved </a:t>
            </a:r>
            <a:r>
              <a:rPr lang="en-GB" sz="1800" b="1" dirty="0"/>
              <a:t>financial management </a:t>
            </a:r>
            <a:r>
              <a:rPr lang="en-GB" sz="1800" dirty="0"/>
              <a:t>via budgeting, accounting and financial reporting</a:t>
            </a:r>
          </a:p>
          <a:p>
            <a:endParaRPr lang="en-GB" sz="800" dirty="0"/>
          </a:p>
          <a:p>
            <a:r>
              <a:rPr lang="en-GB" sz="1800" b="1" dirty="0"/>
              <a:t>Innovation, </a:t>
            </a:r>
            <a:r>
              <a:rPr lang="en-GB" sz="1800" dirty="0"/>
              <a:t>new technology digital delivery and e-government. </a:t>
            </a:r>
          </a:p>
        </p:txBody>
      </p:sp>
    </p:spTree>
    <p:extLst>
      <p:ext uri="{BB962C8B-B14F-4D97-AF65-F5344CB8AC3E}">
        <p14:creationId xmlns:p14="http://schemas.microsoft.com/office/powerpoint/2010/main" val="393766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45574-A096-0CC1-3D87-145B2090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This is what Japan wanted to know about</a:t>
            </a:r>
            <a:br>
              <a:rPr lang="en-GB" sz="2800" b="1" dirty="0">
                <a:solidFill>
                  <a:srgbClr val="FF0000"/>
                </a:solidFill>
              </a:rPr>
            </a:br>
            <a:br>
              <a:rPr lang="en-GB" sz="2800" b="1" dirty="0">
                <a:solidFill>
                  <a:srgbClr val="FF0000"/>
                </a:solidFill>
              </a:rPr>
            </a:br>
            <a:r>
              <a:rPr lang="en-GB" sz="2400" b="1" dirty="0"/>
              <a:t>The development of Performance Management 1997-2010.</a:t>
            </a:r>
          </a:p>
        </p:txBody>
      </p:sp>
      <p:sp>
        <p:nvSpPr>
          <p:cNvPr id="2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C0953-387A-7E47-5B68-BAA91BFCE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1754696"/>
            <a:ext cx="7187207" cy="4828188"/>
          </a:xfrm>
        </p:spPr>
        <p:txBody>
          <a:bodyPr anchor="t">
            <a:normAutofit/>
          </a:bodyPr>
          <a:lstStyle/>
          <a:p>
            <a:endParaRPr lang="en-GB" sz="2000" b="1" dirty="0"/>
          </a:p>
          <a:p>
            <a:r>
              <a:rPr lang="en-GB" sz="2400" b="1" dirty="0"/>
              <a:t>Best Value 1999-2002</a:t>
            </a:r>
          </a:p>
          <a:p>
            <a:r>
              <a:rPr lang="en-GB" sz="2400" b="1" dirty="0"/>
              <a:t>Comprehensive Performance Assessment 2002-2005</a:t>
            </a:r>
          </a:p>
          <a:p>
            <a:r>
              <a:rPr lang="en-GB" sz="2400" b="1" dirty="0"/>
              <a:t>Comprehensive Performance Assessment 2006-2008</a:t>
            </a:r>
          </a:p>
          <a:p>
            <a:r>
              <a:rPr lang="en-GB" sz="2400" b="1" dirty="0"/>
              <a:t>Comprehensive Area Assessment 2009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Between 2010-2025</a:t>
            </a:r>
            <a:r>
              <a:rPr lang="en-GB" sz="2000" dirty="0"/>
              <a:t> Sector Lead Improvement and austerity  meant the gradual  abandonment of collective responsibility by central government and the decline of local government into service failures and financial distress.  </a:t>
            </a:r>
          </a:p>
          <a:p>
            <a:endParaRPr lang="en-GB" sz="2000" dirty="0"/>
          </a:p>
        </p:txBody>
      </p:sp>
      <p:pic>
        <p:nvPicPr>
          <p:cNvPr id="5" name="Picture 4" descr="Magnifying glass showing decling performance">
            <a:extLst>
              <a:ext uri="{FF2B5EF4-FFF2-40B4-BE49-F238E27FC236}">
                <a16:creationId xmlns:a16="http://schemas.microsoft.com/office/drawing/2014/main" id="{71C7CD23-C578-A282-B456-40B964DF74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" r="34362" b="2"/>
          <a:stretch>
            <a:fillRect/>
          </a:stretch>
        </p:blipFill>
        <p:spPr>
          <a:xfrm>
            <a:off x="8153400" y="2093976"/>
            <a:ext cx="3463322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C5387-4010-1B28-8734-A03B228C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393700"/>
            <a:ext cx="11018520" cy="1032764"/>
          </a:xfrm>
        </p:spPr>
        <p:txBody>
          <a:bodyPr anchor="b">
            <a:normAutofit/>
          </a:bodyPr>
          <a:lstStyle/>
          <a:p>
            <a:r>
              <a:rPr lang="en-GB" sz="3600" b="1" dirty="0"/>
              <a:t>In 2025 the UK is  currently facing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B02A-311B-4D92-6761-6D1BB592B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329688"/>
            <a:ext cx="6933207" cy="4326636"/>
          </a:xfrm>
        </p:spPr>
        <p:txBody>
          <a:bodyPr anchor="t">
            <a:normAutofit lnSpcReduction="10000"/>
          </a:bodyPr>
          <a:lstStyle/>
          <a:p>
            <a:r>
              <a:rPr lang="en-GB" sz="2200" dirty="0"/>
              <a:t>Rapidly increasing wealth and health inequality </a:t>
            </a:r>
          </a:p>
          <a:p>
            <a:r>
              <a:rPr lang="en-GB" sz="2200" dirty="0"/>
              <a:t>Falling educational attainment, </a:t>
            </a:r>
          </a:p>
          <a:p>
            <a:r>
              <a:rPr lang="en-GB" sz="2200" dirty="0"/>
              <a:t>Social problems, including poverty, alienation and discrimination and community cohesion,</a:t>
            </a:r>
          </a:p>
          <a:p>
            <a:r>
              <a:rPr lang="en-GB" sz="2200" dirty="0"/>
              <a:t>Record prison populations, overcrowding, offending recidivism, </a:t>
            </a:r>
          </a:p>
          <a:p>
            <a:r>
              <a:rPr lang="en-GB" sz="2200" dirty="0"/>
              <a:t>Rising crime and anti-social behaviour, </a:t>
            </a:r>
          </a:p>
          <a:p>
            <a:r>
              <a:rPr lang="en-GB" sz="2200" dirty="0"/>
              <a:t>A housing crises including street homelessness. AND</a:t>
            </a:r>
          </a:p>
          <a:p>
            <a:endParaRPr lang="en-GB" sz="2200" dirty="0"/>
          </a:p>
          <a:p>
            <a:r>
              <a:rPr lang="en-GB" sz="2200" b="1" dirty="0"/>
              <a:t>Together with a Local Government Finance System and a Local Public Audit that are not fit for purpose or fit for future purpose </a:t>
            </a:r>
          </a:p>
          <a:p>
            <a:endParaRPr lang="en-GB" sz="2200" dirty="0"/>
          </a:p>
        </p:txBody>
      </p:sp>
      <p:pic>
        <p:nvPicPr>
          <p:cNvPr id="5" name="Picture 4" descr="Empty street surrounded with buildings">
            <a:extLst>
              <a:ext uri="{FF2B5EF4-FFF2-40B4-BE49-F238E27FC236}">
                <a16:creationId xmlns:a16="http://schemas.microsoft.com/office/drawing/2014/main" id="{6CC1ECB1-6393-6BA0-A6F5-E796C40428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946" r="8838" b="2"/>
          <a:stretch>
            <a:fillRect/>
          </a:stretch>
        </p:blipFill>
        <p:spPr>
          <a:xfrm>
            <a:off x="7988300" y="2418950"/>
            <a:ext cx="3628422" cy="377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2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What does Japan want from the UK?   To improve local government audit, accountability and public service reform </vt:lpstr>
      <vt:lpstr>Community problems  facing local authorities  </vt:lpstr>
      <vt:lpstr>What happened in the UK between   1997-2010?</vt:lpstr>
      <vt:lpstr>Local Government Reform  Modernisation and Improvement</vt:lpstr>
      <vt:lpstr>This is what Japan wanted to know about  The development of Performance Management 1997-2010.</vt:lpstr>
      <vt:lpstr>In 2025 the UK is  currently facing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Murphy, Peter</dc:creator>
  <cp:lastModifiedBy>Gallacher, Jonathan</cp:lastModifiedBy>
  <cp:revision>19</cp:revision>
  <dcterms:created xsi:type="dcterms:W3CDTF">2025-05-16T01:31:39Z</dcterms:created>
  <dcterms:modified xsi:type="dcterms:W3CDTF">2025-07-15T14:51:05Z</dcterms:modified>
</cp:coreProperties>
</file>