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24" r:id="rId2"/>
    <p:sldId id="257" r:id="rId3"/>
    <p:sldId id="277" r:id="rId4"/>
    <p:sldId id="275" r:id="rId5"/>
    <p:sldId id="276" r:id="rId6"/>
    <p:sldId id="274" r:id="rId7"/>
    <p:sldId id="273" r:id="rId8"/>
    <p:sldId id="308" r:id="rId9"/>
    <p:sldId id="270" r:id="rId10"/>
    <p:sldId id="322" r:id="rId11"/>
    <p:sldId id="260" r:id="rId12"/>
    <p:sldId id="267" r:id="rId13"/>
    <p:sldId id="265" r:id="rId14"/>
    <p:sldId id="312" r:id="rId15"/>
    <p:sldId id="320" r:id="rId16"/>
    <p:sldId id="317" r:id="rId17"/>
    <p:sldId id="271" r:id="rId18"/>
    <p:sldId id="321" r:id="rId19"/>
    <p:sldId id="263" r:id="rId20"/>
    <p:sldId id="258" r:id="rId21"/>
    <p:sldId id="269" r:id="rId22"/>
    <p:sldId id="268" r:id="rId23"/>
    <p:sldId id="272" r:id="rId24"/>
    <p:sldId id="32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99"/>
    <p:restoredTop sz="94675"/>
  </p:normalViewPr>
  <p:slideViewPr>
    <p:cSldViewPr snapToGrid="0" snapToObjects="1">
      <p:cViewPr varScale="1">
        <p:scale>
          <a:sx n="59" d="100"/>
          <a:sy n="59" d="100"/>
        </p:scale>
        <p:origin x="6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17FA1A-F906-134F-9E7A-BBFC025E7B37}" type="datetimeFigureOut">
              <a:rPr lang="en-US" smtClean="0"/>
              <a:t>7/24/2025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4FFE7-6FD4-CF48-8621-7BCC7CD5989C}" type="slidenum">
              <a:rPr lang="en-US" smtClean="0"/>
              <a:t>‹#›</a:t>
            </a:fld>
            <a:endParaRPr lang="en-US" dirty="0"/>
          </a:p>
        </p:txBody>
      </p:sp>
    </p:spTree>
    <p:extLst>
      <p:ext uri="{BB962C8B-B14F-4D97-AF65-F5344CB8AC3E}">
        <p14:creationId xmlns:p14="http://schemas.microsoft.com/office/powerpoint/2010/main" val="2903843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E4FFE7-6FD4-CF48-8621-7BCC7CD5989C}" type="slidenum">
              <a:rPr lang="en-US" smtClean="0"/>
              <a:t>16</a:t>
            </a:fld>
            <a:endParaRPr lang="en-US" dirty="0"/>
          </a:p>
        </p:txBody>
      </p:sp>
    </p:spTree>
    <p:extLst>
      <p:ext uri="{BB962C8B-B14F-4D97-AF65-F5344CB8AC3E}">
        <p14:creationId xmlns:p14="http://schemas.microsoft.com/office/powerpoint/2010/main" val="2211307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C6B48-35C6-6842-8800-D6E1A4B045E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12F1F1-9C06-4746-8CF7-A63E6E16DB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40194D4-9E22-6F41-82BC-97360254C0E3}"/>
              </a:ext>
            </a:extLst>
          </p:cNvPr>
          <p:cNvSpPr>
            <a:spLocks noGrp="1"/>
          </p:cNvSpPr>
          <p:nvPr>
            <p:ph type="dt" sz="half" idx="10"/>
          </p:nvPr>
        </p:nvSpPr>
        <p:spPr/>
        <p:txBody>
          <a:bodyPr/>
          <a:lstStyle/>
          <a:p>
            <a:fld id="{2EC6AD1F-8E2D-3840-A744-87AE56B674C2}" type="datetimeFigureOut">
              <a:rPr lang="en-US" smtClean="0"/>
              <a:t>7/24/2025</a:t>
            </a:fld>
            <a:endParaRPr lang="en-US" dirty="0"/>
          </a:p>
        </p:txBody>
      </p:sp>
      <p:sp>
        <p:nvSpPr>
          <p:cNvPr id="5" name="Footer Placeholder 4">
            <a:extLst>
              <a:ext uri="{FF2B5EF4-FFF2-40B4-BE49-F238E27FC236}">
                <a16:creationId xmlns:a16="http://schemas.microsoft.com/office/drawing/2014/main" id="{F755ECBA-1488-304F-99BB-B8C5AC4BA0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AFA0B3-0203-064E-A6AF-F4CD86D37975}"/>
              </a:ext>
            </a:extLst>
          </p:cNvPr>
          <p:cNvSpPr>
            <a:spLocks noGrp="1"/>
          </p:cNvSpPr>
          <p:nvPr>
            <p:ph type="sldNum" sz="quarter" idx="12"/>
          </p:nvPr>
        </p:nvSpPr>
        <p:spPr/>
        <p:txBody>
          <a:bodyPr/>
          <a:lstStyle/>
          <a:p>
            <a:fld id="{2CF40986-F917-2B44-96C0-D5298EDD2E61}" type="slidenum">
              <a:rPr lang="en-US" smtClean="0"/>
              <a:t>‹#›</a:t>
            </a:fld>
            <a:endParaRPr lang="en-US" dirty="0"/>
          </a:p>
        </p:txBody>
      </p:sp>
    </p:spTree>
    <p:extLst>
      <p:ext uri="{BB962C8B-B14F-4D97-AF65-F5344CB8AC3E}">
        <p14:creationId xmlns:p14="http://schemas.microsoft.com/office/powerpoint/2010/main" val="1527129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A449-EC29-D143-9463-4545DE2D3B7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373825B-F097-8646-9889-58D3AD8C7A1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671BFD0-6757-1149-A0E6-550F1BFA17FE}"/>
              </a:ext>
            </a:extLst>
          </p:cNvPr>
          <p:cNvSpPr>
            <a:spLocks noGrp="1"/>
          </p:cNvSpPr>
          <p:nvPr>
            <p:ph type="dt" sz="half" idx="10"/>
          </p:nvPr>
        </p:nvSpPr>
        <p:spPr/>
        <p:txBody>
          <a:bodyPr/>
          <a:lstStyle/>
          <a:p>
            <a:fld id="{2EC6AD1F-8E2D-3840-A744-87AE56B674C2}" type="datetimeFigureOut">
              <a:rPr lang="en-US" smtClean="0"/>
              <a:t>7/24/2025</a:t>
            </a:fld>
            <a:endParaRPr lang="en-US" dirty="0"/>
          </a:p>
        </p:txBody>
      </p:sp>
      <p:sp>
        <p:nvSpPr>
          <p:cNvPr id="5" name="Footer Placeholder 4">
            <a:extLst>
              <a:ext uri="{FF2B5EF4-FFF2-40B4-BE49-F238E27FC236}">
                <a16:creationId xmlns:a16="http://schemas.microsoft.com/office/drawing/2014/main" id="{288C1D26-9859-6D49-A4BC-51BC9BDADE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EEEE22-EBAF-E04C-B8DF-1CBC7E297894}"/>
              </a:ext>
            </a:extLst>
          </p:cNvPr>
          <p:cNvSpPr>
            <a:spLocks noGrp="1"/>
          </p:cNvSpPr>
          <p:nvPr>
            <p:ph type="sldNum" sz="quarter" idx="12"/>
          </p:nvPr>
        </p:nvSpPr>
        <p:spPr/>
        <p:txBody>
          <a:bodyPr/>
          <a:lstStyle/>
          <a:p>
            <a:fld id="{2CF40986-F917-2B44-96C0-D5298EDD2E61}" type="slidenum">
              <a:rPr lang="en-US" smtClean="0"/>
              <a:t>‹#›</a:t>
            </a:fld>
            <a:endParaRPr lang="en-US" dirty="0"/>
          </a:p>
        </p:txBody>
      </p:sp>
    </p:spTree>
    <p:extLst>
      <p:ext uri="{BB962C8B-B14F-4D97-AF65-F5344CB8AC3E}">
        <p14:creationId xmlns:p14="http://schemas.microsoft.com/office/powerpoint/2010/main" val="1919506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40A3D0-6270-DF4C-8A35-9169652E32C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7D0803C-3368-484A-A9B5-B9035B96BD2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047B8C-12DC-E04E-BC8A-3F7ED66BD12C}"/>
              </a:ext>
            </a:extLst>
          </p:cNvPr>
          <p:cNvSpPr>
            <a:spLocks noGrp="1"/>
          </p:cNvSpPr>
          <p:nvPr>
            <p:ph type="dt" sz="half" idx="10"/>
          </p:nvPr>
        </p:nvSpPr>
        <p:spPr/>
        <p:txBody>
          <a:bodyPr/>
          <a:lstStyle/>
          <a:p>
            <a:fld id="{2EC6AD1F-8E2D-3840-A744-87AE56B674C2}" type="datetimeFigureOut">
              <a:rPr lang="en-US" smtClean="0"/>
              <a:t>7/24/2025</a:t>
            </a:fld>
            <a:endParaRPr lang="en-US" dirty="0"/>
          </a:p>
        </p:txBody>
      </p:sp>
      <p:sp>
        <p:nvSpPr>
          <p:cNvPr id="5" name="Footer Placeholder 4">
            <a:extLst>
              <a:ext uri="{FF2B5EF4-FFF2-40B4-BE49-F238E27FC236}">
                <a16:creationId xmlns:a16="http://schemas.microsoft.com/office/drawing/2014/main" id="{8095E64A-DD11-184E-883C-CEA0B25313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67B5AE-9C1E-A54F-9D21-FCD6A65550FF}"/>
              </a:ext>
            </a:extLst>
          </p:cNvPr>
          <p:cNvSpPr>
            <a:spLocks noGrp="1"/>
          </p:cNvSpPr>
          <p:nvPr>
            <p:ph type="sldNum" sz="quarter" idx="12"/>
          </p:nvPr>
        </p:nvSpPr>
        <p:spPr/>
        <p:txBody>
          <a:bodyPr/>
          <a:lstStyle/>
          <a:p>
            <a:fld id="{2CF40986-F917-2B44-96C0-D5298EDD2E61}" type="slidenum">
              <a:rPr lang="en-US" smtClean="0"/>
              <a:t>‹#›</a:t>
            </a:fld>
            <a:endParaRPr lang="en-US" dirty="0"/>
          </a:p>
        </p:txBody>
      </p:sp>
    </p:spTree>
    <p:extLst>
      <p:ext uri="{BB962C8B-B14F-4D97-AF65-F5344CB8AC3E}">
        <p14:creationId xmlns:p14="http://schemas.microsoft.com/office/powerpoint/2010/main" val="2102729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E6F2D-1B85-CC4E-8DB8-3E34324CB0D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739BA6-A565-2541-9AC5-AADE7C14254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074F44-C22D-A043-9CA2-B73F2E0E53BE}"/>
              </a:ext>
            </a:extLst>
          </p:cNvPr>
          <p:cNvSpPr>
            <a:spLocks noGrp="1"/>
          </p:cNvSpPr>
          <p:nvPr>
            <p:ph type="dt" sz="half" idx="10"/>
          </p:nvPr>
        </p:nvSpPr>
        <p:spPr/>
        <p:txBody>
          <a:bodyPr/>
          <a:lstStyle/>
          <a:p>
            <a:fld id="{2EC6AD1F-8E2D-3840-A744-87AE56B674C2}" type="datetimeFigureOut">
              <a:rPr lang="en-US" smtClean="0"/>
              <a:t>7/24/2025</a:t>
            </a:fld>
            <a:endParaRPr lang="en-US" dirty="0"/>
          </a:p>
        </p:txBody>
      </p:sp>
      <p:sp>
        <p:nvSpPr>
          <p:cNvPr id="5" name="Footer Placeholder 4">
            <a:extLst>
              <a:ext uri="{FF2B5EF4-FFF2-40B4-BE49-F238E27FC236}">
                <a16:creationId xmlns:a16="http://schemas.microsoft.com/office/drawing/2014/main" id="{94E60296-BA22-E14A-AB1A-F7720B31BB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F58F5F-099E-5A42-9162-7246306E3E93}"/>
              </a:ext>
            </a:extLst>
          </p:cNvPr>
          <p:cNvSpPr>
            <a:spLocks noGrp="1"/>
          </p:cNvSpPr>
          <p:nvPr>
            <p:ph type="sldNum" sz="quarter" idx="12"/>
          </p:nvPr>
        </p:nvSpPr>
        <p:spPr/>
        <p:txBody>
          <a:bodyPr/>
          <a:lstStyle/>
          <a:p>
            <a:fld id="{2CF40986-F917-2B44-96C0-D5298EDD2E61}" type="slidenum">
              <a:rPr lang="en-US" smtClean="0"/>
              <a:t>‹#›</a:t>
            </a:fld>
            <a:endParaRPr lang="en-US" dirty="0"/>
          </a:p>
        </p:txBody>
      </p:sp>
    </p:spTree>
    <p:extLst>
      <p:ext uri="{BB962C8B-B14F-4D97-AF65-F5344CB8AC3E}">
        <p14:creationId xmlns:p14="http://schemas.microsoft.com/office/powerpoint/2010/main" val="3522521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71ECE-17D0-194D-9149-BC7F351CEE5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3618456-CB6D-814F-BE06-D103F94DE4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2DCECC8-558B-6341-915B-1A0756766A7A}"/>
              </a:ext>
            </a:extLst>
          </p:cNvPr>
          <p:cNvSpPr>
            <a:spLocks noGrp="1"/>
          </p:cNvSpPr>
          <p:nvPr>
            <p:ph type="dt" sz="half" idx="10"/>
          </p:nvPr>
        </p:nvSpPr>
        <p:spPr/>
        <p:txBody>
          <a:bodyPr/>
          <a:lstStyle/>
          <a:p>
            <a:fld id="{2EC6AD1F-8E2D-3840-A744-87AE56B674C2}" type="datetimeFigureOut">
              <a:rPr lang="en-US" smtClean="0"/>
              <a:t>7/24/2025</a:t>
            </a:fld>
            <a:endParaRPr lang="en-US" dirty="0"/>
          </a:p>
        </p:txBody>
      </p:sp>
      <p:sp>
        <p:nvSpPr>
          <p:cNvPr id="5" name="Footer Placeholder 4">
            <a:extLst>
              <a:ext uri="{FF2B5EF4-FFF2-40B4-BE49-F238E27FC236}">
                <a16:creationId xmlns:a16="http://schemas.microsoft.com/office/drawing/2014/main" id="{FDCCE1BD-A05A-2B45-BB4F-82C6174D60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D3A262-2300-B944-87EA-6464DB2475C3}"/>
              </a:ext>
            </a:extLst>
          </p:cNvPr>
          <p:cNvSpPr>
            <a:spLocks noGrp="1"/>
          </p:cNvSpPr>
          <p:nvPr>
            <p:ph type="sldNum" sz="quarter" idx="12"/>
          </p:nvPr>
        </p:nvSpPr>
        <p:spPr/>
        <p:txBody>
          <a:bodyPr/>
          <a:lstStyle/>
          <a:p>
            <a:fld id="{2CF40986-F917-2B44-96C0-D5298EDD2E61}" type="slidenum">
              <a:rPr lang="en-US" smtClean="0"/>
              <a:t>‹#›</a:t>
            </a:fld>
            <a:endParaRPr lang="en-US" dirty="0"/>
          </a:p>
        </p:txBody>
      </p:sp>
    </p:spTree>
    <p:extLst>
      <p:ext uri="{BB962C8B-B14F-4D97-AF65-F5344CB8AC3E}">
        <p14:creationId xmlns:p14="http://schemas.microsoft.com/office/powerpoint/2010/main" val="642010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94D54-8B99-3E44-B05D-95DE9259BF6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AE2934-C44B-044A-B5E2-FD69636D00C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20680CD-265B-5C4A-8FE7-6816C0851A4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1708399-2C6C-B244-9DCF-E490BF3C5F97}"/>
              </a:ext>
            </a:extLst>
          </p:cNvPr>
          <p:cNvSpPr>
            <a:spLocks noGrp="1"/>
          </p:cNvSpPr>
          <p:nvPr>
            <p:ph type="dt" sz="half" idx="10"/>
          </p:nvPr>
        </p:nvSpPr>
        <p:spPr/>
        <p:txBody>
          <a:bodyPr/>
          <a:lstStyle/>
          <a:p>
            <a:fld id="{2EC6AD1F-8E2D-3840-A744-87AE56B674C2}" type="datetimeFigureOut">
              <a:rPr lang="en-US" smtClean="0"/>
              <a:t>7/24/2025</a:t>
            </a:fld>
            <a:endParaRPr lang="en-US" dirty="0"/>
          </a:p>
        </p:txBody>
      </p:sp>
      <p:sp>
        <p:nvSpPr>
          <p:cNvPr id="6" name="Footer Placeholder 5">
            <a:extLst>
              <a:ext uri="{FF2B5EF4-FFF2-40B4-BE49-F238E27FC236}">
                <a16:creationId xmlns:a16="http://schemas.microsoft.com/office/drawing/2014/main" id="{AAEF6412-DA6F-2F40-897B-12E4EEA367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497593-091E-A945-BEEB-E27C9F25253F}"/>
              </a:ext>
            </a:extLst>
          </p:cNvPr>
          <p:cNvSpPr>
            <a:spLocks noGrp="1"/>
          </p:cNvSpPr>
          <p:nvPr>
            <p:ph type="sldNum" sz="quarter" idx="12"/>
          </p:nvPr>
        </p:nvSpPr>
        <p:spPr/>
        <p:txBody>
          <a:bodyPr/>
          <a:lstStyle/>
          <a:p>
            <a:fld id="{2CF40986-F917-2B44-96C0-D5298EDD2E61}" type="slidenum">
              <a:rPr lang="en-US" smtClean="0"/>
              <a:t>‹#›</a:t>
            </a:fld>
            <a:endParaRPr lang="en-US" dirty="0"/>
          </a:p>
        </p:txBody>
      </p:sp>
    </p:spTree>
    <p:extLst>
      <p:ext uri="{BB962C8B-B14F-4D97-AF65-F5344CB8AC3E}">
        <p14:creationId xmlns:p14="http://schemas.microsoft.com/office/powerpoint/2010/main" val="3056951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8821F-667C-9D44-BEE7-CEE1FEE3B9E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6592F05-823B-C94F-856E-AEDCC1DAF6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1D73C34-63B6-9347-8D29-944B9CEB05A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F754B33-78C1-C74D-A7BA-DFCCCCC498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5108827-A265-F34B-B49E-1231C3A44EC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D3CF646-A04F-BD4E-9766-B5E330DFE052}"/>
              </a:ext>
            </a:extLst>
          </p:cNvPr>
          <p:cNvSpPr>
            <a:spLocks noGrp="1"/>
          </p:cNvSpPr>
          <p:nvPr>
            <p:ph type="dt" sz="half" idx="10"/>
          </p:nvPr>
        </p:nvSpPr>
        <p:spPr/>
        <p:txBody>
          <a:bodyPr/>
          <a:lstStyle/>
          <a:p>
            <a:fld id="{2EC6AD1F-8E2D-3840-A744-87AE56B674C2}" type="datetimeFigureOut">
              <a:rPr lang="en-US" smtClean="0"/>
              <a:t>7/24/2025</a:t>
            </a:fld>
            <a:endParaRPr lang="en-US" dirty="0"/>
          </a:p>
        </p:txBody>
      </p:sp>
      <p:sp>
        <p:nvSpPr>
          <p:cNvPr id="8" name="Footer Placeholder 7">
            <a:extLst>
              <a:ext uri="{FF2B5EF4-FFF2-40B4-BE49-F238E27FC236}">
                <a16:creationId xmlns:a16="http://schemas.microsoft.com/office/drawing/2014/main" id="{8CAA1864-C94E-CB41-AC9F-4D15C91C9CE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AF55F41-43A9-A54A-94C7-CD6506353AF8}"/>
              </a:ext>
            </a:extLst>
          </p:cNvPr>
          <p:cNvSpPr>
            <a:spLocks noGrp="1"/>
          </p:cNvSpPr>
          <p:nvPr>
            <p:ph type="sldNum" sz="quarter" idx="12"/>
          </p:nvPr>
        </p:nvSpPr>
        <p:spPr/>
        <p:txBody>
          <a:bodyPr/>
          <a:lstStyle/>
          <a:p>
            <a:fld id="{2CF40986-F917-2B44-96C0-D5298EDD2E61}" type="slidenum">
              <a:rPr lang="en-US" smtClean="0"/>
              <a:t>‹#›</a:t>
            </a:fld>
            <a:endParaRPr lang="en-US" dirty="0"/>
          </a:p>
        </p:txBody>
      </p:sp>
    </p:spTree>
    <p:extLst>
      <p:ext uri="{BB962C8B-B14F-4D97-AF65-F5344CB8AC3E}">
        <p14:creationId xmlns:p14="http://schemas.microsoft.com/office/powerpoint/2010/main" val="3301150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A8A9-58AC-5246-B2C0-71093E13E92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7F8E394-CF62-E94D-811F-1366A892BCE4}"/>
              </a:ext>
            </a:extLst>
          </p:cNvPr>
          <p:cNvSpPr>
            <a:spLocks noGrp="1"/>
          </p:cNvSpPr>
          <p:nvPr>
            <p:ph type="dt" sz="half" idx="10"/>
          </p:nvPr>
        </p:nvSpPr>
        <p:spPr/>
        <p:txBody>
          <a:bodyPr/>
          <a:lstStyle/>
          <a:p>
            <a:fld id="{2EC6AD1F-8E2D-3840-A744-87AE56B674C2}" type="datetimeFigureOut">
              <a:rPr lang="en-US" smtClean="0"/>
              <a:t>7/24/2025</a:t>
            </a:fld>
            <a:endParaRPr lang="en-US" dirty="0"/>
          </a:p>
        </p:txBody>
      </p:sp>
      <p:sp>
        <p:nvSpPr>
          <p:cNvPr id="4" name="Footer Placeholder 3">
            <a:extLst>
              <a:ext uri="{FF2B5EF4-FFF2-40B4-BE49-F238E27FC236}">
                <a16:creationId xmlns:a16="http://schemas.microsoft.com/office/drawing/2014/main" id="{FF02DECD-D863-5E48-87BE-D971FFF1822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24BA97-846B-5E47-9E57-4D64D9E94588}"/>
              </a:ext>
            </a:extLst>
          </p:cNvPr>
          <p:cNvSpPr>
            <a:spLocks noGrp="1"/>
          </p:cNvSpPr>
          <p:nvPr>
            <p:ph type="sldNum" sz="quarter" idx="12"/>
          </p:nvPr>
        </p:nvSpPr>
        <p:spPr/>
        <p:txBody>
          <a:bodyPr/>
          <a:lstStyle/>
          <a:p>
            <a:fld id="{2CF40986-F917-2B44-96C0-D5298EDD2E61}" type="slidenum">
              <a:rPr lang="en-US" smtClean="0"/>
              <a:t>‹#›</a:t>
            </a:fld>
            <a:endParaRPr lang="en-US" dirty="0"/>
          </a:p>
        </p:txBody>
      </p:sp>
    </p:spTree>
    <p:extLst>
      <p:ext uri="{BB962C8B-B14F-4D97-AF65-F5344CB8AC3E}">
        <p14:creationId xmlns:p14="http://schemas.microsoft.com/office/powerpoint/2010/main" val="68503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CAF176-8289-5442-9FBE-F9CD0FA5D8DB}"/>
              </a:ext>
            </a:extLst>
          </p:cNvPr>
          <p:cNvSpPr>
            <a:spLocks noGrp="1"/>
          </p:cNvSpPr>
          <p:nvPr>
            <p:ph type="dt" sz="half" idx="10"/>
          </p:nvPr>
        </p:nvSpPr>
        <p:spPr/>
        <p:txBody>
          <a:bodyPr/>
          <a:lstStyle/>
          <a:p>
            <a:fld id="{2EC6AD1F-8E2D-3840-A744-87AE56B674C2}" type="datetimeFigureOut">
              <a:rPr lang="en-US" smtClean="0"/>
              <a:t>7/24/2025</a:t>
            </a:fld>
            <a:endParaRPr lang="en-US" dirty="0"/>
          </a:p>
        </p:txBody>
      </p:sp>
      <p:sp>
        <p:nvSpPr>
          <p:cNvPr id="3" name="Footer Placeholder 2">
            <a:extLst>
              <a:ext uri="{FF2B5EF4-FFF2-40B4-BE49-F238E27FC236}">
                <a16:creationId xmlns:a16="http://schemas.microsoft.com/office/drawing/2014/main" id="{BA16BFD5-752C-8D43-B05A-5DBB83AF7BD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3E4E6B0-E08A-584A-81D1-7F2E412C8399}"/>
              </a:ext>
            </a:extLst>
          </p:cNvPr>
          <p:cNvSpPr>
            <a:spLocks noGrp="1"/>
          </p:cNvSpPr>
          <p:nvPr>
            <p:ph type="sldNum" sz="quarter" idx="12"/>
          </p:nvPr>
        </p:nvSpPr>
        <p:spPr/>
        <p:txBody>
          <a:bodyPr/>
          <a:lstStyle/>
          <a:p>
            <a:fld id="{2CF40986-F917-2B44-96C0-D5298EDD2E61}" type="slidenum">
              <a:rPr lang="en-US" smtClean="0"/>
              <a:t>‹#›</a:t>
            </a:fld>
            <a:endParaRPr lang="en-US" dirty="0"/>
          </a:p>
        </p:txBody>
      </p:sp>
    </p:spTree>
    <p:extLst>
      <p:ext uri="{BB962C8B-B14F-4D97-AF65-F5344CB8AC3E}">
        <p14:creationId xmlns:p14="http://schemas.microsoft.com/office/powerpoint/2010/main" val="220929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AA470-AAC5-784C-9D8A-46BD2F52044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BD447A2-0441-E84C-AFEC-EF6639C893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18257D7-3785-8E47-92B9-DC18F2BE6D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D9434C8-B3EC-0A4E-A4E7-67D9F435C932}"/>
              </a:ext>
            </a:extLst>
          </p:cNvPr>
          <p:cNvSpPr>
            <a:spLocks noGrp="1"/>
          </p:cNvSpPr>
          <p:nvPr>
            <p:ph type="dt" sz="half" idx="10"/>
          </p:nvPr>
        </p:nvSpPr>
        <p:spPr/>
        <p:txBody>
          <a:bodyPr/>
          <a:lstStyle/>
          <a:p>
            <a:fld id="{2EC6AD1F-8E2D-3840-A744-87AE56B674C2}" type="datetimeFigureOut">
              <a:rPr lang="en-US" smtClean="0"/>
              <a:t>7/24/2025</a:t>
            </a:fld>
            <a:endParaRPr lang="en-US" dirty="0"/>
          </a:p>
        </p:txBody>
      </p:sp>
      <p:sp>
        <p:nvSpPr>
          <p:cNvPr id="6" name="Footer Placeholder 5">
            <a:extLst>
              <a:ext uri="{FF2B5EF4-FFF2-40B4-BE49-F238E27FC236}">
                <a16:creationId xmlns:a16="http://schemas.microsoft.com/office/drawing/2014/main" id="{154151AB-6DBB-7A43-9FAC-E82669A4F0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9C261A-2E2A-F149-8B05-AA1A103352D1}"/>
              </a:ext>
            </a:extLst>
          </p:cNvPr>
          <p:cNvSpPr>
            <a:spLocks noGrp="1"/>
          </p:cNvSpPr>
          <p:nvPr>
            <p:ph type="sldNum" sz="quarter" idx="12"/>
          </p:nvPr>
        </p:nvSpPr>
        <p:spPr/>
        <p:txBody>
          <a:bodyPr/>
          <a:lstStyle/>
          <a:p>
            <a:fld id="{2CF40986-F917-2B44-96C0-D5298EDD2E61}" type="slidenum">
              <a:rPr lang="en-US" smtClean="0"/>
              <a:t>‹#›</a:t>
            </a:fld>
            <a:endParaRPr lang="en-US" dirty="0"/>
          </a:p>
        </p:txBody>
      </p:sp>
    </p:spTree>
    <p:extLst>
      <p:ext uri="{BB962C8B-B14F-4D97-AF65-F5344CB8AC3E}">
        <p14:creationId xmlns:p14="http://schemas.microsoft.com/office/powerpoint/2010/main" val="245696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2E5DB-8ECD-EE49-80C7-D045FD8C0DA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3A4D640-523C-AF46-9723-16C0D6F1D5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44867BE-030C-B847-88CA-86956939D7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7CFE61-A11A-624E-BD98-3D94C11268EB}"/>
              </a:ext>
            </a:extLst>
          </p:cNvPr>
          <p:cNvSpPr>
            <a:spLocks noGrp="1"/>
          </p:cNvSpPr>
          <p:nvPr>
            <p:ph type="dt" sz="half" idx="10"/>
          </p:nvPr>
        </p:nvSpPr>
        <p:spPr/>
        <p:txBody>
          <a:bodyPr/>
          <a:lstStyle/>
          <a:p>
            <a:fld id="{2EC6AD1F-8E2D-3840-A744-87AE56B674C2}" type="datetimeFigureOut">
              <a:rPr lang="en-US" smtClean="0"/>
              <a:t>7/24/2025</a:t>
            </a:fld>
            <a:endParaRPr lang="en-US" dirty="0"/>
          </a:p>
        </p:txBody>
      </p:sp>
      <p:sp>
        <p:nvSpPr>
          <p:cNvPr id="6" name="Footer Placeholder 5">
            <a:extLst>
              <a:ext uri="{FF2B5EF4-FFF2-40B4-BE49-F238E27FC236}">
                <a16:creationId xmlns:a16="http://schemas.microsoft.com/office/drawing/2014/main" id="{E0B1BFC5-7C19-D44F-99AE-ABE32C51C39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CBE177-DB7A-3642-B132-D6EF671146A2}"/>
              </a:ext>
            </a:extLst>
          </p:cNvPr>
          <p:cNvSpPr>
            <a:spLocks noGrp="1"/>
          </p:cNvSpPr>
          <p:nvPr>
            <p:ph type="sldNum" sz="quarter" idx="12"/>
          </p:nvPr>
        </p:nvSpPr>
        <p:spPr/>
        <p:txBody>
          <a:bodyPr/>
          <a:lstStyle/>
          <a:p>
            <a:fld id="{2CF40986-F917-2B44-96C0-D5298EDD2E61}" type="slidenum">
              <a:rPr lang="en-US" smtClean="0"/>
              <a:t>‹#›</a:t>
            </a:fld>
            <a:endParaRPr lang="en-US" dirty="0"/>
          </a:p>
        </p:txBody>
      </p:sp>
    </p:spTree>
    <p:extLst>
      <p:ext uri="{BB962C8B-B14F-4D97-AF65-F5344CB8AC3E}">
        <p14:creationId xmlns:p14="http://schemas.microsoft.com/office/powerpoint/2010/main" val="2445904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389362-EE9C-BF4E-8511-9F67880B4A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7D874D4-C6CA-E942-860F-7985278E10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65CF607-774D-2F49-8229-603758C4B6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6AD1F-8E2D-3840-A744-87AE56B674C2}" type="datetimeFigureOut">
              <a:rPr lang="en-US" smtClean="0"/>
              <a:t>7/24/2025</a:t>
            </a:fld>
            <a:endParaRPr lang="en-US" dirty="0"/>
          </a:p>
        </p:txBody>
      </p:sp>
      <p:sp>
        <p:nvSpPr>
          <p:cNvPr id="5" name="Footer Placeholder 4">
            <a:extLst>
              <a:ext uri="{FF2B5EF4-FFF2-40B4-BE49-F238E27FC236}">
                <a16:creationId xmlns:a16="http://schemas.microsoft.com/office/drawing/2014/main" id="{016CA20F-0DB6-3C4A-A932-5C6771CA56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BB61D4B-F9F7-3C44-BEB9-CCBF71DB04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40986-F917-2B44-96C0-D5298EDD2E61}" type="slidenum">
              <a:rPr lang="en-US" smtClean="0"/>
              <a:t>‹#›</a:t>
            </a:fld>
            <a:endParaRPr lang="en-US" dirty="0"/>
          </a:p>
        </p:txBody>
      </p:sp>
    </p:spTree>
    <p:extLst>
      <p:ext uri="{BB962C8B-B14F-4D97-AF65-F5344CB8AC3E}">
        <p14:creationId xmlns:p14="http://schemas.microsoft.com/office/powerpoint/2010/main" val="1205199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2.tiff"/><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36BFE-58DF-B5CB-A09F-402A3571BD6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328BA08-DE5C-A6AC-108D-BD644E40F13F}"/>
              </a:ext>
            </a:extLst>
          </p:cNvPr>
          <p:cNvSpPr/>
          <p:nvPr/>
        </p:nvSpPr>
        <p:spPr>
          <a:xfrm>
            <a:off x="0" y="0"/>
            <a:ext cx="12207949" cy="1465546"/>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C5AF46A-9EFE-D919-4DBF-5F3FC4C12FD1}"/>
              </a:ext>
            </a:extLst>
          </p:cNvPr>
          <p:cNvSpPr txBox="1"/>
          <p:nvPr/>
        </p:nvSpPr>
        <p:spPr>
          <a:xfrm>
            <a:off x="463549" y="100359"/>
            <a:ext cx="11423649" cy="1077218"/>
          </a:xfrm>
          <a:prstGeom prst="rect">
            <a:avLst/>
          </a:prstGeom>
          <a:noFill/>
        </p:spPr>
        <p:txBody>
          <a:bodyPr wrap="square" rtlCol="0">
            <a:spAutoFit/>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32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Hidden histories: </a:t>
            </a:r>
          </a:p>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32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reviewing healthcare workers clothing design and its conservation </a:t>
            </a:r>
            <a:endParaRPr lang="en-GB" sz="32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0" name="Picture 6">
            <a:extLst>
              <a:ext uri="{FF2B5EF4-FFF2-40B4-BE49-F238E27FC236}">
                <a16:creationId xmlns:a16="http://schemas.microsoft.com/office/drawing/2014/main" id="{0161E2FB-6E5C-EC3E-119F-6467A906C4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9830" y="1455574"/>
            <a:ext cx="10804852" cy="5402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93E90D-94F6-E1E4-F60F-2A448FBC49F8}"/>
              </a:ext>
            </a:extLst>
          </p:cNvPr>
          <p:cNvSpPr txBox="1"/>
          <p:nvPr/>
        </p:nvSpPr>
        <p:spPr>
          <a:xfrm rot="16200000">
            <a:off x="-1664093" y="4416769"/>
            <a:ext cx="4574686" cy="307777"/>
          </a:xfrm>
          <a:prstGeom prst="rect">
            <a:avLst/>
          </a:prstGeom>
          <a:noFill/>
        </p:spPr>
        <p:txBody>
          <a:bodyPr wrap="square" rtlCol="0">
            <a:spAutoFit/>
          </a:bodyPr>
          <a:lstStyle/>
          <a:p>
            <a:r>
              <a:rPr lang="en-US" sz="1400" dirty="0">
                <a:solidFill>
                  <a:schemeClr val="accent1"/>
                </a:solidFill>
              </a:rPr>
              <a:t>Image: https://www.sarahcusack.com/work#/ppe-portraits/</a:t>
            </a:r>
          </a:p>
        </p:txBody>
      </p:sp>
      <p:sp>
        <p:nvSpPr>
          <p:cNvPr id="5" name="TextBox 4">
            <a:extLst>
              <a:ext uri="{FF2B5EF4-FFF2-40B4-BE49-F238E27FC236}">
                <a16:creationId xmlns:a16="http://schemas.microsoft.com/office/drawing/2014/main" id="{EE528F5F-DEF5-8C39-270B-5B2B130FF960}"/>
              </a:ext>
            </a:extLst>
          </p:cNvPr>
          <p:cNvSpPr txBox="1"/>
          <p:nvPr/>
        </p:nvSpPr>
        <p:spPr>
          <a:xfrm>
            <a:off x="2699080" y="5926644"/>
            <a:ext cx="9643592" cy="830997"/>
          </a:xfrm>
          <a:prstGeom prst="rect">
            <a:avLst/>
          </a:prstGeom>
          <a:noFill/>
        </p:spPr>
        <p:txBody>
          <a:bodyPr wrap="square" rtlCol="0">
            <a:spAutoFit/>
          </a:bodyPr>
          <a:lstStyle/>
          <a:p>
            <a:r>
              <a:rPr lang="en-US" sz="2400" dirty="0">
                <a:solidFill>
                  <a:schemeClr val="bg1">
                    <a:lumMod val="95000"/>
                  </a:schemeClr>
                </a:solidFill>
              </a:rPr>
              <a:t>Dr Leanne Tonkin, Liverpool John Moores University, UK</a:t>
            </a:r>
          </a:p>
          <a:p>
            <a:r>
              <a:rPr lang="en-US" sz="2400" dirty="0">
                <a:solidFill>
                  <a:schemeClr val="bg1">
                    <a:lumMod val="95000"/>
                  </a:schemeClr>
                </a:solidFill>
              </a:rPr>
              <a:t>Professor Katherine Townsend, Nottingham Trent University, UK</a:t>
            </a:r>
          </a:p>
        </p:txBody>
      </p:sp>
    </p:spTree>
    <p:extLst>
      <p:ext uri="{BB962C8B-B14F-4D97-AF65-F5344CB8AC3E}">
        <p14:creationId xmlns:p14="http://schemas.microsoft.com/office/powerpoint/2010/main" val="2508762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892C20-73F4-833D-203E-272A156F33B2}"/>
              </a:ext>
            </a:extLst>
          </p:cNvPr>
          <p:cNvSpPr/>
          <p:nvPr/>
        </p:nvSpPr>
        <p:spPr>
          <a:xfrm>
            <a:off x="0" y="0"/>
            <a:ext cx="4749753" cy="179173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1A67552-C9DE-638F-BB43-34E5DCEA4FC1}"/>
              </a:ext>
            </a:extLst>
          </p:cNvPr>
          <p:cNvSpPr/>
          <p:nvPr/>
        </p:nvSpPr>
        <p:spPr>
          <a:xfrm>
            <a:off x="4749753" y="0"/>
            <a:ext cx="6532605" cy="6858000"/>
          </a:xfrm>
          <a:prstGeom prst="rect">
            <a:avLst/>
          </a:prstGeom>
          <a:solidFill>
            <a:schemeClr val="accent5">
              <a:lumMod val="40000"/>
              <a:lumOff val="60000"/>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a:extLst>
              <a:ext uri="{FF2B5EF4-FFF2-40B4-BE49-F238E27FC236}">
                <a16:creationId xmlns:a16="http://schemas.microsoft.com/office/drawing/2014/main" id="{BD0B72CD-1473-A0F1-775B-2E6389758EB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87975" y="0"/>
            <a:ext cx="6804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C295B5-2010-2EB7-B0E8-6219B3AF9267}"/>
              </a:ext>
            </a:extLst>
          </p:cNvPr>
          <p:cNvSpPr txBox="1"/>
          <p:nvPr/>
        </p:nvSpPr>
        <p:spPr>
          <a:xfrm>
            <a:off x="263500" y="202200"/>
            <a:ext cx="4486253" cy="1323439"/>
          </a:xfrm>
          <a:prstGeom prst="rect">
            <a:avLst/>
          </a:prstGeom>
          <a:noFill/>
        </p:spPr>
        <p:txBody>
          <a:bodyPr wrap="square" rtlCol="0">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3600" b="1" dirty="0">
                <a:solidFill>
                  <a:schemeClr val="accent1"/>
                </a:solidFill>
                <a:latin typeface="Calibri" panose="020F0502020204030204" pitchFamily="34" charset="0"/>
                <a:ea typeface="Calibri" panose="020F0502020204030204" pitchFamily="34" charset="0"/>
                <a:cs typeface="Calibri" panose="020F0502020204030204" pitchFamily="34" charset="0"/>
              </a:rPr>
              <a:t>Response: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3600" b="1" dirty="0">
                <a:solidFill>
                  <a:schemeClr val="accent1"/>
                </a:solidFill>
                <a:latin typeface="Calibri" panose="020F0502020204030204" pitchFamily="34" charset="0"/>
                <a:ea typeface="Calibri" panose="020F0502020204030204" pitchFamily="34" charset="0"/>
                <a:cs typeface="Calibri" panose="020F0502020204030204" pitchFamily="34" charset="0"/>
              </a:rPr>
              <a:t>Cultural expressions</a:t>
            </a:r>
            <a:r>
              <a:rPr lang="en-GB" sz="44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p>
        </p:txBody>
      </p:sp>
      <p:sp>
        <p:nvSpPr>
          <p:cNvPr id="3" name="TextBox 2">
            <a:extLst>
              <a:ext uri="{FF2B5EF4-FFF2-40B4-BE49-F238E27FC236}">
                <a16:creationId xmlns:a16="http://schemas.microsoft.com/office/drawing/2014/main" id="{523A2407-B5FE-CA8B-9D84-F005C4FF9367}"/>
              </a:ext>
            </a:extLst>
          </p:cNvPr>
          <p:cNvSpPr txBox="1"/>
          <p:nvPr/>
        </p:nvSpPr>
        <p:spPr>
          <a:xfrm>
            <a:off x="122272" y="6064046"/>
            <a:ext cx="4053674" cy="738664"/>
          </a:xfrm>
          <a:prstGeom prst="rect">
            <a:avLst/>
          </a:prstGeom>
          <a:noFill/>
        </p:spPr>
        <p:txBody>
          <a:bodyPr wrap="none" rtlCol="0">
            <a:spAutoFit/>
          </a:bodyPr>
          <a:lstStyle/>
          <a:p>
            <a:r>
              <a:rPr lang="en-GB" sz="2400" b="1" dirty="0">
                <a:solidFill>
                  <a:schemeClr val="accent1"/>
                </a:solidFill>
                <a:effectLst/>
                <a:ea typeface="Aptos" panose="020B0004020202020204" pitchFamily="34" charset="0"/>
              </a:rPr>
              <a:t>The Fitzrovia Chapel, London</a:t>
            </a:r>
          </a:p>
          <a:p>
            <a:r>
              <a:rPr lang="en-GB" dirty="0">
                <a:solidFill>
                  <a:schemeClr val="accent1"/>
                </a:solidFill>
              </a:rPr>
              <a:t>Exhibition runs until 1</a:t>
            </a:r>
            <a:r>
              <a:rPr lang="en-GB" baseline="30000" dirty="0">
                <a:solidFill>
                  <a:schemeClr val="accent1"/>
                </a:solidFill>
              </a:rPr>
              <a:t>st</a:t>
            </a:r>
            <a:r>
              <a:rPr lang="en-GB" dirty="0">
                <a:solidFill>
                  <a:schemeClr val="accent1"/>
                </a:solidFill>
              </a:rPr>
              <a:t> December 2024. </a:t>
            </a:r>
            <a:r>
              <a:rPr lang="en-GB" dirty="0">
                <a:solidFill>
                  <a:schemeClr val="accent1"/>
                </a:solidFill>
                <a:effectLst/>
              </a:rPr>
              <a:t> </a:t>
            </a:r>
            <a:endParaRPr lang="en-US" dirty="0">
              <a:solidFill>
                <a:schemeClr val="accent1"/>
              </a:solidFill>
            </a:endParaRPr>
          </a:p>
        </p:txBody>
      </p:sp>
    </p:spTree>
    <p:extLst>
      <p:ext uri="{BB962C8B-B14F-4D97-AF65-F5344CB8AC3E}">
        <p14:creationId xmlns:p14="http://schemas.microsoft.com/office/powerpoint/2010/main" val="2562316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559DB-CDCC-BF16-6A05-432C5F596B9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DEA11B2-F910-1349-54F9-6A7069BE1761}"/>
              </a:ext>
            </a:extLst>
          </p:cNvPr>
          <p:cNvSpPr/>
          <p:nvPr/>
        </p:nvSpPr>
        <p:spPr>
          <a:xfrm>
            <a:off x="-15949" y="0"/>
            <a:ext cx="12207949" cy="1717589"/>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in a red suit&#10;&#10;Description automatically generated">
            <a:extLst>
              <a:ext uri="{FF2B5EF4-FFF2-40B4-BE49-F238E27FC236}">
                <a16:creationId xmlns:a16="http://schemas.microsoft.com/office/drawing/2014/main" id="{2BE50D30-FB7A-CC82-0C1C-882FF3A20CF0}"/>
              </a:ext>
            </a:extLst>
          </p:cNvPr>
          <p:cNvPicPr>
            <a:picLocks noChangeAspect="1"/>
          </p:cNvPicPr>
          <p:nvPr/>
        </p:nvPicPr>
        <p:blipFill>
          <a:blip r:embed="rId2"/>
          <a:stretch>
            <a:fillRect/>
          </a:stretch>
        </p:blipFill>
        <p:spPr>
          <a:xfrm>
            <a:off x="6606146" y="0"/>
            <a:ext cx="5580201" cy="6858000"/>
          </a:xfrm>
          <a:prstGeom prst="rect">
            <a:avLst/>
          </a:prstGeom>
        </p:spPr>
      </p:pic>
      <p:sp>
        <p:nvSpPr>
          <p:cNvPr id="4" name="TextBox 3">
            <a:extLst>
              <a:ext uri="{FF2B5EF4-FFF2-40B4-BE49-F238E27FC236}">
                <a16:creationId xmlns:a16="http://schemas.microsoft.com/office/drawing/2014/main" id="{7831EB53-9559-33D1-C0A5-488676A48AF0}"/>
              </a:ext>
            </a:extLst>
          </p:cNvPr>
          <p:cNvSpPr txBox="1"/>
          <p:nvPr/>
        </p:nvSpPr>
        <p:spPr>
          <a:xfrm>
            <a:off x="6600493" y="5863301"/>
            <a:ext cx="1929958" cy="923330"/>
          </a:xfrm>
          <a:prstGeom prst="rect">
            <a:avLst/>
          </a:prstGeom>
          <a:noFill/>
        </p:spPr>
        <p:txBody>
          <a:bodyPr wrap="square" rtlCol="0">
            <a:spAutoFit/>
          </a:bodyPr>
          <a:lstStyle/>
          <a:p>
            <a:r>
              <a:rPr lang="en-US" b="1" dirty="0">
                <a:solidFill>
                  <a:schemeClr val="accent1"/>
                </a:solidFill>
              </a:rPr>
              <a:t>Pam Hogg ‘Apocalypse’, </a:t>
            </a:r>
          </a:p>
          <a:p>
            <a:r>
              <a:rPr lang="en-US" b="1" dirty="0">
                <a:solidFill>
                  <a:schemeClr val="accent1"/>
                </a:solidFill>
              </a:rPr>
              <a:t>S/S 2024</a:t>
            </a:r>
          </a:p>
        </p:txBody>
      </p:sp>
      <p:sp>
        <p:nvSpPr>
          <p:cNvPr id="5" name="TextBox 4">
            <a:extLst>
              <a:ext uri="{FF2B5EF4-FFF2-40B4-BE49-F238E27FC236}">
                <a16:creationId xmlns:a16="http://schemas.microsoft.com/office/drawing/2014/main" id="{361ABD0A-05B2-C253-36EE-F1846C106878}"/>
              </a:ext>
            </a:extLst>
          </p:cNvPr>
          <p:cNvSpPr txBox="1"/>
          <p:nvPr/>
        </p:nvSpPr>
        <p:spPr>
          <a:xfrm>
            <a:off x="263500" y="4823750"/>
            <a:ext cx="5580201" cy="369332"/>
          </a:xfrm>
          <a:prstGeom prst="rect">
            <a:avLst/>
          </a:prstGeom>
          <a:noFill/>
        </p:spPr>
        <p:txBody>
          <a:bodyPr wrap="square">
            <a:spAutoFit/>
          </a:bodyPr>
          <a:lstStyle/>
          <a:p>
            <a:pPr algn="l"/>
            <a:r>
              <a:rPr lang="en-GB" b="1" i="0" dirty="0">
                <a:solidFill>
                  <a:schemeClr val="accent1"/>
                </a:solidFill>
                <a:effectLst/>
              </a:rPr>
              <a:t>Divine Disorder | Pam Hogg | TEDxGlasgow</a:t>
            </a:r>
          </a:p>
        </p:txBody>
      </p:sp>
      <p:sp>
        <p:nvSpPr>
          <p:cNvPr id="6" name="TextBox 5">
            <a:extLst>
              <a:ext uri="{FF2B5EF4-FFF2-40B4-BE49-F238E27FC236}">
                <a16:creationId xmlns:a16="http://schemas.microsoft.com/office/drawing/2014/main" id="{426A9984-D8BA-71CB-B272-6545064C46AD}"/>
              </a:ext>
            </a:extLst>
          </p:cNvPr>
          <p:cNvSpPr txBox="1"/>
          <p:nvPr/>
        </p:nvSpPr>
        <p:spPr>
          <a:xfrm>
            <a:off x="255525" y="2228649"/>
            <a:ext cx="5832500" cy="830997"/>
          </a:xfrm>
          <a:prstGeom prst="rect">
            <a:avLst/>
          </a:prstGeom>
          <a:noFill/>
        </p:spPr>
        <p:txBody>
          <a:bodyPr wrap="square" rtlCol="0">
            <a:spAutoFit/>
          </a:bodyPr>
          <a:lstStyle/>
          <a:p>
            <a:r>
              <a:rPr lang="en-US" sz="2400" dirty="0">
                <a:solidFill>
                  <a:schemeClr val="accent1"/>
                </a:solidFill>
              </a:rPr>
              <a:t>‘Through disarray, disruption and disorder my work finds life.’  Pam Hogg (2016)</a:t>
            </a:r>
          </a:p>
        </p:txBody>
      </p:sp>
      <p:sp>
        <p:nvSpPr>
          <p:cNvPr id="8" name="TextBox 7">
            <a:extLst>
              <a:ext uri="{FF2B5EF4-FFF2-40B4-BE49-F238E27FC236}">
                <a16:creationId xmlns:a16="http://schemas.microsoft.com/office/drawing/2014/main" id="{6534B172-D43D-D053-805C-2498450F6897}"/>
              </a:ext>
            </a:extLst>
          </p:cNvPr>
          <p:cNvSpPr txBox="1"/>
          <p:nvPr/>
        </p:nvSpPr>
        <p:spPr>
          <a:xfrm>
            <a:off x="260564" y="3429000"/>
            <a:ext cx="6001376" cy="1200329"/>
          </a:xfrm>
          <a:prstGeom prst="rect">
            <a:avLst/>
          </a:prstGeom>
          <a:noFill/>
        </p:spPr>
        <p:txBody>
          <a:bodyPr wrap="square" rtlCol="0">
            <a:spAutoFit/>
          </a:bodyPr>
          <a:lstStyle/>
          <a:p>
            <a:r>
              <a:rPr lang="en-US" sz="2400" dirty="0">
                <a:solidFill>
                  <a:schemeClr val="accent1"/>
                </a:solidFill>
              </a:rPr>
              <a:t>‘To give more of the obvious, remove barriers of the norm and to break the rules that can stifle and restrict’  Pam Hogg (2016)</a:t>
            </a:r>
          </a:p>
        </p:txBody>
      </p:sp>
      <p:sp>
        <p:nvSpPr>
          <p:cNvPr id="2" name="TextBox 1">
            <a:extLst>
              <a:ext uri="{FF2B5EF4-FFF2-40B4-BE49-F238E27FC236}">
                <a16:creationId xmlns:a16="http://schemas.microsoft.com/office/drawing/2014/main" id="{1FA502E6-4BFA-0429-BC2B-622BEA23F26F}"/>
              </a:ext>
            </a:extLst>
          </p:cNvPr>
          <p:cNvSpPr txBox="1"/>
          <p:nvPr/>
        </p:nvSpPr>
        <p:spPr>
          <a:xfrm>
            <a:off x="263500" y="202200"/>
            <a:ext cx="4486253" cy="1323439"/>
          </a:xfrm>
          <a:prstGeom prst="rect">
            <a:avLst/>
          </a:prstGeom>
          <a:noFill/>
        </p:spPr>
        <p:txBody>
          <a:bodyPr wrap="square" rtlCol="0">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3600" b="1" dirty="0">
                <a:solidFill>
                  <a:schemeClr val="accent1"/>
                </a:solidFill>
                <a:latin typeface="Calibri" panose="020F0502020204030204" pitchFamily="34" charset="0"/>
                <a:ea typeface="Calibri" panose="020F0502020204030204" pitchFamily="34" charset="0"/>
                <a:cs typeface="Calibri" panose="020F0502020204030204" pitchFamily="34" charset="0"/>
              </a:rPr>
              <a:t>Response: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3600" b="1" dirty="0">
                <a:solidFill>
                  <a:schemeClr val="accent1"/>
                </a:solidFill>
                <a:latin typeface="Calibri" panose="020F0502020204030204" pitchFamily="34" charset="0"/>
                <a:ea typeface="Calibri" panose="020F0502020204030204" pitchFamily="34" charset="0"/>
                <a:cs typeface="Calibri" panose="020F0502020204030204" pitchFamily="34" charset="0"/>
              </a:rPr>
              <a:t>Cultural expressions</a:t>
            </a:r>
            <a:r>
              <a:rPr lang="en-GB" sz="44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206844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E3F48-281C-C33E-0897-D066E09DE2A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8807E6A-6161-C08F-FF16-B29A35E712B4}"/>
              </a:ext>
            </a:extLst>
          </p:cNvPr>
          <p:cNvSpPr/>
          <p:nvPr/>
        </p:nvSpPr>
        <p:spPr>
          <a:xfrm>
            <a:off x="4929189" y="0"/>
            <a:ext cx="7262811"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A21EAA1-C3DB-693F-DA6D-06F890915C6D}"/>
              </a:ext>
            </a:extLst>
          </p:cNvPr>
          <p:cNvSpPr txBox="1"/>
          <p:nvPr/>
        </p:nvSpPr>
        <p:spPr>
          <a:xfrm>
            <a:off x="1849726" y="6470018"/>
            <a:ext cx="3611961" cy="338554"/>
          </a:xfrm>
          <a:prstGeom prst="rect">
            <a:avLst/>
          </a:prstGeom>
          <a:noFill/>
        </p:spPr>
        <p:txBody>
          <a:bodyPr wrap="square" rtlCol="0">
            <a:spAutoFit/>
          </a:bodyPr>
          <a:lstStyle/>
          <a:p>
            <a:r>
              <a:rPr lang="en-US" sz="1600" b="1" dirty="0">
                <a:solidFill>
                  <a:schemeClr val="accent1"/>
                </a:solidFill>
              </a:rPr>
              <a:t>Still from A. F. Vandevorst S/S 1999</a:t>
            </a:r>
          </a:p>
        </p:txBody>
      </p:sp>
      <p:pic>
        <p:nvPicPr>
          <p:cNvPr id="6" name="Picture 5" descr="A person wearing a white coat&#10;&#10;Description automatically generated">
            <a:extLst>
              <a:ext uri="{FF2B5EF4-FFF2-40B4-BE49-F238E27FC236}">
                <a16:creationId xmlns:a16="http://schemas.microsoft.com/office/drawing/2014/main" id="{98A10D94-2E6B-43CA-C09C-8CF111518FB8}"/>
              </a:ext>
            </a:extLst>
          </p:cNvPr>
          <p:cNvPicPr>
            <a:picLocks noChangeAspect="1"/>
          </p:cNvPicPr>
          <p:nvPr/>
        </p:nvPicPr>
        <p:blipFill>
          <a:blip r:embed="rId2"/>
          <a:stretch>
            <a:fillRect/>
          </a:stretch>
        </p:blipFill>
        <p:spPr>
          <a:xfrm>
            <a:off x="5259185" y="0"/>
            <a:ext cx="6932815" cy="6858000"/>
          </a:xfrm>
          <a:prstGeom prst="rect">
            <a:avLst/>
          </a:prstGeom>
        </p:spPr>
      </p:pic>
      <p:sp>
        <p:nvSpPr>
          <p:cNvPr id="4" name="TextBox 3">
            <a:extLst>
              <a:ext uri="{FF2B5EF4-FFF2-40B4-BE49-F238E27FC236}">
                <a16:creationId xmlns:a16="http://schemas.microsoft.com/office/drawing/2014/main" id="{A6A0769C-EBAF-2CFE-4855-045A69C8059A}"/>
              </a:ext>
            </a:extLst>
          </p:cNvPr>
          <p:cNvSpPr txBox="1"/>
          <p:nvPr/>
        </p:nvSpPr>
        <p:spPr>
          <a:xfrm>
            <a:off x="214461" y="257118"/>
            <a:ext cx="4876523" cy="5262979"/>
          </a:xfrm>
          <a:prstGeom prst="rect">
            <a:avLst/>
          </a:prstGeom>
          <a:noFill/>
        </p:spPr>
        <p:txBody>
          <a:bodyPr wrap="square" rtlCol="0">
            <a:spAutoFit/>
          </a:bodyPr>
          <a:lstStyle/>
          <a:p>
            <a:r>
              <a:rPr lang="en-US" sz="2400" dirty="0">
                <a:solidFill>
                  <a:schemeClr val="accent1"/>
                </a:solidFill>
              </a:rPr>
              <a:t>‘When you look carefully, various perspectives of personality re-displayed through the different ways such systemised suiting is worn. </a:t>
            </a:r>
          </a:p>
          <a:p>
            <a:endParaRPr lang="en-US" sz="2400" dirty="0">
              <a:solidFill>
                <a:schemeClr val="accent1"/>
              </a:solidFill>
            </a:endParaRPr>
          </a:p>
          <a:p>
            <a:r>
              <a:rPr lang="en-US" sz="2400" dirty="0">
                <a:solidFill>
                  <a:schemeClr val="accent1"/>
                </a:solidFill>
              </a:rPr>
              <a:t>One can immediately see who is creative, who will reveal more and who wants to be covered. </a:t>
            </a:r>
          </a:p>
          <a:p>
            <a:endParaRPr lang="en-US" sz="2400" dirty="0">
              <a:solidFill>
                <a:schemeClr val="accent1"/>
              </a:solidFill>
            </a:endParaRPr>
          </a:p>
          <a:p>
            <a:r>
              <a:rPr lang="en-US" sz="2400" dirty="0">
                <a:solidFill>
                  <a:schemeClr val="accent1"/>
                </a:solidFill>
              </a:rPr>
              <a:t>A uniform unifies at first, but it can never fence off or conceal individualism and personality.’ </a:t>
            </a:r>
          </a:p>
          <a:p>
            <a:endParaRPr lang="en-US" sz="2800" b="1" dirty="0">
              <a:solidFill>
                <a:schemeClr val="accent1"/>
              </a:solidFill>
            </a:endParaRPr>
          </a:p>
          <a:p>
            <a:r>
              <a:rPr lang="en-US" sz="2000" b="1" dirty="0">
                <a:solidFill>
                  <a:schemeClr val="accent1"/>
                </a:solidFill>
              </a:rPr>
              <a:t>A. F. Vandevorst. Schwartz (2018), p.22.</a:t>
            </a:r>
          </a:p>
        </p:txBody>
      </p:sp>
    </p:spTree>
    <p:extLst>
      <p:ext uri="{BB962C8B-B14F-4D97-AF65-F5344CB8AC3E}">
        <p14:creationId xmlns:p14="http://schemas.microsoft.com/office/powerpoint/2010/main" val="3201803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E5512-4BEE-F1AB-17A3-4FBED957471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1364DFD-E9BA-4470-D05F-A642A2B5CBE1}"/>
              </a:ext>
            </a:extLst>
          </p:cNvPr>
          <p:cNvSpPr/>
          <p:nvPr/>
        </p:nvSpPr>
        <p:spPr>
          <a:xfrm>
            <a:off x="0" y="0"/>
            <a:ext cx="12192000" cy="897925"/>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2DFA499-4063-0E99-EF29-5341481EF917}"/>
              </a:ext>
            </a:extLst>
          </p:cNvPr>
          <p:cNvSpPr txBox="1"/>
          <p:nvPr/>
        </p:nvSpPr>
        <p:spPr>
          <a:xfrm>
            <a:off x="1276710" y="1997839"/>
            <a:ext cx="5348560" cy="2862322"/>
          </a:xfrm>
          <a:prstGeom prst="rect">
            <a:avLst/>
          </a:prstGeom>
          <a:noFill/>
        </p:spPr>
        <p:txBody>
          <a:bodyPr wrap="square" rtlCol="0">
            <a:spAutoFit/>
          </a:bodyPr>
          <a:lstStyle/>
          <a:p>
            <a:pPr marL="457200" indent="-457200">
              <a:buFont typeface="Arial" panose="020B0604020202020204" pitchFamily="34" charset="0"/>
              <a:buChar char="•"/>
            </a:pPr>
            <a:r>
              <a:rPr lang="en-US" sz="3600" b="1" dirty="0">
                <a:solidFill>
                  <a:schemeClr val="accent1"/>
                </a:solidFill>
              </a:rPr>
              <a:t>PPE Redesigned</a:t>
            </a:r>
          </a:p>
          <a:p>
            <a:pPr marL="457200" indent="-457200">
              <a:buFont typeface="Arial" panose="020B0604020202020204" pitchFamily="34" charset="0"/>
              <a:buChar char="•"/>
            </a:pPr>
            <a:endParaRPr lang="en-US" sz="3600" b="1" dirty="0">
              <a:solidFill>
                <a:schemeClr val="accent1"/>
              </a:solidFill>
            </a:endParaRPr>
          </a:p>
          <a:p>
            <a:pPr marL="457200" indent="-457200">
              <a:buFont typeface="Arial" panose="020B0604020202020204" pitchFamily="34" charset="0"/>
              <a:buChar char="•"/>
            </a:pPr>
            <a:r>
              <a:rPr lang="en-US" sz="3600" b="1" dirty="0">
                <a:solidFill>
                  <a:schemeClr val="accent1"/>
                </a:solidFill>
              </a:rPr>
              <a:t>PPE Repurposed </a:t>
            </a:r>
          </a:p>
          <a:p>
            <a:pPr marL="457200" indent="-457200">
              <a:buFont typeface="Arial" panose="020B0604020202020204" pitchFamily="34" charset="0"/>
              <a:buChar char="•"/>
            </a:pPr>
            <a:endParaRPr lang="en-US" sz="3600" b="1" dirty="0">
              <a:solidFill>
                <a:schemeClr val="accent1"/>
              </a:solidFill>
            </a:endParaRPr>
          </a:p>
          <a:p>
            <a:pPr marL="457200" indent="-457200">
              <a:buFont typeface="Arial" panose="020B0604020202020204" pitchFamily="34" charset="0"/>
              <a:buChar char="•"/>
            </a:pPr>
            <a:r>
              <a:rPr lang="en-US" sz="3600" b="1" dirty="0">
                <a:solidFill>
                  <a:schemeClr val="accent1"/>
                </a:solidFill>
              </a:rPr>
              <a:t>PPE Refashioned </a:t>
            </a:r>
          </a:p>
        </p:txBody>
      </p:sp>
      <p:sp>
        <p:nvSpPr>
          <p:cNvPr id="5" name="TextBox 4">
            <a:extLst>
              <a:ext uri="{FF2B5EF4-FFF2-40B4-BE49-F238E27FC236}">
                <a16:creationId xmlns:a16="http://schemas.microsoft.com/office/drawing/2014/main" id="{BC58E3B4-5B78-527E-D241-25F21820D9B2}"/>
              </a:ext>
            </a:extLst>
          </p:cNvPr>
          <p:cNvSpPr txBox="1"/>
          <p:nvPr/>
        </p:nvSpPr>
        <p:spPr>
          <a:xfrm>
            <a:off x="205619" y="60061"/>
            <a:ext cx="7675324" cy="769441"/>
          </a:xfrm>
          <a:prstGeom prst="rect">
            <a:avLst/>
          </a:prstGeom>
          <a:noFill/>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4400" b="1" dirty="0">
                <a:solidFill>
                  <a:schemeClr val="accent1"/>
                </a:solidFill>
                <a:latin typeface="Calibri" panose="020F0502020204030204" pitchFamily="34" charset="0"/>
                <a:ea typeface="Calibri" panose="020F0502020204030204" pitchFamily="34" charset="0"/>
                <a:cs typeface="Calibri" panose="020F0502020204030204" pitchFamily="34" charset="0"/>
              </a:rPr>
              <a:t>PPE Refashioned exhibition</a:t>
            </a:r>
            <a:endParaRPr lang="en-GB" sz="4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mannequin with a dress on it&#10;&#10;Description automatically generated">
            <a:extLst>
              <a:ext uri="{FF2B5EF4-FFF2-40B4-BE49-F238E27FC236}">
                <a16:creationId xmlns:a16="http://schemas.microsoft.com/office/drawing/2014/main" id="{C0964AF9-7996-8E02-F81C-ECA554386BD7}"/>
              </a:ext>
            </a:extLst>
          </p:cNvPr>
          <p:cNvPicPr>
            <a:picLocks noChangeAspect="1"/>
          </p:cNvPicPr>
          <p:nvPr/>
        </p:nvPicPr>
        <p:blipFill>
          <a:blip r:embed="rId2"/>
          <a:stretch>
            <a:fillRect/>
          </a:stretch>
        </p:blipFill>
        <p:spPr>
          <a:xfrm>
            <a:off x="7696360" y="3537"/>
            <a:ext cx="4495640" cy="6854463"/>
          </a:xfrm>
          <a:prstGeom prst="rect">
            <a:avLst/>
          </a:prstGeom>
        </p:spPr>
      </p:pic>
    </p:spTree>
    <p:extLst>
      <p:ext uri="{BB962C8B-B14F-4D97-AF65-F5344CB8AC3E}">
        <p14:creationId xmlns:p14="http://schemas.microsoft.com/office/powerpoint/2010/main" val="3570043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F8F4FE-EEAD-EEAB-0AB3-8EA5ADEBF395}"/>
              </a:ext>
            </a:extLst>
          </p:cNvPr>
          <p:cNvSpPr/>
          <p:nvPr/>
        </p:nvSpPr>
        <p:spPr>
          <a:xfrm>
            <a:off x="0" y="2625811"/>
            <a:ext cx="12207949" cy="803189"/>
          </a:xfrm>
          <a:prstGeom prst="rect">
            <a:avLst/>
          </a:prstGeom>
          <a:solidFill>
            <a:schemeClr val="accent5">
              <a:lumMod val="40000"/>
              <a:lumOff val="60000"/>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476D954E-BBE3-0AE2-A5AB-D533A04B7157}"/>
              </a:ext>
            </a:extLst>
          </p:cNvPr>
          <p:cNvSpPr/>
          <p:nvPr/>
        </p:nvSpPr>
        <p:spPr>
          <a:xfrm>
            <a:off x="-15950" y="1"/>
            <a:ext cx="12207949" cy="715812"/>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mannequin with a blue dress&#10;&#10;Description automatically generated">
            <a:extLst>
              <a:ext uri="{FF2B5EF4-FFF2-40B4-BE49-F238E27FC236}">
                <a16:creationId xmlns:a16="http://schemas.microsoft.com/office/drawing/2014/main" id="{059BA22A-2139-A5E6-998F-121B38FC81D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99787" y="1077952"/>
            <a:ext cx="2651607" cy="4395457"/>
          </a:xfrm>
          <a:prstGeom prst="rect">
            <a:avLst/>
          </a:prstGeom>
        </p:spPr>
      </p:pic>
      <p:pic>
        <p:nvPicPr>
          <p:cNvPr id="6" name="Picture 5" descr="A mannequin with a blue shirt&#10;&#10;Description automatically generated">
            <a:extLst>
              <a:ext uri="{FF2B5EF4-FFF2-40B4-BE49-F238E27FC236}">
                <a16:creationId xmlns:a16="http://schemas.microsoft.com/office/drawing/2014/main" id="{506A9D6F-1F82-751C-01B0-82EED2F0185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07595" y="1077951"/>
            <a:ext cx="2562553" cy="4395458"/>
          </a:xfrm>
          <a:prstGeom prst="rect">
            <a:avLst/>
          </a:prstGeom>
        </p:spPr>
      </p:pic>
      <p:pic>
        <p:nvPicPr>
          <p:cNvPr id="10" name="Picture 9" descr="A blue dress on a mannequin&#10;&#10;Description automatically generated">
            <a:extLst>
              <a:ext uri="{FF2B5EF4-FFF2-40B4-BE49-F238E27FC236}">
                <a16:creationId xmlns:a16="http://schemas.microsoft.com/office/drawing/2014/main" id="{4574D563-AA42-13D7-5D05-D566A24BFB7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120888" y="1037063"/>
            <a:ext cx="2811366" cy="4483047"/>
          </a:xfrm>
          <a:prstGeom prst="rect">
            <a:avLst/>
          </a:prstGeom>
        </p:spPr>
      </p:pic>
      <p:pic>
        <p:nvPicPr>
          <p:cNvPr id="12" name="Picture 11" descr="A blue shirt on a swinger&#10;&#10;Description automatically generated">
            <a:extLst>
              <a:ext uri="{FF2B5EF4-FFF2-40B4-BE49-F238E27FC236}">
                <a16:creationId xmlns:a16="http://schemas.microsoft.com/office/drawing/2014/main" id="{4C200D1F-5EEF-9137-DDD4-51C46A123E25}"/>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182994" y="1033789"/>
            <a:ext cx="2631513" cy="4439620"/>
          </a:xfrm>
          <a:prstGeom prst="rect">
            <a:avLst/>
          </a:prstGeom>
        </p:spPr>
      </p:pic>
      <p:sp>
        <p:nvSpPr>
          <p:cNvPr id="13" name="TextBox 12">
            <a:extLst>
              <a:ext uri="{FF2B5EF4-FFF2-40B4-BE49-F238E27FC236}">
                <a16:creationId xmlns:a16="http://schemas.microsoft.com/office/drawing/2014/main" id="{73E3E273-3C21-82D6-0517-734868807B76}"/>
              </a:ext>
            </a:extLst>
          </p:cNvPr>
          <p:cNvSpPr txBox="1"/>
          <p:nvPr/>
        </p:nvSpPr>
        <p:spPr>
          <a:xfrm>
            <a:off x="365760" y="5654040"/>
            <a:ext cx="11247120" cy="1200329"/>
          </a:xfrm>
          <a:prstGeom prst="rect">
            <a:avLst/>
          </a:prstGeom>
          <a:noFill/>
        </p:spPr>
        <p:txBody>
          <a:bodyPr wrap="square" rtlCol="0">
            <a:spAutoFit/>
          </a:bodyPr>
          <a:lstStyle/>
          <a:p>
            <a:r>
              <a:rPr lang="en-US" dirty="0">
                <a:solidFill>
                  <a:schemeClr val="accent1"/>
                </a:solidFill>
              </a:rPr>
              <a:t>Eloise Salter: Handmade/ embroidered Zero-waste Dress.</a:t>
            </a:r>
          </a:p>
          <a:p>
            <a:endParaRPr lang="en-US" dirty="0">
              <a:solidFill>
                <a:schemeClr val="accent1"/>
              </a:solidFill>
            </a:endParaRPr>
          </a:p>
          <a:p>
            <a:r>
              <a:rPr lang="en-US" dirty="0">
                <a:solidFill>
                  <a:schemeClr val="accent1"/>
                </a:solidFill>
              </a:rPr>
              <a:t>Maggie Bushy: Box Dress with pleated apron and pull-up lantern sleeves, inspired by historical nurses’ uniforms.</a:t>
            </a:r>
          </a:p>
          <a:p>
            <a:endParaRPr lang="en-US" dirty="0">
              <a:solidFill>
                <a:schemeClr val="accent1"/>
              </a:solidFill>
            </a:endParaRPr>
          </a:p>
        </p:txBody>
      </p:sp>
      <p:sp>
        <p:nvSpPr>
          <p:cNvPr id="15" name="TextBox 14">
            <a:extLst>
              <a:ext uri="{FF2B5EF4-FFF2-40B4-BE49-F238E27FC236}">
                <a16:creationId xmlns:a16="http://schemas.microsoft.com/office/drawing/2014/main" id="{5D38F6A4-5C60-8D94-C980-6C9F91CE492A}"/>
              </a:ext>
            </a:extLst>
          </p:cNvPr>
          <p:cNvSpPr txBox="1"/>
          <p:nvPr/>
        </p:nvSpPr>
        <p:spPr>
          <a:xfrm>
            <a:off x="288574" y="81608"/>
            <a:ext cx="6099716" cy="584775"/>
          </a:xfrm>
          <a:prstGeom prst="rect">
            <a:avLst/>
          </a:prstGeom>
          <a:noFill/>
        </p:spPr>
        <p:txBody>
          <a:bodyPr wrap="square">
            <a:spAutoFit/>
          </a:bodyPr>
          <a:lstStyle/>
          <a:p>
            <a:r>
              <a:rPr lang="en-US" sz="3200" b="1" dirty="0">
                <a:solidFill>
                  <a:schemeClr val="accent1"/>
                </a:solidFill>
              </a:rPr>
              <a:t>PPE Redesigned</a:t>
            </a:r>
          </a:p>
        </p:txBody>
      </p:sp>
    </p:spTree>
    <p:extLst>
      <p:ext uri="{BB962C8B-B14F-4D97-AF65-F5344CB8AC3E}">
        <p14:creationId xmlns:p14="http://schemas.microsoft.com/office/powerpoint/2010/main" val="2881520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96654F-C232-D132-3715-1B5BEA88DC47}"/>
              </a:ext>
            </a:extLst>
          </p:cNvPr>
          <p:cNvSpPr/>
          <p:nvPr/>
        </p:nvSpPr>
        <p:spPr>
          <a:xfrm>
            <a:off x="0" y="2625811"/>
            <a:ext cx="12207949" cy="803189"/>
          </a:xfrm>
          <a:prstGeom prst="rect">
            <a:avLst/>
          </a:prstGeom>
          <a:solidFill>
            <a:schemeClr val="accent5">
              <a:lumMod val="40000"/>
              <a:lumOff val="60000"/>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group of colorful fabric samples&#10;&#10;Description automatically generated">
            <a:extLst>
              <a:ext uri="{FF2B5EF4-FFF2-40B4-BE49-F238E27FC236}">
                <a16:creationId xmlns:a16="http://schemas.microsoft.com/office/drawing/2014/main" id="{56899FE1-A805-0FBF-699D-5F1D7F1B88A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rot="5400000">
            <a:off x="3532796" y="1597656"/>
            <a:ext cx="5220637" cy="3746810"/>
          </a:xfrm>
          <a:prstGeom prst="rect">
            <a:avLst/>
          </a:prstGeom>
        </p:spPr>
      </p:pic>
      <p:pic>
        <p:nvPicPr>
          <p:cNvPr id="6" name="Picture 5" descr="A close-up of a white shirt&#10;&#10;Description automatically generated">
            <a:extLst>
              <a:ext uri="{FF2B5EF4-FFF2-40B4-BE49-F238E27FC236}">
                <a16:creationId xmlns:a16="http://schemas.microsoft.com/office/drawing/2014/main" id="{23CF7D34-6054-FEDD-752C-8E727BE3A23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359302" y="860740"/>
            <a:ext cx="3424062" cy="5220637"/>
          </a:xfrm>
          <a:prstGeom prst="rect">
            <a:avLst/>
          </a:prstGeom>
        </p:spPr>
      </p:pic>
      <p:sp>
        <p:nvSpPr>
          <p:cNvPr id="7" name="TextBox 6">
            <a:extLst>
              <a:ext uri="{FF2B5EF4-FFF2-40B4-BE49-F238E27FC236}">
                <a16:creationId xmlns:a16="http://schemas.microsoft.com/office/drawing/2014/main" id="{2E7F109A-148F-9A9E-C2C4-07F6A1E81E3B}"/>
              </a:ext>
            </a:extLst>
          </p:cNvPr>
          <p:cNvSpPr txBox="1"/>
          <p:nvPr/>
        </p:nvSpPr>
        <p:spPr>
          <a:xfrm>
            <a:off x="336395" y="6254216"/>
            <a:ext cx="11519209" cy="369332"/>
          </a:xfrm>
          <a:prstGeom prst="rect">
            <a:avLst/>
          </a:prstGeom>
          <a:noFill/>
        </p:spPr>
        <p:txBody>
          <a:bodyPr wrap="square" rtlCol="0">
            <a:spAutoFit/>
          </a:bodyPr>
          <a:lstStyle/>
          <a:p>
            <a:r>
              <a:rPr lang="en-US" dirty="0">
                <a:solidFill>
                  <a:schemeClr val="accent1"/>
                </a:solidFill>
              </a:rPr>
              <a:t>Karen Harrigan &amp; Katherine Townsend: Red Cross; Alison Escott: Biofilms; KT &amp; Leanne Tonkin: Cross Contamination Gown </a:t>
            </a:r>
          </a:p>
        </p:txBody>
      </p:sp>
      <p:pic>
        <p:nvPicPr>
          <p:cNvPr id="9" name="Picture 8" descr="A group of purple medical gowns&#10;&#10;Description automatically generated">
            <a:extLst>
              <a:ext uri="{FF2B5EF4-FFF2-40B4-BE49-F238E27FC236}">
                <a16:creationId xmlns:a16="http://schemas.microsoft.com/office/drawing/2014/main" id="{748F3FD7-1DBC-8EB0-3D90-27E71082273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57198" y="888652"/>
            <a:ext cx="3482825" cy="5192726"/>
          </a:xfrm>
          <a:prstGeom prst="rect">
            <a:avLst/>
          </a:prstGeom>
          <a:ln w="6350">
            <a:noFill/>
          </a:ln>
        </p:spPr>
      </p:pic>
      <p:sp>
        <p:nvSpPr>
          <p:cNvPr id="2" name="Rectangle 1">
            <a:extLst>
              <a:ext uri="{FF2B5EF4-FFF2-40B4-BE49-F238E27FC236}">
                <a16:creationId xmlns:a16="http://schemas.microsoft.com/office/drawing/2014/main" id="{3223DA29-FA3E-F435-3D4C-4AC47EF15543}"/>
              </a:ext>
            </a:extLst>
          </p:cNvPr>
          <p:cNvSpPr/>
          <p:nvPr/>
        </p:nvSpPr>
        <p:spPr>
          <a:xfrm>
            <a:off x="-15950" y="1"/>
            <a:ext cx="12207949" cy="715812"/>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2AB8D80-AE5D-BCC8-E81C-321558CBB684}"/>
              </a:ext>
            </a:extLst>
          </p:cNvPr>
          <p:cNvSpPr txBox="1"/>
          <p:nvPr/>
        </p:nvSpPr>
        <p:spPr>
          <a:xfrm>
            <a:off x="288574" y="81608"/>
            <a:ext cx="6099716" cy="584775"/>
          </a:xfrm>
          <a:prstGeom prst="rect">
            <a:avLst/>
          </a:prstGeom>
          <a:noFill/>
        </p:spPr>
        <p:txBody>
          <a:bodyPr wrap="square">
            <a:spAutoFit/>
          </a:bodyPr>
          <a:lstStyle/>
          <a:p>
            <a:r>
              <a:rPr lang="en-US" sz="3200" b="1" dirty="0">
                <a:solidFill>
                  <a:schemeClr val="accent1"/>
                </a:solidFill>
              </a:rPr>
              <a:t>PPE Repurposed</a:t>
            </a:r>
          </a:p>
        </p:txBody>
      </p:sp>
    </p:spTree>
    <p:extLst>
      <p:ext uri="{BB962C8B-B14F-4D97-AF65-F5344CB8AC3E}">
        <p14:creationId xmlns:p14="http://schemas.microsoft.com/office/powerpoint/2010/main" val="3148814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annequins in different colors&#10;&#10;Description automatically generated">
            <a:extLst>
              <a:ext uri="{FF2B5EF4-FFF2-40B4-BE49-F238E27FC236}">
                <a16:creationId xmlns:a16="http://schemas.microsoft.com/office/drawing/2014/main" id="{1FF3C1FB-D307-A9E2-95A3-37C972E371C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59409" y="106172"/>
            <a:ext cx="10049143" cy="6187440"/>
          </a:xfrm>
          <a:prstGeom prst="rect">
            <a:avLst/>
          </a:prstGeom>
        </p:spPr>
      </p:pic>
      <p:sp>
        <p:nvSpPr>
          <p:cNvPr id="2" name="TextBox 1">
            <a:extLst>
              <a:ext uri="{FF2B5EF4-FFF2-40B4-BE49-F238E27FC236}">
                <a16:creationId xmlns:a16="http://schemas.microsoft.com/office/drawing/2014/main" id="{09CD08F0-CD22-ABC3-D554-279E66C7508F}"/>
              </a:ext>
            </a:extLst>
          </p:cNvPr>
          <p:cNvSpPr txBox="1"/>
          <p:nvPr/>
        </p:nvSpPr>
        <p:spPr>
          <a:xfrm>
            <a:off x="1189246" y="6381480"/>
            <a:ext cx="10287000" cy="369332"/>
          </a:xfrm>
          <a:prstGeom prst="rect">
            <a:avLst/>
          </a:prstGeom>
          <a:noFill/>
        </p:spPr>
        <p:txBody>
          <a:bodyPr wrap="square" rtlCol="0">
            <a:spAutoFit/>
          </a:bodyPr>
          <a:lstStyle/>
          <a:p>
            <a:r>
              <a:rPr lang="en-US" dirty="0">
                <a:solidFill>
                  <a:schemeClr val="accent1"/>
                </a:solidFill>
              </a:rPr>
              <a:t>One BC: Spiralized; Klements: Ghosts; Cunnington &amp; Sanderson: Gown of Care; G Force: Of Good Omens</a:t>
            </a:r>
          </a:p>
        </p:txBody>
      </p:sp>
      <p:sp>
        <p:nvSpPr>
          <p:cNvPr id="6" name="Rectangle 5">
            <a:extLst>
              <a:ext uri="{FF2B5EF4-FFF2-40B4-BE49-F238E27FC236}">
                <a16:creationId xmlns:a16="http://schemas.microsoft.com/office/drawing/2014/main" id="{0439C4DD-D31A-73E1-7F0B-A475722BAC82}"/>
              </a:ext>
            </a:extLst>
          </p:cNvPr>
          <p:cNvSpPr/>
          <p:nvPr/>
        </p:nvSpPr>
        <p:spPr>
          <a:xfrm>
            <a:off x="-15949" y="0"/>
            <a:ext cx="12207949" cy="715812"/>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BECC86F-5CEE-13C4-FD0A-030305450EFE}"/>
              </a:ext>
            </a:extLst>
          </p:cNvPr>
          <p:cNvSpPr txBox="1"/>
          <p:nvPr/>
        </p:nvSpPr>
        <p:spPr>
          <a:xfrm>
            <a:off x="281116" y="106172"/>
            <a:ext cx="3537121" cy="584775"/>
          </a:xfrm>
          <a:prstGeom prst="rect">
            <a:avLst/>
          </a:prstGeom>
          <a:noFill/>
        </p:spPr>
        <p:txBody>
          <a:bodyPr wrap="square">
            <a:spAutoFit/>
          </a:bodyPr>
          <a:lstStyle/>
          <a:p>
            <a:r>
              <a:rPr lang="en-US" sz="3200" b="1" dirty="0">
                <a:solidFill>
                  <a:schemeClr val="accent1"/>
                </a:solidFill>
              </a:rPr>
              <a:t>PPE Refashioned </a:t>
            </a:r>
          </a:p>
        </p:txBody>
      </p:sp>
    </p:spTree>
    <p:extLst>
      <p:ext uri="{BB962C8B-B14F-4D97-AF65-F5344CB8AC3E}">
        <p14:creationId xmlns:p14="http://schemas.microsoft.com/office/powerpoint/2010/main" val="1471125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13536-0693-2E0C-4FA6-67A574FA0B87}"/>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1E6028A0-FB9A-78CA-80FD-95935EB07C1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019" y="747990"/>
            <a:ext cx="12220018" cy="61100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1DA5518-57FB-1FA8-EBC3-D0B893646B16}"/>
              </a:ext>
            </a:extLst>
          </p:cNvPr>
          <p:cNvSpPr/>
          <p:nvPr/>
        </p:nvSpPr>
        <p:spPr>
          <a:xfrm>
            <a:off x="-15950" y="0"/>
            <a:ext cx="12207949" cy="747989"/>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6BC3CB9-E6AD-8E70-E724-AE855092C16B}"/>
              </a:ext>
            </a:extLst>
          </p:cNvPr>
          <p:cNvSpPr txBox="1"/>
          <p:nvPr/>
        </p:nvSpPr>
        <p:spPr>
          <a:xfrm>
            <a:off x="288574" y="81608"/>
            <a:ext cx="6099716" cy="584775"/>
          </a:xfrm>
          <a:prstGeom prst="rect">
            <a:avLst/>
          </a:prstGeom>
          <a:noFill/>
        </p:spPr>
        <p:txBody>
          <a:bodyPr wrap="square">
            <a:spAutoFit/>
          </a:bodyPr>
          <a:lstStyle/>
          <a:p>
            <a:r>
              <a:rPr lang="en-US" sz="3200" b="1" dirty="0">
                <a:solidFill>
                  <a:schemeClr val="accent1"/>
                </a:solidFill>
              </a:rPr>
              <a:t>Touring exhibition</a:t>
            </a:r>
          </a:p>
        </p:txBody>
      </p:sp>
    </p:spTree>
    <p:extLst>
      <p:ext uri="{BB962C8B-B14F-4D97-AF65-F5344CB8AC3E}">
        <p14:creationId xmlns:p14="http://schemas.microsoft.com/office/powerpoint/2010/main" val="2008375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D2B8D-9D6C-0E10-8FDF-D9B7426E578C}"/>
            </a:ext>
          </a:extLst>
        </p:cNvPr>
        <p:cNvGrpSpPr/>
        <p:nvPr/>
      </p:nvGrpSpPr>
      <p:grpSpPr>
        <a:xfrm>
          <a:off x="0" y="0"/>
          <a:ext cx="0" cy="0"/>
          <a:chOff x="0" y="0"/>
          <a:chExt cx="0" cy="0"/>
        </a:xfrm>
      </p:grpSpPr>
      <p:pic>
        <p:nvPicPr>
          <p:cNvPr id="3" name="Picture 2" descr="A display of dresses on a shelf&#10;&#10;Description automatically generated with medium confidence">
            <a:extLst>
              <a:ext uri="{FF2B5EF4-FFF2-40B4-BE49-F238E27FC236}">
                <a16:creationId xmlns:a16="http://schemas.microsoft.com/office/drawing/2014/main" id="{ADC46DD5-ECEC-545B-8E1D-AF46B492B5CB}"/>
              </a:ext>
            </a:extLst>
          </p:cNvPr>
          <p:cNvPicPr>
            <a:picLocks noChangeAspect="1"/>
          </p:cNvPicPr>
          <p:nvPr/>
        </p:nvPicPr>
        <p:blipFill>
          <a:blip r:embed="rId2"/>
          <a:stretch>
            <a:fillRect/>
          </a:stretch>
        </p:blipFill>
        <p:spPr>
          <a:xfrm>
            <a:off x="4303202" y="941403"/>
            <a:ext cx="7888799" cy="5916598"/>
          </a:xfrm>
          <a:prstGeom prst="rect">
            <a:avLst/>
          </a:prstGeom>
        </p:spPr>
      </p:pic>
      <p:sp>
        <p:nvSpPr>
          <p:cNvPr id="2" name="Rectangle 1">
            <a:extLst>
              <a:ext uri="{FF2B5EF4-FFF2-40B4-BE49-F238E27FC236}">
                <a16:creationId xmlns:a16="http://schemas.microsoft.com/office/drawing/2014/main" id="{C17037F4-4629-B46E-914E-3E56CB2C4472}"/>
              </a:ext>
            </a:extLst>
          </p:cNvPr>
          <p:cNvSpPr/>
          <p:nvPr/>
        </p:nvSpPr>
        <p:spPr>
          <a:xfrm>
            <a:off x="-15949" y="1"/>
            <a:ext cx="12207949" cy="941402"/>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5EB7BAE-2453-2DA0-414A-60A2AA6EC1D4}"/>
              </a:ext>
            </a:extLst>
          </p:cNvPr>
          <p:cNvSpPr txBox="1"/>
          <p:nvPr/>
        </p:nvSpPr>
        <p:spPr>
          <a:xfrm>
            <a:off x="103223" y="131345"/>
            <a:ext cx="6099716" cy="584775"/>
          </a:xfrm>
          <a:prstGeom prst="rect">
            <a:avLst/>
          </a:prstGeom>
          <a:noFill/>
        </p:spPr>
        <p:txBody>
          <a:bodyPr wrap="square">
            <a:spAutoFit/>
          </a:bodyPr>
          <a:lstStyle/>
          <a:p>
            <a:r>
              <a:rPr lang="en-US" sz="3200" b="1" dirty="0">
                <a:solidFill>
                  <a:schemeClr val="accent1"/>
                </a:solidFill>
              </a:rPr>
              <a:t>Touring exhibition</a:t>
            </a:r>
          </a:p>
        </p:txBody>
      </p:sp>
      <p:pic>
        <p:nvPicPr>
          <p:cNvPr id="5" name="Picture 4" descr="A mannequins with blue dresses on them&#10;&#10;Description automatically generated">
            <a:extLst>
              <a:ext uri="{FF2B5EF4-FFF2-40B4-BE49-F238E27FC236}">
                <a16:creationId xmlns:a16="http://schemas.microsoft.com/office/drawing/2014/main" id="{729F92F1-3E08-A6DF-DABA-F561E1CD9A2A}"/>
              </a:ext>
            </a:extLst>
          </p:cNvPr>
          <p:cNvPicPr>
            <a:picLocks noChangeAspect="1"/>
          </p:cNvPicPr>
          <p:nvPr/>
        </p:nvPicPr>
        <p:blipFill>
          <a:blip r:embed="rId3"/>
          <a:stretch>
            <a:fillRect/>
          </a:stretch>
        </p:blipFill>
        <p:spPr>
          <a:xfrm>
            <a:off x="0" y="941403"/>
            <a:ext cx="4437448" cy="5916597"/>
          </a:xfrm>
          <a:prstGeom prst="rect">
            <a:avLst/>
          </a:prstGeom>
        </p:spPr>
      </p:pic>
    </p:spTree>
    <p:extLst>
      <p:ext uri="{BB962C8B-B14F-4D97-AF65-F5344CB8AC3E}">
        <p14:creationId xmlns:p14="http://schemas.microsoft.com/office/powerpoint/2010/main" val="851578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B46E6-8581-F7E0-27B4-8DFCB15B281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7C1EB8D-E050-6C1C-181F-BE7A5FD576E3}"/>
              </a:ext>
            </a:extLst>
          </p:cNvPr>
          <p:cNvSpPr/>
          <p:nvPr/>
        </p:nvSpPr>
        <p:spPr>
          <a:xfrm>
            <a:off x="6858000" y="0"/>
            <a:ext cx="5333998"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A801D47-D61B-B61E-22B5-18049E1790A5}"/>
              </a:ext>
            </a:extLst>
          </p:cNvPr>
          <p:cNvSpPr txBox="1"/>
          <p:nvPr/>
        </p:nvSpPr>
        <p:spPr>
          <a:xfrm>
            <a:off x="357123" y="3587862"/>
            <a:ext cx="6334255" cy="2923877"/>
          </a:xfrm>
          <a:prstGeom prst="rect">
            <a:avLst/>
          </a:prstGeom>
          <a:noFill/>
        </p:spPr>
        <p:txBody>
          <a:bodyPr wrap="square" rtlCol="0">
            <a:spAutoFit/>
          </a:bodyPr>
          <a:lstStyle/>
          <a:p>
            <a:r>
              <a:rPr lang="en-US" sz="3200" dirty="0">
                <a:solidFill>
                  <a:schemeClr val="accent1"/>
                </a:solidFill>
              </a:rPr>
              <a:t>‘Working with [a] people model….[in] creating identity as a research centre for dress collections, [creates] intimacy, domestic feel to it’. </a:t>
            </a:r>
            <a:r>
              <a:rPr lang="en-US" sz="2000" dirty="0">
                <a:solidFill>
                  <a:schemeClr val="accent1"/>
                </a:solidFill>
              </a:rPr>
              <a:t>Rosie Gnatiuk, Curator of Costume, Platt Hall, Manchester, UK. </a:t>
            </a:r>
          </a:p>
        </p:txBody>
      </p:sp>
      <p:sp>
        <p:nvSpPr>
          <p:cNvPr id="3" name="Rectangle 2">
            <a:extLst>
              <a:ext uri="{FF2B5EF4-FFF2-40B4-BE49-F238E27FC236}">
                <a16:creationId xmlns:a16="http://schemas.microsoft.com/office/drawing/2014/main" id="{ABA12907-35DA-BD4E-D807-47234681B52A}"/>
              </a:ext>
            </a:extLst>
          </p:cNvPr>
          <p:cNvSpPr/>
          <p:nvPr/>
        </p:nvSpPr>
        <p:spPr>
          <a:xfrm>
            <a:off x="0" y="2456"/>
            <a:ext cx="12207949" cy="897925"/>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825E780-6544-CD57-301A-2D5935689F39}"/>
              </a:ext>
            </a:extLst>
          </p:cNvPr>
          <p:cNvSpPr txBox="1"/>
          <p:nvPr/>
        </p:nvSpPr>
        <p:spPr>
          <a:xfrm>
            <a:off x="106763" y="66699"/>
            <a:ext cx="7675324" cy="769441"/>
          </a:xfrm>
          <a:prstGeom prst="rect">
            <a:avLst/>
          </a:prstGeom>
          <a:noFill/>
        </p:spPr>
        <p:txBody>
          <a:bodyPr wrap="square">
            <a:spAutoFit/>
          </a:bodyPr>
          <a:lstStyle/>
          <a:p>
            <a:r>
              <a:rPr lang="en-GB" sz="4400" b="1" dirty="0">
                <a:solidFill>
                  <a:schemeClr val="accent1"/>
                </a:solidFill>
                <a:latin typeface="Calibri" panose="020F0502020204030204" pitchFamily="34" charset="0"/>
                <a:ea typeface="Calibri" panose="020F0502020204030204" pitchFamily="34" charset="0"/>
              </a:rPr>
              <a:t>Archiving PPE Objects</a:t>
            </a:r>
          </a:p>
        </p:txBody>
      </p:sp>
      <p:pic>
        <p:nvPicPr>
          <p:cNvPr id="7" name="Picture 6" descr="A shirt with a ruffle hem&#10;&#10;Description automatically generated with medium confidence">
            <a:extLst>
              <a:ext uri="{FF2B5EF4-FFF2-40B4-BE49-F238E27FC236}">
                <a16:creationId xmlns:a16="http://schemas.microsoft.com/office/drawing/2014/main" id="{27609753-7DAD-D318-5EA4-17BBB4A14D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
        <p:nvSpPr>
          <p:cNvPr id="9" name="TextBox 8">
            <a:extLst>
              <a:ext uri="{FF2B5EF4-FFF2-40B4-BE49-F238E27FC236}">
                <a16:creationId xmlns:a16="http://schemas.microsoft.com/office/drawing/2014/main" id="{DF918BE9-2351-A398-8E6A-5E0A172E0F21}"/>
              </a:ext>
            </a:extLst>
          </p:cNvPr>
          <p:cNvSpPr txBox="1"/>
          <p:nvPr/>
        </p:nvSpPr>
        <p:spPr>
          <a:xfrm>
            <a:off x="331866" y="974431"/>
            <a:ext cx="6700685" cy="2923877"/>
          </a:xfrm>
          <a:prstGeom prst="rect">
            <a:avLst/>
          </a:prstGeom>
          <a:noFill/>
        </p:spPr>
        <p:txBody>
          <a:bodyPr wrap="square" rtlCol="0">
            <a:spAutoFit/>
          </a:bodyPr>
          <a:lstStyle/>
          <a:p>
            <a:r>
              <a:rPr lang="en-US" sz="3200" dirty="0">
                <a:solidFill>
                  <a:schemeClr val="accent1"/>
                </a:solidFill>
              </a:rPr>
              <a:t>‘You were rather like butterflies because you got called a yellow or a short cap yellow, blue or a long cap blue…’ </a:t>
            </a:r>
            <a:r>
              <a:rPr lang="en-GB" sz="2000" b="0" i="0" dirty="0">
                <a:solidFill>
                  <a:schemeClr val="accent1"/>
                </a:solidFill>
                <a:effectLst/>
              </a:rPr>
              <a:t>Marion Reed, former nurse, o</a:t>
            </a:r>
            <a:r>
              <a:rPr lang="en-GB" sz="2000" dirty="0">
                <a:solidFill>
                  <a:schemeClr val="accent1"/>
                </a:solidFill>
              </a:rPr>
              <a:t>ral h</a:t>
            </a:r>
            <a:r>
              <a:rPr lang="en-GB" sz="2000" b="0" i="0" dirty="0">
                <a:solidFill>
                  <a:schemeClr val="accent1"/>
                </a:solidFill>
                <a:effectLst/>
              </a:rPr>
              <a:t>istory archive, Royal College of Nursing, London.  </a:t>
            </a:r>
            <a:endParaRPr lang="en-US" sz="2000" dirty="0">
              <a:solidFill>
                <a:schemeClr val="accent1"/>
              </a:solidFill>
            </a:endParaRPr>
          </a:p>
          <a:p>
            <a:endParaRPr lang="en-US" sz="3200" b="1" dirty="0">
              <a:solidFill>
                <a:schemeClr val="accent1"/>
              </a:solidFill>
            </a:endParaRPr>
          </a:p>
        </p:txBody>
      </p:sp>
    </p:spTree>
    <p:extLst>
      <p:ext uri="{BB962C8B-B14F-4D97-AF65-F5344CB8AC3E}">
        <p14:creationId xmlns:p14="http://schemas.microsoft.com/office/powerpoint/2010/main" val="1792244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51B39-1619-DB48-CEB7-7E0076B4074C}"/>
            </a:ext>
          </a:extLst>
        </p:cNvPr>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E8DC3B85-DC3B-B45E-9A61-D685788ABF74}"/>
              </a:ext>
            </a:extLst>
          </p:cNvPr>
          <p:cNvPicPr>
            <a:picLocks noChangeAspect="1"/>
          </p:cNvPicPr>
          <p:nvPr/>
        </p:nvPicPr>
        <p:blipFill>
          <a:blip r:embed="rId2"/>
          <a:stretch>
            <a:fillRect/>
          </a:stretch>
        </p:blipFill>
        <p:spPr>
          <a:xfrm>
            <a:off x="-1" y="614714"/>
            <a:ext cx="12192001" cy="5650161"/>
          </a:xfrm>
          <a:prstGeom prst="rect">
            <a:avLst/>
          </a:prstGeom>
        </p:spPr>
      </p:pic>
      <p:sp>
        <p:nvSpPr>
          <p:cNvPr id="2" name="Rectangle 1">
            <a:extLst>
              <a:ext uri="{FF2B5EF4-FFF2-40B4-BE49-F238E27FC236}">
                <a16:creationId xmlns:a16="http://schemas.microsoft.com/office/drawing/2014/main" id="{EEE433F7-97E6-64E6-96BF-05F5976F259C}"/>
              </a:ext>
            </a:extLst>
          </p:cNvPr>
          <p:cNvSpPr/>
          <p:nvPr/>
        </p:nvSpPr>
        <p:spPr>
          <a:xfrm>
            <a:off x="0" y="0"/>
            <a:ext cx="12207949" cy="687894"/>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37B6099-547A-788F-32EC-E3B4225E2E6C}"/>
              </a:ext>
            </a:extLst>
          </p:cNvPr>
          <p:cNvSpPr txBox="1"/>
          <p:nvPr/>
        </p:nvSpPr>
        <p:spPr>
          <a:xfrm>
            <a:off x="159887" y="4492"/>
            <a:ext cx="10145647" cy="646331"/>
          </a:xfrm>
          <a:prstGeom prst="rect">
            <a:avLst/>
          </a:prstGeom>
          <a:noFill/>
        </p:spPr>
        <p:txBody>
          <a:bodyPr wrap="square" rtlCol="0">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36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Cultural mapping of workwear and PPE</a:t>
            </a:r>
            <a:endParaRPr lang="en-GB" sz="36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screenshot of a website&#10;&#10;Description automatically generated">
            <a:extLst>
              <a:ext uri="{FF2B5EF4-FFF2-40B4-BE49-F238E27FC236}">
                <a16:creationId xmlns:a16="http://schemas.microsoft.com/office/drawing/2014/main" id="{09CBBC73-D80D-ABD0-2208-9A616DEF05BC}"/>
              </a:ext>
            </a:extLst>
          </p:cNvPr>
          <p:cNvPicPr>
            <a:picLocks noChangeAspect="1"/>
          </p:cNvPicPr>
          <p:nvPr/>
        </p:nvPicPr>
        <p:blipFill>
          <a:blip r:embed="rId2"/>
          <a:stretch>
            <a:fillRect/>
          </a:stretch>
        </p:blipFill>
        <p:spPr>
          <a:xfrm>
            <a:off x="15948" y="687894"/>
            <a:ext cx="12192001" cy="5650161"/>
          </a:xfrm>
          <a:prstGeom prst="rect">
            <a:avLst/>
          </a:prstGeom>
        </p:spPr>
      </p:pic>
      <p:pic>
        <p:nvPicPr>
          <p:cNvPr id="5" name="Picture 4" descr="A close-up of a logo&#10;&#10;Description automatically generated">
            <a:extLst>
              <a:ext uri="{FF2B5EF4-FFF2-40B4-BE49-F238E27FC236}">
                <a16:creationId xmlns:a16="http://schemas.microsoft.com/office/drawing/2014/main" id="{EC4FE491-8384-E0AA-4296-3EBA5EA800BC}"/>
              </a:ext>
            </a:extLst>
          </p:cNvPr>
          <p:cNvPicPr>
            <a:picLocks noChangeAspect="1"/>
          </p:cNvPicPr>
          <p:nvPr/>
        </p:nvPicPr>
        <p:blipFill>
          <a:blip r:embed="rId3"/>
          <a:stretch>
            <a:fillRect/>
          </a:stretch>
        </p:blipFill>
        <p:spPr>
          <a:xfrm>
            <a:off x="4527163" y="6091884"/>
            <a:ext cx="3069215" cy="769441"/>
          </a:xfrm>
          <a:prstGeom prst="rect">
            <a:avLst/>
          </a:prstGeom>
        </p:spPr>
      </p:pic>
    </p:spTree>
    <p:extLst>
      <p:ext uri="{BB962C8B-B14F-4D97-AF65-F5344CB8AC3E}">
        <p14:creationId xmlns:p14="http://schemas.microsoft.com/office/powerpoint/2010/main" val="3981784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26379-73CC-EA3F-A84D-096FE875540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EF8136D-D8BE-C41B-5786-5974E456161C}"/>
              </a:ext>
            </a:extLst>
          </p:cNvPr>
          <p:cNvSpPr/>
          <p:nvPr/>
        </p:nvSpPr>
        <p:spPr>
          <a:xfrm>
            <a:off x="6096000" y="0"/>
            <a:ext cx="6095998"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58557EF-45B7-3256-7A8E-EA2D92F3A35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04490" y="0"/>
            <a:ext cx="5894721" cy="6858000"/>
          </a:xfrm>
          <a:prstGeom prst="rect">
            <a:avLst/>
          </a:prstGeom>
        </p:spPr>
      </p:pic>
      <p:sp>
        <p:nvSpPr>
          <p:cNvPr id="2" name="TextBox 1">
            <a:extLst>
              <a:ext uri="{FF2B5EF4-FFF2-40B4-BE49-F238E27FC236}">
                <a16:creationId xmlns:a16="http://schemas.microsoft.com/office/drawing/2014/main" id="{F556305D-6D08-94AF-618A-34FB6C4649F9}"/>
              </a:ext>
            </a:extLst>
          </p:cNvPr>
          <p:cNvSpPr txBox="1"/>
          <p:nvPr/>
        </p:nvSpPr>
        <p:spPr>
          <a:xfrm>
            <a:off x="323293" y="6092771"/>
            <a:ext cx="5772707" cy="646331"/>
          </a:xfrm>
          <a:prstGeom prst="rect">
            <a:avLst/>
          </a:prstGeom>
          <a:noFill/>
        </p:spPr>
        <p:txBody>
          <a:bodyPr wrap="square" rtlCol="0">
            <a:spAutoFit/>
          </a:bodyPr>
          <a:lstStyle/>
          <a:p>
            <a:pPr algn="r"/>
            <a:r>
              <a:rPr lang="en-US" dirty="0">
                <a:solidFill>
                  <a:schemeClr val="accent1"/>
                </a:solidFill>
              </a:rPr>
              <a:t>Nurse uniforms belonging to Ella Doreen Lacey, 1936 - , Newstead Abbey, Nottingham. Image: Leanne Tonkin 2024.   </a:t>
            </a:r>
          </a:p>
        </p:txBody>
      </p:sp>
      <p:sp>
        <p:nvSpPr>
          <p:cNvPr id="3" name="TextBox 2">
            <a:extLst>
              <a:ext uri="{FF2B5EF4-FFF2-40B4-BE49-F238E27FC236}">
                <a16:creationId xmlns:a16="http://schemas.microsoft.com/office/drawing/2014/main" id="{687F9890-C8D2-BD8A-ED70-8BE28A8069B1}"/>
              </a:ext>
            </a:extLst>
          </p:cNvPr>
          <p:cNvSpPr txBox="1"/>
          <p:nvPr/>
        </p:nvSpPr>
        <p:spPr>
          <a:xfrm>
            <a:off x="323293" y="1193935"/>
            <a:ext cx="5651613" cy="2739211"/>
          </a:xfrm>
          <a:prstGeom prst="rect">
            <a:avLst/>
          </a:prstGeom>
          <a:noFill/>
        </p:spPr>
        <p:txBody>
          <a:bodyPr wrap="square" rtlCol="0">
            <a:spAutoFit/>
          </a:bodyPr>
          <a:lstStyle/>
          <a:p>
            <a:r>
              <a:rPr lang="en-US" sz="2800" dirty="0">
                <a:solidFill>
                  <a:schemeClr val="accent1"/>
                </a:solidFill>
              </a:rPr>
              <a:t>‘When a heritage place maintains its original function and has a connected community, it does not remain static but continues to change/add various tangible and intangible expressions.’</a:t>
            </a:r>
          </a:p>
          <a:p>
            <a:r>
              <a:rPr lang="en-US" sz="1200" dirty="0">
                <a:solidFill>
                  <a:schemeClr val="accent1"/>
                </a:solidFill>
              </a:rPr>
              <a:t> </a:t>
            </a:r>
          </a:p>
          <a:p>
            <a:r>
              <a:rPr lang="en-US" sz="2000" dirty="0">
                <a:solidFill>
                  <a:schemeClr val="accent1"/>
                </a:solidFill>
              </a:rPr>
              <a:t>Wijesuriya (2018), p 50.</a:t>
            </a:r>
          </a:p>
        </p:txBody>
      </p:sp>
    </p:spTree>
    <p:extLst>
      <p:ext uri="{BB962C8B-B14F-4D97-AF65-F5344CB8AC3E}">
        <p14:creationId xmlns:p14="http://schemas.microsoft.com/office/powerpoint/2010/main" val="7465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57092-7BE3-CED7-FAF4-38203547D8D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68AC8F8-4255-6758-8476-B76314E2231D}"/>
              </a:ext>
            </a:extLst>
          </p:cNvPr>
          <p:cNvSpPr/>
          <p:nvPr/>
        </p:nvSpPr>
        <p:spPr>
          <a:xfrm>
            <a:off x="6858000" y="0"/>
            <a:ext cx="5333998"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26E0332-47E4-561D-FF88-11B2764C10DD}"/>
              </a:ext>
            </a:extLst>
          </p:cNvPr>
          <p:cNvSpPr/>
          <p:nvPr/>
        </p:nvSpPr>
        <p:spPr>
          <a:xfrm>
            <a:off x="0" y="1"/>
            <a:ext cx="12207949" cy="811004"/>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Several pieces of white clothing&#10;&#10;Description automatically generated">
            <a:extLst>
              <a:ext uri="{FF2B5EF4-FFF2-40B4-BE49-F238E27FC236}">
                <a16:creationId xmlns:a16="http://schemas.microsoft.com/office/drawing/2014/main" id="{EEE26E3A-8443-5D3C-1CA6-8F5F4E0CBC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
        <p:nvSpPr>
          <p:cNvPr id="2" name="TextBox 1">
            <a:extLst>
              <a:ext uri="{FF2B5EF4-FFF2-40B4-BE49-F238E27FC236}">
                <a16:creationId xmlns:a16="http://schemas.microsoft.com/office/drawing/2014/main" id="{14B44395-A6D5-E471-1116-B9CD71B64218}"/>
              </a:ext>
            </a:extLst>
          </p:cNvPr>
          <p:cNvSpPr txBox="1"/>
          <p:nvPr/>
        </p:nvSpPr>
        <p:spPr>
          <a:xfrm>
            <a:off x="221673" y="41563"/>
            <a:ext cx="6636327" cy="769441"/>
          </a:xfrm>
          <a:prstGeom prst="rect">
            <a:avLst/>
          </a:prstGeom>
          <a:noFill/>
        </p:spPr>
        <p:txBody>
          <a:bodyPr wrap="square" rtlCol="0">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4400" b="1" dirty="0">
                <a:solidFill>
                  <a:schemeClr val="accent1"/>
                </a:solidFill>
                <a:effectLst/>
                <a:ea typeface="Calibri" panose="020F0502020204030204" pitchFamily="34" charset="0"/>
                <a:cs typeface="Calibri" panose="020F0502020204030204" pitchFamily="34" charset="0"/>
              </a:rPr>
              <a:t>PPE as cultural commodity </a:t>
            </a:r>
            <a:endParaRPr lang="en-GB" sz="4400" b="1" dirty="0">
              <a:solidFill>
                <a:schemeClr val="accent1"/>
              </a:solidFill>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D0EB6A0-C6F7-9634-1C28-654CDA3B246F}"/>
              </a:ext>
            </a:extLst>
          </p:cNvPr>
          <p:cNvSpPr txBox="1"/>
          <p:nvPr/>
        </p:nvSpPr>
        <p:spPr>
          <a:xfrm>
            <a:off x="640238" y="6170106"/>
            <a:ext cx="6217760" cy="646331"/>
          </a:xfrm>
          <a:prstGeom prst="rect">
            <a:avLst/>
          </a:prstGeom>
          <a:noFill/>
        </p:spPr>
        <p:txBody>
          <a:bodyPr wrap="square" rtlCol="0">
            <a:spAutoFit/>
          </a:bodyPr>
          <a:lstStyle/>
          <a:p>
            <a:pPr algn="r"/>
            <a:r>
              <a:rPr lang="en-US" dirty="0">
                <a:solidFill>
                  <a:schemeClr val="accent1"/>
                </a:solidFill>
              </a:rPr>
              <a:t>Nurses’ caps. Platt Hall, Manchester Art Galleries, Manchester. Image: Leanne Tonkin 2024.   </a:t>
            </a:r>
          </a:p>
        </p:txBody>
      </p:sp>
      <p:sp>
        <p:nvSpPr>
          <p:cNvPr id="4" name="TextBox 3">
            <a:extLst>
              <a:ext uri="{FF2B5EF4-FFF2-40B4-BE49-F238E27FC236}">
                <a16:creationId xmlns:a16="http://schemas.microsoft.com/office/drawing/2014/main" id="{FA5D2432-3199-05AE-F59C-178720B69EE1}"/>
              </a:ext>
            </a:extLst>
          </p:cNvPr>
          <p:cNvSpPr txBox="1"/>
          <p:nvPr/>
        </p:nvSpPr>
        <p:spPr>
          <a:xfrm>
            <a:off x="572306" y="1628507"/>
            <a:ext cx="6112700" cy="3600986"/>
          </a:xfrm>
          <a:prstGeom prst="rect">
            <a:avLst/>
          </a:prstGeom>
          <a:noFill/>
        </p:spPr>
        <p:txBody>
          <a:bodyPr wrap="square">
            <a:spAutoFit/>
          </a:bodyPr>
          <a:lstStyle/>
          <a:p>
            <a:r>
              <a:rPr lang="en-US" sz="3200" dirty="0">
                <a:solidFill>
                  <a:schemeClr val="accent1"/>
                </a:solidFill>
              </a:rPr>
              <a:t>‘…continuity is key  to characterising living heritage</a:t>
            </a:r>
          </a:p>
          <a:p>
            <a:r>
              <a:rPr lang="en-US" sz="3200" dirty="0">
                <a:solidFill>
                  <a:schemeClr val="accent1"/>
                </a:solidFill>
              </a:rPr>
              <a:t>…continuity is a key element in defining living heritage.’</a:t>
            </a:r>
          </a:p>
          <a:p>
            <a:r>
              <a:rPr lang="en-US" sz="3200" dirty="0">
                <a:solidFill>
                  <a:schemeClr val="accent1"/>
                </a:solidFill>
              </a:rPr>
              <a:t>Continuity is the basis on which to characterise living heritage.’ </a:t>
            </a:r>
          </a:p>
          <a:p>
            <a:endParaRPr lang="en-US" sz="1200" dirty="0">
              <a:solidFill>
                <a:schemeClr val="accent1"/>
              </a:solidFill>
            </a:endParaRPr>
          </a:p>
          <a:p>
            <a:r>
              <a:rPr lang="en-US" sz="2000" dirty="0">
                <a:solidFill>
                  <a:schemeClr val="accent1"/>
                </a:solidFill>
              </a:rPr>
              <a:t>Wijesuriya (2018), p.45</a:t>
            </a:r>
            <a:r>
              <a:rPr lang="en-US" sz="2400" dirty="0">
                <a:solidFill>
                  <a:schemeClr val="accent1"/>
                </a:solidFill>
              </a:rPr>
              <a:t>.</a:t>
            </a:r>
          </a:p>
        </p:txBody>
      </p:sp>
    </p:spTree>
    <p:extLst>
      <p:ext uri="{BB962C8B-B14F-4D97-AF65-F5344CB8AC3E}">
        <p14:creationId xmlns:p14="http://schemas.microsoft.com/office/powerpoint/2010/main" val="1370650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AECED-5ED8-9E26-4BBE-322A5D7BA0C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22150DB-C58D-7421-49DC-A5B2F5A47B09}"/>
              </a:ext>
            </a:extLst>
          </p:cNvPr>
          <p:cNvSpPr/>
          <p:nvPr/>
        </p:nvSpPr>
        <p:spPr>
          <a:xfrm>
            <a:off x="6572249" y="0"/>
            <a:ext cx="5619749"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red jacket with patches on it&#10;&#10;Description automatically generated">
            <a:extLst>
              <a:ext uri="{FF2B5EF4-FFF2-40B4-BE49-F238E27FC236}">
                <a16:creationId xmlns:a16="http://schemas.microsoft.com/office/drawing/2014/main" id="{84F06DF3-1D17-A7AF-76D8-463AF46225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
        <p:nvSpPr>
          <p:cNvPr id="6" name="TextBox 5">
            <a:extLst>
              <a:ext uri="{FF2B5EF4-FFF2-40B4-BE49-F238E27FC236}">
                <a16:creationId xmlns:a16="http://schemas.microsoft.com/office/drawing/2014/main" id="{806C3207-EB27-546F-5A0F-9CF5B6B71DE9}"/>
              </a:ext>
            </a:extLst>
          </p:cNvPr>
          <p:cNvSpPr txBox="1"/>
          <p:nvPr/>
        </p:nvSpPr>
        <p:spPr>
          <a:xfrm>
            <a:off x="1428747" y="5916131"/>
            <a:ext cx="5143500" cy="923330"/>
          </a:xfrm>
          <a:prstGeom prst="rect">
            <a:avLst/>
          </a:prstGeom>
          <a:noFill/>
        </p:spPr>
        <p:txBody>
          <a:bodyPr wrap="square" rtlCol="0">
            <a:spAutoFit/>
          </a:bodyPr>
          <a:lstStyle/>
          <a:p>
            <a:pPr algn="r"/>
            <a:r>
              <a:rPr lang="en-US" dirty="0">
                <a:solidFill>
                  <a:schemeClr val="accent1"/>
                </a:solidFill>
              </a:rPr>
              <a:t>VAD cape 1940-45. Accession no. 1971.70.</a:t>
            </a:r>
          </a:p>
          <a:p>
            <a:pPr algn="r"/>
            <a:r>
              <a:rPr lang="en-US" dirty="0">
                <a:solidFill>
                  <a:schemeClr val="accent1"/>
                </a:solidFill>
              </a:rPr>
              <a:t>Platt Hall, Manchester Art Galleries, Manchester. </a:t>
            </a:r>
          </a:p>
          <a:p>
            <a:pPr algn="r"/>
            <a:r>
              <a:rPr lang="en-US" dirty="0">
                <a:solidFill>
                  <a:schemeClr val="accent1"/>
                </a:solidFill>
              </a:rPr>
              <a:t>Image: Leanne Tonkin 2024.   </a:t>
            </a:r>
          </a:p>
        </p:txBody>
      </p:sp>
      <p:sp>
        <p:nvSpPr>
          <p:cNvPr id="4" name="Rectangle 3">
            <a:extLst>
              <a:ext uri="{FF2B5EF4-FFF2-40B4-BE49-F238E27FC236}">
                <a16:creationId xmlns:a16="http://schemas.microsoft.com/office/drawing/2014/main" id="{31B215B6-B388-5118-4052-2337C1F2B355}"/>
              </a:ext>
            </a:extLst>
          </p:cNvPr>
          <p:cNvSpPr/>
          <p:nvPr/>
        </p:nvSpPr>
        <p:spPr>
          <a:xfrm>
            <a:off x="0" y="2145432"/>
            <a:ext cx="7500551" cy="1625267"/>
          </a:xfrm>
          <a:prstGeom prst="rect">
            <a:avLst/>
          </a:prstGeom>
          <a:solidFill>
            <a:schemeClr val="accent5">
              <a:lumMod val="40000"/>
              <a:lumOff val="60000"/>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60CECB5-E574-F876-77F3-2EE0AA9D355A}"/>
              </a:ext>
            </a:extLst>
          </p:cNvPr>
          <p:cNvSpPr txBox="1"/>
          <p:nvPr/>
        </p:nvSpPr>
        <p:spPr>
          <a:xfrm>
            <a:off x="904678" y="2145434"/>
            <a:ext cx="5548510" cy="1569660"/>
          </a:xfrm>
          <a:prstGeom prst="rect">
            <a:avLst/>
          </a:prstGeom>
          <a:noFill/>
        </p:spPr>
        <p:txBody>
          <a:bodyPr wrap="square" rtlCol="0">
            <a:spAutoFit/>
          </a:bodyPr>
          <a:lstStyle/>
          <a:p>
            <a:r>
              <a:rPr lang="en-GB" sz="3200" dirty="0">
                <a:solidFill>
                  <a:schemeClr val="accent1"/>
                </a:solidFill>
                <a:ea typeface="Calibri" panose="020F0502020204030204" pitchFamily="34" charset="0"/>
                <a:cs typeface="Calibri" panose="020F0502020204030204" pitchFamily="34" charset="0"/>
              </a:rPr>
              <a:t>Preserving the p</a:t>
            </a:r>
            <a:r>
              <a:rPr lang="en-GB" sz="3200" dirty="0">
                <a:solidFill>
                  <a:schemeClr val="accent1"/>
                </a:solidFill>
                <a:effectLst/>
                <a:ea typeface="Calibri" panose="020F0502020204030204" pitchFamily="34" charset="0"/>
                <a:cs typeface="Calibri" panose="020F0502020204030204" pitchFamily="34" charset="0"/>
              </a:rPr>
              <a:t>roduction, circulation and exchange of living fashion histories.    </a:t>
            </a:r>
            <a:endParaRPr lang="en-GB" sz="3200" dirty="0">
              <a:solidFill>
                <a:schemeClr val="accent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9506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BC498-C304-5363-E994-6F3F8F0468B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9EC62E2-997F-4E76-EE9F-656520C9C269}"/>
              </a:ext>
            </a:extLst>
          </p:cNvPr>
          <p:cNvSpPr/>
          <p:nvPr/>
        </p:nvSpPr>
        <p:spPr>
          <a:xfrm>
            <a:off x="0" y="0"/>
            <a:ext cx="12207949" cy="897925"/>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46D3267-384B-BC63-C1F9-274093D49BE0}"/>
              </a:ext>
            </a:extLst>
          </p:cNvPr>
          <p:cNvSpPr txBox="1"/>
          <p:nvPr/>
        </p:nvSpPr>
        <p:spPr>
          <a:xfrm>
            <a:off x="221672" y="41563"/>
            <a:ext cx="2420150" cy="769441"/>
          </a:xfrm>
          <a:prstGeom prst="rect">
            <a:avLst/>
          </a:prstGeom>
          <a:noFill/>
        </p:spPr>
        <p:txBody>
          <a:bodyPr wrap="none" rtlCol="0">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44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Summary</a:t>
            </a:r>
            <a:endParaRPr lang="en-GB" sz="4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06678E0-D5D6-28F9-BFBC-B382BADDFA6A}"/>
              </a:ext>
            </a:extLst>
          </p:cNvPr>
          <p:cNvSpPr txBox="1"/>
          <p:nvPr/>
        </p:nvSpPr>
        <p:spPr>
          <a:xfrm>
            <a:off x="739110" y="1431139"/>
            <a:ext cx="6417482" cy="4893647"/>
          </a:xfrm>
          <a:prstGeom prst="rect">
            <a:avLst/>
          </a:prstGeom>
          <a:noFill/>
        </p:spPr>
        <p:txBody>
          <a:bodyPr wrap="square" rtlCol="0">
            <a:spAutoFit/>
          </a:bodyPr>
          <a:lstStyle/>
          <a:p>
            <a:r>
              <a:rPr lang="en-GB" sz="2400" dirty="0">
                <a:solidFill>
                  <a:schemeClr val="accent1"/>
                </a:solidFill>
                <a:effectLst/>
                <a:ea typeface="Aptos" panose="020B0004020202020204" pitchFamily="34" charset="0"/>
                <a:cs typeface="Times New Roman" panose="02020603050405020304" pitchFamily="18" charset="0"/>
              </a:rPr>
              <a:t>Bi-directional material relationships are more obvious when conserving PPE</a:t>
            </a:r>
          </a:p>
          <a:p>
            <a:endParaRPr lang="en-GB" sz="2400" dirty="0">
              <a:solidFill>
                <a:schemeClr val="accent1"/>
              </a:solidFill>
              <a:ea typeface="Aptos" panose="020B0004020202020204" pitchFamily="34" charset="0"/>
              <a:cs typeface="Times New Roman" panose="02020603050405020304" pitchFamily="18" charset="0"/>
            </a:endParaRPr>
          </a:p>
          <a:p>
            <a:r>
              <a:rPr lang="en-GB" sz="2400" dirty="0">
                <a:solidFill>
                  <a:schemeClr val="accent1"/>
                </a:solidFill>
                <a:effectLst/>
                <a:ea typeface="Aptos" panose="020B0004020202020204" pitchFamily="34" charset="0"/>
                <a:cs typeface="Times New Roman" panose="02020603050405020304" pitchFamily="18" charset="0"/>
              </a:rPr>
              <a:t>Conserving and exhibiting PPE can showcase everyday artefacts for everyday people</a:t>
            </a:r>
            <a:r>
              <a:rPr lang="en-GB" sz="2400" dirty="0">
                <a:solidFill>
                  <a:schemeClr val="accent1"/>
                </a:solidFill>
                <a:effectLst/>
              </a:rPr>
              <a:t> </a:t>
            </a:r>
          </a:p>
          <a:p>
            <a:endParaRPr lang="en-GB" sz="2400" dirty="0">
              <a:solidFill>
                <a:schemeClr val="accent1"/>
              </a:solidFill>
            </a:endParaRPr>
          </a:p>
          <a:p>
            <a:r>
              <a:rPr lang="en-GB" sz="2400" dirty="0">
                <a:solidFill>
                  <a:schemeClr val="accent1"/>
                </a:solidFill>
                <a:effectLst/>
                <a:ea typeface="Aptos" panose="020B0004020202020204" pitchFamily="34" charset="0"/>
                <a:cs typeface="Times New Roman" panose="02020603050405020304" pitchFamily="18" charset="0"/>
              </a:rPr>
              <a:t>PPE </a:t>
            </a:r>
            <a:r>
              <a:rPr lang="en-GB" sz="2400" dirty="0">
                <a:solidFill>
                  <a:schemeClr val="accent1"/>
                </a:solidFill>
                <a:ea typeface="Aptos" panose="020B0004020202020204" pitchFamily="34" charset="0"/>
                <a:cs typeface="Times New Roman" panose="02020603050405020304" pitchFamily="18" charset="0"/>
              </a:rPr>
              <a:t>encompasses</a:t>
            </a:r>
            <a:r>
              <a:rPr lang="en-GB" sz="2400" dirty="0">
                <a:solidFill>
                  <a:schemeClr val="accent1"/>
                </a:solidFill>
                <a:effectLst/>
                <a:ea typeface="Aptos" panose="020B0004020202020204" pitchFamily="34" charset="0"/>
                <a:cs typeface="Times New Roman" panose="02020603050405020304" pitchFamily="18" charset="0"/>
              </a:rPr>
              <a:t> multiple narratives offering new ways </a:t>
            </a:r>
            <a:r>
              <a:rPr lang="en-GB" sz="2400" dirty="0">
                <a:solidFill>
                  <a:schemeClr val="accent1"/>
                </a:solidFill>
                <a:ea typeface="Aptos" panose="020B0004020202020204" pitchFamily="34" charset="0"/>
                <a:cs typeface="Times New Roman" panose="02020603050405020304" pitchFamily="18" charset="0"/>
              </a:rPr>
              <a:t>to</a:t>
            </a:r>
            <a:r>
              <a:rPr lang="en-GB" sz="2400" dirty="0">
                <a:solidFill>
                  <a:schemeClr val="accent1"/>
                </a:solidFill>
                <a:effectLst/>
                <a:ea typeface="Aptos" panose="020B0004020202020204" pitchFamily="34" charset="0"/>
                <a:cs typeface="Times New Roman" panose="02020603050405020304" pitchFamily="18" charset="0"/>
              </a:rPr>
              <a:t> (re)activate archives </a:t>
            </a:r>
          </a:p>
          <a:p>
            <a:endParaRPr lang="en-GB" sz="2400" dirty="0">
              <a:solidFill>
                <a:schemeClr val="accent1"/>
              </a:solidFill>
              <a:cs typeface="Times New Roman" panose="02020603050405020304" pitchFamily="18" charset="0"/>
            </a:endParaRPr>
          </a:p>
          <a:p>
            <a:r>
              <a:rPr lang="en-GB" sz="2400" kern="100" dirty="0">
                <a:solidFill>
                  <a:schemeClr val="accent1"/>
                </a:solidFill>
                <a:effectLst/>
                <a:ea typeface="Aptos" panose="020B0004020202020204" pitchFamily="34" charset="0"/>
                <a:cs typeface="Times New Roman" panose="02020603050405020304" pitchFamily="18" charset="0"/>
              </a:rPr>
              <a:t>Increasing the visibility of PPE through conservation and exhibition practices could strengthen links intangible heritage and ‘lived experience’. </a:t>
            </a:r>
            <a:endParaRPr lang="en-US" sz="2400" dirty="0">
              <a:solidFill>
                <a:schemeClr val="accent1"/>
              </a:solidFill>
            </a:endParaRPr>
          </a:p>
        </p:txBody>
      </p:sp>
      <p:pic>
        <p:nvPicPr>
          <p:cNvPr id="7" name="Picture 6" descr="A close-up of a piece of clothing&#10;&#10;Description automatically generated">
            <a:extLst>
              <a:ext uri="{FF2B5EF4-FFF2-40B4-BE49-F238E27FC236}">
                <a16:creationId xmlns:a16="http://schemas.microsoft.com/office/drawing/2014/main" id="{87C02B1B-6662-96AA-A318-70F058B5119C}"/>
              </a:ext>
            </a:extLst>
          </p:cNvPr>
          <p:cNvPicPr>
            <a:picLocks noChangeAspect="1"/>
          </p:cNvPicPr>
          <p:nvPr/>
        </p:nvPicPr>
        <p:blipFill>
          <a:blip r:embed="rId2"/>
          <a:stretch>
            <a:fillRect/>
          </a:stretch>
        </p:blipFill>
        <p:spPr>
          <a:xfrm>
            <a:off x="7685188" y="4492"/>
            <a:ext cx="4522761" cy="6853508"/>
          </a:xfrm>
          <a:prstGeom prst="rect">
            <a:avLst/>
          </a:prstGeom>
        </p:spPr>
      </p:pic>
    </p:spTree>
    <p:extLst>
      <p:ext uri="{BB962C8B-B14F-4D97-AF65-F5344CB8AC3E}">
        <p14:creationId xmlns:p14="http://schemas.microsoft.com/office/powerpoint/2010/main" val="3785983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8548F-E818-BEC2-1CAF-66082DDE74D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9DFF162-F2FB-CFAE-9251-74E626577F43}"/>
              </a:ext>
            </a:extLst>
          </p:cNvPr>
          <p:cNvSpPr/>
          <p:nvPr/>
        </p:nvSpPr>
        <p:spPr>
          <a:xfrm>
            <a:off x="0" y="0"/>
            <a:ext cx="12207949" cy="897925"/>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2997903-B267-25A9-EDE3-667284737F13}"/>
              </a:ext>
            </a:extLst>
          </p:cNvPr>
          <p:cNvSpPr txBox="1"/>
          <p:nvPr/>
        </p:nvSpPr>
        <p:spPr>
          <a:xfrm>
            <a:off x="221672" y="41563"/>
            <a:ext cx="2291140" cy="769441"/>
          </a:xfrm>
          <a:prstGeom prst="rect">
            <a:avLst/>
          </a:prstGeom>
          <a:noFill/>
        </p:spPr>
        <p:txBody>
          <a:bodyPr wrap="none" rtlCol="0">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4400" b="1" dirty="0">
                <a:solidFill>
                  <a:schemeClr val="accent1"/>
                </a:solidFill>
                <a:latin typeface="Calibri" panose="020F0502020204030204" pitchFamily="34" charset="0"/>
                <a:ea typeface="Calibri" panose="020F0502020204030204" pitchFamily="34" charset="0"/>
                <a:cs typeface="Calibri" panose="020F0502020204030204" pitchFamily="34" charset="0"/>
              </a:rPr>
              <a:t>Thanks…</a:t>
            </a:r>
            <a:endParaRPr lang="en-GB" sz="4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379FFE6-002C-A885-504C-8FA67F5B933F}"/>
              </a:ext>
            </a:extLst>
          </p:cNvPr>
          <p:cNvSpPr txBox="1"/>
          <p:nvPr/>
        </p:nvSpPr>
        <p:spPr>
          <a:xfrm>
            <a:off x="479618" y="1985136"/>
            <a:ext cx="6417482" cy="3785652"/>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chemeClr val="accent1"/>
                </a:solidFill>
                <a:effectLst/>
                <a:ea typeface="Aptos" panose="020B0004020202020204" pitchFamily="34" charset="0"/>
                <a:cs typeface="Times New Roman" panose="02020603050405020304" pitchFamily="18" charset="0"/>
              </a:rPr>
              <a:t>Liverpool John Moores University, School of Art and Design, Research Channel Committee. </a:t>
            </a:r>
          </a:p>
          <a:p>
            <a:pPr marL="342900" indent="-342900">
              <a:buFont typeface="Arial" panose="020B0604020202020204" pitchFamily="34" charset="0"/>
              <a:buChar char="•"/>
            </a:pPr>
            <a:endParaRPr lang="en-GB" sz="2400" dirty="0">
              <a:solidFill>
                <a:schemeClr val="accent1"/>
              </a:solidFill>
              <a:ea typeface="Aptos" panose="020B0004020202020204" pitchFamily="34" charset="0"/>
              <a:cs typeface="Times New Roman" panose="02020603050405020304" pitchFamily="18" charset="0"/>
            </a:endParaRPr>
          </a:p>
          <a:p>
            <a:pPr marL="342900" indent="-342900">
              <a:buFont typeface="Arial" panose="020B0604020202020204" pitchFamily="34" charset="0"/>
              <a:buChar char="•"/>
            </a:pPr>
            <a:r>
              <a:rPr lang="en-GB" sz="2400" dirty="0">
                <a:solidFill>
                  <a:schemeClr val="accent1"/>
                </a:solidFill>
                <a:effectLst/>
                <a:ea typeface="Aptos" panose="020B0004020202020204" pitchFamily="34" charset="0"/>
              </a:rPr>
              <a:t>Rosie Gnatiuk, Costume Curator, Platt Hall and Manchester art Gallery. </a:t>
            </a:r>
            <a:r>
              <a:rPr lang="en-GB" sz="2400" dirty="0">
                <a:solidFill>
                  <a:schemeClr val="accent1"/>
                </a:solidFill>
                <a:effectLst/>
              </a:rPr>
              <a:t> </a:t>
            </a:r>
          </a:p>
          <a:p>
            <a:pPr marL="342900" indent="-342900">
              <a:buFont typeface="Arial" panose="020B0604020202020204" pitchFamily="34" charset="0"/>
              <a:buChar char="•"/>
            </a:pPr>
            <a:endParaRPr lang="en-GB" sz="2400" dirty="0">
              <a:solidFill>
                <a:schemeClr val="accent1"/>
              </a:solidFill>
            </a:endParaRPr>
          </a:p>
          <a:p>
            <a:pPr marL="342900" indent="-342900">
              <a:buFont typeface="Arial" panose="020B0604020202020204" pitchFamily="34" charset="0"/>
              <a:buChar char="•"/>
            </a:pPr>
            <a:r>
              <a:rPr lang="en-GB" sz="2400" dirty="0">
                <a:solidFill>
                  <a:schemeClr val="accent1"/>
                </a:solidFill>
                <a:effectLst/>
                <a:ea typeface="Aptos" panose="020B0004020202020204" pitchFamily="34" charset="0"/>
              </a:rPr>
              <a:t>Judith Edgar, Costume Curator, Newstead Abbey, Nottingham City Council. </a:t>
            </a:r>
            <a:r>
              <a:rPr lang="en-GB" sz="2400" dirty="0">
                <a:solidFill>
                  <a:schemeClr val="accent1"/>
                </a:solidFill>
                <a:effectLst/>
              </a:rPr>
              <a:t> </a:t>
            </a:r>
          </a:p>
          <a:p>
            <a:pPr marL="342900" indent="-342900">
              <a:buFont typeface="Arial" panose="020B0604020202020204" pitchFamily="34" charset="0"/>
              <a:buChar char="•"/>
            </a:pPr>
            <a:endParaRPr lang="en-GB" sz="2400" dirty="0">
              <a:solidFill>
                <a:schemeClr val="accent1"/>
              </a:solidFill>
              <a:cs typeface="Times New Roman" panose="02020603050405020304" pitchFamily="18" charset="0"/>
            </a:endParaRPr>
          </a:p>
          <a:p>
            <a:pPr marL="342900" indent="-342900">
              <a:buFont typeface="Arial" panose="020B0604020202020204" pitchFamily="34" charset="0"/>
              <a:buChar char="•"/>
            </a:pPr>
            <a:r>
              <a:rPr lang="en-GB" sz="2400" dirty="0">
                <a:solidFill>
                  <a:schemeClr val="accent1"/>
                </a:solidFill>
                <a:ea typeface="Aptos" panose="020B0004020202020204" pitchFamily="34" charset="0"/>
              </a:rPr>
              <a:t>A</a:t>
            </a:r>
            <a:r>
              <a:rPr lang="en-GB" sz="2400" dirty="0">
                <a:solidFill>
                  <a:schemeClr val="accent1"/>
                </a:solidFill>
                <a:effectLst/>
                <a:ea typeface="Aptos" panose="020B0004020202020204" pitchFamily="34" charset="0"/>
              </a:rPr>
              <a:t>rchivists at Royal College of Nursing, London </a:t>
            </a:r>
            <a:endParaRPr lang="en-US" sz="2400" dirty="0">
              <a:solidFill>
                <a:schemeClr val="accent1"/>
              </a:solidFill>
            </a:endParaRPr>
          </a:p>
        </p:txBody>
      </p:sp>
      <p:pic>
        <p:nvPicPr>
          <p:cNvPr id="3" name="Picture 2">
            <a:extLst>
              <a:ext uri="{FF2B5EF4-FFF2-40B4-BE49-F238E27FC236}">
                <a16:creationId xmlns:a16="http://schemas.microsoft.com/office/drawing/2014/main" id="{61D5A13C-9066-5641-D616-D4D8C1E3D5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22972" y="899296"/>
            <a:ext cx="4469027" cy="5958703"/>
          </a:xfrm>
          <a:prstGeom prst="rect">
            <a:avLst/>
          </a:prstGeom>
        </p:spPr>
      </p:pic>
    </p:spTree>
    <p:extLst>
      <p:ext uri="{BB962C8B-B14F-4D97-AF65-F5344CB8AC3E}">
        <p14:creationId xmlns:p14="http://schemas.microsoft.com/office/powerpoint/2010/main" val="1604726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75DBF-E8AF-3F1C-0076-555E8C4087C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C774A85-7996-883F-D155-04419145E472}"/>
              </a:ext>
            </a:extLst>
          </p:cNvPr>
          <p:cNvSpPr/>
          <p:nvPr/>
        </p:nvSpPr>
        <p:spPr>
          <a:xfrm>
            <a:off x="6327319" y="1647569"/>
            <a:ext cx="5864681" cy="4061686"/>
          </a:xfrm>
          <a:prstGeom prst="rect">
            <a:avLst/>
          </a:prstGeom>
          <a:solidFill>
            <a:schemeClr val="accent5">
              <a:lumMod val="40000"/>
              <a:lumOff val="60000"/>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F4E2E208-7D8F-D87B-4BD4-422B16EA635D}"/>
              </a:ext>
            </a:extLst>
          </p:cNvPr>
          <p:cNvSpPr/>
          <p:nvPr/>
        </p:nvSpPr>
        <p:spPr>
          <a:xfrm>
            <a:off x="0" y="0"/>
            <a:ext cx="12207949" cy="766119"/>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335365E-466B-2614-1B78-A2E87F457E4A}"/>
              </a:ext>
            </a:extLst>
          </p:cNvPr>
          <p:cNvPicPr>
            <a:picLocks noChangeAspect="1"/>
          </p:cNvPicPr>
          <p:nvPr/>
        </p:nvPicPr>
        <p:blipFill>
          <a:blip r:embed="rId2"/>
          <a:stretch>
            <a:fillRect/>
          </a:stretch>
        </p:blipFill>
        <p:spPr>
          <a:xfrm>
            <a:off x="0" y="1478689"/>
            <a:ext cx="6709886" cy="4464911"/>
          </a:xfrm>
          <a:prstGeom prst="rect">
            <a:avLst/>
          </a:prstGeom>
          <a:gradFill>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0" name="TextBox 9">
            <a:extLst>
              <a:ext uri="{FF2B5EF4-FFF2-40B4-BE49-F238E27FC236}">
                <a16:creationId xmlns:a16="http://schemas.microsoft.com/office/drawing/2014/main" id="{25EE8915-EEC8-268B-AF65-D79F2903B0DA}"/>
              </a:ext>
            </a:extLst>
          </p:cNvPr>
          <p:cNvSpPr txBox="1"/>
          <p:nvPr/>
        </p:nvSpPr>
        <p:spPr>
          <a:xfrm>
            <a:off x="98854" y="0"/>
            <a:ext cx="11380573" cy="7078861"/>
          </a:xfrm>
          <a:prstGeom prst="rect">
            <a:avLst/>
          </a:prstGeom>
          <a:noFill/>
        </p:spPr>
        <p:txBody>
          <a:bodyPr wrap="square" rtlCol="0">
            <a:spAutoFit/>
          </a:bodyPr>
          <a:lstStyle/>
          <a:p>
            <a:r>
              <a:rPr lang="en-GB" sz="4000" b="1" dirty="0">
                <a:solidFill>
                  <a:schemeClr val="accent1"/>
                </a:solidFill>
                <a:effectLst/>
              </a:rPr>
              <a:t>Global Health Workforce: </a:t>
            </a:r>
          </a:p>
          <a:p>
            <a:endParaRPr lang="en-GB" sz="1200" b="1" dirty="0">
              <a:solidFill>
                <a:schemeClr val="accent1"/>
              </a:solidFill>
              <a:effectLst/>
            </a:endParaRPr>
          </a:p>
          <a:p>
            <a:r>
              <a:rPr lang="en-GB" sz="4000" b="1" dirty="0">
                <a:solidFill>
                  <a:schemeClr val="accent1"/>
                </a:solidFill>
                <a:effectLst/>
              </a:rPr>
              <a:t>Total of </a:t>
            </a:r>
            <a:r>
              <a:rPr lang="en-GB" sz="4400" b="1" dirty="0">
                <a:solidFill>
                  <a:schemeClr val="accent1"/>
                </a:solidFill>
                <a:effectLst/>
              </a:rPr>
              <a:t>65.1 million </a:t>
            </a:r>
            <a:r>
              <a:rPr lang="en-GB" sz="4000" b="1" dirty="0">
                <a:solidFill>
                  <a:schemeClr val="accent1"/>
                </a:solidFill>
                <a:effectLst/>
              </a:rPr>
              <a:t>healthcare workers globally</a:t>
            </a:r>
          </a:p>
          <a:p>
            <a:endParaRPr lang="en-GB" sz="1200" b="1" dirty="0">
              <a:solidFill>
                <a:schemeClr val="accent1"/>
              </a:solidFill>
            </a:endParaRPr>
          </a:p>
          <a:p>
            <a:pPr marL="457200" indent="-457200">
              <a:buFont typeface="Arial" panose="020B0604020202020204" pitchFamily="34" charset="0"/>
              <a:buChar char="•"/>
            </a:pPr>
            <a:endParaRPr lang="en-GB" sz="2400" b="1" dirty="0">
              <a:solidFill>
                <a:schemeClr val="accent1"/>
              </a:solidFill>
            </a:endParaRPr>
          </a:p>
          <a:p>
            <a:pPr marL="457200" indent="-457200">
              <a:buFont typeface="Arial" panose="020B0604020202020204" pitchFamily="34" charset="0"/>
              <a:buChar char="•"/>
            </a:pPr>
            <a:endParaRPr lang="en-GB" sz="2400" b="1" dirty="0">
              <a:solidFill>
                <a:schemeClr val="accent1"/>
              </a:solidFill>
            </a:endParaRPr>
          </a:p>
          <a:p>
            <a:pPr marL="457200" indent="-457200">
              <a:buFont typeface="Arial" panose="020B0604020202020204" pitchFamily="34" charset="0"/>
              <a:buChar char="•"/>
            </a:pPr>
            <a:endParaRPr lang="en-GB" sz="2400" b="1" dirty="0">
              <a:solidFill>
                <a:schemeClr val="accent1"/>
              </a:solidFill>
            </a:endParaRPr>
          </a:p>
          <a:p>
            <a:pPr marL="457200" indent="-457200">
              <a:buFont typeface="Arial" panose="020B0604020202020204" pitchFamily="34" charset="0"/>
              <a:buChar char="•"/>
            </a:pPr>
            <a:endParaRPr lang="en-GB" sz="2400" b="1" dirty="0">
              <a:solidFill>
                <a:schemeClr val="accent1"/>
              </a:solidFill>
            </a:endParaRPr>
          </a:p>
          <a:p>
            <a:pPr marL="457200" indent="-457200">
              <a:buFont typeface="Arial" panose="020B0604020202020204" pitchFamily="34" charset="0"/>
              <a:buChar char="•"/>
            </a:pPr>
            <a:endParaRPr lang="en-GB" sz="2400" b="1" dirty="0">
              <a:solidFill>
                <a:schemeClr val="accent1"/>
              </a:solidFill>
            </a:endParaRPr>
          </a:p>
          <a:p>
            <a:pPr marL="457200" indent="-457200">
              <a:buFont typeface="Arial" panose="020B0604020202020204" pitchFamily="34" charset="0"/>
              <a:buChar char="•"/>
            </a:pPr>
            <a:endParaRPr lang="en-GB" sz="2400" b="1" dirty="0">
              <a:solidFill>
                <a:schemeClr val="accent1"/>
              </a:solidFill>
            </a:endParaRPr>
          </a:p>
          <a:p>
            <a:pPr marL="457200" indent="-457200">
              <a:buFont typeface="Arial" panose="020B0604020202020204" pitchFamily="34" charset="0"/>
              <a:buChar char="•"/>
            </a:pPr>
            <a:endParaRPr lang="en-GB" sz="2400" b="1" dirty="0">
              <a:solidFill>
                <a:schemeClr val="accent1"/>
              </a:solidFill>
            </a:endParaRPr>
          </a:p>
          <a:p>
            <a:pPr marL="457200" indent="-457200">
              <a:buFont typeface="Arial" panose="020B0604020202020204" pitchFamily="34" charset="0"/>
              <a:buChar char="•"/>
            </a:pPr>
            <a:endParaRPr lang="en-GB" sz="2400" b="1" dirty="0">
              <a:solidFill>
                <a:schemeClr val="accent1"/>
              </a:solidFill>
            </a:endParaRPr>
          </a:p>
          <a:p>
            <a:pPr marL="457200" indent="-457200">
              <a:buFont typeface="Arial" panose="020B0604020202020204" pitchFamily="34" charset="0"/>
              <a:buChar char="•"/>
            </a:pPr>
            <a:endParaRPr lang="en-GB" sz="2400" b="1" dirty="0">
              <a:solidFill>
                <a:schemeClr val="accent1"/>
              </a:solidFill>
            </a:endParaRPr>
          </a:p>
          <a:p>
            <a:endParaRPr lang="en-GB" sz="2000" b="1" dirty="0">
              <a:solidFill>
                <a:schemeClr val="accent1"/>
              </a:solidFill>
            </a:endParaRPr>
          </a:p>
          <a:p>
            <a:endParaRPr lang="en-GB" sz="4000" b="1" dirty="0">
              <a:solidFill>
                <a:schemeClr val="accent1"/>
              </a:solidFill>
            </a:endParaRPr>
          </a:p>
          <a:p>
            <a:r>
              <a:rPr lang="en-GB" sz="4000" b="1" dirty="0">
                <a:solidFill>
                  <a:schemeClr val="accent1"/>
                </a:solidFill>
              </a:rPr>
              <a:t>Projection = 84 million healthcare workers by 2030</a:t>
            </a:r>
            <a:endParaRPr lang="en-GB" sz="1200" dirty="0">
              <a:solidFill>
                <a:schemeClr val="accent1"/>
              </a:solidFill>
            </a:endParaRPr>
          </a:p>
          <a:p>
            <a:r>
              <a:rPr lang="en-GB" dirty="0">
                <a:solidFill>
                  <a:schemeClr val="accent1"/>
                </a:solidFill>
                <a:effectLst/>
              </a:rPr>
              <a:t>(Boniol et al 2022: para 2, 3, pp.1.) </a:t>
            </a:r>
          </a:p>
        </p:txBody>
      </p:sp>
      <p:sp>
        <p:nvSpPr>
          <p:cNvPr id="6" name="TextBox 5">
            <a:extLst>
              <a:ext uri="{FF2B5EF4-FFF2-40B4-BE49-F238E27FC236}">
                <a16:creationId xmlns:a16="http://schemas.microsoft.com/office/drawing/2014/main" id="{BCB218E3-8CD7-6D40-B783-0C668F4D2D26}"/>
              </a:ext>
            </a:extLst>
          </p:cNvPr>
          <p:cNvSpPr txBox="1"/>
          <p:nvPr/>
        </p:nvSpPr>
        <p:spPr>
          <a:xfrm>
            <a:off x="6327319" y="1738937"/>
            <a:ext cx="5447069" cy="3970318"/>
          </a:xfrm>
          <a:prstGeom prst="rect">
            <a:avLst/>
          </a:prstGeom>
          <a:noFill/>
        </p:spPr>
        <p:txBody>
          <a:bodyPr wrap="none" rtlCol="0">
            <a:spAutoFit/>
          </a:bodyPr>
          <a:lstStyle/>
          <a:p>
            <a:pPr marL="457200" indent="-457200">
              <a:buFont typeface="Arial" panose="020B0604020202020204" pitchFamily="34" charset="0"/>
              <a:buChar char="•"/>
            </a:pPr>
            <a:r>
              <a:rPr lang="en-GB" sz="3200" b="1" dirty="0">
                <a:solidFill>
                  <a:schemeClr val="accent1"/>
                </a:solidFill>
              </a:rPr>
              <a:t>29.1 million nurses</a:t>
            </a:r>
          </a:p>
          <a:p>
            <a:pPr marL="457200" indent="-457200">
              <a:buFont typeface="Arial" panose="020B0604020202020204" pitchFamily="34" charset="0"/>
              <a:buChar char="•"/>
            </a:pPr>
            <a:endParaRPr lang="en-GB" sz="1200" b="1" dirty="0">
              <a:solidFill>
                <a:schemeClr val="accent1"/>
              </a:solidFill>
            </a:endParaRPr>
          </a:p>
          <a:p>
            <a:pPr marL="457200" indent="-457200">
              <a:buFont typeface="Arial" panose="020B0604020202020204" pitchFamily="34" charset="0"/>
              <a:buChar char="•"/>
            </a:pPr>
            <a:r>
              <a:rPr lang="en-GB" sz="3200" b="1" dirty="0">
                <a:solidFill>
                  <a:schemeClr val="accent1"/>
                </a:solidFill>
                <a:effectLst/>
              </a:rPr>
              <a:t>12.7 million medical doctors</a:t>
            </a:r>
          </a:p>
          <a:p>
            <a:pPr marL="457200" indent="-457200">
              <a:buFont typeface="Arial" panose="020B0604020202020204" pitchFamily="34" charset="0"/>
              <a:buChar char="•"/>
            </a:pPr>
            <a:endParaRPr lang="en-GB" sz="1200" b="1" dirty="0">
              <a:solidFill>
                <a:schemeClr val="accent1"/>
              </a:solidFill>
              <a:effectLst/>
            </a:endParaRPr>
          </a:p>
          <a:p>
            <a:pPr marL="457200" indent="-457200">
              <a:buFont typeface="Arial" panose="020B0604020202020204" pitchFamily="34" charset="0"/>
              <a:buChar char="•"/>
            </a:pPr>
            <a:r>
              <a:rPr lang="en-GB" sz="3200" b="1" dirty="0">
                <a:solidFill>
                  <a:schemeClr val="accent1"/>
                </a:solidFill>
                <a:effectLst/>
              </a:rPr>
              <a:t>3.7 million pharmacists</a:t>
            </a:r>
          </a:p>
          <a:p>
            <a:pPr marL="457200" indent="-457200">
              <a:buFont typeface="Arial" panose="020B0604020202020204" pitchFamily="34" charset="0"/>
              <a:buChar char="•"/>
            </a:pPr>
            <a:endParaRPr lang="en-GB" sz="1200" b="1" dirty="0">
              <a:solidFill>
                <a:schemeClr val="accent1"/>
              </a:solidFill>
              <a:effectLst/>
            </a:endParaRPr>
          </a:p>
          <a:p>
            <a:pPr marL="457200" indent="-457200">
              <a:buFont typeface="Arial" panose="020B0604020202020204" pitchFamily="34" charset="0"/>
              <a:buChar char="•"/>
            </a:pPr>
            <a:r>
              <a:rPr lang="en-GB" sz="3200" b="1" dirty="0">
                <a:solidFill>
                  <a:schemeClr val="accent1"/>
                </a:solidFill>
              </a:rPr>
              <a:t>2.5 million dentists</a:t>
            </a:r>
          </a:p>
          <a:p>
            <a:pPr marL="457200" indent="-457200">
              <a:buFont typeface="Arial" panose="020B0604020202020204" pitchFamily="34" charset="0"/>
              <a:buChar char="•"/>
            </a:pPr>
            <a:endParaRPr lang="en-GB" sz="1200" b="1" dirty="0">
              <a:solidFill>
                <a:schemeClr val="accent1"/>
              </a:solidFill>
            </a:endParaRPr>
          </a:p>
          <a:p>
            <a:pPr marL="457200" indent="-457200">
              <a:buFont typeface="Arial" panose="020B0604020202020204" pitchFamily="34" charset="0"/>
              <a:buChar char="•"/>
            </a:pPr>
            <a:r>
              <a:rPr lang="en-GB" sz="3200" b="1" dirty="0">
                <a:solidFill>
                  <a:schemeClr val="accent1"/>
                </a:solidFill>
              </a:rPr>
              <a:t>2.2 million midwives </a:t>
            </a:r>
          </a:p>
          <a:p>
            <a:pPr marL="457200" indent="-457200">
              <a:buFont typeface="Arial" panose="020B0604020202020204" pitchFamily="34" charset="0"/>
              <a:buChar char="•"/>
            </a:pPr>
            <a:endParaRPr lang="en-GB" sz="1200" b="1" dirty="0">
              <a:solidFill>
                <a:schemeClr val="accent1"/>
              </a:solidFill>
            </a:endParaRPr>
          </a:p>
          <a:p>
            <a:pPr marL="457200" indent="-457200">
              <a:buFont typeface="Arial" panose="020B0604020202020204" pitchFamily="34" charset="0"/>
              <a:buChar char="•"/>
            </a:pPr>
            <a:r>
              <a:rPr lang="en-GB" sz="3200" b="1" dirty="0">
                <a:solidFill>
                  <a:schemeClr val="accent1"/>
                </a:solidFill>
                <a:effectLst/>
              </a:rPr>
              <a:t>14.9 </a:t>
            </a:r>
            <a:r>
              <a:rPr lang="en-GB" sz="3200" b="1" dirty="0">
                <a:solidFill>
                  <a:schemeClr val="accent1"/>
                </a:solidFill>
              </a:rPr>
              <a:t>additional occupations</a:t>
            </a:r>
          </a:p>
        </p:txBody>
      </p:sp>
    </p:spTree>
    <p:extLst>
      <p:ext uri="{BB962C8B-B14F-4D97-AF65-F5344CB8AC3E}">
        <p14:creationId xmlns:p14="http://schemas.microsoft.com/office/powerpoint/2010/main" val="3240828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A736FA-6274-F466-FBEB-5C72FD003BE4}"/>
              </a:ext>
            </a:extLst>
          </p:cNvPr>
          <p:cNvSpPr/>
          <p:nvPr/>
        </p:nvSpPr>
        <p:spPr>
          <a:xfrm>
            <a:off x="7710617" y="897923"/>
            <a:ext cx="3666644" cy="5957769"/>
          </a:xfrm>
          <a:prstGeom prst="rect">
            <a:avLst/>
          </a:prstGeom>
          <a:solidFill>
            <a:schemeClr val="accent5">
              <a:lumMod val="40000"/>
              <a:lumOff val="60000"/>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2479A2B-5BD8-C97E-665F-8299D7F4D422}"/>
              </a:ext>
            </a:extLst>
          </p:cNvPr>
          <p:cNvSpPr/>
          <p:nvPr/>
        </p:nvSpPr>
        <p:spPr>
          <a:xfrm>
            <a:off x="-15949" y="2307"/>
            <a:ext cx="12207949" cy="897925"/>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98ED95F-7F69-080E-EC29-F76399EBC1AA}"/>
              </a:ext>
            </a:extLst>
          </p:cNvPr>
          <p:cNvSpPr txBox="1"/>
          <p:nvPr/>
        </p:nvSpPr>
        <p:spPr>
          <a:xfrm>
            <a:off x="183292" y="1148715"/>
            <a:ext cx="7549270" cy="4893647"/>
          </a:xfrm>
          <a:prstGeom prst="rect">
            <a:avLst/>
          </a:prstGeom>
          <a:noFill/>
        </p:spPr>
        <p:txBody>
          <a:bodyPr wrap="square" rtlCol="0">
            <a:spAutoFit/>
          </a:bodyPr>
          <a:lstStyle/>
          <a:p>
            <a:r>
              <a:rPr lang="en-GB" sz="2400" dirty="0">
                <a:solidFill>
                  <a:schemeClr val="accent1"/>
                </a:solidFill>
                <a:effectLst/>
              </a:rPr>
              <a:t>‘The intentional design of the research and product, seeks to connect the practices of making and use by collaborating with all stakeholders and with consideration of the impact on the human and non-human actors from the outset.’ (Townsend et al 2022).</a:t>
            </a:r>
          </a:p>
          <a:p>
            <a:pPr marL="342900" indent="-342900">
              <a:buFont typeface="Arial" panose="020B0604020202020204" pitchFamily="34" charset="0"/>
              <a:buChar char="•"/>
            </a:pPr>
            <a:endParaRPr lang="en-GB" sz="2400" dirty="0">
              <a:solidFill>
                <a:schemeClr val="accent1"/>
              </a:solidFill>
              <a:effectLst/>
            </a:endParaRPr>
          </a:p>
          <a:p>
            <a:r>
              <a:rPr lang="en-GB" sz="2400" dirty="0">
                <a:solidFill>
                  <a:schemeClr val="accent1"/>
                </a:solidFill>
                <a:effectLst/>
              </a:rPr>
              <a:t>‘The healthcare workers comments tell us directly about the “feeling of wearing” the gowns and provide clear direction for balancing “applicable and protective” qualities in future designs. Functional clothing has “physiological, biomechanical, ergonomic and psychological requirements which must all be considered in the process of design.’ (Townsend et al 2022, pp. 13, 14). </a:t>
            </a:r>
          </a:p>
        </p:txBody>
      </p:sp>
      <p:sp>
        <p:nvSpPr>
          <p:cNvPr id="2" name="Title 1">
            <a:extLst>
              <a:ext uri="{FF2B5EF4-FFF2-40B4-BE49-F238E27FC236}">
                <a16:creationId xmlns:a16="http://schemas.microsoft.com/office/drawing/2014/main" id="{7940D3D1-5C5E-0558-7A3B-2DDA44234ECA}"/>
              </a:ext>
            </a:extLst>
          </p:cNvPr>
          <p:cNvSpPr>
            <a:spLocks noGrp="1"/>
          </p:cNvSpPr>
          <p:nvPr>
            <p:ph type="title"/>
          </p:nvPr>
        </p:nvSpPr>
        <p:spPr>
          <a:xfrm>
            <a:off x="183292" y="202017"/>
            <a:ext cx="10515600" cy="523221"/>
          </a:xfrm>
        </p:spPr>
        <p:txBody>
          <a:bodyPr>
            <a:noAutofit/>
          </a:bodyPr>
          <a:lstStyle/>
          <a:p>
            <a:r>
              <a:rPr lang="en-US" sz="4000" b="1" dirty="0">
                <a:solidFill>
                  <a:schemeClr val="accent1"/>
                </a:solidFill>
                <a:latin typeface="+mn-lt"/>
              </a:rPr>
              <a:t>Redesigning PPE</a:t>
            </a:r>
          </a:p>
        </p:txBody>
      </p:sp>
      <p:pic>
        <p:nvPicPr>
          <p:cNvPr id="4" name="Picture 3" descr="A collage of different outfits&#10;&#10;Description automatically generated with low confidence">
            <a:extLst>
              <a:ext uri="{FF2B5EF4-FFF2-40B4-BE49-F238E27FC236}">
                <a16:creationId xmlns:a16="http://schemas.microsoft.com/office/drawing/2014/main" id="{7A2CBE4D-553B-9F9D-0E95-3215D4C383F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66457" y="897924"/>
            <a:ext cx="4125543" cy="5960075"/>
          </a:xfrm>
          <a:prstGeom prst="rect">
            <a:avLst/>
          </a:prstGeom>
        </p:spPr>
      </p:pic>
      <p:sp>
        <p:nvSpPr>
          <p:cNvPr id="6" name="TextBox 5">
            <a:extLst>
              <a:ext uri="{FF2B5EF4-FFF2-40B4-BE49-F238E27FC236}">
                <a16:creationId xmlns:a16="http://schemas.microsoft.com/office/drawing/2014/main" id="{FE4574AF-0911-9A9C-4F81-B1D57D42841C}"/>
              </a:ext>
            </a:extLst>
          </p:cNvPr>
          <p:cNvSpPr txBox="1"/>
          <p:nvPr/>
        </p:nvSpPr>
        <p:spPr>
          <a:xfrm>
            <a:off x="4565113" y="5881138"/>
            <a:ext cx="3523289" cy="954107"/>
          </a:xfrm>
          <a:prstGeom prst="rect">
            <a:avLst/>
          </a:prstGeom>
          <a:noFill/>
        </p:spPr>
        <p:txBody>
          <a:bodyPr wrap="square" rtlCol="0">
            <a:spAutoFit/>
          </a:bodyPr>
          <a:lstStyle/>
          <a:p>
            <a:r>
              <a:rPr lang="en-GB" sz="1400" dirty="0">
                <a:solidFill>
                  <a:schemeClr val="accent1"/>
                </a:solidFill>
                <a:latin typeface="+mn-lt"/>
                <a:cs typeface="Arial" panose="020B0604020202020204" pitchFamily="34" charset="0"/>
              </a:rPr>
              <a:t>Redesigning PPE: Enhancing the comfort and safety of healthcare workers wearing isolation gowns to treat patients with COVID-19 (</a:t>
            </a:r>
            <a:r>
              <a:rPr lang="en-GB" sz="1400" b="0" i="0" dirty="0">
                <a:solidFill>
                  <a:schemeClr val="accent1"/>
                </a:solidFill>
                <a:effectLst/>
                <a:latin typeface="+mn-lt"/>
                <a:cs typeface="Arial" panose="020B0604020202020204" pitchFamily="34" charset="0"/>
              </a:rPr>
              <a:t>AHRC/V015842/1)</a:t>
            </a:r>
            <a:r>
              <a:rPr lang="en-GB" sz="1400" dirty="0">
                <a:solidFill>
                  <a:schemeClr val="accent1"/>
                </a:solidFill>
                <a:latin typeface="+mn-lt"/>
                <a:cs typeface="Arial" panose="020B0604020202020204" pitchFamily="34" charset="0"/>
              </a:rPr>
              <a:t> </a:t>
            </a:r>
            <a:endParaRPr lang="en-US" sz="1400" dirty="0">
              <a:solidFill>
                <a:schemeClr val="accent1"/>
              </a:solidFill>
            </a:endParaRPr>
          </a:p>
        </p:txBody>
      </p:sp>
    </p:spTree>
    <p:extLst>
      <p:ext uri="{BB962C8B-B14F-4D97-AF65-F5344CB8AC3E}">
        <p14:creationId xmlns:p14="http://schemas.microsoft.com/office/powerpoint/2010/main" val="1171725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9C38F-9B60-D97F-3CF8-C722CEE8770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0C17F9A-FB93-5C48-735A-43E561EA0093}"/>
              </a:ext>
            </a:extLst>
          </p:cNvPr>
          <p:cNvSpPr txBox="1"/>
          <p:nvPr/>
        </p:nvSpPr>
        <p:spPr>
          <a:xfrm>
            <a:off x="244046" y="1108898"/>
            <a:ext cx="11703907" cy="830997"/>
          </a:xfrm>
          <a:prstGeom prst="rect">
            <a:avLst/>
          </a:prstGeom>
          <a:noFill/>
        </p:spPr>
        <p:txBody>
          <a:bodyPr wrap="square" rtlCol="0">
            <a:spAutoFit/>
          </a:bodyPr>
          <a:lstStyle/>
          <a:p>
            <a:r>
              <a:rPr lang="en-GB" sz="2400" dirty="0">
                <a:solidFill>
                  <a:schemeClr val="accent1"/>
                </a:solidFill>
                <a:effectLst/>
              </a:rPr>
              <a:t>‘As designers, we hope to use this project as a stepping-stone to elevate the isolation gown beyond its current liminal status, as neither garment nor uniform.’ </a:t>
            </a:r>
            <a:r>
              <a:rPr lang="en-GB" sz="2000" dirty="0">
                <a:solidFill>
                  <a:schemeClr val="accent1"/>
                </a:solidFill>
                <a:effectLst/>
              </a:rPr>
              <a:t>(Townsend et al. 2022, p.14).</a:t>
            </a:r>
            <a:endParaRPr lang="en-US" sz="2000" dirty="0">
              <a:solidFill>
                <a:schemeClr val="accent1"/>
              </a:solidFill>
            </a:endParaRPr>
          </a:p>
        </p:txBody>
      </p:sp>
      <p:pic>
        <p:nvPicPr>
          <p:cNvPr id="5" name="Picture 4" descr="A person wearing a mask while another person wears a blue shirt&#10;&#10;Description automatically generated">
            <a:extLst>
              <a:ext uri="{FF2B5EF4-FFF2-40B4-BE49-F238E27FC236}">
                <a16:creationId xmlns:a16="http://schemas.microsoft.com/office/drawing/2014/main" id="{23FA9317-8B07-6A40-D61A-19B5129F2A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39385" y="2342091"/>
            <a:ext cx="5395157" cy="3615802"/>
          </a:xfrm>
          <a:prstGeom prst="rect">
            <a:avLst/>
          </a:prstGeom>
        </p:spPr>
      </p:pic>
      <p:pic>
        <p:nvPicPr>
          <p:cNvPr id="6" name="Picture 5" descr="A collection of sketches of different clothes&#10;&#10;Description automatically generated">
            <a:extLst>
              <a:ext uri="{FF2B5EF4-FFF2-40B4-BE49-F238E27FC236}">
                <a16:creationId xmlns:a16="http://schemas.microsoft.com/office/drawing/2014/main" id="{BE039602-9712-8DCC-B6A9-F6487914F67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41351" y="2366210"/>
            <a:ext cx="4849169" cy="3615802"/>
          </a:xfrm>
          <a:prstGeom prst="rect">
            <a:avLst/>
          </a:prstGeom>
          <a:ln w="6350">
            <a:noFill/>
          </a:ln>
        </p:spPr>
      </p:pic>
      <p:sp>
        <p:nvSpPr>
          <p:cNvPr id="7" name="TextBox 6">
            <a:extLst>
              <a:ext uri="{FF2B5EF4-FFF2-40B4-BE49-F238E27FC236}">
                <a16:creationId xmlns:a16="http://schemas.microsoft.com/office/drawing/2014/main" id="{B85C4F4F-48D0-0CBF-7782-B6EE1CB80878}"/>
              </a:ext>
            </a:extLst>
          </p:cNvPr>
          <p:cNvSpPr txBox="1"/>
          <p:nvPr/>
        </p:nvSpPr>
        <p:spPr>
          <a:xfrm>
            <a:off x="545547" y="5976541"/>
            <a:ext cx="3835422" cy="338554"/>
          </a:xfrm>
          <a:prstGeom prst="rect">
            <a:avLst/>
          </a:prstGeom>
          <a:noFill/>
        </p:spPr>
        <p:txBody>
          <a:bodyPr wrap="square" rtlCol="0">
            <a:spAutoFit/>
          </a:bodyPr>
          <a:lstStyle/>
          <a:p>
            <a:r>
              <a:rPr lang="en-US" sz="1600" dirty="0">
                <a:solidFill>
                  <a:schemeClr val="accent1"/>
                </a:solidFill>
              </a:rPr>
              <a:t>PPE sketches by Sonia Sterman</a:t>
            </a:r>
          </a:p>
        </p:txBody>
      </p:sp>
      <p:sp>
        <p:nvSpPr>
          <p:cNvPr id="3" name="Rectangle 2">
            <a:extLst>
              <a:ext uri="{FF2B5EF4-FFF2-40B4-BE49-F238E27FC236}">
                <a16:creationId xmlns:a16="http://schemas.microsoft.com/office/drawing/2014/main" id="{EA6917FC-6A01-AE32-0125-276F5D3D92A9}"/>
              </a:ext>
            </a:extLst>
          </p:cNvPr>
          <p:cNvSpPr/>
          <p:nvPr/>
        </p:nvSpPr>
        <p:spPr>
          <a:xfrm>
            <a:off x="-15949" y="0"/>
            <a:ext cx="12207949" cy="897925"/>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A35D47BE-1296-D0DE-0B9D-F8C779B332DB}"/>
              </a:ext>
            </a:extLst>
          </p:cNvPr>
          <p:cNvSpPr txBox="1">
            <a:spLocks/>
          </p:cNvSpPr>
          <p:nvPr/>
        </p:nvSpPr>
        <p:spPr>
          <a:xfrm>
            <a:off x="232720" y="268641"/>
            <a:ext cx="10515600" cy="5232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accent1"/>
                </a:solidFill>
                <a:latin typeface="+mn-lt"/>
              </a:rPr>
              <a:t>Redesigning PPE</a:t>
            </a:r>
          </a:p>
        </p:txBody>
      </p:sp>
    </p:spTree>
    <p:extLst>
      <p:ext uri="{BB962C8B-B14F-4D97-AF65-F5344CB8AC3E}">
        <p14:creationId xmlns:p14="http://schemas.microsoft.com/office/powerpoint/2010/main" val="954588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93B4C-377B-94CF-4A0F-8FE65668006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EB61F83-6650-0FED-83F4-662C78C11749}"/>
              </a:ext>
            </a:extLst>
          </p:cNvPr>
          <p:cNvSpPr/>
          <p:nvPr/>
        </p:nvSpPr>
        <p:spPr>
          <a:xfrm>
            <a:off x="-15950" y="0"/>
            <a:ext cx="12207949" cy="897925"/>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45721AA-9DA4-BC3D-7320-1FAD6CA6254A}"/>
              </a:ext>
            </a:extLst>
          </p:cNvPr>
          <p:cNvSpPr txBox="1"/>
          <p:nvPr/>
        </p:nvSpPr>
        <p:spPr>
          <a:xfrm>
            <a:off x="90813" y="81026"/>
            <a:ext cx="7675324" cy="769441"/>
          </a:xfrm>
          <a:prstGeom prst="rect">
            <a:avLst/>
          </a:prstGeom>
          <a:noFill/>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4400" b="1" dirty="0">
                <a:solidFill>
                  <a:schemeClr val="accent1"/>
                </a:solidFill>
                <a:latin typeface="Calibri" panose="020F0502020204030204" pitchFamily="34" charset="0"/>
                <a:ea typeface="Calibri" panose="020F0502020204030204" pitchFamily="34" charset="0"/>
                <a:cs typeface="Calibri" panose="020F0502020204030204" pitchFamily="34" charset="0"/>
              </a:rPr>
              <a:t>PPE h</a:t>
            </a:r>
            <a:r>
              <a:rPr lang="en-GB" sz="44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istories</a:t>
            </a:r>
            <a:endParaRPr lang="en-GB" sz="4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8F0A08E1-18BE-C7BD-5AD1-451633B8D81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62" y="866281"/>
            <a:ext cx="4799786" cy="5993879"/>
          </a:xfrm>
          <a:prstGeom prst="rect">
            <a:avLst/>
          </a:prstGeom>
        </p:spPr>
      </p:pic>
      <p:pic>
        <p:nvPicPr>
          <p:cNvPr id="15" name="Picture 14">
            <a:extLst>
              <a:ext uri="{FF2B5EF4-FFF2-40B4-BE49-F238E27FC236}">
                <a16:creationId xmlns:a16="http://schemas.microsoft.com/office/drawing/2014/main" id="{5C1E1229-B49C-0B4D-3841-0255F1090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8323" y="895955"/>
            <a:ext cx="4924022" cy="5974784"/>
          </a:xfrm>
          <a:prstGeom prst="rect">
            <a:avLst/>
          </a:prstGeom>
        </p:spPr>
      </p:pic>
      <p:sp>
        <p:nvSpPr>
          <p:cNvPr id="2" name="TextBox 1">
            <a:extLst>
              <a:ext uri="{FF2B5EF4-FFF2-40B4-BE49-F238E27FC236}">
                <a16:creationId xmlns:a16="http://schemas.microsoft.com/office/drawing/2014/main" id="{EECAF325-32D8-C9AF-2511-3DA3F4F23988}"/>
              </a:ext>
            </a:extLst>
          </p:cNvPr>
          <p:cNvSpPr txBox="1"/>
          <p:nvPr/>
        </p:nvSpPr>
        <p:spPr>
          <a:xfrm>
            <a:off x="9502344" y="1074259"/>
            <a:ext cx="2689655" cy="5724644"/>
          </a:xfrm>
          <a:prstGeom prst="rect">
            <a:avLst/>
          </a:prstGeom>
          <a:noFill/>
        </p:spPr>
        <p:txBody>
          <a:bodyPr wrap="square" rtlCol="0">
            <a:spAutoFit/>
          </a:bodyPr>
          <a:lstStyle/>
          <a:p>
            <a:r>
              <a:rPr lang="en-US" sz="2400" dirty="0">
                <a:solidFill>
                  <a:schemeClr val="accent1"/>
                </a:solidFill>
              </a:rPr>
              <a:t>General Nursing Council for England and Wales 1931 </a:t>
            </a:r>
          </a:p>
          <a:p>
            <a:endParaRPr lang="en-US" sz="2400" dirty="0">
              <a:solidFill>
                <a:schemeClr val="accent1"/>
              </a:solidFill>
            </a:endParaRPr>
          </a:p>
          <a:p>
            <a:r>
              <a:rPr lang="en-US" dirty="0">
                <a:solidFill>
                  <a:schemeClr val="accent1"/>
                </a:solidFill>
              </a:rPr>
              <a:t>(reprinted 1934, 37, 39).</a:t>
            </a:r>
          </a:p>
          <a:p>
            <a:endParaRPr lang="en-US"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a:p>
            <a:r>
              <a:rPr lang="en-US" sz="1800" dirty="0">
                <a:solidFill>
                  <a:schemeClr val="accent1"/>
                </a:solidFill>
              </a:rPr>
              <a:t>National Archives, London</a:t>
            </a:r>
            <a:endParaRPr lang="en-US" dirty="0">
              <a:solidFill>
                <a:schemeClr val="accent1"/>
              </a:solidFill>
            </a:endParaRPr>
          </a:p>
        </p:txBody>
      </p:sp>
    </p:spTree>
    <p:extLst>
      <p:ext uri="{BB962C8B-B14F-4D97-AF65-F5344CB8AC3E}">
        <p14:creationId xmlns:p14="http://schemas.microsoft.com/office/powerpoint/2010/main" val="2463875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D8D4C-B369-2488-8DA2-79DFAAFC419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B2C8EB9-5DEC-008D-DE16-7F71FA5DA9A2}"/>
              </a:ext>
            </a:extLst>
          </p:cNvPr>
          <p:cNvSpPr/>
          <p:nvPr/>
        </p:nvSpPr>
        <p:spPr>
          <a:xfrm>
            <a:off x="7890388" y="897924"/>
            <a:ext cx="4285846" cy="5957769"/>
          </a:xfrm>
          <a:prstGeom prst="rect">
            <a:avLst/>
          </a:prstGeom>
          <a:solidFill>
            <a:schemeClr val="accent5">
              <a:lumMod val="40000"/>
              <a:lumOff val="60000"/>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ece of paper with a letter&#10;&#10;Description automatically generated">
            <a:extLst>
              <a:ext uri="{FF2B5EF4-FFF2-40B4-BE49-F238E27FC236}">
                <a16:creationId xmlns:a16="http://schemas.microsoft.com/office/drawing/2014/main" id="{A8BD1603-3110-2447-19D3-C1944A970A3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34079" y="897924"/>
            <a:ext cx="4015946" cy="5354595"/>
          </a:xfrm>
          <a:prstGeom prst="rect">
            <a:avLst/>
          </a:prstGeom>
        </p:spPr>
      </p:pic>
      <p:pic>
        <p:nvPicPr>
          <p:cNvPr id="4" name="Picture 3" descr="A person wearing a dress&#10;&#10;Description automatically generated">
            <a:extLst>
              <a:ext uri="{FF2B5EF4-FFF2-40B4-BE49-F238E27FC236}">
                <a16:creationId xmlns:a16="http://schemas.microsoft.com/office/drawing/2014/main" id="{CBC23423-1D29-9B80-D3C0-59EA0D818DE2}"/>
              </a:ext>
            </a:extLst>
          </p:cNvPr>
          <p:cNvPicPr>
            <a:picLocks noChangeAspect="1"/>
          </p:cNvPicPr>
          <p:nvPr/>
        </p:nvPicPr>
        <p:blipFill>
          <a:blip r:embed="rId3"/>
          <a:stretch>
            <a:fillRect/>
          </a:stretch>
        </p:blipFill>
        <p:spPr>
          <a:xfrm>
            <a:off x="0" y="874426"/>
            <a:ext cx="3718468" cy="5790466"/>
          </a:xfrm>
          <a:prstGeom prst="rect">
            <a:avLst/>
          </a:prstGeom>
        </p:spPr>
      </p:pic>
      <p:pic>
        <p:nvPicPr>
          <p:cNvPr id="5" name="Picture 2">
            <a:extLst>
              <a:ext uri="{FF2B5EF4-FFF2-40B4-BE49-F238E27FC236}">
                <a16:creationId xmlns:a16="http://schemas.microsoft.com/office/drawing/2014/main" id="{F09176B4-3C93-ADD7-4C75-22BFA275AF4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60476" y="926123"/>
            <a:ext cx="4015758" cy="53263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303B9C0-6181-C752-7649-B86E3A1FB0A2}"/>
              </a:ext>
            </a:extLst>
          </p:cNvPr>
          <p:cNvSpPr txBox="1"/>
          <p:nvPr/>
        </p:nvSpPr>
        <p:spPr>
          <a:xfrm>
            <a:off x="8116744" y="6248309"/>
            <a:ext cx="3711331" cy="523220"/>
          </a:xfrm>
          <a:prstGeom prst="rect">
            <a:avLst/>
          </a:prstGeom>
          <a:noFill/>
        </p:spPr>
        <p:txBody>
          <a:bodyPr wrap="square" rtlCol="0">
            <a:spAutoFit/>
          </a:bodyPr>
          <a:lstStyle/>
          <a:p>
            <a:r>
              <a:rPr lang="en-US" sz="1400" dirty="0">
                <a:solidFill>
                  <a:schemeClr val="accent1"/>
                </a:solidFill>
              </a:rPr>
              <a:t>‘The Red Cross’, 1945. Vogue front cover, Photographer, </a:t>
            </a:r>
            <a:r>
              <a:rPr lang="en-GB" sz="1400" dirty="0">
                <a:solidFill>
                  <a:schemeClr val="accent1"/>
                </a:solidFill>
                <a:effectLst/>
                <a:latin typeface="Calibri" panose="020F0502020204030204" pitchFamily="34" charset="0"/>
                <a:ea typeface="Aptos" panose="020B0004020202020204" pitchFamily="34" charset="0"/>
              </a:rPr>
              <a:t>Erwin Blumenfeld</a:t>
            </a:r>
            <a:r>
              <a:rPr lang="en-GB" sz="1400" dirty="0">
                <a:solidFill>
                  <a:schemeClr val="accent1"/>
                </a:solidFill>
                <a:latin typeface="Calibri" panose="020F0502020204030204" pitchFamily="34" charset="0"/>
                <a:ea typeface="Aptos" panose="020B0004020202020204" pitchFamily="34" charset="0"/>
              </a:rPr>
              <a:t>. </a:t>
            </a:r>
            <a:endParaRPr lang="en-US" sz="1400" dirty="0">
              <a:solidFill>
                <a:schemeClr val="accent1"/>
              </a:solidFill>
            </a:endParaRPr>
          </a:p>
        </p:txBody>
      </p:sp>
      <p:sp>
        <p:nvSpPr>
          <p:cNvPr id="7" name="TextBox 6">
            <a:extLst>
              <a:ext uri="{FF2B5EF4-FFF2-40B4-BE49-F238E27FC236}">
                <a16:creationId xmlns:a16="http://schemas.microsoft.com/office/drawing/2014/main" id="{ED2B0BC9-8755-3A30-CE75-DCDB93755D4B}"/>
              </a:ext>
            </a:extLst>
          </p:cNvPr>
          <p:cNvSpPr txBox="1"/>
          <p:nvPr/>
        </p:nvSpPr>
        <p:spPr>
          <a:xfrm>
            <a:off x="3640518" y="6252519"/>
            <a:ext cx="4459951" cy="523220"/>
          </a:xfrm>
          <a:prstGeom prst="rect">
            <a:avLst/>
          </a:prstGeom>
          <a:noFill/>
        </p:spPr>
        <p:txBody>
          <a:bodyPr wrap="square" rtlCol="0">
            <a:spAutoFit/>
          </a:bodyPr>
          <a:lstStyle/>
          <a:p>
            <a:r>
              <a:rPr lang="en-US" sz="1400" dirty="0">
                <a:solidFill>
                  <a:schemeClr val="accent1"/>
                </a:solidFill>
              </a:rPr>
              <a:t>Norman Hartnell letter to General Nursing Council for England and Wales, July 1946. National Archives, London</a:t>
            </a:r>
          </a:p>
        </p:txBody>
      </p:sp>
      <p:sp>
        <p:nvSpPr>
          <p:cNvPr id="2" name="Rectangle 1">
            <a:extLst>
              <a:ext uri="{FF2B5EF4-FFF2-40B4-BE49-F238E27FC236}">
                <a16:creationId xmlns:a16="http://schemas.microsoft.com/office/drawing/2014/main" id="{F8885177-D57D-9AF7-437E-83B78CB59ED4}"/>
              </a:ext>
            </a:extLst>
          </p:cNvPr>
          <p:cNvSpPr/>
          <p:nvPr/>
        </p:nvSpPr>
        <p:spPr>
          <a:xfrm>
            <a:off x="-15950" y="0"/>
            <a:ext cx="12207949" cy="897925"/>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62548E2-6BF6-2BDC-9555-1C240CBF291F}"/>
              </a:ext>
            </a:extLst>
          </p:cNvPr>
          <p:cNvSpPr txBox="1"/>
          <p:nvPr/>
        </p:nvSpPr>
        <p:spPr>
          <a:xfrm>
            <a:off x="90813" y="81026"/>
            <a:ext cx="7675324" cy="769441"/>
          </a:xfrm>
          <a:prstGeom prst="rect">
            <a:avLst/>
          </a:prstGeom>
          <a:noFill/>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4400" b="1" dirty="0">
                <a:solidFill>
                  <a:schemeClr val="accent1"/>
                </a:solidFill>
                <a:latin typeface="Calibri" panose="020F0502020204030204" pitchFamily="34" charset="0"/>
                <a:ea typeface="Calibri" panose="020F0502020204030204" pitchFamily="34" charset="0"/>
                <a:cs typeface="Calibri" panose="020F0502020204030204" pitchFamily="34" charset="0"/>
              </a:rPr>
              <a:t>PPE h</a:t>
            </a:r>
            <a:r>
              <a:rPr lang="en-GB" sz="44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istories</a:t>
            </a:r>
            <a:endParaRPr lang="en-GB" sz="4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6276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annequins with different dresses&#10;&#10;Description automatically generated">
            <a:extLst>
              <a:ext uri="{FF2B5EF4-FFF2-40B4-BE49-F238E27FC236}">
                <a16:creationId xmlns:a16="http://schemas.microsoft.com/office/drawing/2014/main" id="{FD62777A-E4B3-AE5E-E74D-23813E2DC6B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89004" y="897925"/>
            <a:ext cx="8413991" cy="5609327"/>
          </a:xfrm>
          <a:prstGeom prst="rect">
            <a:avLst/>
          </a:prstGeom>
        </p:spPr>
      </p:pic>
      <p:sp>
        <p:nvSpPr>
          <p:cNvPr id="2" name="TextBox 1">
            <a:extLst>
              <a:ext uri="{FF2B5EF4-FFF2-40B4-BE49-F238E27FC236}">
                <a16:creationId xmlns:a16="http://schemas.microsoft.com/office/drawing/2014/main" id="{9734B86F-6736-9DA2-5167-5689E8F745C2}"/>
              </a:ext>
            </a:extLst>
          </p:cNvPr>
          <p:cNvSpPr txBox="1"/>
          <p:nvPr/>
        </p:nvSpPr>
        <p:spPr>
          <a:xfrm>
            <a:off x="1889004" y="6488668"/>
            <a:ext cx="9612351" cy="369332"/>
          </a:xfrm>
          <a:prstGeom prst="rect">
            <a:avLst/>
          </a:prstGeom>
          <a:noFill/>
        </p:spPr>
        <p:txBody>
          <a:bodyPr wrap="square" rtlCol="0">
            <a:spAutoFit/>
          </a:bodyPr>
          <a:lstStyle/>
          <a:p>
            <a:r>
              <a:rPr lang="en-US" dirty="0">
                <a:solidFill>
                  <a:schemeClr val="accent1"/>
                </a:solidFill>
              </a:rPr>
              <a:t>Karen Harrigan: ‘</a:t>
            </a:r>
            <a:r>
              <a:rPr lang="en-GB" sz="1800" dirty="0">
                <a:solidFill>
                  <a:schemeClr val="accent1"/>
                </a:solidFill>
                <a:effectLst/>
                <a:ea typeface="Times New Roman" panose="02020603050405020304" pitchFamily="18" charset="0"/>
              </a:rPr>
              <a:t>Nightingales: Nurses uniforms 1852, 1942, 2022’, </a:t>
            </a:r>
            <a:r>
              <a:rPr lang="en-GB" sz="1800" i="1" dirty="0">
                <a:solidFill>
                  <a:schemeClr val="accent1"/>
                </a:solidFill>
                <a:effectLst/>
                <a:ea typeface="Times New Roman" panose="02020603050405020304" pitchFamily="18" charset="0"/>
              </a:rPr>
              <a:t>PPE Refashioned </a:t>
            </a:r>
            <a:r>
              <a:rPr lang="en-GB" sz="1800" dirty="0">
                <a:solidFill>
                  <a:schemeClr val="accent1"/>
                </a:solidFill>
                <a:effectLst/>
                <a:ea typeface="Times New Roman" panose="02020603050405020304" pitchFamily="18" charset="0"/>
              </a:rPr>
              <a:t>(2023).</a:t>
            </a:r>
            <a:endParaRPr lang="en-US" dirty="0">
              <a:solidFill>
                <a:schemeClr val="accent1"/>
              </a:solidFill>
            </a:endParaRPr>
          </a:p>
        </p:txBody>
      </p:sp>
      <p:sp>
        <p:nvSpPr>
          <p:cNvPr id="3" name="Rectangle 2">
            <a:extLst>
              <a:ext uri="{FF2B5EF4-FFF2-40B4-BE49-F238E27FC236}">
                <a16:creationId xmlns:a16="http://schemas.microsoft.com/office/drawing/2014/main" id="{C07ED668-EA72-FB01-034A-582BBC2DBC9D}"/>
              </a:ext>
            </a:extLst>
          </p:cNvPr>
          <p:cNvSpPr/>
          <p:nvPr/>
        </p:nvSpPr>
        <p:spPr>
          <a:xfrm>
            <a:off x="0" y="0"/>
            <a:ext cx="12207949" cy="897925"/>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6291546-B53D-5474-3A27-CEBB540F8AF8}"/>
              </a:ext>
            </a:extLst>
          </p:cNvPr>
          <p:cNvSpPr txBox="1"/>
          <p:nvPr/>
        </p:nvSpPr>
        <p:spPr>
          <a:xfrm>
            <a:off x="106763" y="81026"/>
            <a:ext cx="7675324" cy="769441"/>
          </a:xfrm>
          <a:prstGeom prst="rect">
            <a:avLst/>
          </a:prstGeom>
          <a:noFill/>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4400" b="1" dirty="0">
                <a:solidFill>
                  <a:schemeClr val="accent1"/>
                </a:solidFill>
                <a:latin typeface="Calibri" panose="020F0502020204030204" pitchFamily="34" charset="0"/>
                <a:ea typeface="Calibri" panose="020F0502020204030204" pitchFamily="34" charset="0"/>
                <a:cs typeface="Calibri" panose="020F0502020204030204" pitchFamily="34" charset="0"/>
              </a:rPr>
              <a:t>PPE h</a:t>
            </a:r>
            <a:r>
              <a:rPr lang="en-GB" sz="44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istories</a:t>
            </a:r>
            <a:endParaRPr lang="en-GB" sz="4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3905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D6497-A3CA-0EB4-DF7A-68348682A71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506D15C-2F61-5AD6-DE90-78CBF4D00345}"/>
              </a:ext>
            </a:extLst>
          </p:cNvPr>
          <p:cNvSpPr/>
          <p:nvPr/>
        </p:nvSpPr>
        <p:spPr>
          <a:xfrm>
            <a:off x="5659393" y="0"/>
            <a:ext cx="6532605" cy="6707107"/>
          </a:xfrm>
          <a:prstGeom prst="rect">
            <a:avLst/>
          </a:prstGeom>
          <a:solidFill>
            <a:schemeClr val="accent5">
              <a:lumMod val="40000"/>
              <a:lumOff val="60000"/>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C1407E0-072E-0730-2635-11F410422C23}"/>
              </a:ext>
            </a:extLst>
          </p:cNvPr>
          <p:cNvSpPr txBox="1"/>
          <p:nvPr/>
        </p:nvSpPr>
        <p:spPr>
          <a:xfrm>
            <a:off x="5799876" y="6122332"/>
            <a:ext cx="6142595" cy="584775"/>
          </a:xfrm>
          <a:prstGeom prst="rect">
            <a:avLst/>
          </a:prstGeom>
          <a:noFill/>
        </p:spPr>
        <p:txBody>
          <a:bodyPr wrap="square" rtlCol="0">
            <a:spAutoFit/>
          </a:bodyPr>
          <a:lstStyle/>
          <a:p>
            <a:r>
              <a:rPr lang="en-GB" sz="1600" dirty="0">
                <a:solidFill>
                  <a:schemeClr val="accent1"/>
                </a:solidFill>
                <a:effectLst/>
                <a:latin typeface="Helvetica" pitchFamily="2" charset="0"/>
              </a:rPr>
              <a:t>Gillies, A. "Are Uniforms Necessary?" Nursing Times, vol. 64, no. 2, 12 Jan. 1968, p. 62. Women's Studies Archive, </a:t>
            </a:r>
          </a:p>
        </p:txBody>
      </p:sp>
      <p:sp>
        <p:nvSpPr>
          <p:cNvPr id="2" name="TextBox 1">
            <a:extLst>
              <a:ext uri="{FF2B5EF4-FFF2-40B4-BE49-F238E27FC236}">
                <a16:creationId xmlns:a16="http://schemas.microsoft.com/office/drawing/2014/main" id="{D00FD10B-35DA-7D2D-022E-ADC1B789D073}"/>
              </a:ext>
            </a:extLst>
          </p:cNvPr>
          <p:cNvSpPr txBox="1"/>
          <p:nvPr/>
        </p:nvSpPr>
        <p:spPr>
          <a:xfrm>
            <a:off x="249528" y="1728211"/>
            <a:ext cx="5409865" cy="3908762"/>
          </a:xfrm>
          <a:prstGeom prst="rect">
            <a:avLst/>
          </a:prstGeom>
          <a:noFill/>
        </p:spPr>
        <p:txBody>
          <a:bodyPr wrap="square" rtlCol="0">
            <a:spAutoFit/>
          </a:bodyPr>
          <a:lstStyle/>
          <a:p>
            <a:r>
              <a:rPr lang="en-GB" sz="2000" b="0" i="0" dirty="0">
                <a:solidFill>
                  <a:schemeClr val="accent1"/>
                </a:solidFill>
                <a:effectLst/>
                <a:latin typeface="Arial" panose="020B0604020202020204" pitchFamily="34" charset="0"/>
              </a:rPr>
              <a:t>‘I came to [the part of the exhibition] for nursing and there in the display cabinet was a sister’s uniform from the general hospital of about 1890 or something. </a:t>
            </a:r>
          </a:p>
          <a:p>
            <a:endParaRPr lang="en-GB" sz="1200" dirty="0">
              <a:solidFill>
                <a:schemeClr val="accent1"/>
              </a:solidFill>
              <a:latin typeface="Arial" panose="020B0604020202020204" pitchFamily="34" charset="0"/>
            </a:endParaRPr>
          </a:p>
          <a:p>
            <a:r>
              <a:rPr lang="en-GB" sz="2000" b="0" i="0" dirty="0">
                <a:solidFill>
                  <a:schemeClr val="accent1"/>
                </a:solidFill>
                <a:effectLst/>
                <a:latin typeface="Arial" panose="020B0604020202020204" pitchFamily="34" charset="0"/>
              </a:rPr>
              <a:t>And there’s my grey uniform with a note on it [and it] said, “This uniform was made for Miss Marion Reed circa 1960 at the Queen Elizabeth School of Nursing”… </a:t>
            </a:r>
          </a:p>
          <a:p>
            <a:endParaRPr lang="en-GB" sz="1200" dirty="0">
              <a:solidFill>
                <a:schemeClr val="accent1"/>
              </a:solidFill>
              <a:latin typeface="Arial" panose="020B0604020202020204" pitchFamily="34" charset="0"/>
            </a:endParaRPr>
          </a:p>
          <a:p>
            <a:r>
              <a:rPr lang="en-GB" sz="2000" b="0" i="0" dirty="0">
                <a:solidFill>
                  <a:schemeClr val="accent1"/>
                </a:solidFill>
                <a:effectLst/>
                <a:latin typeface="Arial" panose="020B0604020202020204" pitchFamily="34" charset="0"/>
              </a:rPr>
              <a:t>...I thought, golly, there I am in the museum.’</a:t>
            </a:r>
          </a:p>
          <a:p>
            <a:endParaRPr lang="en-GB" sz="1200" dirty="0">
              <a:solidFill>
                <a:schemeClr val="accent1"/>
              </a:solidFill>
              <a:latin typeface="Arial" panose="020B0604020202020204" pitchFamily="34" charset="0"/>
            </a:endParaRPr>
          </a:p>
          <a:p>
            <a:r>
              <a:rPr lang="en-GB" sz="1600" b="0" i="0" dirty="0">
                <a:solidFill>
                  <a:schemeClr val="accent1"/>
                </a:solidFill>
                <a:effectLst/>
                <a:latin typeface="Arial" panose="020B0604020202020204" pitchFamily="34" charset="0"/>
              </a:rPr>
              <a:t>Marion Reed, former nurse, o</a:t>
            </a:r>
            <a:r>
              <a:rPr lang="en-GB" sz="1600" dirty="0">
                <a:solidFill>
                  <a:schemeClr val="accent1"/>
                </a:solidFill>
                <a:latin typeface="Arial" panose="020B0604020202020204" pitchFamily="34" charset="0"/>
              </a:rPr>
              <a:t>ral h</a:t>
            </a:r>
            <a:r>
              <a:rPr lang="en-GB" sz="1600" b="0" i="0" dirty="0">
                <a:solidFill>
                  <a:schemeClr val="accent1"/>
                </a:solidFill>
                <a:effectLst/>
                <a:latin typeface="Arial" panose="020B0604020202020204" pitchFamily="34" charset="0"/>
              </a:rPr>
              <a:t>istory archive, Royal College of Nursing, London.  </a:t>
            </a:r>
            <a:endParaRPr lang="en-US" sz="1600" dirty="0">
              <a:solidFill>
                <a:schemeClr val="accent1"/>
              </a:solidFill>
            </a:endParaRPr>
          </a:p>
        </p:txBody>
      </p:sp>
      <p:sp>
        <p:nvSpPr>
          <p:cNvPr id="7" name="Rectangle 6">
            <a:extLst>
              <a:ext uri="{FF2B5EF4-FFF2-40B4-BE49-F238E27FC236}">
                <a16:creationId xmlns:a16="http://schemas.microsoft.com/office/drawing/2014/main" id="{AE452AD5-51B0-93CC-4539-AC413AFD147E}"/>
              </a:ext>
            </a:extLst>
          </p:cNvPr>
          <p:cNvSpPr/>
          <p:nvPr/>
        </p:nvSpPr>
        <p:spPr>
          <a:xfrm>
            <a:off x="0" y="5777"/>
            <a:ext cx="6096000" cy="897925"/>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1C26C63-D1D6-4049-C5C3-128E1820E1B6}"/>
              </a:ext>
            </a:extLst>
          </p:cNvPr>
          <p:cNvSpPr txBox="1"/>
          <p:nvPr/>
        </p:nvSpPr>
        <p:spPr>
          <a:xfrm>
            <a:off x="106763" y="85655"/>
            <a:ext cx="7675324" cy="769441"/>
          </a:xfrm>
          <a:prstGeom prst="rect">
            <a:avLst/>
          </a:prstGeom>
          <a:noFill/>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4400" b="1" dirty="0">
                <a:solidFill>
                  <a:schemeClr val="accent1"/>
                </a:solidFill>
                <a:latin typeface="Calibri" panose="020F0502020204030204" pitchFamily="34" charset="0"/>
                <a:ea typeface="Calibri" panose="020F0502020204030204" pitchFamily="34" charset="0"/>
                <a:cs typeface="Calibri" panose="020F0502020204030204" pitchFamily="34" charset="0"/>
              </a:rPr>
              <a:t>PPE h</a:t>
            </a:r>
            <a:r>
              <a:rPr lang="en-GB" sz="44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istories</a:t>
            </a:r>
            <a:endParaRPr lang="en-GB" sz="4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close-up of a newspaper&#10;&#10;Description automatically generated">
            <a:extLst>
              <a:ext uri="{FF2B5EF4-FFF2-40B4-BE49-F238E27FC236}">
                <a16:creationId xmlns:a16="http://schemas.microsoft.com/office/drawing/2014/main" id="{CBFAC7BD-5653-5DE9-C100-BC1AF4DD2C7B}"/>
              </a:ext>
            </a:extLst>
          </p:cNvPr>
          <p:cNvPicPr>
            <a:picLocks noChangeAspect="1"/>
          </p:cNvPicPr>
          <p:nvPr/>
        </p:nvPicPr>
        <p:blipFill>
          <a:blip r:embed="rId2"/>
          <a:stretch>
            <a:fillRect/>
          </a:stretch>
        </p:blipFill>
        <p:spPr>
          <a:xfrm>
            <a:off x="5883677" y="0"/>
            <a:ext cx="6308323" cy="6042454"/>
          </a:xfrm>
          <a:prstGeom prst="rect">
            <a:avLst/>
          </a:prstGeom>
        </p:spPr>
      </p:pic>
    </p:spTree>
    <p:extLst>
      <p:ext uri="{BB962C8B-B14F-4D97-AF65-F5344CB8AC3E}">
        <p14:creationId xmlns:p14="http://schemas.microsoft.com/office/powerpoint/2010/main" val="14122094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1117</Words>
  <Application>Microsoft Office PowerPoint</Application>
  <PresentationFormat>Widescreen</PresentationFormat>
  <Paragraphs>144</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Aptos</vt:lpstr>
      <vt:lpstr>Arial</vt:lpstr>
      <vt:lpstr>Calibri</vt:lpstr>
      <vt:lpstr>Calibri Light</vt:lpstr>
      <vt:lpstr>Helvetica</vt:lpstr>
      <vt:lpstr>Times New Roman</vt:lpstr>
      <vt:lpstr>Office Theme</vt:lpstr>
      <vt:lpstr>PowerPoint Presentation</vt:lpstr>
      <vt:lpstr>PowerPoint Presentation</vt:lpstr>
      <vt:lpstr>PowerPoint Presentation</vt:lpstr>
      <vt:lpstr>Redesigning PPE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Tonkin, Leanne</dc:creator>
  <cp:lastModifiedBy>Ward, Laura</cp:lastModifiedBy>
  <cp:revision>238</cp:revision>
  <dcterms:created xsi:type="dcterms:W3CDTF">2024-10-18T18:35:36Z</dcterms:created>
  <dcterms:modified xsi:type="dcterms:W3CDTF">2025-07-24T15:20:45Z</dcterms:modified>
</cp:coreProperties>
</file>