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31" r:id="rId2"/>
    <p:sldMasterId id="2147483759" r:id="rId3"/>
    <p:sldMasterId id="2147483771" r:id="rId4"/>
  </p:sldMasterIdLst>
  <p:notesMasterIdLst>
    <p:notesMasterId r:id="rId26"/>
  </p:notesMasterIdLst>
  <p:sldIdLst>
    <p:sldId id="545" r:id="rId5"/>
    <p:sldId id="437" r:id="rId6"/>
    <p:sldId id="441" r:id="rId7"/>
    <p:sldId id="262" r:id="rId8"/>
    <p:sldId id="264" r:id="rId9"/>
    <p:sldId id="543" r:id="rId10"/>
    <p:sldId id="299" r:id="rId11"/>
    <p:sldId id="256" r:id="rId12"/>
    <p:sldId id="551" r:id="rId13"/>
    <p:sldId id="536" r:id="rId14"/>
    <p:sldId id="544" r:id="rId15"/>
    <p:sldId id="278" r:id="rId16"/>
    <p:sldId id="258" r:id="rId17"/>
    <p:sldId id="537" r:id="rId18"/>
    <p:sldId id="282" r:id="rId19"/>
    <p:sldId id="284" r:id="rId20"/>
    <p:sldId id="269" r:id="rId21"/>
    <p:sldId id="259" r:id="rId22"/>
    <p:sldId id="270" r:id="rId23"/>
    <p:sldId id="283" r:id="rId24"/>
    <p:sldId id="53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015" autoAdjust="0"/>
  </p:normalViewPr>
  <p:slideViewPr>
    <p:cSldViewPr snapToGrid="0">
      <p:cViewPr varScale="1">
        <p:scale>
          <a:sx n="63" d="100"/>
          <a:sy n="63" d="100"/>
        </p:scale>
        <p:origin x="804" y="5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31ECA-E0B2-4068-9069-DE52ABBFA5D8}"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C7BC8333-5C1E-444F-B3AA-F4D73287E8A8}">
      <dgm:prSet custT="1"/>
      <dgm:spPr/>
      <dgm:t>
        <a:bodyPr/>
        <a:lstStyle/>
        <a:p>
          <a:r>
            <a:rPr lang="en-GB" sz="1500">
              <a:latin typeface="Rockwell" panose="02060603020205020403" pitchFamily="18" charset="0"/>
            </a:rPr>
            <a:t>Inequalities &amp; social justice; gender</a:t>
          </a:r>
        </a:p>
      </dgm:t>
    </dgm:pt>
    <dgm:pt modelId="{E686D6C6-9B58-4BBC-B71E-EB2A6C11CFA3}" type="parTrans" cxnId="{5D3F8D75-15F3-4834-A002-46A21D308AA6}">
      <dgm:prSet/>
      <dgm:spPr/>
      <dgm:t>
        <a:bodyPr/>
        <a:lstStyle/>
        <a:p>
          <a:endParaRPr lang="en-GB"/>
        </a:p>
      </dgm:t>
    </dgm:pt>
    <dgm:pt modelId="{507CF18A-81B5-4B58-BABD-5AA4C989EE44}" type="sibTrans" cxnId="{5D3F8D75-15F3-4834-A002-46A21D308AA6}">
      <dgm:prSet/>
      <dgm:spPr/>
      <dgm:t>
        <a:bodyPr/>
        <a:lstStyle/>
        <a:p>
          <a:endParaRPr lang="en-GB"/>
        </a:p>
      </dgm:t>
    </dgm:pt>
    <dgm:pt modelId="{5A6109AF-14D5-4377-A094-1D753211B958}">
      <dgm:prSet custT="1"/>
      <dgm:spPr/>
      <dgm:t>
        <a:bodyPr/>
        <a:lstStyle/>
        <a:p>
          <a:r>
            <a:rPr lang="en-GB" sz="1500">
              <a:latin typeface="Rockwell" panose="02060603020205020403" pitchFamily="18" charset="0"/>
            </a:rPr>
            <a:t>Ecological thinking </a:t>
          </a:r>
          <a:endParaRPr lang="en-GB" sz="1500" dirty="0">
            <a:latin typeface="Rockwell" panose="02060603020205020403" pitchFamily="18" charset="0"/>
          </a:endParaRPr>
        </a:p>
      </dgm:t>
    </dgm:pt>
    <dgm:pt modelId="{15ABC5F1-24C0-45DC-A025-DD38442EB2FF}" type="parTrans" cxnId="{55D562AC-1E37-47D6-8EAC-02A210708935}">
      <dgm:prSet/>
      <dgm:spPr/>
      <dgm:t>
        <a:bodyPr/>
        <a:lstStyle/>
        <a:p>
          <a:endParaRPr lang="en-GB"/>
        </a:p>
      </dgm:t>
    </dgm:pt>
    <dgm:pt modelId="{7ADD825A-495A-421C-BE1D-07B3FB744091}" type="sibTrans" cxnId="{55D562AC-1E37-47D6-8EAC-02A210708935}">
      <dgm:prSet/>
      <dgm:spPr/>
      <dgm:t>
        <a:bodyPr/>
        <a:lstStyle/>
        <a:p>
          <a:endParaRPr lang="en-GB"/>
        </a:p>
      </dgm:t>
    </dgm:pt>
    <dgm:pt modelId="{E69C5464-B0CA-4186-A91C-FC70B3D736BB}">
      <dgm:prSet custT="1"/>
      <dgm:spPr/>
      <dgm:t>
        <a:bodyPr/>
        <a:lstStyle/>
        <a:p>
          <a:r>
            <a:rPr lang="en-GB" sz="1500">
              <a:latin typeface="Rockwell" panose="02060603020205020403" pitchFamily="18" charset="0"/>
            </a:rPr>
            <a:t>Moving health systems up stream – health promotion comprehensive primary health care ; social model of health</a:t>
          </a:r>
          <a:endParaRPr lang="en-GB" sz="1500" dirty="0">
            <a:latin typeface="Rockwell" panose="02060603020205020403" pitchFamily="18" charset="0"/>
          </a:endParaRPr>
        </a:p>
      </dgm:t>
    </dgm:pt>
    <dgm:pt modelId="{1C1292A6-8C25-43C7-A7FA-148BB15EAAC8}" type="parTrans" cxnId="{155BDBAB-CF8B-4970-8F36-6930756100A9}">
      <dgm:prSet/>
      <dgm:spPr/>
      <dgm:t>
        <a:bodyPr/>
        <a:lstStyle/>
        <a:p>
          <a:endParaRPr lang="en-GB"/>
        </a:p>
      </dgm:t>
    </dgm:pt>
    <dgm:pt modelId="{316FA54C-0760-41CA-BB2F-1F8827F9D1EC}" type="sibTrans" cxnId="{155BDBAB-CF8B-4970-8F36-6930756100A9}">
      <dgm:prSet/>
      <dgm:spPr/>
      <dgm:t>
        <a:bodyPr/>
        <a:lstStyle/>
        <a:p>
          <a:endParaRPr lang="en-GB"/>
        </a:p>
      </dgm:t>
    </dgm:pt>
    <dgm:pt modelId="{A0937CED-7EBD-43B2-A967-74EA823C8FCD}">
      <dgm:prSet custT="1"/>
      <dgm:spPr/>
      <dgm:t>
        <a:bodyPr/>
        <a:lstStyle/>
        <a:p>
          <a:r>
            <a:rPr lang="en-GB" sz="1500" dirty="0">
              <a:latin typeface="Rockwell" panose="02060603020205020403" pitchFamily="18" charset="0"/>
            </a:rPr>
            <a:t>Working at the boundaries – visible /invisible; formal /informal: Challenging the power structures ;   valuing different forms of knowledge</a:t>
          </a:r>
        </a:p>
      </dgm:t>
    </dgm:pt>
    <dgm:pt modelId="{5F976E10-762E-47C0-AE24-62E0939B93C2}" type="parTrans" cxnId="{0802ACEE-0C1A-4E93-B6C7-877721B34078}">
      <dgm:prSet/>
      <dgm:spPr/>
      <dgm:t>
        <a:bodyPr/>
        <a:lstStyle/>
        <a:p>
          <a:endParaRPr lang="en-GB"/>
        </a:p>
      </dgm:t>
    </dgm:pt>
    <dgm:pt modelId="{95BC54F8-1871-480E-902C-8277B4426E7F}" type="sibTrans" cxnId="{0802ACEE-0C1A-4E93-B6C7-877721B34078}">
      <dgm:prSet/>
      <dgm:spPr/>
      <dgm:t>
        <a:bodyPr/>
        <a:lstStyle/>
        <a:p>
          <a:endParaRPr lang="en-GB"/>
        </a:p>
      </dgm:t>
    </dgm:pt>
    <dgm:pt modelId="{9239E213-DA59-47CC-9E5B-E7B6CCD967D1}">
      <dgm:prSet custT="1"/>
      <dgm:spPr/>
      <dgm:t>
        <a:bodyPr/>
        <a:lstStyle/>
        <a:p>
          <a:r>
            <a:rPr lang="en-GB" sz="1500">
              <a:latin typeface="Rockwell" panose="02060603020205020403" pitchFamily="18" charset="0"/>
            </a:rPr>
            <a:t>Research with impact; that makes a difference</a:t>
          </a:r>
        </a:p>
      </dgm:t>
    </dgm:pt>
    <dgm:pt modelId="{BC449989-52A3-4708-AAE3-D0C307725779}" type="parTrans" cxnId="{EF6B0523-EF66-4767-9E3D-CEEFCBDEC63B}">
      <dgm:prSet/>
      <dgm:spPr/>
      <dgm:t>
        <a:bodyPr/>
        <a:lstStyle/>
        <a:p>
          <a:endParaRPr lang="en-GB"/>
        </a:p>
      </dgm:t>
    </dgm:pt>
    <dgm:pt modelId="{8532D259-6CD4-474E-AA0B-38A4829EB65D}" type="sibTrans" cxnId="{EF6B0523-EF66-4767-9E3D-CEEFCBDEC63B}">
      <dgm:prSet/>
      <dgm:spPr/>
      <dgm:t>
        <a:bodyPr/>
        <a:lstStyle/>
        <a:p>
          <a:endParaRPr lang="en-GB"/>
        </a:p>
      </dgm:t>
    </dgm:pt>
    <dgm:pt modelId="{B9451C20-EB5A-4103-91D4-FC110D2A82C8}">
      <dgm:prSet custT="1"/>
      <dgm:spPr/>
      <dgm:t>
        <a:bodyPr/>
        <a:lstStyle/>
        <a:p>
          <a:r>
            <a:rPr lang="en-GB" sz="1500" dirty="0">
              <a:latin typeface="Rockwell" panose="02060603020205020403" pitchFamily="18" charset="0"/>
            </a:rPr>
            <a:t>Partnership leadership investment </a:t>
          </a:r>
        </a:p>
      </dgm:t>
    </dgm:pt>
    <dgm:pt modelId="{ADABFDC0-B3B9-4309-BCF2-70A345BECAF6}" type="parTrans" cxnId="{00CC17A6-37E1-48D7-92FF-A376D176D2B6}">
      <dgm:prSet/>
      <dgm:spPr/>
      <dgm:t>
        <a:bodyPr/>
        <a:lstStyle/>
        <a:p>
          <a:endParaRPr lang="en-GB"/>
        </a:p>
      </dgm:t>
    </dgm:pt>
    <dgm:pt modelId="{7FB21401-16D7-4626-BCA4-399EAFE68CD6}" type="sibTrans" cxnId="{00CC17A6-37E1-48D7-92FF-A376D176D2B6}">
      <dgm:prSet/>
      <dgm:spPr/>
      <dgm:t>
        <a:bodyPr/>
        <a:lstStyle/>
        <a:p>
          <a:endParaRPr lang="en-GB"/>
        </a:p>
      </dgm:t>
    </dgm:pt>
    <dgm:pt modelId="{59F8B940-5AF9-4DA3-BA60-2C5D47382684}" type="pres">
      <dgm:prSet presAssocID="{CB831ECA-E0B2-4068-9069-DE52ABBFA5D8}" presName="rootnode" presStyleCnt="0">
        <dgm:presLayoutVars>
          <dgm:chMax/>
          <dgm:chPref/>
          <dgm:dir/>
          <dgm:animLvl val="lvl"/>
        </dgm:presLayoutVars>
      </dgm:prSet>
      <dgm:spPr/>
    </dgm:pt>
    <dgm:pt modelId="{E9EF8E1B-5099-4796-A152-12B4F40DB949}" type="pres">
      <dgm:prSet presAssocID="{C7BC8333-5C1E-444F-B3AA-F4D73287E8A8}" presName="composite" presStyleCnt="0"/>
      <dgm:spPr/>
    </dgm:pt>
    <dgm:pt modelId="{6E58A48C-AE1D-4B83-BBB4-DE621BF531ED}" type="pres">
      <dgm:prSet presAssocID="{C7BC8333-5C1E-444F-B3AA-F4D73287E8A8}" presName="LShape" presStyleLbl="alignNode1" presStyleIdx="0" presStyleCnt="11"/>
      <dgm:spPr/>
    </dgm:pt>
    <dgm:pt modelId="{4D745462-97F7-4DCE-8005-65EF4D410ECF}" type="pres">
      <dgm:prSet presAssocID="{C7BC8333-5C1E-444F-B3AA-F4D73287E8A8}" presName="ParentText" presStyleLbl="revTx" presStyleIdx="0" presStyleCnt="6">
        <dgm:presLayoutVars>
          <dgm:chMax val="0"/>
          <dgm:chPref val="0"/>
          <dgm:bulletEnabled val="1"/>
        </dgm:presLayoutVars>
      </dgm:prSet>
      <dgm:spPr/>
    </dgm:pt>
    <dgm:pt modelId="{A0DDE7DF-4268-4E02-A326-C2B124F18D66}" type="pres">
      <dgm:prSet presAssocID="{C7BC8333-5C1E-444F-B3AA-F4D73287E8A8}" presName="Triangle" presStyleLbl="alignNode1" presStyleIdx="1" presStyleCnt="11"/>
      <dgm:spPr/>
    </dgm:pt>
    <dgm:pt modelId="{D2F4C5B9-6B15-4C24-BC59-B5FEC93B7238}" type="pres">
      <dgm:prSet presAssocID="{507CF18A-81B5-4B58-BABD-5AA4C989EE44}" presName="sibTrans" presStyleCnt="0"/>
      <dgm:spPr/>
    </dgm:pt>
    <dgm:pt modelId="{EE015563-6F9F-408D-81B4-772F381327BE}" type="pres">
      <dgm:prSet presAssocID="{507CF18A-81B5-4B58-BABD-5AA4C989EE44}" presName="space" presStyleCnt="0"/>
      <dgm:spPr/>
    </dgm:pt>
    <dgm:pt modelId="{4D0FE6D6-8D11-4B93-92F9-0185B8F8BD85}" type="pres">
      <dgm:prSet presAssocID="{5A6109AF-14D5-4377-A094-1D753211B958}" presName="composite" presStyleCnt="0"/>
      <dgm:spPr/>
    </dgm:pt>
    <dgm:pt modelId="{9A749BF0-8E53-4DB8-888D-008FACFCE3D0}" type="pres">
      <dgm:prSet presAssocID="{5A6109AF-14D5-4377-A094-1D753211B958}" presName="LShape" presStyleLbl="alignNode1" presStyleIdx="2" presStyleCnt="11"/>
      <dgm:spPr/>
    </dgm:pt>
    <dgm:pt modelId="{9A634E79-C780-4739-A464-D054DF76B96D}" type="pres">
      <dgm:prSet presAssocID="{5A6109AF-14D5-4377-A094-1D753211B958}" presName="ParentText" presStyleLbl="revTx" presStyleIdx="1" presStyleCnt="6">
        <dgm:presLayoutVars>
          <dgm:chMax val="0"/>
          <dgm:chPref val="0"/>
          <dgm:bulletEnabled val="1"/>
        </dgm:presLayoutVars>
      </dgm:prSet>
      <dgm:spPr/>
    </dgm:pt>
    <dgm:pt modelId="{7058E3A8-EFB2-4B5F-AD06-D5EF6F31BB9B}" type="pres">
      <dgm:prSet presAssocID="{5A6109AF-14D5-4377-A094-1D753211B958}" presName="Triangle" presStyleLbl="alignNode1" presStyleIdx="3" presStyleCnt="11"/>
      <dgm:spPr/>
    </dgm:pt>
    <dgm:pt modelId="{5FE558E9-D39D-4E80-9C59-1B3603745A19}" type="pres">
      <dgm:prSet presAssocID="{7ADD825A-495A-421C-BE1D-07B3FB744091}" presName="sibTrans" presStyleCnt="0"/>
      <dgm:spPr/>
    </dgm:pt>
    <dgm:pt modelId="{92412496-332A-4ED1-AA57-C52995E572A6}" type="pres">
      <dgm:prSet presAssocID="{7ADD825A-495A-421C-BE1D-07B3FB744091}" presName="space" presStyleCnt="0"/>
      <dgm:spPr/>
    </dgm:pt>
    <dgm:pt modelId="{EE8E78F4-995D-4466-B3C3-BC09210C9188}" type="pres">
      <dgm:prSet presAssocID="{E69C5464-B0CA-4186-A91C-FC70B3D736BB}" presName="composite" presStyleCnt="0"/>
      <dgm:spPr/>
    </dgm:pt>
    <dgm:pt modelId="{127BDB0B-2DE1-4764-9495-4E2392FA5E9F}" type="pres">
      <dgm:prSet presAssocID="{E69C5464-B0CA-4186-A91C-FC70B3D736BB}" presName="LShape" presStyleLbl="alignNode1" presStyleIdx="4" presStyleCnt="11"/>
      <dgm:spPr/>
    </dgm:pt>
    <dgm:pt modelId="{9CF61CB5-7EEB-4B75-BB25-A238E5044F8F}" type="pres">
      <dgm:prSet presAssocID="{E69C5464-B0CA-4186-A91C-FC70B3D736BB}" presName="ParentText" presStyleLbl="revTx" presStyleIdx="2" presStyleCnt="6">
        <dgm:presLayoutVars>
          <dgm:chMax val="0"/>
          <dgm:chPref val="0"/>
          <dgm:bulletEnabled val="1"/>
        </dgm:presLayoutVars>
      </dgm:prSet>
      <dgm:spPr/>
    </dgm:pt>
    <dgm:pt modelId="{A5BEAEB1-414A-4784-8E2E-2B142274450E}" type="pres">
      <dgm:prSet presAssocID="{E69C5464-B0CA-4186-A91C-FC70B3D736BB}" presName="Triangle" presStyleLbl="alignNode1" presStyleIdx="5" presStyleCnt="11"/>
      <dgm:spPr/>
    </dgm:pt>
    <dgm:pt modelId="{BBCE6F64-3911-4467-8452-64C307423014}" type="pres">
      <dgm:prSet presAssocID="{316FA54C-0760-41CA-BB2F-1F8827F9D1EC}" presName="sibTrans" presStyleCnt="0"/>
      <dgm:spPr/>
    </dgm:pt>
    <dgm:pt modelId="{23ADA217-4259-4420-AC47-5CEA96D5B217}" type="pres">
      <dgm:prSet presAssocID="{316FA54C-0760-41CA-BB2F-1F8827F9D1EC}" presName="space" presStyleCnt="0"/>
      <dgm:spPr/>
    </dgm:pt>
    <dgm:pt modelId="{AE8AB7D8-8911-483E-9EED-A6C62B0EC2D5}" type="pres">
      <dgm:prSet presAssocID="{A0937CED-7EBD-43B2-A967-74EA823C8FCD}" presName="composite" presStyleCnt="0"/>
      <dgm:spPr/>
    </dgm:pt>
    <dgm:pt modelId="{53284E73-CE15-4D78-980B-BE27C52122FB}" type="pres">
      <dgm:prSet presAssocID="{A0937CED-7EBD-43B2-A967-74EA823C8FCD}" presName="LShape" presStyleLbl="alignNode1" presStyleIdx="6" presStyleCnt="11"/>
      <dgm:spPr/>
    </dgm:pt>
    <dgm:pt modelId="{6CCB1706-142F-478D-9E62-B8F7E6F63445}" type="pres">
      <dgm:prSet presAssocID="{A0937CED-7EBD-43B2-A967-74EA823C8FCD}" presName="ParentText" presStyleLbl="revTx" presStyleIdx="3" presStyleCnt="6">
        <dgm:presLayoutVars>
          <dgm:chMax val="0"/>
          <dgm:chPref val="0"/>
          <dgm:bulletEnabled val="1"/>
        </dgm:presLayoutVars>
      </dgm:prSet>
      <dgm:spPr/>
    </dgm:pt>
    <dgm:pt modelId="{607D0E5B-C6F2-441A-AA3B-22F96CBD5926}" type="pres">
      <dgm:prSet presAssocID="{A0937CED-7EBD-43B2-A967-74EA823C8FCD}" presName="Triangle" presStyleLbl="alignNode1" presStyleIdx="7" presStyleCnt="11"/>
      <dgm:spPr/>
    </dgm:pt>
    <dgm:pt modelId="{BEA53729-F85D-4D23-AF2F-E6690084D044}" type="pres">
      <dgm:prSet presAssocID="{95BC54F8-1871-480E-902C-8277B4426E7F}" presName="sibTrans" presStyleCnt="0"/>
      <dgm:spPr/>
    </dgm:pt>
    <dgm:pt modelId="{ED9ACE7A-9013-4798-9CF0-2CEC898046D5}" type="pres">
      <dgm:prSet presAssocID="{95BC54F8-1871-480E-902C-8277B4426E7F}" presName="space" presStyleCnt="0"/>
      <dgm:spPr/>
    </dgm:pt>
    <dgm:pt modelId="{25347779-015F-45CF-89E5-C00CFE200C0B}" type="pres">
      <dgm:prSet presAssocID="{9239E213-DA59-47CC-9E5B-E7B6CCD967D1}" presName="composite" presStyleCnt="0"/>
      <dgm:spPr/>
    </dgm:pt>
    <dgm:pt modelId="{66D7FEAC-1D52-4DFB-91F9-56CA00D85F14}" type="pres">
      <dgm:prSet presAssocID="{9239E213-DA59-47CC-9E5B-E7B6CCD967D1}" presName="LShape" presStyleLbl="alignNode1" presStyleIdx="8" presStyleCnt="11"/>
      <dgm:spPr/>
    </dgm:pt>
    <dgm:pt modelId="{8469192A-DD05-4D3B-A745-D9E1E66092E5}" type="pres">
      <dgm:prSet presAssocID="{9239E213-DA59-47CC-9E5B-E7B6CCD967D1}" presName="ParentText" presStyleLbl="revTx" presStyleIdx="4" presStyleCnt="6">
        <dgm:presLayoutVars>
          <dgm:chMax val="0"/>
          <dgm:chPref val="0"/>
          <dgm:bulletEnabled val="1"/>
        </dgm:presLayoutVars>
      </dgm:prSet>
      <dgm:spPr/>
    </dgm:pt>
    <dgm:pt modelId="{305B2E63-DCCF-442B-90B8-DA36F5CF74E0}" type="pres">
      <dgm:prSet presAssocID="{9239E213-DA59-47CC-9E5B-E7B6CCD967D1}" presName="Triangle" presStyleLbl="alignNode1" presStyleIdx="9" presStyleCnt="11"/>
      <dgm:spPr/>
    </dgm:pt>
    <dgm:pt modelId="{6095E534-7E52-48BD-B5F2-42B51AE53F39}" type="pres">
      <dgm:prSet presAssocID="{8532D259-6CD4-474E-AA0B-38A4829EB65D}" presName="sibTrans" presStyleCnt="0"/>
      <dgm:spPr/>
    </dgm:pt>
    <dgm:pt modelId="{55B1768E-5355-4A1E-AEA4-AFD7839CE7F7}" type="pres">
      <dgm:prSet presAssocID="{8532D259-6CD4-474E-AA0B-38A4829EB65D}" presName="space" presStyleCnt="0"/>
      <dgm:spPr/>
    </dgm:pt>
    <dgm:pt modelId="{61D49E8F-25F4-48DC-BDF6-E2AD4F33A29F}" type="pres">
      <dgm:prSet presAssocID="{B9451C20-EB5A-4103-91D4-FC110D2A82C8}" presName="composite" presStyleCnt="0"/>
      <dgm:spPr/>
    </dgm:pt>
    <dgm:pt modelId="{BEB3487D-016B-4EE3-8C09-6F6BDC1FCEA8}" type="pres">
      <dgm:prSet presAssocID="{B9451C20-EB5A-4103-91D4-FC110D2A82C8}" presName="LShape" presStyleLbl="alignNode1" presStyleIdx="10" presStyleCnt="11"/>
      <dgm:spPr/>
    </dgm:pt>
    <dgm:pt modelId="{170C1467-C20E-41E0-ADBC-2F77CA52DFB8}" type="pres">
      <dgm:prSet presAssocID="{B9451C20-EB5A-4103-91D4-FC110D2A82C8}" presName="ParentText" presStyleLbl="revTx" presStyleIdx="5" presStyleCnt="6">
        <dgm:presLayoutVars>
          <dgm:chMax val="0"/>
          <dgm:chPref val="0"/>
          <dgm:bulletEnabled val="1"/>
        </dgm:presLayoutVars>
      </dgm:prSet>
      <dgm:spPr/>
    </dgm:pt>
  </dgm:ptLst>
  <dgm:cxnLst>
    <dgm:cxn modelId="{ED242C0E-8A88-4967-A9AC-2C69CC698625}" type="presOf" srcId="{E69C5464-B0CA-4186-A91C-FC70B3D736BB}" destId="{9CF61CB5-7EEB-4B75-BB25-A238E5044F8F}" srcOrd="0" destOrd="0" presId="urn:microsoft.com/office/officeart/2009/3/layout/StepUpProcess"/>
    <dgm:cxn modelId="{EF6B0523-EF66-4767-9E3D-CEEFCBDEC63B}" srcId="{CB831ECA-E0B2-4068-9069-DE52ABBFA5D8}" destId="{9239E213-DA59-47CC-9E5B-E7B6CCD967D1}" srcOrd="4" destOrd="0" parTransId="{BC449989-52A3-4708-AAE3-D0C307725779}" sibTransId="{8532D259-6CD4-474E-AA0B-38A4829EB65D}"/>
    <dgm:cxn modelId="{14CE3E29-DBE2-4425-A5E1-424A6C3AFC84}" type="presOf" srcId="{C7BC8333-5C1E-444F-B3AA-F4D73287E8A8}" destId="{4D745462-97F7-4DCE-8005-65EF4D410ECF}" srcOrd="0" destOrd="0" presId="urn:microsoft.com/office/officeart/2009/3/layout/StepUpProcess"/>
    <dgm:cxn modelId="{F453A53D-A90D-4A35-91F6-19B6BAE19DCA}" type="presOf" srcId="{CB831ECA-E0B2-4068-9069-DE52ABBFA5D8}" destId="{59F8B940-5AF9-4DA3-BA60-2C5D47382684}" srcOrd="0" destOrd="0" presId="urn:microsoft.com/office/officeart/2009/3/layout/StepUpProcess"/>
    <dgm:cxn modelId="{5D3F8D75-15F3-4834-A002-46A21D308AA6}" srcId="{CB831ECA-E0B2-4068-9069-DE52ABBFA5D8}" destId="{C7BC8333-5C1E-444F-B3AA-F4D73287E8A8}" srcOrd="0" destOrd="0" parTransId="{E686D6C6-9B58-4BBC-B71E-EB2A6C11CFA3}" sibTransId="{507CF18A-81B5-4B58-BABD-5AA4C989EE44}"/>
    <dgm:cxn modelId="{00CC17A6-37E1-48D7-92FF-A376D176D2B6}" srcId="{CB831ECA-E0B2-4068-9069-DE52ABBFA5D8}" destId="{B9451C20-EB5A-4103-91D4-FC110D2A82C8}" srcOrd="5" destOrd="0" parTransId="{ADABFDC0-B3B9-4309-BCF2-70A345BECAF6}" sibTransId="{7FB21401-16D7-4626-BCA4-399EAFE68CD6}"/>
    <dgm:cxn modelId="{155BDBAB-CF8B-4970-8F36-6930756100A9}" srcId="{CB831ECA-E0B2-4068-9069-DE52ABBFA5D8}" destId="{E69C5464-B0CA-4186-A91C-FC70B3D736BB}" srcOrd="2" destOrd="0" parTransId="{1C1292A6-8C25-43C7-A7FA-148BB15EAAC8}" sibTransId="{316FA54C-0760-41CA-BB2F-1F8827F9D1EC}"/>
    <dgm:cxn modelId="{55D562AC-1E37-47D6-8EAC-02A210708935}" srcId="{CB831ECA-E0B2-4068-9069-DE52ABBFA5D8}" destId="{5A6109AF-14D5-4377-A094-1D753211B958}" srcOrd="1" destOrd="0" parTransId="{15ABC5F1-24C0-45DC-A025-DD38442EB2FF}" sibTransId="{7ADD825A-495A-421C-BE1D-07B3FB744091}"/>
    <dgm:cxn modelId="{334359BA-1AA4-4950-8152-103FCF88A80E}" type="presOf" srcId="{9239E213-DA59-47CC-9E5B-E7B6CCD967D1}" destId="{8469192A-DD05-4D3B-A745-D9E1E66092E5}" srcOrd="0" destOrd="0" presId="urn:microsoft.com/office/officeart/2009/3/layout/StepUpProcess"/>
    <dgm:cxn modelId="{30E5E7D2-2EC7-49EA-9A11-40D8DF5A9DEC}" type="presOf" srcId="{A0937CED-7EBD-43B2-A967-74EA823C8FCD}" destId="{6CCB1706-142F-478D-9E62-B8F7E6F63445}" srcOrd="0" destOrd="0" presId="urn:microsoft.com/office/officeart/2009/3/layout/StepUpProcess"/>
    <dgm:cxn modelId="{0802ACEE-0C1A-4E93-B6C7-877721B34078}" srcId="{CB831ECA-E0B2-4068-9069-DE52ABBFA5D8}" destId="{A0937CED-7EBD-43B2-A967-74EA823C8FCD}" srcOrd="3" destOrd="0" parTransId="{5F976E10-762E-47C0-AE24-62E0939B93C2}" sibTransId="{95BC54F8-1871-480E-902C-8277B4426E7F}"/>
    <dgm:cxn modelId="{794424F1-D876-4CB8-A4CC-3B91A9CFB226}" type="presOf" srcId="{B9451C20-EB5A-4103-91D4-FC110D2A82C8}" destId="{170C1467-C20E-41E0-ADBC-2F77CA52DFB8}" srcOrd="0" destOrd="0" presId="urn:microsoft.com/office/officeart/2009/3/layout/StepUpProcess"/>
    <dgm:cxn modelId="{2CB23AF2-E599-4EBC-8BAA-538ADEADA61B}" type="presOf" srcId="{5A6109AF-14D5-4377-A094-1D753211B958}" destId="{9A634E79-C780-4739-A464-D054DF76B96D}" srcOrd="0" destOrd="0" presId="urn:microsoft.com/office/officeart/2009/3/layout/StepUpProcess"/>
    <dgm:cxn modelId="{D04928C0-B0B6-4048-8190-F5A278FB49DB}" type="presParOf" srcId="{59F8B940-5AF9-4DA3-BA60-2C5D47382684}" destId="{E9EF8E1B-5099-4796-A152-12B4F40DB949}" srcOrd="0" destOrd="0" presId="urn:microsoft.com/office/officeart/2009/3/layout/StepUpProcess"/>
    <dgm:cxn modelId="{74455C8C-E215-464D-96A5-C25BCB0BB8A5}" type="presParOf" srcId="{E9EF8E1B-5099-4796-A152-12B4F40DB949}" destId="{6E58A48C-AE1D-4B83-BBB4-DE621BF531ED}" srcOrd="0" destOrd="0" presId="urn:microsoft.com/office/officeart/2009/3/layout/StepUpProcess"/>
    <dgm:cxn modelId="{989F552D-272F-4C89-9B14-EB3A297FC01B}" type="presParOf" srcId="{E9EF8E1B-5099-4796-A152-12B4F40DB949}" destId="{4D745462-97F7-4DCE-8005-65EF4D410ECF}" srcOrd="1" destOrd="0" presId="urn:microsoft.com/office/officeart/2009/3/layout/StepUpProcess"/>
    <dgm:cxn modelId="{C46F7458-F3B0-41B1-BC67-3A8E6065B3CC}" type="presParOf" srcId="{E9EF8E1B-5099-4796-A152-12B4F40DB949}" destId="{A0DDE7DF-4268-4E02-A326-C2B124F18D66}" srcOrd="2" destOrd="0" presId="urn:microsoft.com/office/officeart/2009/3/layout/StepUpProcess"/>
    <dgm:cxn modelId="{A107181D-4353-4A3C-888C-D604580A707C}" type="presParOf" srcId="{59F8B940-5AF9-4DA3-BA60-2C5D47382684}" destId="{D2F4C5B9-6B15-4C24-BC59-B5FEC93B7238}" srcOrd="1" destOrd="0" presId="urn:microsoft.com/office/officeart/2009/3/layout/StepUpProcess"/>
    <dgm:cxn modelId="{0CA48630-F670-45D1-93F1-EA8F00BAB09E}" type="presParOf" srcId="{D2F4C5B9-6B15-4C24-BC59-B5FEC93B7238}" destId="{EE015563-6F9F-408D-81B4-772F381327BE}" srcOrd="0" destOrd="0" presId="urn:microsoft.com/office/officeart/2009/3/layout/StepUpProcess"/>
    <dgm:cxn modelId="{1B8FED3B-FF6D-42C2-BD45-5FF3F898378A}" type="presParOf" srcId="{59F8B940-5AF9-4DA3-BA60-2C5D47382684}" destId="{4D0FE6D6-8D11-4B93-92F9-0185B8F8BD85}" srcOrd="2" destOrd="0" presId="urn:microsoft.com/office/officeart/2009/3/layout/StepUpProcess"/>
    <dgm:cxn modelId="{A3D93A02-17A8-4EE6-8E07-C27D823C5226}" type="presParOf" srcId="{4D0FE6D6-8D11-4B93-92F9-0185B8F8BD85}" destId="{9A749BF0-8E53-4DB8-888D-008FACFCE3D0}" srcOrd="0" destOrd="0" presId="urn:microsoft.com/office/officeart/2009/3/layout/StepUpProcess"/>
    <dgm:cxn modelId="{32C65D47-2705-4434-8182-CC49CCC56CC2}" type="presParOf" srcId="{4D0FE6D6-8D11-4B93-92F9-0185B8F8BD85}" destId="{9A634E79-C780-4739-A464-D054DF76B96D}" srcOrd="1" destOrd="0" presId="urn:microsoft.com/office/officeart/2009/3/layout/StepUpProcess"/>
    <dgm:cxn modelId="{B2A244DB-B04C-4A42-8773-1BA79B686A2E}" type="presParOf" srcId="{4D0FE6D6-8D11-4B93-92F9-0185B8F8BD85}" destId="{7058E3A8-EFB2-4B5F-AD06-D5EF6F31BB9B}" srcOrd="2" destOrd="0" presId="urn:microsoft.com/office/officeart/2009/3/layout/StepUpProcess"/>
    <dgm:cxn modelId="{56414A4C-FA13-4582-9D32-63ACDBA2382D}" type="presParOf" srcId="{59F8B940-5AF9-4DA3-BA60-2C5D47382684}" destId="{5FE558E9-D39D-4E80-9C59-1B3603745A19}" srcOrd="3" destOrd="0" presId="urn:microsoft.com/office/officeart/2009/3/layout/StepUpProcess"/>
    <dgm:cxn modelId="{1CBF93E4-5D47-4CAA-8EB7-82CC8A0F4393}" type="presParOf" srcId="{5FE558E9-D39D-4E80-9C59-1B3603745A19}" destId="{92412496-332A-4ED1-AA57-C52995E572A6}" srcOrd="0" destOrd="0" presId="urn:microsoft.com/office/officeart/2009/3/layout/StepUpProcess"/>
    <dgm:cxn modelId="{F3AD2CC3-93E3-4D56-A077-569AC603727D}" type="presParOf" srcId="{59F8B940-5AF9-4DA3-BA60-2C5D47382684}" destId="{EE8E78F4-995D-4466-B3C3-BC09210C9188}" srcOrd="4" destOrd="0" presId="urn:microsoft.com/office/officeart/2009/3/layout/StepUpProcess"/>
    <dgm:cxn modelId="{8FC1D8EE-0655-41D3-ABD6-7DF6C35C97E2}" type="presParOf" srcId="{EE8E78F4-995D-4466-B3C3-BC09210C9188}" destId="{127BDB0B-2DE1-4764-9495-4E2392FA5E9F}" srcOrd="0" destOrd="0" presId="urn:microsoft.com/office/officeart/2009/3/layout/StepUpProcess"/>
    <dgm:cxn modelId="{1A24ADA8-A386-4FED-BA5B-EE732FBDDBE3}" type="presParOf" srcId="{EE8E78F4-995D-4466-B3C3-BC09210C9188}" destId="{9CF61CB5-7EEB-4B75-BB25-A238E5044F8F}" srcOrd="1" destOrd="0" presId="urn:microsoft.com/office/officeart/2009/3/layout/StepUpProcess"/>
    <dgm:cxn modelId="{9E83B903-B01D-415B-8B2D-F8037AC220D8}" type="presParOf" srcId="{EE8E78F4-995D-4466-B3C3-BC09210C9188}" destId="{A5BEAEB1-414A-4784-8E2E-2B142274450E}" srcOrd="2" destOrd="0" presId="urn:microsoft.com/office/officeart/2009/3/layout/StepUpProcess"/>
    <dgm:cxn modelId="{A46F1ED7-F905-4DD9-B91F-7B6C170775CC}" type="presParOf" srcId="{59F8B940-5AF9-4DA3-BA60-2C5D47382684}" destId="{BBCE6F64-3911-4467-8452-64C307423014}" srcOrd="5" destOrd="0" presId="urn:microsoft.com/office/officeart/2009/3/layout/StepUpProcess"/>
    <dgm:cxn modelId="{86271839-392F-48F4-BD56-4B35BDEF36EC}" type="presParOf" srcId="{BBCE6F64-3911-4467-8452-64C307423014}" destId="{23ADA217-4259-4420-AC47-5CEA96D5B217}" srcOrd="0" destOrd="0" presId="urn:microsoft.com/office/officeart/2009/3/layout/StepUpProcess"/>
    <dgm:cxn modelId="{FC1116E3-75A4-4332-8915-2A0C0E739833}" type="presParOf" srcId="{59F8B940-5AF9-4DA3-BA60-2C5D47382684}" destId="{AE8AB7D8-8911-483E-9EED-A6C62B0EC2D5}" srcOrd="6" destOrd="0" presId="urn:microsoft.com/office/officeart/2009/3/layout/StepUpProcess"/>
    <dgm:cxn modelId="{9A8E236A-C183-4329-9EB5-7620501E037B}" type="presParOf" srcId="{AE8AB7D8-8911-483E-9EED-A6C62B0EC2D5}" destId="{53284E73-CE15-4D78-980B-BE27C52122FB}" srcOrd="0" destOrd="0" presId="urn:microsoft.com/office/officeart/2009/3/layout/StepUpProcess"/>
    <dgm:cxn modelId="{08D6E3AA-F1A1-4000-B761-54BAE6A45C73}" type="presParOf" srcId="{AE8AB7D8-8911-483E-9EED-A6C62B0EC2D5}" destId="{6CCB1706-142F-478D-9E62-B8F7E6F63445}" srcOrd="1" destOrd="0" presId="urn:microsoft.com/office/officeart/2009/3/layout/StepUpProcess"/>
    <dgm:cxn modelId="{2D3E43BC-8A35-4E0D-916C-FBD09CFA8536}" type="presParOf" srcId="{AE8AB7D8-8911-483E-9EED-A6C62B0EC2D5}" destId="{607D0E5B-C6F2-441A-AA3B-22F96CBD5926}" srcOrd="2" destOrd="0" presId="urn:microsoft.com/office/officeart/2009/3/layout/StepUpProcess"/>
    <dgm:cxn modelId="{E5EC1064-9A14-40AE-A8EA-EFFCA2154564}" type="presParOf" srcId="{59F8B940-5AF9-4DA3-BA60-2C5D47382684}" destId="{BEA53729-F85D-4D23-AF2F-E6690084D044}" srcOrd="7" destOrd="0" presId="urn:microsoft.com/office/officeart/2009/3/layout/StepUpProcess"/>
    <dgm:cxn modelId="{1672E3FE-397A-4971-8C5A-C6DA6DD9881E}" type="presParOf" srcId="{BEA53729-F85D-4D23-AF2F-E6690084D044}" destId="{ED9ACE7A-9013-4798-9CF0-2CEC898046D5}" srcOrd="0" destOrd="0" presId="urn:microsoft.com/office/officeart/2009/3/layout/StepUpProcess"/>
    <dgm:cxn modelId="{15360767-21FE-43E3-B260-164420674992}" type="presParOf" srcId="{59F8B940-5AF9-4DA3-BA60-2C5D47382684}" destId="{25347779-015F-45CF-89E5-C00CFE200C0B}" srcOrd="8" destOrd="0" presId="urn:microsoft.com/office/officeart/2009/3/layout/StepUpProcess"/>
    <dgm:cxn modelId="{5C61EDA5-6F7A-4918-8F4F-798A1D0B70DA}" type="presParOf" srcId="{25347779-015F-45CF-89E5-C00CFE200C0B}" destId="{66D7FEAC-1D52-4DFB-91F9-56CA00D85F14}" srcOrd="0" destOrd="0" presId="urn:microsoft.com/office/officeart/2009/3/layout/StepUpProcess"/>
    <dgm:cxn modelId="{60C08C7C-9AC1-4470-8D8F-F7CFE2C792A4}" type="presParOf" srcId="{25347779-015F-45CF-89E5-C00CFE200C0B}" destId="{8469192A-DD05-4D3B-A745-D9E1E66092E5}" srcOrd="1" destOrd="0" presId="urn:microsoft.com/office/officeart/2009/3/layout/StepUpProcess"/>
    <dgm:cxn modelId="{2479BE70-3B88-4076-82E5-91A2BCA97000}" type="presParOf" srcId="{25347779-015F-45CF-89E5-C00CFE200C0B}" destId="{305B2E63-DCCF-442B-90B8-DA36F5CF74E0}" srcOrd="2" destOrd="0" presId="urn:microsoft.com/office/officeart/2009/3/layout/StepUpProcess"/>
    <dgm:cxn modelId="{FCC609DD-B488-4A0F-8A61-A86B168A785B}" type="presParOf" srcId="{59F8B940-5AF9-4DA3-BA60-2C5D47382684}" destId="{6095E534-7E52-48BD-B5F2-42B51AE53F39}" srcOrd="9" destOrd="0" presId="urn:microsoft.com/office/officeart/2009/3/layout/StepUpProcess"/>
    <dgm:cxn modelId="{7E2D1054-ED75-4C64-B9DD-FFFF3654DD39}" type="presParOf" srcId="{6095E534-7E52-48BD-B5F2-42B51AE53F39}" destId="{55B1768E-5355-4A1E-AEA4-AFD7839CE7F7}" srcOrd="0" destOrd="0" presId="urn:microsoft.com/office/officeart/2009/3/layout/StepUpProcess"/>
    <dgm:cxn modelId="{6AACF05F-2E1F-46CF-9C5D-F705F2C9F79E}" type="presParOf" srcId="{59F8B940-5AF9-4DA3-BA60-2C5D47382684}" destId="{61D49E8F-25F4-48DC-BDF6-E2AD4F33A29F}" srcOrd="10" destOrd="0" presId="urn:microsoft.com/office/officeart/2009/3/layout/StepUpProcess"/>
    <dgm:cxn modelId="{45711A24-9E58-4B0A-8E5E-5195CC572F26}" type="presParOf" srcId="{61D49E8F-25F4-48DC-BDF6-E2AD4F33A29F}" destId="{BEB3487D-016B-4EE3-8C09-6F6BDC1FCEA8}" srcOrd="0" destOrd="0" presId="urn:microsoft.com/office/officeart/2009/3/layout/StepUpProcess"/>
    <dgm:cxn modelId="{EBEEF3AE-2500-476A-9199-1BC1EEE3E58C}" type="presParOf" srcId="{61D49E8F-25F4-48DC-BDF6-E2AD4F33A29F}" destId="{170C1467-C20E-41E0-ADBC-2F77CA52DFB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B52D9-B97B-4F7C-A967-2C25B5A50422}"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4652BD50-F409-41F2-8B83-6A71B27BFB7E}">
      <dgm:prSet phldrT="[Text]" custT="1"/>
      <dgm:spPr>
        <a:solidFill>
          <a:srgbClr val="FB5D05">
            <a:alpha val="50000"/>
          </a:srgbClr>
        </a:solidFill>
      </dgm:spPr>
      <dgm:t>
        <a:bodyPr/>
        <a:lstStyle/>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Investment in people</a:t>
          </a:r>
        </a:p>
      </dgm:t>
    </dgm:pt>
    <dgm:pt modelId="{BAB34EEB-8E7C-4014-AD2E-1BEB6CB3FF59}" type="parTrans" cxnId="{3429BFCF-CA61-4916-AED1-0C33473174ED}">
      <dgm:prSet/>
      <dgm:spPr/>
      <dgm:t>
        <a:bodyPr/>
        <a:lstStyle/>
        <a:p>
          <a:endParaRPr lang="en-GB"/>
        </a:p>
      </dgm:t>
    </dgm:pt>
    <dgm:pt modelId="{A41A5831-DECE-4DD1-8606-0EE5810A7BD3}" type="sibTrans" cxnId="{3429BFCF-CA61-4916-AED1-0C33473174ED}">
      <dgm:prSet/>
      <dgm:spPr/>
      <dgm:t>
        <a:bodyPr/>
        <a:lstStyle/>
        <a:p>
          <a:endParaRPr lang="en-GB"/>
        </a:p>
      </dgm:t>
    </dgm:pt>
    <dgm:pt modelId="{754F4995-D8D9-4A66-8CE5-7339EB172F3C}">
      <dgm:prSet phldrT="[Text]" custT="1"/>
      <dgm:spPr>
        <a:solidFill>
          <a:srgbClr val="EA452A">
            <a:alpha val="49804"/>
          </a:srgbClr>
        </a:solidFill>
      </dgm:spPr>
      <dgm:t>
        <a:bodyPr/>
        <a:lstStyle/>
        <a:p>
          <a:endParaRPr lang="en-GB" sz="1600" dirty="0">
            <a:latin typeface="Rockwell" panose="02060603020205020403" pitchFamily="18" charset="0"/>
            <a:cs typeface="Arial" panose="020B0604020202020204" pitchFamily="34" charset="0"/>
          </a:endParaRPr>
        </a:p>
        <a:p>
          <a:endParaRPr lang="en-GB" sz="1600" dirty="0">
            <a:latin typeface="Rockwell" panose="02060603020205020403" pitchFamily="18" charset="0"/>
            <a:cs typeface="Arial" panose="020B0604020202020204" pitchFamily="34" charset="0"/>
          </a:endParaRPr>
        </a:p>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Trust </a:t>
          </a:r>
        </a:p>
      </dgm:t>
    </dgm:pt>
    <dgm:pt modelId="{E55570FF-4CDF-4C00-A24A-D35A75F04E68}" type="parTrans" cxnId="{F2999CA6-A753-4BE6-9716-DF7F7D48CBFA}">
      <dgm:prSet/>
      <dgm:spPr/>
      <dgm:t>
        <a:bodyPr/>
        <a:lstStyle/>
        <a:p>
          <a:endParaRPr lang="en-GB"/>
        </a:p>
      </dgm:t>
    </dgm:pt>
    <dgm:pt modelId="{67441462-2E88-4935-8BCF-1B35A604608B}" type="sibTrans" cxnId="{F2999CA6-A753-4BE6-9716-DF7F7D48CBFA}">
      <dgm:prSet/>
      <dgm:spPr/>
      <dgm:t>
        <a:bodyPr/>
        <a:lstStyle/>
        <a:p>
          <a:endParaRPr lang="en-GB"/>
        </a:p>
      </dgm:t>
    </dgm:pt>
    <dgm:pt modelId="{4D2D349C-608B-412A-AC8A-BC37FB17BC71}">
      <dgm:prSet phldrT="[Text]" custT="1"/>
      <dgm:spPr>
        <a:solidFill>
          <a:srgbClr val="0070C0">
            <a:alpha val="50000"/>
          </a:srgbClr>
        </a:solidFill>
      </dgm:spPr>
      <dgm:t>
        <a:bodyPr/>
        <a:lstStyle/>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Reciprocity</a:t>
          </a:r>
        </a:p>
      </dgm:t>
    </dgm:pt>
    <dgm:pt modelId="{D9669E66-459B-4FE7-A499-7AEDD5F535BC}" type="parTrans" cxnId="{28C1F6E7-18DF-4E96-A580-97C59CFF5C6C}">
      <dgm:prSet/>
      <dgm:spPr/>
      <dgm:t>
        <a:bodyPr/>
        <a:lstStyle/>
        <a:p>
          <a:endParaRPr lang="en-GB"/>
        </a:p>
      </dgm:t>
    </dgm:pt>
    <dgm:pt modelId="{090708CE-7E47-43C0-AB48-8F622CBBFB3C}" type="sibTrans" cxnId="{28C1F6E7-18DF-4E96-A580-97C59CFF5C6C}">
      <dgm:prSet/>
      <dgm:spPr/>
      <dgm:t>
        <a:bodyPr/>
        <a:lstStyle/>
        <a:p>
          <a:endParaRPr lang="en-GB"/>
        </a:p>
      </dgm:t>
    </dgm:pt>
    <dgm:pt modelId="{D74111B0-41AC-4396-BCB6-C96E5FFF201E}">
      <dgm:prSet phldrT="[Text]" custT="1"/>
      <dgm:spPr>
        <a:solidFill>
          <a:srgbClr val="CCCC00">
            <a:alpha val="49804"/>
          </a:srgbClr>
        </a:solidFill>
      </dgm:spPr>
      <dgm:t>
        <a:bodyPr/>
        <a:lstStyle/>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Sustaining activities </a:t>
          </a:r>
        </a:p>
      </dgm:t>
    </dgm:pt>
    <dgm:pt modelId="{0FA10308-42A9-48F6-B0DD-41E7F3006E37}" type="parTrans" cxnId="{358DAED9-F5CC-486E-8711-D65A97CADDF1}">
      <dgm:prSet/>
      <dgm:spPr/>
      <dgm:t>
        <a:bodyPr/>
        <a:lstStyle/>
        <a:p>
          <a:endParaRPr lang="en-GB"/>
        </a:p>
      </dgm:t>
    </dgm:pt>
    <dgm:pt modelId="{C201C7A8-40E5-4FB1-84B1-D469FD5411BC}" type="sibTrans" cxnId="{358DAED9-F5CC-486E-8711-D65A97CADDF1}">
      <dgm:prSet/>
      <dgm:spPr/>
      <dgm:t>
        <a:bodyPr/>
        <a:lstStyle/>
        <a:p>
          <a:endParaRPr lang="en-GB"/>
        </a:p>
      </dgm:t>
    </dgm:pt>
    <dgm:pt modelId="{341CEA7E-0C0B-4056-883D-32F2FBF72560}">
      <dgm:prSet phldrT="[Text]" custT="1"/>
      <dgm:spPr>
        <a:solidFill>
          <a:schemeClr val="bg1">
            <a:lumMod val="75000"/>
            <a:alpha val="50000"/>
          </a:schemeClr>
        </a:solidFill>
      </dgm:spPr>
      <dgm:t>
        <a:bodyPr/>
        <a:lstStyle/>
        <a:p>
          <a:endParaRPr lang="en-GB" sz="1600" dirty="0">
            <a:latin typeface="Rockwell" panose="02060603020205020403" pitchFamily="18" charset="0"/>
            <a:cs typeface="Arial" panose="020B0604020202020204" pitchFamily="34" charset="0"/>
          </a:endParaRPr>
        </a:p>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Transparency</a:t>
          </a:r>
        </a:p>
      </dgm:t>
    </dgm:pt>
    <dgm:pt modelId="{B30D11D3-00AE-4BCB-8C8A-5AC1475DBA18}" type="parTrans" cxnId="{98772302-421E-4C13-B992-BFA6ADC6976F}">
      <dgm:prSet/>
      <dgm:spPr/>
      <dgm:t>
        <a:bodyPr/>
        <a:lstStyle/>
        <a:p>
          <a:endParaRPr lang="en-GB"/>
        </a:p>
      </dgm:t>
    </dgm:pt>
    <dgm:pt modelId="{9CC3766D-478A-450B-88DB-99B4593C9441}" type="sibTrans" cxnId="{98772302-421E-4C13-B992-BFA6ADC6976F}">
      <dgm:prSet/>
      <dgm:spPr/>
      <dgm:t>
        <a:bodyPr/>
        <a:lstStyle/>
        <a:p>
          <a:endParaRPr lang="en-GB"/>
        </a:p>
      </dgm:t>
    </dgm:pt>
    <dgm:pt modelId="{CA08F962-8E91-4863-9EA1-CDEB8CD28048}">
      <dgm:prSet phldrT="[Text]" custT="1"/>
      <dgm:spPr>
        <a:solidFill>
          <a:schemeClr val="accent6">
            <a:lumMod val="60000"/>
            <a:lumOff val="40000"/>
            <a:alpha val="50000"/>
          </a:schemeClr>
        </a:solidFill>
      </dgm:spPr>
      <dgm:t>
        <a:bodyPr/>
        <a:lstStyle/>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Global thinking</a:t>
          </a:r>
        </a:p>
      </dgm:t>
    </dgm:pt>
    <dgm:pt modelId="{56E1F18F-84DA-40CF-BB00-71DE0ECF7F3B}" type="parTrans" cxnId="{EBC26557-1B1A-45AA-B5AB-E40BD431B14F}">
      <dgm:prSet/>
      <dgm:spPr/>
      <dgm:t>
        <a:bodyPr/>
        <a:lstStyle/>
        <a:p>
          <a:endParaRPr lang="en-GB"/>
        </a:p>
      </dgm:t>
    </dgm:pt>
    <dgm:pt modelId="{17222FCD-D7F1-419F-81E4-6EDC3D22D220}" type="sibTrans" cxnId="{EBC26557-1B1A-45AA-B5AB-E40BD431B14F}">
      <dgm:prSet/>
      <dgm:spPr/>
      <dgm:t>
        <a:bodyPr/>
        <a:lstStyle/>
        <a:p>
          <a:endParaRPr lang="en-GB"/>
        </a:p>
      </dgm:t>
    </dgm:pt>
    <dgm:pt modelId="{08B2EB65-26ED-43A1-80E4-4730EA04D3D5}">
      <dgm:prSet phldrT="[Text]" custT="1"/>
      <dgm:spPr/>
      <dgm:t>
        <a:bodyPr/>
        <a:lstStyle/>
        <a:p>
          <a:endParaRPr lang="en-GB" sz="1600" dirty="0">
            <a:latin typeface="Rockwell" panose="02060603020205020403" pitchFamily="18" charset="0"/>
          </a:endParaRPr>
        </a:p>
      </dgm:t>
    </dgm:pt>
    <dgm:pt modelId="{93EC0998-3D17-43E2-A388-E8AFA4694F6D}" type="parTrans" cxnId="{EE68F3A7-35A5-4882-AD76-9B2C9AF7620A}">
      <dgm:prSet/>
      <dgm:spPr/>
      <dgm:t>
        <a:bodyPr/>
        <a:lstStyle/>
        <a:p>
          <a:endParaRPr lang="en-GB"/>
        </a:p>
      </dgm:t>
    </dgm:pt>
    <dgm:pt modelId="{9CB21705-40D2-43DC-9EC5-35B999440AB6}" type="sibTrans" cxnId="{EE68F3A7-35A5-4882-AD76-9B2C9AF7620A}">
      <dgm:prSet/>
      <dgm:spPr/>
      <dgm:t>
        <a:bodyPr/>
        <a:lstStyle/>
        <a:p>
          <a:endParaRPr lang="en-GB"/>
        </a:p>
      </dgm:t>
    </dgm:pt>
    <dgm:pt modelId="{36E68201-C911-4B6E-A977-1AD7A16F25E1}">
      <dgm:prSet phldrT="[Text]" custT="1"/>
      <dgm:spPr>
        <a:solidFill>
          <a:srgbClr val="92D050"/>
        </a:solidFill>
      </dgm:spPr>
      <dgm:t>
        <a:bodyPr/>
        <a:lstStyle/>
        <a:p>
          <a:endParaRPr lang="en-GB" sz="1600" dirty="0">
            <a:latin typeface="Rockwell" panose="02060603020205020403" pitchFamily="18" charset="0"/>
            <a:cs typeface="Arial" panose="020B0604020202020204" pitchFamily="34" charset="0"/>
          </a:endParaRPr>
        </a:p>
        <a:p>
          <a:endParaRPr lang="en-GB" sz="1600" dirty="0">
            <a:latin typeface="Rockwell" panose="02060603020205020403" pitchFamily="18" charset="0"/>
            <a:cs typeface="Arial" panose="020B0604020202020204" pitchFamily="34" charset="0"/>
          </a:endParaRPr>
        </a:p>
        <a:p>
          <a:endParaRPr lang="en-GB" sz="1600" dirty="0">
            <a:latin typeface="Rockwell" panose="02060603020205020403" pitchFamily="18" charset="0"/>
            <a:cs typeface="Arial" panose="020B0604020202020204" pitchFamily="34" charset="0"/>
          </a:endParaRPr>
        </a:p>
        <a:p>
          <a:r>
            <a:rPr lang="en-GB" sz="1600" dirty="0">
              <a:latin typeface="Rockwell" panose="02060603020205020403" pitchFamily="18" charset="0"/>
              <a:cs typeface="Arial" panose="020B0604020202020204" pitchFamily="34" charset="0"/>
            </a:rPr>
            <a:t>Cultural appropriateness</a:t>
          </a:r>
        </a:p>
      </dgm:t>
    </dgm:pt>
    <dgm:pt modelId="{109FD3C9-807C-4828-B509-BD0D8C469397}" type="parTrans" cxnId="{A58491DF-E691-4C39-B5BD-64E8E594C08E}">
      <dgm:prSet/>
      <dgm:spPr/>
      <dgm:t>
        <a:bodyPr/>
        <a:lstStyle/>
        <a:p>
          <a:endParaRPr lang="en-GB"/>
        </a:p>
      </dgm:t>
    </dgm:pt>
    <dgm:pt modelId="{684616B5-FEB5-4FC0-9ECB-AABDC6EBF026}" type="sibTrans" cxnId="{A58491DF-E691-4C39-B5BD-64E8E594C08E}">
      <dgm:prSet/>
      <dgm:spPr/>
      <dgm:t>
        <a:bodyPr/>
        <a:lstStyle/>
        <a:p>
          <a:endParaRPr lang="en-GB"/>
        </a:p>
      </dgm:t>
    </dgm:pt>
    <dgm:pt modelId="{B1B53B6B-C283-4200-810C-FF599861AD69}" type="pres">
      <dgm:prSet presAssocID="{5CDB52D9-B97B-4F7C-A967-2C25B5A50422}" presName="Name0" presStyleCnt="0">
        <dgm:presLayoutVars>
          <dgm:chMax val="7"/>
          <dgm:dir/>
          <dgm:resizeHandles val="exact"/>
        </dgm:presLayoutVars>
      </dgm:prSet>
      <dgm:spPr/>
    </dgm:pt>
    <dgm:pt modelId="{3F4F9EE1-7DE2-4EEB-AC11-46AF74799170}" type="pres">
      <dgm:prSet presAssocID="{5CDB52D9-B97B-4F7C-A967-2C25B5A50422}" presName="ellipse1" presStyleLbl="vennNode1" presStyleIdx="0" presStyleCnt="7" custScaleX="111191" custLinFactNeighborX="4102" custLinFactNeighborY="-944">
        <dgm:presLayoutVars>
          <dgm:bulletEnabled val="1"/>
        </dgm:presLayoutVars>
      </dgm:prSet>
      <dgm:spPr/>
    </dgm:pt>
    <dgm:pt modelId="{B000DAF7-9E87-481D-922E-95E87CF9B93F}" type="pres">
      <dgm:prSet presAssocID="{5CDB52D9-B97B-4F7C-A967-2C25B5A50422}" presName="ellipse2" presStyleLbl="vennNode1" presStyleIdx="1" presStyleCnt="7" custScaleX="117500" custLinFactNeighborX="-3912" custLinFactNeighborY="-2556">
        <dgm:presLayoutVars>
          <dgm:bulletEnabled val="1"/>
        </dgm:presLayoutVars>
      </dgm:prSet>
      <dgm:spPr/>
    </dgm:pt>
    <dgm:pt modelId="{31E79FFC-2FB2-45A8-9D37-D9BE1BA08FA0}" type="pres">
      <dgm:prSet presAssocID="{5CDB52D9-B97B-4F7C-A967-2C25B5A50422}" presName="ellipse3" presStyleLbl="vennNode1" presStyleIdx="2" presStyleCnt="7" custScaleX="107859" custLinFactNeighborX="119" custLinFactNeighborY="-944">
        <dgm:presLayoutVars>
          <dgm:bulletEnabled val="1"/>
        </dgm:presLayoutVars>
      </dgm:prSet>
      <dgm:spPr/>
    </dgm:pt>
    <dgm:pt modelId="{B57A4CF0-D326-496B-AB0B-A03FC50643D9}" type="pres">
      <dgm:prSet presAssocID="{5CDB52D9-B97B-4F7C-A967-2C25B5A50422}" presName="ellipse4" presStyleLbl="vennNode1" presStyleIdx="3" presStyleCnt="7" custScaleX="122182" custLinFactNeighborY="-944">
        <dgm:presLayoutVars>
          <dgm:bulletEnabled val="1"/>
        </dgm:presLayoutVars>
      </dgm:prSet>
      <dgm:spPr/>
    </dgm:pt>
    <dgm:pt modelId="{22D0C11F-000E-47D8-BFA9-6D81FB231F34}" type="pres">
      <dgm:prSet presAssocID="{5CDB52D9-B97B-4F7C-A967-2C25B5A50422}" presName="ellipse5" presStyleLbl="vennNode1" presStyleIdx="4" presStyleCnt="7" custScaleX="112323" custLinFactNeighborX="2522" custLinFactNeighborY="-621">
        <dgm:presLayoutVars>
          <dgm:bulletEnabled val="1"/>
        </dgm:presLayoutVars>
      </dgm:prSet>
      <dgm:spPr/>
    </dgm:pt>
    <dgm:pt modelId="{D5116B8A-3189-4BB8-9D91-6390A8D6044B}" type="pres">
      <dgm:prSet presAssocID="{5CDB52D9-B97B-4F7C-A967-2C25B5A50422}" presName="ellipse6" presStyleLbl="vennNode1" presStyleIdx="5" presStyleCnt="7" custScaleX="117066" custLinFactNeighborX="-263" custLinFactNeighborY="-944">
        <dgm:presLayoutVars>
          <dgm:bulletEnabled val="1"/>
        </dgm:presLayoutVars>
      </dgm:prSet>
      <dgm:spPr/>
    </dgm:pt>
    <dgm:pt modelId="{665281F5-4869-4B05-A157-16ADB3164B5A}" type="pres">
      <dgm:prSet presAssocID="{5CDB52D9-B97B-4F7C-A967-2C25B5A50422}" presName="ellipse7" presStyleLbl="vennNode1" presStyleIdx="6" presStyleCnt="7" custScaleX="111345" custLinFactNeighborX="-6160" custLinFactNeighborY="-944">
        <dgm:presLayoutVars>
          <dgm:bulletEnabled val="1"/>
        </dgm:presLayoutVars>
      </dgm:prSet>
      <dgm:spPr/>
    </dgm:pt>
  </dgm:ptLst>
  <dgm:cxnLst>
    <dgm:cxn modelId="{98772302-421E-4C13-B992-BFA6ADC6976F}" srcId="{5CDB52D9-B97B-4F7C-A967-2C25B5A50422}" destId="{341CEA7E-0C0B-4056-883D-32F2FBF72560}" srcOrd="5" destOrd="0" parTransId="{B30D11D3-00AE-4BCB-8C8A-5AC1475DBA18}" sibTransId="{9CC3766D-478A-450B-88DB-99B4593C9441}"/>
    <dgm:cxn modelId="{A8401105-4B15-40CB-A076-16917D8D6CB0}" type="presOf" srcId="{36E68201-C911-4B6E-A977-1AD7A16F25E1}" destId="{B57A4CF0-D326-496B-AB0B-A03FC50643D9}" srcOrd="0" destOrd="0" presId="urn:microsoft.com/office/officeart/2005/8/layout/rings+Icon"/>
    <dgm:cxn modelId="{2962200A-ACE4-40B4-8006-879FBAD6B95E}" type="presOf" srcId="{D74111B0-41AC-4396-BCB6-C96E5FFF201E}" destId="{22D0C11F-000E-47D8-BFA9-6D81FB231F34}" srcOrd="0" destOrd="0" presId="urn:microsoft.com/office/officeart/2005/8/layout/rings+Icon"/>
    <dgm:cxn modelId="{E0B5A31B-96DC-40C5-A9D7-100AB463CF7E}" type="presOf" srcId="{CA08F962-8E91-4863-9EA1-CDEB8CD28048}" destId="{665281F5-4869-4B05-A157-16ADB3164B5A}" srcOrd="0" destOrd="0" presId="urn:microsoft.com/office/officeart/2005/8/layout/rings+Icon"/>
    <dgm:cxn modelId="{AD016A44-875C-4C7D-BD1E-DCEE77B97FDB}" type="presOf" srcId="{754F4995-D8D9-4A66-8CE5-7339EB172F3C}" destId="{B000DAF7-9E87-481D-922E-95E87CF9B93F}" srcOrd="0" destOrd="0" presId="urn:microsoft.com/office/officeart/2005/8/layout/rings+Icon"/>
    <dgm:cxn modelId="{26152745-446C-4D57-A39C-280D11FC4794}" type="presOf" srcId="{341CEA7E-0C0B-4056-883D-32F2FBF72560}" destId="{D5116B8A-3189-4BB8-9D91-6390A8D6044B}" srcOrd="0" destOrd="0" presId="urn:microsoft.com/office/officeart/2005/8/layout/rings+Icon"/>
    <dgm:cxn modelId="{EBC26557-1B1A-45AA-B5AB-E40BD431B14F}" srcId="{5CDB52D9-B97B-4F7C-A967-2C25B5A50422}" destId="{CA08F962-8E91-4863-9EA1-CDEB8CD28048}" srcOrd="6" destOrd="0" parTransId="{56E1F18F-84DA-40CF-BB00-71DE0ECF7F3B}" sibTransId="{17222FCD-D7F1-419F-81E4-6EDC3D22D220}"/>
    <dgm:cxn modelId="{BE657792-9A4D-47FC-B570-2B91B10B6953}" type="presOf" srcId="{4D2D349C-608B-412A-AC8A-BC37FB17BC71}" destId="{31E79FFC-2FB2-45A8-9D37-D9BE1BA08FA0}" srcOrd="0" destOrd="0" presId="urn:microsoft.com/office/officeart/2005/8/layout/rings+Icon"/>
    <dgm:cxn modelId="{F2999CA6-A753-4BE6-9716-DF7F7D48CBFA}" srcId="{5CDB52D9-B97B-4F7C-A967-2C25B5A50422}" destId="{754F4995-D8D9-4A66-8CE5-7339EB172F3C}" srcOrd="1" destOrd="0" parTransId="{E55570FF-4CDF-4C00-A24A-D35A75F04E68}" sibTransId="{67441462-2E88-4935-8BCF-1B35A604608B}"/>
    <dgm:cxn modelId="{EE68F3A7-35A5-4882-AD76-9B2C9AF7620A}" srcId="{5CDB52D9-B97B-4F7C-A967-2C25B5A50422}" destId="{08B2EB65-26ED-43A1-80E4-4730EA04D3D5}" srcOrd="7" destOrd="0" parTransId="{93EC0998-3D17-43E2-A388-E8AFA4694F6D}" sibTransId="{9CB21705-40D2-43DC-9EC5-35B999440AB6}"/>
    <dgm:cxn modelId="{3429BFCF-CA61-4916-AED1-0C33473174ED}" srcId="{5CDB52D9-B97B-4F7C-A967-2C25B5A50422}" destId="{4652BD50-F409-41F2-8B83-6A71B27BFB7E}" srcOrd="0" destOrd="0" parTransId="{BAB34EEB-8E7C-4014-AD2E-1BEB6CB3FF59}" sibTransId="{A41A5831-DECE-4DD1-8606-0EE5810A7BD3}"/>
    <dgm:cxn modelId="{358DAED9-F5CC-486E-8711-D65A97CADDF1}" srcId="{5CDB52D9-B97B-4F7C-A967-2C25B5A50422}" destId="{D74111B0-41AC-4396-BCB6-C96E5FFF201E}" srcOrd="4" destOrd="0" parTransId="{0FA10308-42A9-48F6-B0DD-41E7F3006E37}" sibTransId="{C201C7A8-40E5-4FB1-84B1-D469FD5411BC}"/>
    <dgm:cxn modelId="{A58491DF-E691-4C39-B5BD-64E8E594C08E}" srcId="{5CDB52D9-B97B-4F7C-A967-2C25B5A50422}" destId="{36E68201-C911-4B6E-A977-1AD7A16F25E1}" srcOrd="3" destOrd="0" parTransId="{109FD3C9-807C-4828-B509-BD0D8C469397}" sibTransId="{684616B5-FEB5-4FC0-9ECB-AABDC6EBF026}"/>
    <dgm:cxn modelId="{DCCAF0E6-67DB-449C-8371-2631175BCBB0}" type="presOf" srcId="{4652BD50-F409-41F2-8B83-6A71B27BFB7E}" destId="{3F4F9EE1-7DE2-4EEB-AC11-46AF74799170}" srcOrd="0" destOrd="0" presId="urn:microsoft.com/office/officeart/2005/8/layout/rings+Icon"/>
    <dgm:cxn modelId="{28C1F6E7-18DF-4E96-A580-97C59CFF5C6C}" srcId="{5CDB52D9-B97B-4F7C-A967-2C25B5A50422}" destId="{4D2D349C-608B-412A-AC8A-BC37FB17BC71}" srcOrd="2" destOrd="0" parTransId="{D9669E66-459B-4FE7-A499-7AEDD5F535BC}" sibTransId="{090708CE-7E47-43C0-AB48-8F622CBBFB3C}"/>
    <dgm:cxn modelId="{16E989F2-D13F-4416-9E86-F7DE3ECD806A}" type="presOf" srcId="{5CDB52D9-B97B-4F7C-A967-2C25B5A50422}" destId="{B1B53B6B-C283-4200-810C-FF599861AD69}" srcOrd="0" destOrd="0" presId="urn:microsoft.com/office/officeart/2005/8/layout/rings+Icon"/>
    <dgm:cxn modelId="{A05CA022-32A6-49AF-A0A8-516A233D1A31}" type="presParOf" srcId="{B1B53B6B-C283-4200-810C-FF599861AD69}" destId="{3F4F9EE1-7DE2-4EEB-AC11-46AF74799170}" srcOrd="0" destOrd="0" presId="urn:microsoft.com/office/officeart/2005/8/layout/rings+Icon"/>
    <dgm:cxn modelId="{BC41FEDC-9537-4FD0-91C9-5DEFFBA270A1}" type="presParOf" srcId="{B1B53B6B-C283-4200-810C-FF599861AD69}" destId="{B000DAF7-9E87-481D-922E-95E87CF9B93F}" srcOrd="1" destOrd="0" presId="urn:microsoft.com/office/officeart/2005/8/layout/rings+Icon"/>
    <dgm:cxn modelId="{12534BE0-5406-41D5-9068-F84F9290FF21}" type="presParOf" srcId="{B1B53B6B-C283-4200-810C-FF599861AD69}" destId="{31E79FFC-2FB2-45A8-9D37-D9BE1BA08FA0}" srcOrd="2" destOrd="0" presId="urn:microsoft.com/office/officeart/2005/8/layout/rings+Icon"/>
    <dgm:cxn modelId="{3F2B2E45-506C-4816-95B4-4276A3271AA3}" type="presParOf" srcId="{B1B53B6B-C283-4200-810C-FF599861AD69}" destId="{B57A4CF0-D326-496B-AB0B-A03FC50643D9}" srcOrd="3" destOrd="0" presId="urn:microsoft.com/office/officeart/2005/8/layout/rings+Icon"/>
    <dgm:cxn modelId="{616DAEB4-AB4E-446E-9FBF-699456072B3D}" type="presParOf" srcId="{B1B53B6B-C283-4200-810C-FF599861AD69}" destId="{22D0C11F-000E-47D8-BFA9-6D81FB231F34}" srcOrd="4" destOrd="0" presId="urn:microsoft.com/office/officeart/2005/8/layout/rings+Icon"/>
    <dgm:cxn modelId="{5E4D9458-BA14-4E7A-BFF6-1CF253A3994C}" type="presParOf" srcId="{B1B53B6B-C283-4200-810C-FF599861AD69}" destId="{D5116B8A-3189-4BB8-9D91-6390A8D6044B}" srcOrd="5" destOrd="0" presId="urn:microsoft.com/office/officeart/2005/8/layout/rings+Icon"/>
    <dgm:cxn modelId="{538D2ADF-1131-4D1C-BCD8-ACED0D4CD062}" type="presParOf" srcId="{B1B53B6B-C283-4200-810C-FF599861AD69}" destId="{665281F5-4869-4B05-A157-16ADB3164B5A}" srcOrd="6"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402993-1BE8-405C-9BFB-AE07063F534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FD22609E-A1AD-423E-B759-D4A5E2463CC2}">
      <dgm:prSet phldrT="[Text]" custT="1"/>
      <dgm:spPr/>
      <dgm:t>
        <a:bodyPr/>
        <a:lstStyle/>
        <a:p>
          <a:r>
            <a:rPr lang="en-US" sz="2000" b="1" u="sng" dirty="0"/>
            <a:t>Traditional healing paradigm</a:t>
          </a:r>
        </a:p>
      </dgm:t>
    </dgm:pt>
    <dgm:pt modelId="{B4B08069-CAB3-43BD-A39F-9B84038CEC82}" type="parTrans" cxnId="{02C9B496-25A4-44DB-868D-5A6DEA46A43A}">
      <dgm:prSet/>
      <dgm:spPr/>
      <dgm:t>
        <a:bodyPr/>
        <a:lstStyle/>
        <a:p>
          <a:endParaRPr lang="en-US"/>
        </a:p>
      </dgm:t>
    </dgm:pt>
    <dgm:pt modelId="{73A5F5A4-BC4F-46EE-89DA-B9371AF20AA3}" type="sibTrans" cxnId="{02C9B496-25A4-44DB-868D-5A6DEA46A43A}">
      <dgm:prSet/>
      <dgm:spPr/>
      <dgm:t>
        <a:bodyPr/>
        <a:lstStyle/>
        <a:p>
          <a:endParaRPr lang="en-US"/>
        </a:p>
      </dgm:t>
    </dgm:pt>
    <dgm:pt modelId="{7D5EE2B9-966D-4F4E-B00B-AC6A1F18D7BE}">
      <dgm:prSet phldrT="[Text]" custT="1"/>
      <dgm:spPr/>
      <dgm:t>
        <a:bodyPr/>
        <a:lstStyle/>
        <a:p>
          <a:r>
            <a:rPr lang="en-US" sz="2000" b="1" u="sng" dirty="0"/>
            <a:t>Medical healing paradigm </a:t>
          </a:r>
        </a:p>
      </dgm:t>
    </dgm:pt>
    <dgm:pt modelId="{8DD3AB47-EA34-4214-9FC0-9FBF5B81B680}" type="parTrans" cxnId="{221ED92A-0B07-46B7-8580-A021385E6B76}">
      <dgm:prSet/>
      <dgm:spPr/>
      <dgm:t>
        <a:bodyPr/>
        <a:lstStyle/>
        <a:p>
          <a:endParaRPr lang="en-US"/>
        </a:p>
      </dgm:t>
    </dgm:pt>
    <dgm:pt modelId="{056A0E5A-6A12-46ED-BC16-A63610AF6454}" type="sibTrans" cxnId="{221ED92A-0B07-46B7-8580-A021385E6B76}">
      <dgm:prSet/>
      <dgm:spPr/>
      <dgm:t>
        <a:bodyPr/>
        <a:lstStyle/>
        <a:p>
          <a:endParaRPr lang="en-US"/>
        </a:p>
      </dgm:t>
    </dgm:pt>
    <dgm:pt modelId="{B052142A-0EB8-4CBF-9ECD-EA743AB34F2A}">
      <dgm:prSet phldrT="[Text]" custT="1"/>
      <dgm:spPr/>
      <dgm:t>
        <a:bodyPr/>
        <a:lstStyle/>
        <a:p>
          <a:r>
            <a:rPr lang="en-US" sz="1800" b="1" dirty="0">
              <a:solidFill>
                <a:schemeClr val="tx1"/>
              </a:solidFill>
            </a:rPr>
            <a:t>Training &amp; Certification</a:t>
          </a:r>
          <a:r>
            <a:rPr lang="en-US" sz="1800" dirty="0">
              <a:solidFill>
                <a:schemeClr val="tx1"/>
              </a:solidFill>
            </a:rPr>
            <a:t>:</a:t>
          </a:r>
        </a:p>
      </dgm:t>
    </dgm:pt>
    <dgm:pt modelId="{C41F3D02-2B5E-484A-9727-5E7987AC97B8}" type="parTrans" cxnId="{A275C3B7-37BE-4BE1-A8BE-793F0C67415D}">
      <dgm:prSet/>
      <dgm:spPr/>
      <dgm:t>
        <a:bodyPr/>
        <a:lstStyle/>
        <a:p>
          <a:endParaRPr lang="en-US"/>
        </a:p>
      </dgm:t>
    </dgm:pt>
    <dgm:pt modelId="{7C478D17-1AC0-435E-AE8E-D184534B4ADA}" type="sibTrans" cxnId="{A275C3B7-37BE-4BE1-A8BE-793F0C67415D}">
      <dgm:prSet/>
      <dgm:spPr/>
      <dgm:t>
        <a:bodyPr/>
        <a:lstStyle/>
        <a:p>
          <a:endParaRPr lang="en-US"/>
        </a:p>
      </dgm:t>
    </dgm:pt>
    <dgm:pt modelId="{C2FFA30C-F568-4496-8440-ED04DF04C172}">
      <dgm:prSet phldrT="[Text]" custT="1"/>
      <dgm:spPr/>
      <dgm:t>
        <a:bodyPr/>
        <a:lstStyle/>
        <a:p>
          <a:r>
            <a:rPr lang="en-US" sz="1800" b="1" dirty="0">
              <a:solidFill>
                <a:schemeClr val="tx1"/>
              </a:solidFill>
            </a:rPr>
            <a:t>Philosophy</a:t>
          </a:r>
          <a:r>
            <a:rPr lang="en-US" sz="1800" dirty="0"/>
            <a:t>: Holism</a:t>
          </a:r>
        </a:p>
      </dgm:t>
    </dgm:pt>
    <dgm:pt modelId="{559E92E7-6CAA-47C3-AB16-13329BD778EC}" type="parTrans" cxnId="{BBB27757-BEBB-481C-AC43-62E332201E32}">
      <dgm:prSet/>
      <dgm:spPr/>
      <dgm:t>
        <a:bodyPr/>
        <a:lstStyle/>
        <a:p>
          <a:endParaRPr lang="en-US"/>
        </a:p>
      </dgm:t>
    </dgm:pt>
    <dgm:pt modelId="{847E54F2-AC26-4680-B519-1CFB47A90B96}" type="sibTrans" cxnId="{BBB27757-BEBB-481C-AC43-62E332201E32}">
      <dgm:prSet/>
      <dgm:spPr/>
      <dgm:t>
        <a:bodyPr/>
        <a:lstStyle/>
        <a:p>
          <a:endParaRPr lang="en-US"/>
        </a:p>
      </dgm:t>
    </dgm:pt>
    <dgm:pt modelId="{0D567729-3355-4250-96B5-C32A8DE8AE2F}">
      <dgm:prSet phldrT="[Text]" custT="1"/>
      <dgm:spPr/>
      <dgm:t>
        <a:bodyPr/>
        <a:lstStyle/>
        <a:p>
          <a:r>
            <a:rPr lang="en-US" sz="1800" b="1" dirty="0">
              <a:solidFill>
                <a:schemeClr val="tx1"/>
              </a:solidFill>
            </a:rPr>
            <a:t>Philosophy</a:t>
          </a:r>
          <a:r>
            <a:rPr lang="en-US" sz="1800" dirty="0"/>
            <a:t>: (Post)-Positivism/Empiricism</a:t>
          </a:r>
        </a:p>
      </dgm:t>
    </dgm:pt>
    <dgm:pt modelId="{7B8ADC18-173B-4788-8A2C-EA38723F6625}" type="parTrans" cxnId="{87F247A5-B4D9-40ED-A67D-E112F1BC3BDC}">
      <dgm:prSet/>
      <dgm:spPr/>
      <dgm:t>
        <a:bodyPr/>
        <a:lstStyle/>
        <a:p>
          <a:endParaRPr lang="en-US"/>
        </a:p>
      </dgm:t>
    </dgm:pt>
    <dgm:pt modelId="{87DAF6B3-1004-4EA8-BF24-92B0B54E8BB8}" type="sibTrans" cxnId="{87F247A5-B4D9-40ED-A67D-E112F1BC3BDC}">
      <dgm:prSet/>
      <dgm:spPr/>
      <dgm:t>
        <a:bodyPr/>
        <a:lstStyle/>
        <a:p>
          <a:endParaRPr lang="en-US"/>
        </a:p>
      </dgm:t>
    </dgm:pt>
    <dgm:pt modelId="{483B9742-FF16-45A1-BCCA-708F73F073C6}">
      <dgm:prSet phldrT="[Text]" custT="1"/>
      <dgm:spPr/>
      <dgm:t>
        <a:bodyPr/>
        <a:lstStyle/>
        <a:p>
          <a:r>
            <a:rPr lang="en-US" sz="1800" i="1" dirty="0"/>
            <a:t> </a:t>
          </a:r>
          <a:r>
            <a:rPr lang="en-US" sz="1800" i="1" dirty="0">
              <a:solidFill>
                <a:schemeClr val="accent2"/>
              </a:solidFill>
            </a:rPr>
            <a:t>Bio</a:t>
          </a:r>
          <a:r>
            <a:rPr lang="en-US" sz="1800" i="1" dirty="0">
              <a:solidFill>
                <a:schemeClr val="accent6"/>
              </a:solidFill>
            </a:rPr>
            <a:t>Psycho</a:t>
          </a:r>
          <a:r>
            <a:rPr lang="en-US" sz="1800" i="1" dirty="0">
              <a:solidFill>
                <a:schemeClr val="bg2">
                  <a:lumMod val="50000"/>
                </a:schemeClr>
              </a:solidFill>
            </a:rPr>
            <a:t>Social</a:t>
          </a:r>
          <a:r>
            <a:rPr lang="en-US" sz="1800" i="1" dirty="0">
              <a:solidFill>
                <a:srgbClr val="7030A0"/>
              </a:solidFill>
            </a:rPr>
            <a:t>Spiritual</a:t>
          </a:r>
        </a:p>
      </dgm:t>
    </dgm:pt>
    <dgm:pt modelId="{BA582D73-320A-480E-B934-0902EEF4D1E2}" type="parTrans" cxnId="{3140BD67-49E9-4724-9148-9E7D81CD03B6}">
      <dgm:prSet/>
      <dgm:spPr/>
      <dgm:t>
        <a:bodyPr/>
        <a:lstStyle/>
        <a:p>
          <a:endParaRPr lang="en-US"/>
        </a:p>
      </dgm:t>
    </dgm:pt>
    <dgm:pt modelId="{CC9399AF-C922-40F0-AC3B-84FE06C3BBE7}" type="sibTrans" cxnId="{3140BD67-49E9-4724-9148-9E7D81CD03B6}">
      <dgm:prSet/>
      <dgm:spPr/>
      <dgm:t>
        <a:bodyPr/>
        <a:lstStyle/>
        <a:p>
          <a:endParaRPr lang="en-US"/>
        </a:p>
      </dgm:t>
    </dgm:pt>
    <dgm:pt modelId="{A5C5ADC8-70AF-4020-848D-279794E8AF83}">
      <dgm:prSet phldrT="[Text]" custT="1"/>
      <dgm:spPr/>
      <dgm:t>
        <a:bodyPr/>
        <a:lstStyle/>
        <a:p>
          <a:r>
            <a:rPr lang="en-US" sz="1800" i="1" dirty="0" err="1">
              <a:solidFill>
                <a:schemeClr val="accent2"/>
              </a:solidFill>
            </a:rPr>
            <a:t>Bio</a:t>
          </a:r>
          <a:r>
            <a:rPr lang="en-US" sz="1800" i="1" dirty="0" err="1">
              <a:solidFill>
                <a:schemeClr val="accent6"/>
              </a:solidFill>
            </a:rPr>
            <a:t>Psycho</a:t>
          </a:r>
          <a:r>
            <a:rPr lang="en-US" sz="1800" i="1" dirty="0" err="1">
              <a:solidFill>
                <a:schemeClr val="bg2">
                  <a:lumMod val="50000"/>
                </a:schemeClr>
              </a:solidFill>
            </a:rPr>
            <a:t>Social</a:t>
          </a:r>
          <a:endParaRPr lang="en-US" sz="1800" dirty="0"/>
        </a:p>
      </dgm:t>
    </dgm:pt>
    <dgm:pt modelId="{CA5A9B4D-2DE2-41B3-8A26-55F61D1F3755}" type="parTrans" cxnId="{D20B96BF-1884-439F-A801-C56B8016493B}">
      <dgm:prSet/>
      <dgm:spPr/>
      <dgm:t>
        <a:bodyPr/>
        <a:lstStyle/>
        <a:p>
          <a:endParaRPr lang="en-US"/>
        </a:p>
      </dgm:t>
    </dgm:pt>
    <dgm:pt modelId="{BC702C4B-33CE-41E3-8861-58FF1A00DD37}" type="sibTrans" cxnId="{D20B96BF-1884-439F-A801-C56B8016493B}">
      <dgm:prSet/>
      <dgm:spPr/>
      <dgm:t>
        <a:bodyPr/>
        <a:lstStyle/>
        <a:p>
          <a:endParaRPr lang="en-US"/>
        </a:p>
      </dgm:t>
    </dgm:pt>
    <dgm:pt modelId="{F856ACA5-BEB4-4DEF-A3D3-60DBAEE8F5EA}">
      <dgm:prSet phldrT="[Text]" custT="1"/>
      <dgm:spPr/>
      <dgm:t>
        <a:bodyPr/>
        <a:lstStyle/>
        <a:p>
          <a:r>
            <a:rPr lang="en-US" sz="1800" b="1" dirty="0">
              <a:solidFill>
                <a:schemeClr val="tx1"/>
              </a:solidFill>
            </a:rPr>
            <a:t>Training &amp; Certification</a:t>
          </a:r>
          <a:r>
            <a:rPr lang="en-US" sz="1800" dirty="0"/>
            <a:t>:</a:t>
          </a:r>
        </a:p>
      </dgm:t>
    </dgm:pt>
    <dgm:pt modelId="{C593F3E0-DF68-4E44-9452-114312D8364A}" type="parTrans" cxnId="{45381092-5C0E-47D2-AC76-8E41CE5372CA}">
      <dgm:prSet/>
      <dgm:spPr/>
      <dgm:t>
        <a:bodyPr/>
        <a:lstStyle/>
        <a:p>
          <a:endParaRPr lang="en-US"/>
        </a:p>
      </dgm:t>
    </dgm:pt>
    <dgm:pt modelId="{048EED71-22F6-4BF2-A17C-851195201140}" type="sibTrans" cxnId="{45381092-5C0E-47D2-AC76-8E41CE5372CA}">
      <dgm:prSet/>
      <dgm:spPr/>
      <dgm:t>
        <a:bodyPr/>
        <a:lstStyle/>
        <a:p>
          <a:endParaRPr lang="en-US"/>
        </a:p>
      </dgm:t>
    </dgm:pt>
    <dgm:pt modelId="{C89A9DFF-6550-464B-A9DC-27B41F513973}">
      <dgm:prSet phldrT="[Text]" custT="1"/>
      <dgm:spPr/>
      <dgm:t>
        <a:bodyPr/>
        <a:lstStyle/>
        <a:p>
          <a:r>
            <a:rPr lang="en-US" sz="1800" i="1" dirty="0"/>
            <a:t>Spiritual calling</a:t>
          </a:r>
        </a:p>
      </dgm:t>
    </dgm:pt>
    <dgm:pt modelId="{8B210EA4-130D-4F69-BA28-65C72982D593}" type="parTrans" cxnId="{DAA302FC-3021-412A-B2A1-052722CB8155}">
      <dgm:prSet/>
      <dgm:spPr/>
      <dgm:t>
        <a:bodyPr/>
        <a:lstStyle/>
        <a:p>
          <a:endParaRPr lang="en-US"/>
        </a:p>
      </dgm:t>
    </dgm:pt>
    <dgm:pt modelId="{40B6023D-83AD-416C-A2F6-5B2F9A32A643}" type="sibTrans" cxnId="{DAA302FC-3021-412A-B2A1-052722CB8155}">
      <dgm:prSet/>
      <dgm:spPr/>
      <dgm:t>
        <a:bodyPr/>
        <a:lstStyle/>
        <a:p>
          <a:endParaRPr lang="en-US"/>
        </a:p>
      </dgm:t>
    </dgm:pt>
    <dgm:pt modelId="{9B73E853-F847-4629-8756-D9BF0B6377E0}">
      <dgm:prSet custT="1"/>
      <dgm:spPr/>
      <dgm:t>
        <a:bodyPr/>
        <a:lstStyle/>
        <a:p>
          <a:r>
            <a:rPr lang="en-US" sz="1800" i="1" dirty="0"/>
            <a:t>Accredited training institutions: certification</a:t>
          </a:r>
        </a:p>
      </dgm:t>
    </dgm:pt>
    <dgm:pt modelId="{6F63E555-1F0D-4E74-A63E-9B4A04A5159C}" type="parTrans" cxnId="{CF74CCB9-D69E-496B-B1C2-78BA5C2DBA50}">
      <dgm:prSet/>
      <dgm:spPr/>
      <dgm:t>
        <a:bodyPr/>
        <a:lstStyle/>
        <a:p>
          <a:endParaRPr lang="en-US"/>
        </a:p>
      </dgm:t>
    </dgm:pt>
    <dgm:pt modelId="{428243E2-3A9A-4E73-81CD-1E2C3EFB6A22}" type="sibTrans" cxnId="{CF74CCB9-D69E-496B-B1C2-78BA5C2DBA50}">
      <dgm:prSet/>
      <dgm:spPr/>
      <dgm:t>
        <a:bodyPr/>
        <a:lstStyle/>
        <a:p>
          <a:endParaRPr lang="en-US"/>
        </a:p>
      </dgm:t>
    </dgm:pt>
    <dgm:pt modelId="{BC28C2DF-819E-4D3C-9079-B13F54856D60}">
      <dgm:prSet custT="1"/>
      <dgm:spPr/>
      <dgm:t>
        <a:bodyPr/>
        <a:lstStyle/>
        <a:p>
          <a:r>
            <a:rPr lang="en-US" sz="1800" b="1" dirty="0">
              <a:solidFill>
                <a:schemeClr val="tx1"/>
              </a:solidFill>
            </a:rPr>
            <a:t>Healing Practice</a:t>
          </a:r>
          <a:r>
            <a:rPr lang="en-US" sz="1800" dirty="0">
              <a:solidFill>
                <a:schemeClr val="tx1"/>
              </a:solidFill>
            </a:rPr>
            <a:t>:</a:t>
          </a:r>
        </a:p>
      </dgm:t>
    </dgm:pt>
    <dgm:pt modelId="{3590922B-E7DE-4ECB-84EC-E50D38F61E58}" type="parTrans" cxnId="{F5426D2B-7FBC-43FF-A329-D88189C3DBD4}">
      <dgm:prSet/>
      <dgm:spPr/>
      <dgm:t>
        <a:bodyPr/>
        <a:lstStyle/>
        <a:p>
          <a:endParaRPr lang="en-US"/>
        </a:p>
      </dgm:t>
    </dgm:pt>
    <dgm:pt modelId="{F4EC48F8-DD4C-4B3A-87A1-4DBE2D8BC90C}" type="sibTrans" cxnId="{F5426D2B-7FBC-43FF-A329-D88189C3DBD4}">
      <dgm:prSet/>
      <dgm:spPr/>
      <dgm:t>
        <a:bodyPr/>
        <a:lstStyle/>
        <a:p>
          <a:endParaRPr lang="en-US"/>
        </a:p>
      </dgm:t>
    </dgm:pt>
    <dgm:pt modelId="{E28EFF2E-7749-40BB-A0C8-82DAEB1B327F}">
      <dgm:prSet custT="1"/>
      <dgm:spPr/>
      <dgm:t>
        <a:bodyPr/>
        <a:lstStyle/>
        <a:p>
          <a:r>
            <a:rPr lang="en-US" sz="1800" i="1" dirty="0"/>
            <a:t>Science based or e</a:t>
          </a:r>
          <a:r>
            <a:rPr lang="en-US" sz="1800" dirty="0"/>
            <a:t>vidence based practice</a:t>
          </a:r>
          <a:endParaRPr lang="en-US" sz="1800" i="1" dirty="0"/>
        </a:p>
      </dgm:t>
    </dgm:pt>
    <dgm:pt modelId="{C8752118-FF9E-4C4E-910E-641F2C445A48}" type="parTrans" cxnId="{2F6EAA89-9C12-4C1E-8808-8219802DB178}">
      <dgm:prSet/>
      <dgm:spPr/>
      <dgm:t>
        <a:bodyPr/>
        <a:lstStyle/>
        <a:p>
          <a:endParaRPr lang="en-US"/>
        </a:p>
      </dgm:t>
    </dgm:pt>
    <dgm:pt modelId="{ECDB2C94-A9CB-4694-9936-D72FD14383CE}" type="sibTrans" cxnId="{2F6EAA89-9C12-4C1E-8808-8219802DB178}">
      <dgm:prSet/>
      <dgm:spPr/>
      <dgm:t>
        <a:bodyPr/>
        <a:lstStyle/>
        <a:p>
          <a:endParaRPr lang="en-US"/>
        </a:p>
      </dgm:t>
    </dgm:pt>
    <dgm:pt modelId="{E248A306-F39E-460C-9540-360AFB52B218}">
      <dgm:prSet custT="1"/>
      <dgm:spPr/>
      <dgm:t>
        <a:bodyPr/>
        <a:lstStyle/>
        <a:p>
          <a:r>
            <a:rPr lang="en-US" sz="1800" dirty="0"/>
            <a:t>Evidence based practice</a:t>
          </a:r>
        </a:p>
      </dgm:t>
    </dgm:pt>
    <dgm:pt modelId="{85501290-6582-4BEF-9221-39461A5B1286}" type="parTrans" cxnId="{CCB3BC1D-F3EB-41DA-8FD0-591E37A75B95}">
      <dgm:prSet/>
      <dgm:spPr/>
      <dgm:t>
        <a:bodyPr/>
        <a:lstStyle/>
        <a:p>
          <a:endParaRPr lang="en-US"/>
        </a:p>
      </dgm:t>
    </dgm:pt>
    <dgm:pt modelId="{D9DD7EAA-2D97-4B36-8A6E-D7E80F8D02FD}" type="sibTrans" cxnId="{CCB3BC1D-F3EB-41DA-8FD0-591E37A75B95}">
      <dgm:prSet/>
      <dgm:spPr/>
      <dgm:t>
        <a:bodyPr/>
        <a:lstStyle/>
        <a:p>
          <a:endParaRPr lang="en-US"/>
        </a:p>
      </dgm:t>
    </dgm:pt>
    <dgm:pt modelId="{CF4BD996-132A-443A-90ED-CA12E29AF494}">
      <dgm:prSet custT="1"/>
      <dgm:spPr/>
      <dgm:t>
        <a:bodyPr/>
        <a:lstStyle/>
        <a:p>
          <a:r>
            <a:rPr lang="en-US" sz="1800" dirty="0"/>
            <a:t>Stringent Regulation Bodies</a:t>
          </a:r>
        </a:p>
      </dgm:t>
    </dgm:pt>
    <dgm:pt modelId="{B60BD782-4435-4269-AE8E-FC29BD6D9B7D}" type="parTrans" cxnId="{D47E34AA-D900-4EB4-ABF5-399A381B75ED}">
      <dgm:prSet/>
      <dgm:spPr/>
      <dgm:t>
        <a:bodyPr/>
        <a:lstStyle/>
        <a:p>
          <a:endParaRPr lang="en-US"/>
        </a:p>
      </dgm:t>
    </dgm:pt>
    <dgm:pt modelId="{61D0CB82-CFA4-432E-A72C-BDD6B815C5A0}" type="sibTrans" cxnId="{D47E34AA-D900-4EB4-ABF5-399A381B75ED}">
      <dgm:prSet/>
      <dgm:spPr/>
      <dgm:t>
        <a:bodyPr/>
        <a:lstStyle/>
        <a:p>
          <a:endParaRPr lang="en-US"/>
        </a:p>
      </dgm:t>
    </dgm:pt>
    <dgm:pt modelId="{905413CF-7839-4D7E-9913-6F6F902DA0E5}">
      <dgm:prSet phldrT="[Text]" custT="1"/>
      <dgm:spPr/>
      <dgm:t>
        <a:bodyPr/>
        <a:lstStyle/>
        <a:p>
          <a:r>
            <a:rPr lang="en-US" sz="1800" b="1" dirty="0">
              <a:solidFill>
                <a:schemeClr val="tx1"/>
              </a:solidFill>
            </a:rPr>
            <a:t>Healing Practice</a:t>
          </a:r>
          <a:r>
            <a:rPr lang="en-US" sz="1800" dirty="0">
              <a:solidFill>
                <a:schemeClr val="tx1"/>
              </a:solidFill>
            </a:rPr>
            <a:t>: </a:t>
          </a:r>
          <a:r>
            <a:rPr lang="en-US" sz="1800" dirty="0"/>
            <a:t>ancestral spirits, divination, rituals, herbs/medicines</a:t>
          </a:r>
        </a:p>
      </dgm:t>
    </dgm:pt>
    <dgm:pt modelId="{E04A3DAF-FC91-4E3B-8235-72C9F5026F1B}" type="sibTrans" cxnId="{CA5FC841-00B4-4937-8EA1-05AD30475AA9}">
      <dgm:prSet/>
      <dgm:spPr/>
      <dgm:t>
        <a:bodyPr/>
        <a:lstStyle/>
        <a:p>
          <a:endParaRPr lang="en-US"/>
        </a:p>
      </dgm:t>
    </dgm:pt>
    <dgm:pt modelId="{8E98C556-E45F-4513-82B1-43E97FB0E739}" type="parTrans" cxnId="{CA5FC841-00B4-4937-8EA1-05AD30475AA9}">
      <dgm:prSet/>
      <dgm:spPr/>
      <dgm:t>
        <a:bodyPr/>
        <a:lstStyle/>
        <a:p>
          <a:endParaRPr lang="en-US"/>
        </a:p>
      </dgm:t>
    </dgm:pt>
    <dgm:pt modelId="{57FA07A3-A2FF-4FE3-800E-5059432D001D}" type="pres">
      <dgm:prSet presAssocID="{90402993-1BE8-405C-9BFB-AE07063F534E}" presName="compositeShape" presStyleCnt="0">
        <dgm:presLayoutVars>
          <dgm:chMax val="2"/>
          <dgm:dir/>
          <dgm:resizeHandles val="exact"/>
        </dgm:presLayoutVars>
      </dgm:prSet>
      <dgm:spPr/>
    </dgm:pt>
    <dgm:pt modelId="{A0E00597-7107-47F1-B849-0B0E409B777C}" type="pres">
      <dgm:prSet presAssocID="{90402993-1BE8-405C-9BFB-AE07063F534E}" presName="divider" presStyleLbl="fgShp" presStyleIdx="0" presStyleCnt="1"/>
      <dgm:spPr>
        <a:solidFill>
          <a:schemeClr val="tx1">
            <a:lumMod val="65000"/>
            <a:lumOff val="35000"/>
          </a:schemeClr>
        </a:solidFill>
      </dgm:spPr>
    </dgm:pt>
    <dgm:pt modelId="{72436C71-9666-4214-88EC-B173F275BC8D}" type="pres">
      <dgm:prSet presAssocID="{FD22609E-A1AD-423E-B759-D4A5E2463CC2}" presName="downArrow" presStyleLbl="node1" presStyleIdx="0" presStyleCnt="2" custLinFactNeighborX="-8571" custLinFactNeighborY="-723"/>
      <dgm:spPr>
        <a:solidFill>
          <a:schemeClr val="accent1">
            <a:lumMod val="75000"/>
          </a:schemeClr>
        </a:solidFill>
        <a:ln>
          <a:solidFill>
            <a:schemeClr val="accent6"/>
          </a:solidFill>
        </a:ln>
      </dgm:spPr>
    </dgm:pt>
    <dgm:pt modelId="{EDFD0F90-DC39-42D7-BD01-80DB62BE6B1A}" type="pres">
      <dgm:prSet presAssocID="{FD22609E-A1AD-423E-B759-D4A5E2463CC2}" presName="downArrowText" presStyleLbl="revTx" presStyleIdx="0" presStyleCnt="2" custScaleX="180111" custScaleY="108161" custLinFactNeighborX="-6638" custLinFactNeighborY="2374">
        <dgm:presLayoutVars>
          <dgm:bulletEnabled val="1"/>
        </dgm:presLayoutVars>
      </dgm:prSet>
      <dgm:spPr/>
    </dgm:pt>
    <dgm:pt modelId="{E649AFAA-6226-4349-86B3-0570BFDD401B}" type="pres">
      <dgm:prSet presAssocID="{7D5EE2B9-966D-4F4E-B00B-AC6A1F18D7BE}" presName="upArrow" presStyleLbl="node1" presStyleIdx="1" presStyleCnt="2" custLinFactNeighborX="23802" custLinFactNeighborY="-643"/>
      <dgm:spPr>
        <a:solidFill>
          <a:srgbClr val="C00000"/>
        </a:solidFill>
      </dgm:spPr>
    </dgm:pt>
    <dgm:pt modelId="{4E09A170-8492-4E5E-8646-7AB85F73F857}" type="pres">
      <dgm:prSet presAssocID="{7D5EE2B9-966D-4F4E-B00B-AC6A1F18D7BE}" presName="upArrowText" presStyleLbl="revTx" presStyleIdx="1" presStyleCnt="2" custScaleX="183541" custScaleY="101336" custLinFactNeighborX="5425" custLinFactNeighborY="-668">
        <dgm:presLayoutVars>
          <dgm:bulletEnabled val="1"/>
        </dgm:presLayoutVars>
      </dgm:prSet>
      <dgm:spPr/>
    </dgm:pt>
  </dgm:ptLst>
  <dgm:cxnLst>
    <dgm:cxn modelId="{5C0B2904-68E3-46EA-A709-DE1D5ED3F3BF}" type="presOf" srcId="{CF4BD996-132A-443A-90ED-CA12E29AF494}" destId="{4E09A170-8492-4E5E-8646-7AB85F73F857}" srcOrd="0" destOrd="8" presId="urn:microsoft.com/office/officeart/2005/8/layout/arrow3"/>
    <dgm:cxn modelId="{84B6E81B-FCEA-448B-B3B7-887B9144A43B}" type="presOf" srcId="{0D567729-3355-4250-96B5-C32A8DE8AE2F}" destId="{4E09A170-8492-4E5E-8646-7AB85F73F857}" srcOrd="0" destOrd="1" presId="urn:microsoft.com/office/officeart/2005/8/layout/arrow3"/>
    <dgm:cxn modelId="{CCB3BC1D-F3EB-41DA-8FD0-591E37A75B95}" srcId="{BC28C2DF-819E-4D3C-9079-B13F54856D60}" destId="{E248A306-F39E-460C-9540-360AFB52B218}" srcOrd="0" destOrd="0" parTransId="{85501290-6582-4BEF-9221-39461A5B1286}" sibTransId="{D9DD7EAA-2D97-4B36-8A6E-D7E80F8D02FD}"/>
    <dgm:cxn modelId="{7D4B7C2A-C347-4725-AC9A-D7F3801DFB02}" type="presOf" srcId="{7D5EE2B9-966D-4F4E-B00B-AC6A1F18D7BE}" destId="{4E09A170-8492-4E5E-8646-7AB85F73F857}" srcOrd="0" destOrd="0" presId="urn:microsoft.com/office/officeart/2005/8/layout/arrow3"/>
    <dgm:cxn modelId="{221ED92A-0B07-46B7-8580-A021385E6B76}" srcId="{90402993-1BE8-405C-9BFB-AE07063F534E}" destId="{7D5EE2B9-966D-4F4E-B00B-AC6A1F18D7BE}" srcOrd="1" destOrd="0" parTransId="{8DD3AB47-EA34-4214-9FC0-9FBF5B81B680}" sibTransId="{056A0E5A-6A12-46ED-BC16-A63610AF6454}"/>
    <dgm:cxn modelId="{F5426D2B-7FBC-43FF-A329-D88189C3DBD4}" srcId="{7D5EE2B9-966D-4F4E-B00B-AC6A1F18D7BE}" destId="{BC28C2DF-819E-4D3C-9079-B13F54856D60}" srcOrd="2" destOrd="0" parTransId="{3590922B-E7DE-4ECB-84EC-E50D38F61E58}" sibTransId="{F4EC48F8-DD4C-4B3A-87A1-4DBE2D8BC90C}"/>
    <dgm:cxn modelId="{56954E39-4987-4B52-B25D-DF166F20918D}" type="presOf" srcId="{FD22609E-A1AD-423E-B759-D4A5E2463CC2}" destId="{EDFD0F90-DC39-42D7-BD01-80DB62BE6B1A}" srcOrd="0" destOrd="0" presId="urn:microsoft.com/office/officeart/2005/8/layout/arrow3"/>
    <dgm:cxn modelId="{D9B93A3B-CC15-4C5F-B8A0-26AE3D8CE583}" type="presOf" srcId="{E28EFF2E-7749-40BB-A0C8-82DAEB1B327F}" destId="{4E09A170-8492-4E5E-8646-7AB85F73F857}" srcOrd="0" destOrd="5" presId="urn:microsoft.com/office/officeart/2005/8/layout/arrow3"/>
    <dgm:cxn modelId="{F04EF73B-3627-44A6-B3BB-8163BF9F5B1B}" type="presOf" srcId="{483B9742-FF16-45A1-BCCA-708F73F073C6}" destId="{EDFD0F90-DC39-42D7-BD01-80DB62BE6B1A}" srcOrd="0" destOrd="2" presId="urn:microsoft.com/office/officeart/2005/8/layout/arrow3"/>
    <dgm:cxn modelId="{CA5FC841-00B4-4937-8EA1-05AD30475AA9}" srcId="{FD22609E-A1AD-423E-B759-D4A5E2463CC2}" destId="{905413CF-7839-4D7E-9913-6F6F902DA0E5}" srcOrd="2" destOrd="0" parTransId="{8E98C556-E45F-4513-82B1-43E97FB0E739}" sibTransId="{E04A3DAF-FC91-4E3B-8235-72C9F5026F1B}"/>
    <dgm:cxn modelId="{3140BD67-49E9-4724-9148-9E7D81CD03B6}" srcId="{C2FFA30C-F568-4496-8440-ED04DF04C172}" destId="{483B9742-FF16-45A1-BCCA-708F73F073C6}" srcOrd="0" destOrd="0" parTransId="{BA582D73-320A-480E-B934-0902EEF4D1E2}" sibTransId="{CC9399AF-C922-40F0-AC3B-84FE06C3BBE7}"/>
    <dgm:cxn modelId="{BD26DE69-7482-4D10-9784-ABB68407E497}" type="presOf" srcId="{90402993-1BE8-405C-9BFB-AE07063F534E}" destId="{57FA07A3-A2FF-4FE3-800E-5059432D001D}" srcOrd="0" destOrd="0" presId="urn:microsoft.com/office/officeart/2005/8/layout/arrow3"/>
    <dgm:cxn modelId="{BBB27757-BEBB-481C-AC43-62E332201E32}" srcId="{FD22609E-A1AD-423E-B759-D4A5E2463CC2}" destId="{C2FFA30C-F568-4496-8440-ED04DF04C172}" srcOrd="0" destOrd="0" parTransId="{559E92E7-6CAA-47C3-AB16-13329BD778EC}" sibTransId="{847E54F2-AC26-4680-B519-1CFB47A90B96}"/>
    <dgm:cxn modelId="{41386586-639A-4008-A1AF-02F03470CD02}" type="presOf" srcId="{BC28C2DF-819E-4D3C-9079-B13F54856D60}" destId="{4E09A170-8492-4E5E-8646-7AB85F73F857}" srcOrd="0" destOrd="6" presId="urn:microsoft.com/office/officeart/2005/8/layout/arrow3"/>
    <dgm:cxn modelId="{2F6EAA89-9C12-4C1E-8808-8219802DB178}" srcId="{B052142A-0EB8-4CBF-9ECD-EA743AB34F2A}" destId="{E28EFF2E-7749-40BB-A0C8-82DAEB1B327F}" srcOrd="1" destOrd="0" parTransId="{C8752118-FF9E-4C4E-910E-641F2C445A48}" sibTransId="{ECDB2C94-A9CB-4694-9936-D72FD14383CE}"/>
    <dgm:cxn modelId="{45381092-5C0E-47D2-AC76-8E41CE5372CA}" srcId="{FD22609E-A1AD-423E-B759-D4A5E2463CC2}" destId="{F856ACA5-BEB4-4DEF-A3D3-60DBAEE8F5EA}" srcOrd="1" destOrd="0" parTransId="{C593F3E0-DF68-4E44-9452-114312D8364A}" sibTransId="{048EED71-22F6-4BF2-A17C-851195201140}"/>
    <dgm:cxn modelId="{3247AA95-133B-4F70-BB61-BB4320B9E43B}" type="presOf" srcId="{9B73E853-F847-4629-8756-D9BF0B6377E0}" destId="{4E09A170-8492-4E5E-8646-7AB85F73F857}" srcOrd="0" destOrd="4" presId="urn:microsoft.com/office/officeart/2005/8/layout/arrow3"/>
    <dgm:cxn modelId="{02C9B496-25A4-44DB-868D-5A6DEA46A43A}" srcId="{90402993-1BE8-405C-9BFB-AE07063F534E}" destId="{FD22609E-A1AD-423E-B759-D4A5E2463CC2}" srcOrd="0" destOrd="0" parTransId="{B4B08069-CAB3-43BD-A39F-9B84038CEC82}" sibTransId="{73A5F5A4-BC4F-46EE-89DA-B9371AF20AA3}"/>
    <dgm:cxn modelId="{87F247A5-B4D9-40ED-A67D-E112F1BC3BDC}" srcId="{7D5EE2B9-966D-4F4E-B00B-AC6A1F18D7BE}" destId="{0D567729-3355-4250-96B5-C32A8DE8AE2F}" srcOrd="0" destOrd="0" parTransId="{7B8ADC18-173B-4788-8A2C-EA38723F6625}" sibTransId="{87DAF6B3-1004-4EA8-BF24-92B0B54E8BB8}"/>
    <dgm:cxn modelId="{D54CE6A7-AE75-4767-AAF7-11C60574157C}" type="presOf" srcId="{E248A306-F39E-460C-9540-360AFB52B218}" destId="{4E09A170-8492-4E5E-8646-7AB85F73F857}" srcOrd="0" destOrd="7" presId="urn:microsoft.com/office/officeart/2005/8/layout/arrow3"/>
    <dgm:cxn modelId="{D47E34AA-D900-4EB4-ABF5-399A381B75ED}" srcId="{BC28C2DF-819E-4D3C-9079-B13F54856D60}" destId="{CF4BD996-132A-443A-90ED-CA12E29AF494}" srcOrd="1" destOrd="0" parTransId="{B60BD782-4435-4269-AE8E-FC29BD6D9B7D}" sibTransId="{61D0CB82-CFA4-432E-A72C-BDD6B815C5A0}"/>
    <dgm:cxn modelId="{16FB1FAE-6CAA-4264-B7CC-0D03DC7C60E2}" type="presOf" srcId="{B052142A-0EB8-4CBF-9ECD-EA743AB34F2A}" destId="{4E09A170-8492-4E5E-8646-7AB85F73F857}" srcOrd="0" destOrd="3" presId="urn:microsoft.com/office/officeart/2005/8/layout/arrow3"/>
    <dgm:cxn modelId="{5FB73FB5-138B-49C4-B11A-FF7B697D57F4}" type="presOf" srcId="{F856ACA5-BEB4-4DEF-A3D3-60DBAEE8F5EA}" destId="{EDFD0F90-DC39-42D7-BD01-80DB62BE6B1A}" srcOrd="0" destOrd="3" presId="urn:microsoft.com/office/officeart/2005/8/layout/arrow3"/>
    <dgm:cxn modelId="{A275C3B7-37BE-4BE1-A8BE-793F0C67415D}" srcId="{7D5EE2B9-966D-4F4E-B00B-AC6A1F18D7BE}" destId="{B052142A-0EB8-4CBF-9ECD-EA743AB34F2A}" srcOrd="1" destOrd="0" parTransId="{C41F3D02-2B5E-484A-9727-5E7987AC97B8}" sibTransId="{7C478D17-1AC0-435E-AE8E-D184534B4ADA}"/>
    <dgm:cxn modelId="{064DDBB8-ED86-432A-AF38-0F9F83B1525D}" type="presOf" srcId="{A5C5ADC8-70AF-4020-848D-279794E8AF83}" destId="{4E09A170-8492-4E5E-8646-7AB85F73F857}" srcOrd="0" destOrd="2" presId="urn:microsoft.com/office/officeart/2005/8/layout/arrow3"/>
    <dgm:cxn modelId="{CF74CCB9-D69E-496B-B1C2-78BA5C2DBA50}" srcId="{B052142A-0EB8-4CBF-9ECD-EA743AB34F2A}" destId="{9B73E853-F847-4629-8756-D9BF0B6377E0}" srcOrd="0" destOrd="0" parTransId="{6F63E555-1F0D-4E74-A63E-9B4A04A5159C}" sibTransId="{428243E2-3A9A-4E73-81CD-1E2C3EFB6A22}"/>
    <dgm:cxn modelId="{D20B96BF-1884-439F-A801-C56B8016493B}" srcId="{0D567729-3355-4250-96B5-C32A8DE8AE2F}" destId="{A5C5ADC8-70AF-4020-848D-279794E8AF83}" srcOrd="0" destOrd="0" parTransId="{CA5A9B4D-2DE2-41B3-8A26-55F61D1F3755}" sibTransId="{BC702C4B-33CE-41E3-8861-58FF1A00DD37}"/>
    <dgm:cxn modelId="{9DE229C0-0E35-41B3-9989-37D9CBAD1635}" type="presOf" srcId="{C89A9DFF-6550-464B-A9DC-27B41F513973}" destId="{EDFD0F90-DC39-42D7-BD01-80DB62BE6B1A}" srcOrd="0" destOrd="4" presId="urn:microsoft.com/office/officeart/2005/8/layout/arrow3"/>
    <dgm:cxn modelId="{C2B8E8E1-167A-488B-B4A7-B9AF5743A9AA}" type="presOf" srcId="{C2FFA30C-F568-4496-8440-ED04DF04C172}" destId="{EDFD0F90-DC39-42D7-BD01-80DB62BE6B1A}" srcOrd="0" destOrd="1" presId="urn:microsoft.com/office/officeart/2005/8/layout/arrow3"/>
    <dgm:cxn modelId="{93F3A7F3-BBDD-4564-997E-C569DAB0ECC1}" type="presOf" srcId="{905413CF-7839-4D7E-9913-6F6F902DA0E5}" destId="{EDFD0F90-DC39-42D7-BD01-80DB62BE6B1A}" srcOrd="0" destOrd="5" presId="urn:microsoft.com/office/officeart/2005/8/layout/arrow3"/>
    <dgm:cxn modelId="{DAA302FC-3021-412A-B2A1-052722CB8155}" srcId="{F856ACA5-BEB4-4DEF-A3D3-60DBAEE8F5EA}" destId="{C89A9DFF-6550-464B-A9DC-27B41F513973}" srcOrd="0" destOrd="0" parTransId="{8B210EA4-130D-4F69-BA28-65C72982D593}" sibTransId="{40B6023D-83AD-416C-A2F6-5B2F9A32A643}"/>
    <dgm:cxn modelId="{1BA2B11B-9528-42BE-9567-728529AEE69F}" type="presParOf" srcId="{57FA07A3-A2FF-4FE3-800E-5059432D001D}" destId="{A0E00597-7107-47F1-B849-0B0E409B777C}" srcOrd="0" destOrd="0" presId="urn:microsoft.com/office/officeart/2005/8/layout/arrow3"/>
    <dgm:cxn modelId="{1C765612-34B0-4634-8674-64C72CF98755}" type="presParOf" srcId="{57FA07A3-A2FF-4FE3-800E-5059432D001D}" destId="{72436C71-9666-4214-88EC-B173F275BC8D}" srcOrd="1" destOrd="0" presId="urn:microsoft.com/office/officeart/2005/8/layout/arrow3"/>
    <dgm:cxn modelId="{A2CA49DC-3BF5-4EA4-A809-971FBA8576C6}" type="presParOf" srcId="{57FA07A3-A2FF-4FE3-800E-5059432D001D}" destId="{EDFD0F90-DC39-42D7-BD01-80DB62BE6B1A}" srcOrd="2" destOrd="0" presId="urn:microsoft.com/office/officeart/2005/8/layout/arrow3"/>
    <dgm:cxn modelId="{BD3F0DD2-91F7-4C76-9DA1-57AB3A16A9D2}" type="presParOf" srcId="{57FA07A3-A2FF-4FE3-800E-5059432D001D}" destId="{E649AFAA-6226-4349-86B3-0570BFDD401B}" srcOrd="3" destOrd="0" presId="urn:microsoft.com/office/officeart/2005/8/layout/arrow3"/>
    <dgm:cxn modelId="{EF916288-299B-4179-A219-635673B022AF}" type="presParOf" srcId="{57FA07A3-A2FF-4FE3-800E-5059432D001D}" destId="{4E09A170-8492-4E5E-8646-7AB85F73F85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8A48C-AE1D-4B83-BBB4-DE621BF531ED}">
      <dsp:nvSpPr>
        <dsp:cNvPr id="0" name=""/>
        <dsp:cNvSpPr/>
      </dsp:nvSpPr>
      <dsp:spPr>
        <a:xfrm rot="5400000">
          <a:off x="363783" y="2690829"/>
          <a:ext cx="1082438" cy="180115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745462-97F7-4DCE-8005-65EF4D410ECF}">
      <dsp:nvSpPr>
        <dsp:cNvPr id="0" name=""/>
        <dsp:cNvSpPr/>
      </dsp:nvSpPr>
      <dsp:spPr>
        <a:xfrm>
          <a:off x="183097" y="3228986"/>
          <a:ext cx="1626091" cy="142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latin typeface="Rockwell" panose="02060603020205020403" pitchFamily="18" charset="0"/>
            </a:rPr>
            <a:t>Inequalities &amp; social justice; gender</a:t>
          </a:r>
        </a:p>
      </dsp:txBody>
      <dsp:txXfrm>
        <a:off x="183097" y="3228986"/>
        <a:ext cx="1626091" cy="1425364"/>
      </dsp:txXfrm>
    </dsp:sp>
    <dsp:sp modelId="{A0DDE7DF-4268-4E02-A326-C2B124F18D66}">
      <dsp:nvSpPr>
        <dsp:cNvPr id="0" name=""/>
        <dsp:cNvSpPr/>
      </dsp:nvSpPr>
      <dsp:spPr>
        <a:xfrm>
          <a:off x="1502379" y="2558226"/>
          <a:ext cx="306809" cy="3068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49BF0-8E53-4DB8-888D-008FACFCE3D0}">
      <dsp:nvSpPr>
        <dsp:cNvPr id="0" name=""/>
        <dsp:cNvSpPr/>
      </dsp:nvSpPr>
      <dsp:spPr>
        <a:xfrm rot="5400000">
          <a:off x="2354437" y="2198239"/>
          <a:ext cx="1082438" cy="180115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34E79-C780-4739-A464-D054DF76B96D}">
      <dsp:nvSpPr>
        <dsp:cNvPr id="0" name=""/>
        <dsp:cNvSpPr/>
      </dsp:nvSpPr>
      <dsp:spPr>
        <a:xfrm>
          <a:off x="2173751" y="2736396"/>
          <a:ext cx="1626091" cy="142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latin typeface="Rockwell" panose="02060603020205020403" pitchFamily="18" charset="0"/>
            </a:rPr>
            <a:t>Ecological thinking </a:t>
          </a:r>
          <a:endParaRPr lang="en-GB" sz="1500" kern="1200" dirty="0">
            <a:latin typeface="Rockwell" panose="02060603020205020403" pitchFamily="18" charset="0"/>
          </a:endParaRPr>
        </a:p>
      </dsp:txBody>
      <dsp:txXfrm>
        <a:off x="2173751" y="2736396"/>
        <a:ext cx="1626091" cy="1425364"/>
      </dsp:txXfrm>
    </dsp:sp>
    <dsp:sp modelId="{7058E3A8-EFB2-4B5F-AD06-D5EF6F31BB9B}">
      <dsp:nvSpPr>
        <dsp:cNvPr id="0" name=""/>
        <dsp:cNvSpPr/>
      </dsp:nvSpPr>
      <dsp:spPr>
        <a:xfrm>
          <a:off x="3493033" y="2065636"/>
          <a:ext cx="306809" cy="3068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BDB0B-2DE1-4764-9495-4E2392FA5E9F}">
      <dsp:nvSpPr>
        <dsp:cNvPr id="0" name=""/>
        <dsp:cNvSpPr/>
      </dsp:nvSpPr>
      <dsp:spPr>
        <a:xfrm rot="5400000">
          <a:off x="4345091" y="1705650"/>
          <a:ext cx="1082438" cy="180115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61CB5-7EEB-4B75-BB25-A238E5044F8F}">
      <dsp:nvSpPr>
        <dsp:cNvPr id="0" name=""/>
        <dsp:cNvSpPr/>
      </dsp:nvSpPr>
      <dsp:spPr>
        <a:xfrm>
          <a:off x="4164405" y="2243807"/>
          <a:ext cx="1626091" cy="142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latin typeface="Rockwell" panose="02060603020205020403" pitchFamily="18" charset="0"/>
            </a:rPr>
            <a:t>Moving health systems up stream – health promotion comprehensive primary health care ; social model of health</a:t>
          </a:r>
          <a:endParaRPr lang="en-GB" sz="1500" kern="1200" dirty="0">
            <a:latin typeface="Rockwell" panose="02060603020205020403" pitchFamily="18" charset="0"/>
          </a:endParaRPr>
        </a:p>
      </dsp:txBody>
      <dsp:txXfrm>
        <a:off x="4164405" y="2243807"/>
        <a:ext cx="1626091" cy="1425364"/>
      </dsp:txXfrm>
    </dsp:sp>
    <dsp:sp modelId="{A5BEAEB1-414A-4784-8E2E-2B142274450E}">
      <dsp:nvSpPr>
        <dsp:cNvPr id="0" name=""/>
        <dsp:cNvSpPr/>
      </dsp:nvSpPr>
      <dsp:spPr>
        <a:xfrm>
          <a:off x="5483687" y="1573047"/>
          <a:ext cx="306809" cy="3068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84E73-CE15-4D78-980B-BE27C52122FB}">
      <dsp:nvSpPr>
        <dsp:cNvPr id="0" name=""/>
        <dsp:cNvSpPr/>
      </dsp:nvSpPr>
      <dsp:spPr>
        <a:xfrm rot="5400000">
          <a:off x="6335745" y="1213061"/>
          <a:ext cx="1082438" cy="180115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B1706-142F-478D-9E62-B8F7E6F63445}">
      <dsp:nvSpPr>
        <dsp:cNvPr id="0" name=""/>
        <dsp:cNvSpPr/>
      </dsp:nvSpPr>
      <dsp:spPr>
        <a:xfrm>
          <a:off x="6155059" y="1751218"/>
          <a:ext cx="1626091" cy="142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latin typeface="Rockwell" panose="02060603020205020403" pitchFamily="18" charset="0"/>
            </a:rPr>
            <a:t>Working at the boundaries – visible /invisible; formal /informal: Challenging the power structures ;   valuing different forms of knowledge</a:t>
          </a:r>
        </a:p>
      </dsp:txBody>
      <dsp:txXfrm>
        <a:off x="6155059" y="1751218"/>
        <a:ext cx="1626091" cy="1425364"/>
      </dsp:txXfrm>
    </dsp:sp>
    <dsp:sp modelId="{607D0E5B-C6F2-441A-AA3B-22F96CBD5926}">
      <dsp:nvSpPr>
        <dsp:cNvPr id="0" name=""/>
        <dsp:cNvSpPr/>
      </dsp:nvSpPr>
      <dsp:spPr>
        <a:xfrm>
          <a:off x="7474341" y="1080458"/>
          <a:ext cx="306809" cy="3068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7FEAC-1D52-4DFB-91F9-56CA00D85F14}">
      <dsp:nvSpPr>
        <dsp:cNvPr id="0" name=""/>
        <dsp:cNvSpPr/>
      </dsp:nvSpPr>
      <dsp:spPr>
        <a:xfrm rot="5400000">
          <a:off x="8326399" y="720472"/>
          <a:ext cx="1082438" cy="180115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9192A-DD05-4D3B-A745-D9E1E66092E5}">
      <dsp:nvSpPr>
        <dsp:cNvPr id="0" name=""/>
        <dsp:cNvSpPr/>
      </dsp:nvSpPr>
      <dsp:spPr>
        <a:xfrm>
          <a:off x="8145713" y="1258628"/>
          <a:ext cx="1626091" cy="142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latin typeface="Rockwell" panose="02060603020205020403" pitchFamily="18" charset="0"/>
            </a:rPr>
            <a:t>Research with impact; that makes a difference</a:t>
          </a:r>
        </a:p>
      </dsp:txBody>
      <dsp:txXfrm>
        <a:off x="8145713" y="1258628"/>
        <a:ext cx="1626091" cy="1425364"/>
      </dsp:txXfrm>
    </dsp:sp>
    <dsp:sp modelId="{305B2E63-DCCF-442B-90B8-DA36F5CF74E0}">
      <dsp:nvSpPr>
        <dsp:cNvPr id="0" name=""/>
        <dsp:cNvSpPr/>
      </dsp:nvSpPr>
      <dsp:spPr>
        <a:xfrm>
          <a:off x="9464995" y="587869"/>
          <a:ext cx="306809" cy="3068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3487D-016B-4EE3-8C09-6F6BDC1FCEA8}">
      <dsp:nvSpPr>
        <dsp:cNvPr id="0" name=""/>
        <dsp:cNvSpPr/>
      </dsp:nvSpPr>
      <dsp:spPr>
        <a:xfrm rot="5400000">
          <a:off x="10317052" y="227882"/>
          <a:ext cx="1082438" cy="1801153"/>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C1467-C20E-41E0-ADBC-2F77CA52DFB8}">
      <dsp:nvSpPr>
        <dsp:cNvPr id="0" name=""/>
        <dsp:cNvSpPr/>
      </dsp:nvSpPr>
      <dsp:spPr>
        <a:xfrm>
          <a:off x="10136367" y="766039"/>
          <a:ext cx="1626091" cy="1425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latin typeface="Rockwell" panose="02060603020205020403" pitchFamily="18" charset="0"/>
            </a:rPr>
            <a:t>Partnership leadership investment </a:t>
          </a:r>
        </a:p>
      </dsp:txBody>
      <dsp:txXfrm>
        <a:off x="10136367" y="766039"/>
        <a:ext cx="1626091" cy="1425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F9EE1-7DE2-4EEB-AC11-46AF74799170}">
      <dsp:nvSpPr>
        <dsp:cNvPr id="0" name=""/>
        <dsp:cNvSpPr/>
      </dsp:nvSpPr>
      <dsp:spPr>
        <a:xfrm>
          <a:off x="1317400" y="0"/>
          <a:ext cx="2153859" cy="1937113"/>
        </a:xfrm>
        <a:prstGeom prst="ellipse">
          <a:avLst/>
        </a:prstGeom>
        <a:solidFill>
          <a:srgbClr val="FB5D05">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Investment in people</a:t>
          </a:r>
        </a:p>
      </dsp:txBody>
      <dsp:txXfrm>
        <a:off x="1632825" y="283684"/>
        <a:ext cx="1523009" cy="1369745"/>
      </dsp:txXfrm>
    </dsp:sp>
    <dsp:sp modelId="{B000DAF7-9E87-481D-922E-95E87CF9B93F}">
      <dsp:nvSpPr>
        <dsp:cNvPr id="0" name=""/>
        <dsp:cNvSpPr/>
      </dsp:nvSpPr>
      <dsp:spPr>
        <a:xfrm>
          <a:off x="2092874" y="1375834"/>
          <a:ext cx="2276069" cy="1937113"/>
        </a:xfrm>
        <a:prstGeom prst="ellipse">
          <a:avLst/>
        </a:prstGeom>
        <a:solidFill>
          <a:srgbClr val="EA452A">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Trust </a:t>
          </a:r>
        </a:p>
      </dsp:txBody>
      <dsp:txXfrm>
        <a:off x="2426197" y="1659518"/>
        <a:ext cx="1609423" cy="1369745"/>
      </dsp:txXfrm>
    </dsp:sp>
    <dsp:sp modelId="{31E79FFC-2FB2-45A8-9D37-D9BE1BA08FA0}">
      <dsp:nvSpPr>
        <dsp:cNvPr id="0" name=""/>
        <dsp:cNvSpPr/>
      </dsp:nvSpPr>
      <dsp:spPr>
        <a:xfrm>
          <a:off x="3256940" y="0"/>
          <a:ext cx="2089315" cy="1937113"/>
        </a:xfrm>
        <a:prstGeom prst="ellipse">
          <a:avLst/>
        </a:prstGeom>
        <a:solidFill>
          <a:srgbClr val="0070C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Reciprocity</a:t>
          </a:r>
        </a:p>
      </dsp:txBody>
      <dsp:txXfrm>
        <a:off x="3562913" y="283684"/>
        <a:ext cx="1477369" cy="1369745"/>
      </dsp:txXfrm>
    </dsp:sp>
    <dsp:sp modelId="{B57A4CF0-D326-496B-AB0B-A03FC50643D9}">
      <dsp:nvSpPr>
        <dsp:cNvPr id="0" name=""/>
        <dsp:cNvSpPr/>
      </dsp:nvSpPr>
      <dsp:spPr>
        <a:xfrm>
          <a:off x="4107728" y="1407060"/>
          <a:ext cx="2366763" cy="1937113"/>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Cultural appropriateness</a:t>
          </a:r>
        </a:p>
      </dsp:txBody>
      <dsp:txXfrm>
        <a:off x="4454332" y="1690744"/>
        <a:ext cx="1673555" cy="1369745"/>
      </dsp:txXfrm>
    </dsp:sp>
    <dsp:sp modelId="{22D0C11F-000E-47D8-BFA9-6D81FB231F34}">
      <dsp:nvSpPr>
        <dsp:cNvPr id="0" name=""/>
        <dsp:cNvSpPr/>
      </dsp:nvSpPr>
      <dsp:spPr>
        <a:xfrm>
          <a:off x="5244675" y="0"/>
          <a:ext cx="2175787" cy="1937113"/>
        </a:xfrm>
        <a:prstGeom prst="ellipse">
          <a:avLst/>
        </a:prstGeom>
        <a:solidFill>
          <a:srgbClr val="CCCC00">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Sustaining activities </a:t>
          </a:r>
        </a:p>
      </dsp:txBody>
      <dsp:txXfrm>
        <a:off x="5563312" y="283684"/>
        <a:ext cx="1538513" cy="1369745"/>
      </dsp:txXfrm>
    </dsp:sp>
    <dsp:sp modelId="{D5116B8A-3189-4BB8-9D91-6390A8D6044B}">
      <dsp:nvSpPr>
        <dsp:cNvPr id="0" name=""/>
        <dsp:cNvSpPr/>
      </dsp:nvSpPr>
      <dsp:spPr>
        <a:xfrm>
          <a:off x="6136606" y="1407060"/>
          <a:ext cx="2267662" cy="1937113"/>
        </a:xfrm>
        <a:prstGeom prst="ellipse">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Transparency</a:t>
          </a:r>
        </a:p>
      </dsp:txBody>
      <dsp:txXfrm>
        <a:off x="6468697" y="1690744"/>
        <a:ext cx="1603480" cy="1369745"/>
      </dsp:txXfrm>
    </dsp:sp>
    <dsp:sp modelId="{665281F5-4869-4B05-A157-16ADB3164B5A}">
      <dsp:nvSpPr>
        <dsp:cNvPr id="0" name=""/>
        <dsp:cNvSpPr/>
      </dsp:nvSpPr>
      <dsp:spPr>
        <a:xfrm>
          <a:off x="7070393" y="0"/>
          <a:ext cx="2156842" cy="1937113"/>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kern="1200" dirty="0">
            <a:latin typeface="Rockwell" panose="02060603020205020403" pitchFamily="18" charset="0"/>
            <a:cs typeface="Arial" panose="020B0604020202020204" pitchFamily="34" charset="0"/>
          </a:endParaRPr>
        </a:p>
        <a:p>
          <a:pPr marL="0" lvl="0" indent="0" algn="ctr" defTabSz="711200">
            <a:lnSpc>
              <a:spcPct val="90000"/>
            </a:lnSpc>
            <a:spcBef>
              <a:spcPct val="0"/>
            </a:spcBef>
            <a:spcAft>
              <a:spcPct val="35000"/>
            </a:spcAft>
            <a:buNone/>
          </a:pPr>
          <a:r>
            <a:rPr lang="en-GB" sz="1600" kern="1200" dirty="0">
              <a:latin typeface="Rockwell" panose="02060603020205020403" pitchFamily="18" charset="0"/>
              <a:cs typeface="Arial" panose="020B0604020202020204" pitchFamily="34" charset="0"/>
            </a:rPr>
            <a:t>Global thinking</a:t>
          </a:r>
        </a:p>
      </dsp:txBody>
      <dsp:txXfrm>
        <a:off x="7386255" y="283684"/>
        <a:ext cx="1525118" cy="1369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00597-7107-47F1-B849-0B0E409B777C}">
      <dsp:nvSpPr>
        <dsp:cNvPr id="0" name=""/>
        <dsp:cNvSpPr/>
      </dsp:nvSpPr>
      <dsp:spPr>
        <a:xfrm rot="21300000">
          <a:off x="26420" y="2405702"/>
          <a:ext cx="8556621" cy="979862"/>
        </a:xfrm>
        <a:prstGeom prst="mathMinus">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436C71-9666-4214-88EC-B173F275BC8D}">
      <dsp:nvSpPr>
        <dsp:cNvPr id="0" name=""/>
        <dsp:cNvSpPr/>
      </dsp:nvSpPr>
      <dsp:spPr>
        <a:xfrm>
          <a:off x="811760" y="272815"/>
          <a:ext cx="2582838" cy="2316507"/>
        </a:xfrm>
        <a:prstGeom prst="downArrow">
          <a:avLst/>
        </a:prstGeom>
        <a:solidFill>
          <a:schemeClr val="accent1">
            <a:lumMod val="75000"/>
          </a:schemeClr>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EDFD0F90-DC39-42D7-BD01-80DB62BE6B1A}">
      <dsp:nvSpPr>
        <dsp:cNvPr id="0" name=""/>
        <dsp:cNvSpPr/>
      </dsp:nvSpPr>
      <dsp:spPr>
        <a:xfrm>
          <a:off x="3276595" y="-41507"/>
          <a:ext cx="4962108" cy="263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u="sng" kern="1200" dirty="0"/>
            <a:t>Traditional healing paradigm</a:t>
          </a:r>
        </a:p>
        <a:p>
          <a:pPr marL="171450" lvl="1" indent="-171450" algn="l" defTabSz="800100">
            <a:lnSpc>
              <a:spcPct val="90000"/>
            </a:lnSpc>
            <a:spcBef>
              <a:spcPct val="0"/>
            </a:spcBef>
            <a:spcAft>
              <a:spcPct val="15000"/>
            </a:spcAft>
            <a:buChar char="•"/>
          </a:pPr>
          <a:r>
            <a:rPr lang="en-US" sz="1800" b="1" kern="1200" dirty="0">
              <a:solidFill>
                <a:schemeClr val="tx1"/>
              </a:solidFill>
            </a:rPr>
            <a:t>Philosophy</a:t>
          </a:r>
          <a:r>
            <a:rPr lang="en-US" sz="1800" kern="1200" dirty="0"/>
            <a:t>: Holism</a:t>
          </a:r>
        </a:p>
        <a:p>
          <a:pPr marL="342900" lvl="2" indent="-171450" algn="l" defTabSz="800100">
            <a:lnSpc>
              <a:spcPct val="90000"/>
            </a:lnSpc>
            <a:spcBef>
              <a:spcPct val="0"/>
            </a:spcBef>
            <a:spcAft>
              <a:spcPct val="15000"/>
            </a:spcAft>
            <a:buChar char="•"/>
          </a:pPr>
          <a:r>
            <a:rPr lang="en-US" sz="1800" i="1" kern="1200" dirty="0"/>
            <a:t> </a:t>
          </a:r>
          <a:r>
            <a:rPr lang="en-US" sz="1800" i="1" kern="1200" dirty="0">
              <a:solidFill>
                <a:schemeClr val="accent2"/>
              </a:solidFill>
            </a:rPr>
            <a:t>Bio</a:t>
          </a:r>
          <a:r>
            <a:rPr lang="en-US" sz="1800" i="1" kern="1200" dirty="0">
              <a:solidFill>
                <a:schemeClr val="accent6"/>
              </a:solidFill>
            </a:rPr>
            <a:t>Psycho</a:t>
          </a:r>
          <a:r>
            <a:rPr lang="en-US" sz="1800" i="1" kern="1200" dirty="0">
              <a:solidFill>
                <a:schemeClr val="bg2">
                  <a:lumMod val="50000"/>
                </a:schemeClr>
              </a:solidFill>
            </a:rPr>
            <a:t>Social</a:t>
          </a:r>
          <a:r>
            <a:rPr lang="en-US" sz="1800" i="1" kern="1200" dirty="0">
              <a:solidFill>
                <a:srgbClr val="7030A0"/>
              </a:solidFill>
            </a:rPr>
            <a:t>Spiritual</a:t>
          </a:r>
        </a:p>
        <a:p>
          <a:pPr marL="171450" lvl="1" indent="-171450" algn="l" defTabSz="800100">
            <a:lnSpc>
              <a:spcPct val="90000"/>
            </a:lnSpc>
            <a:spcBef>
              <a:spcPct val="0"/>
            </a:spcBef>
            <a:spcAft>
              <a:spcPct val="15000"/>
            </a:spcAft>
            <a:buChar char="•"/>
          </a:pPr>
          <a:r>
            <a:rPr lang="en-US" sz="1800" b="1" kern="1200" dirty="0">
              <a:solidFill>
                <a:schemeClr val="tx1"/>
              </a:solidFill>
            </a:rPr>
            <a:t>Training &amp; Certification</a:t>
          </a:r>
          <a:r>
            <a:rPr lang="en-US" sz="1800" kern="1200" dirty="0"/>
            <a:t>:</a:t>
          </a:r>
        </a:p>
        <a:p>
          <a:pPr marL="342900" lvl="2" indent="-171450" algn="l" defTabSz="800100">
            <a:lnSpc>
              <a:spcPct val="90000"/>
            </a:lnSpc>
            <a:spcBef>
              <a:spcPct val="0"/>
            </a:spcBef>
            <a:spcAft>
              <a:spcPct val="15000"/>
            </a:spcAft>
            <a:buChar char="•"/>
          </a:pPr>
          <a:r>
            <a:rPr lang="en-US" sz="1800" i="1" kern="1200" dirty="0"/>
            <a:t>Spiritual calling</a:t>
          </a:r>
        </a:p>
        <a:p>
          <a:pPr marL="171450" lvl="1" indent="-171450" algn="l" defTabSz="800100">
            <a:lnSpc>
              <a:spcPct val="90000"/>
            </a:lnSpc>
            <a:spcBef>
              <a:spcPct val="0"/>
            </a:spcBef>
            <a:spcAft>
              <a:spcPct val="15000"/>
            </a:spcAft>
            <a:buChar char="•"/>
          </a:pPr>
          <a:r>
            <a:rPr lang="en-US" sz="1800" b="1" kern="1200" dirty="0">
              <a:solidFill>
                <a:schemeClr val="tx1"/>
              </a:solidFill>
            </a:rPr>
            <a:t>Healing Practice</a:t>
          </a:r>
          <a:r>
            <a:rPr lang="en-US" sz="1800" kern="1200" dirty="0">
              <a:solidFill>
                <a:schemeClr val="tx1"/>
              </a:solidFill>
            </a:rPr>
            <a:t>: </a:t>
          </a:r>
          <a:r>
            <a:rPr lang="en-US" sz="1800" kern="1200" dirty="0"/>
            <a:t>ancestral spirits, divination, rituals, herbs/medicines</a:t>
          </a:r>
        </a:p>
      </dsp:txBody>
      <dsp:txXfrm>
        <a:off x="3276595" y="-41507"/>
        <a:ext cx="4962108" cy="2630835"/>
      </dsp:txXfrm>
    </dsp:sp>
    <dsp:sp modelId="{E649AFAA-6226-4349-86B3-0570BFDD401B}">
      <dsp:nvSpPr>
        <dsp:cNvPr id="0" name=""/>
        <dsp:cNvSpPr/>
      </dsp:nvSpPr>
      <dsp:spPr>
        <a:xfrm>
          <a:off x="5608255" y="3170302"/>
          <a:ext cx="2582838" cy="2316507"/>
        </a:xfrm>
        <a:prstGeom prst="upArrow">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9A170-8492-4E5E-8646-7AB85F73F857}">
      <dsp:nvSpPr>
        <dsp:cNvPr id="0" name=""/>
        <dsp:cNvSpPr/>
      </dsp:nvSpPr>
      <dsp:spPr>
        <a:xfrm>
          <a:off x="290090" y="3326439"/>
          <a:ext cx="5056605" cy="246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u="sng" kern="1200" dirty="0"/>
            <a:t>Medical healing paradigm </a:t>
          </a:r>
        </a:p>
        <a:p>
          <a:pPr marL="171450" lvl="1" indent="-171450" algn="l" defTabSz="800100">
            <a:lnSpc>
              <a:spcPct val="90000"/>
            </a:lnSpc>
            <a:spcBef>
              <a:spcPct val="0"/>
            </a:spcBef>
            <a:spcAft>
              <a:spcPct val="15000"/>
            </a:spcAft>
            <a:buChar char="•"/>
          </a:pPr>
          <a:r>
            <a:rPr lang="en-US" sz="1800" b="1" kern="1200" dirty="0">
              <a:solidFill>
                <a:schemeClr val="tx1"/>
              </a:solidFill>
            </a:rPr>
            <a:t>Philosophy</a:t>
          </a:r>
          <a:r>
            <a:rPr lang="en-US" sz="1800" kern="1200" dirty="0"/>
            <a:t>: (Post)-Positivism/Empiricism</a:t>
          </a:r>
        </a:p>
        <a:p>
          <a:pPr marL="342900" lvl="2" indent="-171450" algn="l" defTabSz="800100">
            <a:lnSpc>
              <a:spcPct val="90000"/>
            </a:lnSpc>
            <a:spcBef>
              <a:spcPct val="0"/>
            </a:spcBef>
            <a:spcAft>
              <a:spcPct val="15000"/>
            </a:spcAft>
            <a:buChar char="•"/>
          </a:pPr>
          <a:r>
            <a:rPr lang="en-US" sz="1800" i="1" kern="1200" dirty="0" err="1">
              <a:solidFill>
                <a:schemeClr val="accent2"/>
              </a:solidFill>
            </a:rPr>
            <a:t>Bio</a:t>
          </a:r>
          <a:r>
            <a:rPr lang="en-US" sz="1800" i="1" kern="1200" dirty="0" err="1">
              <a:solidFill>
                <a:schemeClr val="accent6"/>
              </a:solidFill>
            </a:rPr>
            <a:t>Psycho</a:t>
          </a:r>
          <a:r>
            <a:rPr lang="en-US" sz="1800" i="1" kern="1200" dirty="0" err="1">
              <a:solidFill>
                <a:schemeClr val="bg2">
                  <a:lumMod val="50000"/>
                </a:schemeClr>
              </a:solidFill>
            </a:rPr>
            <a:t>Social</a:t>
          </a:r>
          <a:endParaRPr lang="en-US" sz="1800" kern="1200" dirty="0"/>
        </a:p>
        <a:p>
          <a:pPr marL="171450" lvl="1" indent="-171450" algn="l" defTabSz="800100">
            <a:lnSpc>
              <a:spcPct val="90000"/>
            </a:lnSpc>
            <a:spcBef>
              <a:spcPct val="0"/>
            </a:spcBef>
            <a:spcAft>
              <a:spcPct val="15000"/>
            </a:spcAft>
            <a:buChar char="•"/>
          </a:pPr>
          <a:r>
            <a:rPr lang="en-US" sz="1800" b="1" kern="1200" dirty="0">
              <a:solidFill>
                <a:schemeClr val="tx1"/>
              </a:solidFill>
            </a:rPr>
            <a:t>Training &amp; Certification</a:t>
          </a:r>
          <a:r>
            <a:rPr lang="en-US" sz="1800" kern="1200" dirty="0">
              <a:solidFill>
                <a:schemeClr val="tx1"/>
              </a:solidFill>
            </a:rPr>
            <a:t>:</a:t>
          </a:r>
        </a:p>
        <a:p>
          <a:pPr marL="342900" lvl="2" indent="-171450" algn="l" defTabSz="800100">
            <a:lnSpc>
              <a:spcPct val="90000"/>
            </a:lnSpc>
            <a:spcBef>
              <a:spcPct val="0"/>
            </a:spcBef>
            <a:spcAft>
              <a:spcPct val="15000"/>
            </a:spcAft>
            <a:buChar char="•"/>
          </a:pPr>
          <a:r>
            <a:rPr lang="en-US" sz="1800" i="1" kern="1200" dirty="0"/>
            <a:t>Accredited training institutions: certification</a:t>
          </a:r>
        </a:p>
        <a:p>
          <a:pPr marL="342900" lvl="2" indent="-171450" algn="l" defTabSz="800100">
            <a:lnSpc>
              <a:spcPct val="90000"/>
            </a:lnSpc>
            <a:spcBef>
              <a:spcPct val="0"/>
            </a:spcBef>
            <a:spcAft>
              <a:spcPct val="15000"/>
            </a:spcAft>
            <a:buChar char="•"/>
          </a:pPr>
          <a:r>
            <a:rPr lang="en-US" sz="1800" i="1" kern="1200" dirty="0"/>
            <a:t>Science based or e</a:t>
          </a:r>
          <a:r>
            <a:rPr lang="en-US" sz="1800" kern="1200" dirty="0"/>
            <a:t>vidence based practice</a:t>
          </a:r>
          <a:endParaRPr lang="en-US" sz="1800" i="1" kern="1200" dirty="0"/>
        </a:p>
        <a:p>
          <a:pPr marL="171450" lvl="1" indent="-171450" algn="l" defTabSz="800100">
            <a:lnSpc>
              <a:spcPct val="90000"/>
            </a:lnSpc>
            <a:spcBef>
              <a:spcPct val="0"/>
            </a:spcBef>
            <a:spcAft>
              <a:spcPct val="15000"/>
            </a:spcAft>
            <a:buChar char="•"/>
          </a:pPr>
          <a:r>
            <a:rPr lang="en-US" sz="1800" b="1" kern="1200" dirty="0">
              <a:solidFill>
                <a:schemeClr val="tx1"/>
              </a:solidFill>
            </a:rPr>
            <a:t>Healing Practice</a:t>
          </a:r>
          <a:r>
            <a:rPr lang="en-US" sz="1800" kern="1200" dirty="0">
              <a:solidFill>
                <a:schemeClr val="tx1"/>
              </a:solidFill>
            </a:rPr>
            <a:t>:</a:t>
          </a:r>
        </a:p>
        <a:p>
          <a:pPr marL="342900" lvl="2" indent="-171450" algn="l" defTabSz="800100">
            <a:lnSpc>
              <a:spcPct val="90000"/>
            </a:lnSpc>
            <a:spcBef>
              <a:spcPct val="0"/>
            </a:spcBef>
            <a:spcAft>
              <a:spcPct val="15000"/>
            </a:spcAft>
            <a:buChar char="•"/>
          </a:pPr>
          <a:r>
            <a:rPr lang="en-US" sz="1800" kern="1200" dirty="0"/>
            <a:t>Evidence based practice</a:t>
          </a:r>
        </a:p>
        <a:p>
          <a:pPr marL="342900" lvl="2" indent="-171450" algn="l" defTabSz="800100">
            <a:lnSpc>
              <a:spcPct val="90000"/>
            </a:lnSpc>
            <a:spcBef>
              <a:spcPct val="0"/>
            </a:spcBef>
            <a:spcAft>
              <a:spcPct val="15000"/>
            </a:spcAft>
            <a:buChar char="•"/>
          </a:pPr>
          <a:r>
            <a:rPr lang="en-US" sz="1800" kern="1200" dirty="0"/>
            <a:t>Stringent Regulation Bodies</a:t>
          </a:r>
        </a:p>
      </dsp:txBody>
      <dsp:txXfrm>
        <a:off x="290090" y="3326439"/>
        <a:ext cx="5056605" cy="246482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F9499-E0DC-4C9C-8779-40666679C0BF}" type="datetimeFigureOut">
              <a:rPr lang="en-GB" smtClean="0"/>
              <a:t>14/08/2025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D60E6-5DCA-4FA5-85B4-B500A67A1B6A}" type="slidenum">
              <a:rPr lang="en-GB" smtClean="0"/>
              <a:t>‹#›</a:t>
            </a:fld>
            <a:endParaRPr lang="en-GB"/>
          </a:p>
        </p:txBody>
      </p:sp>
    </p:spTree>
    <p:extLst>
      <p:ext uri="{BB962C8B-B14F-4D97-AF65-F5344CB8AC3E}">
        <p14:creationId xmlns:p14="http://schemas.microsoft.com/office/powerpoint/2010/main" val="60276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Impac</a:t>
            </a:r>
            <a:r>
              <a:rPr lang="en-GB" dirty="0"/>
              <a:t> </a:t>
            </a:r>
            <a:r>
              <a:rPr lang="en-GB" dirty="0" err="1"/>
              <a:t>tjudged</a:t>
            </a:r>
            <a:r>
              <a:rPr lang="en-GB" dirty="0"/>
              <a:t> so differently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97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0" name="Google Shape;3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06509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15000"/>
              </a:lnSpc>
              <a:spcAft>
                <a:spcPts val="1000"/>
              </a:spcAft>
            </a:pPr>
            <a:r>
              <a:rPr lang="en-GB" sz="1200" dirty="0">
                <a:effectLst/>
                <a:highlight>
                  <a:srgbClr val="FFFF00"/>
                </a:highligh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I was originally recruited to NTU in 2005 into Environmental Health to develop the School of Social Sciences public health focus and subsequently led the development and implementation of the MA Public Health for which I was Course leader for 10 years (2008-2018). My inspiration for teaching, learning and assessment emerges from my background and experience of understanding health through the lens of my academic training in the social sciences, through the experience of strong comprehensive primary health systems (when I visited Cuba in 2000) and through the need for understanding the structural determinants of health and the call for social justice (as experienced working in communities in Tanzania in 2003 and 2005). This led me to see the need for a course that responded to the call for a 3rd public health revolution in dealing to health challenges in a globalised world. I provided sustained development of the programme ensuring it was an international curriculum and innovatively focused around a social model of health. This meant that the Course has a unique perspective and is very distinctive from traditional MPHs (Masters in Public Health). Consequently the course has attracted largely international  cohorts of students both drawn from BAME UK communities and overseas health professionals (doctors, nurses, pharmacists, dentists) and health activists, all drawn to expand their skills in understanding the social model of health as applied to their public and community  health workforces globally.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Students have commented that the classroom on our Course is like being at the United Nations and that they value learning from each other immensely. As one full time international student (2015/16) commented in her portfolio: “I believe that the cultural diversity which this course attracts is an important aspect of the MAPH course. When having this large number of international students, one would get the chance to listen and learn about health issues from various countries both developing and developed countries, from different perspectives. In addition to learning from peers’ experiences and become more aware of the wider global health issues that I was unaware of and learn from other countries who have succeeded at solving some of these issues and see how that can be implemented to improve health in my home country”.</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We use real world case study approaches and portfolio learning that enable students to emerge who understand where they fit through critical reflection and portfolio development. I led a practice-based learning environment, teaching the real world application of theory and fostering of professional knowledge. I, and the Course team, designed sessions to explore real life scenarios in public health for students to explore and bring professionally active internationally based practitioners and academics to deliver learning and teaching. For example, I facilitated study in the field of humanitarian action through working with a senior protection officer from the UNHCR with distance learning material, online content and face to face interaction from the field (over the years from South Sudan, Central America and Ethiopia) via Skype straight into the classroom. This has an immense impact and immediacy for understanding complex global public health and development issues.  I draw extensively on my research and international links to bring those into the course classrooms</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My leadership of the Course (2008-2018) made a sustained contribution to the School of Social Sciences, to the University and to international public health. As Course Leader I  led its evolution to become a course that was acknowledged as an excellent example of practice at the Public Health Periodic Course Review (2016) as part of NTU’s Curriculum Refresh. The Course was held up at this event as a model for the School and the wider University where my personal leadership in particular was highly commended and the collegial way in which course curriculum has developed drawing on and valuing the strengths of colleagues and their contribution to its success. The Course was also highly commended with respect to ‘sustainability, career development’ and internationalisation. Recognition of the Course was achieved though the attainment of a Commonwealth Shared Scholarship Scheme (2016/17 to 2018/18). This demonstrates the value of the course internationally and has given us global recognition. International applications for MAPH lead on applications  within the School’s provision of courses year on year. International students have continued to rise from 2 or 3 (2009/10; 2010/11) to 9 (2015/16) and 32 in 2016/17; 35 2020/21 (NTU MAPH Course Leader Reports) and this trend has continued. Health and Social Care continues to be a feeder course for those wishing to coming through from NTU undergraduate degrees.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I led the continued innovation through attracting increased numbers of international students, both in terms of fees but also from Diaspora communities locally, building a research culture that contributes to the learning and teaching, and developing a pathway that allows students to undertake a three month placement, either locally, nationally or internationally in response to student demand and the NTU strategic plan of ensuring that international students have the support to succeed in their studies and the opportunity to optimise their time in the UK.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My distinctive approach to networking and conducting research with public health colleagues globally is to recognise and value the knowledge that they have and that we can learn from – often enabling a ‘reverse innovation’ of ideas to be applied. This approach offers an inclusive approach with western nations learning with, from and about how nations in the global south tackle public health issues. This approach translates into my teaching by the involvement of colleagues from global HEIs such as MakSPH in Uganda contributing to the course, as well as graduates from the MAPH who are now working in these nations.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These examples of world-wide impact of the course offer rich examples of the international relevance of NTU’s public health provision that I have grown and led. I draw from my research projects in the way I teach research methods to students and support them to undertake research back in their home countries. Several sub-Saharan African graduates (4) from the Course subsequently undertook their doctoral studies with me in the School and two have now completed. Other graduates have now completed their doctoral studies elsewhere (2) whilst others remain studying. Subsequent data on graduate destinations demonstrates that graduates move into health and social care positions, teaching or gain promotion back in their roles in their countries of origin. As course leader I led by having a strong vision, passion and enthusiasm for my topic and strove to develop a strong cohort identity. I have continued to support and nurture alumni in their postgraduate and early career endeavours both formally and informally. I continue to contribute to modules and particularly dissertation supervision to inspire our students to achieve to their best potential. Through the international partnerships that I have developed students have had the opportunity to learn alongside students from other cultures and staff and student exchange between NTU and Makerere University’s School of Public Health has added a richness to the Course. I was instrumental in setting up a full tuition scholarship for students from Makerere University’s School of Public Health in Uganda  which is offered bi-</a:t>
            </a:r>
            <a:r>
              <a:rPr lang="en-GB" sz="1200" dirty="0" err="1">
                <a:effectLst/>
                <a:latin typeface="Arial" panose="020B0604020202020204" pitchFamily="34" charset="0"/>
                <a:ea typeface="Arial Unicode MS"/>
                <a:cs typeface="Arial" panose="020B0604020202020204" pitchFamily="34" charset="0"/>
              </a:rPr>
              <a:t>ennially</a:t>
            </a:r>
            <a:r>
              <a:rPr lang="en-GB" sz="1200" dirty="0">
                <a:effectLst/>
                <a:latin typeface="Arial" panose="020B0604020202020204" pitchFamily="34" charset="0"/>
                <a:ea typeface="Arial Unicode MS"/>
                <a:cs typeface="Arial" panose="020B0604020202020204" pitchFamily="34" charset="0"/>
              </a:rPr>
              <a:t>,: 2020/21; 2018/19; 2016/17 (we have now had 3 Ugandan students on the Course). Under my Course Leadership we held a Commonwealth Shared Scholarship award for 3 consecutive years (2017-2019) . . External Examiner, Dr </a:t>
            </a:r>
            <a:r>
              <a:rPr lang="en-GB" sz="1200" dirty="0" err="1">
                <a:effectLst/>
                <a:latin typeface="Arial" panose="020B0604020202020204" pitchFamily="34" charset="0"/>
                <a:ea typeface="Arial Unicode MS"/>
                <a:cs typeface="Arial" panose="020B0604020202020204" pitchFamily="34" charset="0"/>
              </a:rPr>
              <a:t>Chinouya</a:t>
            </a:r>
            <a:r>
              <a:rPr lang="en-GB" sz="1200" dirty="0">
                <a:effectLst/>
                <a:latin typeface="Arial" panose="020B0604020202020204" pitchFamily="34" charset="0"/>
                <a:ea typeface="Arial Unicode MS"/>
                <a:cs typeface="Arial" panose="020B0604020202020204" pitchFamily="34" charset="0"/>
              </a:rPr>
              <a:t>, commented in her MA PH External Examiners Report (November 2016): </a:t>
            </a:r>
            <a:r>
              <a:rPr lang="en-GB" sz="1200" i="1" dirty="0">
                <a:effectLst/>
                <a:latin typeface="Arial" panose="020B0604020202020204" pitchFamily="34" charset="0"/>
                <a:ea typeface="Arial Unicode MS"/>
                <a:cs typeface="Arial" panose="020B0604020202020204" pitchFamily="34" charset="0"/>
              </a:rPr>
              <a:t>I was impressed to see the number of students who, in the four years I have been the external examiner, proceeded to PhD studies. The department is very much connected to key players in global public health and some students have had an opportunity to work as interns in these international health organisations, before proceeding to PhD. Research in the department is growing, thus driving evidence-based teaching’</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My particular passion is for supervising Masters and postgraduate researchers (PGR) /students and I recently won the most Outstanding Postgraduate Research Supervisor in the Nottingham Trent Student Union Student Led Awards 2020. One of my international PGR students who nominated me commented</a:t>
            </a:r>
            <a:r>
              <a:rPr lang="en-GB" sz="1200" i="1" dirty="0">
                <a:effectLst/>
                <a:latin typeface="Arial" panose="020B0604020202020204" pitchFamily="34" charset="0"/>
                <a:ea typeface="Arial Unicode MS"/>
                <a:cs typeface="Arial" panose="020B0604020202020204" pitchFamily="34" charset="0"/>
              </a:rPr>
              <a:t>: Associate Prof. Linda Gibson first supervised my Master's dissertation on the M.A Public Health in 2015/2016 and recently (2019), she became my Director of Studies (DoS) on the PhD under the Scaling-Up Interventions for Cardiovascular Disease prevention in Select Sites in Europe and Sub-Saharan Africa (SPICES) project. She is passionate about the social model of public health which is the core research area of the department. Her passion is reflected in her ability to coach students and encourage them to analyse and publish on public health issues using the social lens. She is the reason, non-traditional public health professionals like myself from NTU are confident about our multi-disciplinary contributions to traditional public health practice and policy. Her passion has led her to create and lead vital partnerships such as the NTU/Makerere university partnership which has seen over 15 students and faculty members of both institutions share lessons on knowledge and practice through mobility programmes.</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I led the development of a Collaborative Online International Learning (COIL) project in a third year undergraduate module, Global Health &amp; Development (2017). A COIL on ‘Comparison of International Healthcare Systems’ was piloted in  November 2018 between 3rd year health and social care and public health undergraduate students in NTU and University of Minnesota, Duluth USA. I continue to support staff in delivering this COIL and have now brought in our partners and students from Uganda. A joint paper was presented at the 23rd IUHPE World Conference on Health Promotion in 2019 and a peer reviewed paper in currently in process. A short COIL will run with our international partners from Uganda and Burkina Faso for the virtual NTU Global Summer Schools 2021</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I also lead on two Erasmus Plus International Credit Mobility Grants as Principle Investigator with NTU Global and Makerere University. We started with public health mobility but have now expanded across Schools (Nursing, Science &amp; Technology and Animal, Rural and Environmental Studies (ARES) ). Over 73 staff (academic and non-academic) and 123 students (UG, PG, PGR) mobilities will participate in an exemplar and innovative research training programme that I designed. The first year was evaluated successfully. Whilst COVID19 has currently disrupted the programme I am currently designing a virtual programme for participation until mobilities can begin again.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Through this work of internationalising curricula, increasing institutional staff and student mobility through transnational education and building international research collaborations I have demonstrated impact in relation to NTU’s Connecting Globally Strategy, the ability to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ea typeface="Arial Unicode MS"/>
                <a:cs typeface="Arial" panose="020B0604020202020204" pitchFamily="34" charset="0"/>
              </a:rPr>
              <a:t>nurture global citizenship, engage with the international research community, and empower students from around the world. Using the lens of a social model of health has enabled me to influence practice in global multidisciplinary public health in all my teaching and practice.</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highlight>
                  <a:srgbClr val="FFFF00"/>
                </a:highligh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0"/>
              </a:spcAft>
            </a:pPr>
            <a:r>
              <a:rPr lang="en-GB" sz="1200" dirty="0">
                <a:effectLst/>
                <a:highlight>
                  <a:srgbClr val="FFFF00"/>
                </a:highlight>
                <a:latin typeface="Arial" panose="020B0604020202020204" pitchFamily="34" charset="0"/>
                <a:ea typeface="Arial Unicode MS"/>
                <a:cs typeface="Arial" panose="020B0604020202020204" pitchFamily="34" charset="0"/>
              </a:rPr>
              <a:t> </a:t>
            </a:r>
            <a:endParaRPr lang="en-GB" sz="16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8357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E13A2F-C02E-4D10-A930-D7D8301B8CA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0" y="4705350"/>
            <a:ext cx="6794500" cy="5200650"/>
          </a:xfrm>
          <a:noFill/>
        </p:spPr>
        <p:txBody>
          <a:bodyPr/>
          <a:lstStyle/>
          <a:p>
            <a:pPr eaLnBrk="1" hangingPunct="1"/>
            <a:r>
              <a:rPr lang="en-GB" sz="1000" dirty="0">
                <a:latin typeface="Verdana" pitchFamily="34" charset="0"/>
              </a:rPr>
              <a:t>Social theories have led to a society that in its modernity embraces the underlying nature of public health (health, environment and sustainability). We need to ask What is left wanting in a socio-behavioural approach. This provides 3 markers for advancing public health practice</a:t>
            </a:r>
          </a:p>
          <a:p>
            <a:pPr eaLnBrk="1" hangingPunct="1"/>
            <a:r>
              <a:rPr lang="en-GB" sz="1000" dirty="0">
                <a:latin typeface="Verdana" pitchFamily="34" charset="0"/>
              </a:rPr>
              <a:t>1 Unintended consequences inherent to human activity in complex systems </a:t>
            </a:r>
            <a:r>
              <a:rPr lang="en-GB" sz="1000" dirty="0" err="1">
                <a:latin typeface="Verdana" pitchFamily="34" charset="0"/>
              </a:rPr>
              <a:t>eg</a:t>
            </a:r>
            <a:r>
              <a:rPr lang="en-GB" sz="1000" dirty="0">
                <a:latin typeface="Verdana" pitchFamily="34" charset="0"/>
              </a:rPr>
              <a:t> widening health inequalities and what complexity theory can offer.</a:t>
            </a:r>
          </a:p>
          <a:p>
            <a:pPr eaLnBrk="1" hangingPunct="1"/>
            <a:r>
              <a:rPr lang="en-GB" sz="1000" dirty="0">
                <a:latin typeface="Verdana" pitchFamily="34" charset="0"/>
              </a:rPr>
              <a:t>2 critique of bureaucratic or structural planning model or top-down approaches (Weber).</a:t>
            </a:r>
          </a:p>
          <a:p>
            <a:pPr eaLnBrk="1" hangingPunct="1"/>
            <a:r>
              <a:rPr lang="en-GB" sz="1000" dirty="0">
                <a:latin typeface="Verdana" pitchFamily="34" charset="0"/>
              </a:rPr>
              <a:t>3 Reflexive epistemology to overcome the objectivist/subjectivist dilemma (</a:t>
            </a:r>
            <a:r>
              <a:rPr lang="en-GB" sz="1000" dirty="0" err="1">
                <a:latin typeface="Verdana" pitchFamily="34" charset="0"/>
              </a:rPr>
              <a:t>Bordieu</a:t>
            </a:r>
            <a:r>
              <a:rPr lang="en-GB" sz="1000" dirty="0">
                <a:latin typeface="Verdana" pitchFamily="34" charset="0"/>
              </a:rPr>
              <a:t>)</a:t>
            </a:r>
          </a:p>
          <a:p>
            <a:pPr eaLnBrk="1" hangingPunct="1"/>
            <a:r>
              <a:rPr lang="en-GB" sz="1000" dirty="0">
                <a:latin typeface="Verdana" pitchFamily="34" charset="0"/>
              </a:rPr>
              <a:t>We must integrate relevant social theory into the theoretical foundations that inform and potentially transform contemporary public health practice – leads to 2 challenges</a:t>
            </a:r>
          </a:p>
          <a:p>
            <a:pPr eaLnBrk="1" hangingPunct="1"/>
            <a:r>
              <a:rPr lang="en-GB" sz="1000" dirty="0">
                <a:latin typeface="Verdana" pitchFamily="34" charset="0"/>
              </a:rPr>
              <a:t>First to take into account the social determinants of health and the mobilisation of diverse actors for social change and the prerequisite for this is horizontal relationship networks and democratic participation process – advocating partnership working or developing settings approaches simply </a:t>
            </a:r>
            <a:r>
              <a:rPr lang="en-GB" sz="1000" dirty="0" err="1">
                <a:latin typeface="Verdana" pitchFamily="34" charset="0"/>
              </a:rPr>
              <a:t>isnt</a:t>
            </a:r>
            <a:r>
              <a:rPr lang="en-GB" sz="1000" dirty="0">
                <a:latin typeface="Verdana" pitchFamily="34" charset="0"/>
              </a:rPr>
              <a:t> enough!</a:t>
            </a:r>
          </a:p>
          <a:p>
            <a:pPr eaLnBrk="1" hangingPunct="1"/>
            <a:r>
              <a:rPr lang="en-GB" sz="1000" dirty="0">
                <a:latin typeface="Verdana" pitchFamily="34" charset="0"/>
              </a:rPr>
              <a:t>Second to develop an evaluation theory that fosters a reflexive understanding of the integrative ph programmes engaged in social change .</a:t>
            </a:r>
          </a:p>
          <a:p>
            <a:pPr eaLnBrk="1" hangingPunct="1"/>
            <a:endParaRPr lang="en-GB" sz="1000" dirty="0">
              <a:latin typeface="Verdana" pitchFamily="34" charset="0"/>
            </a:endParaRPr>
          </a:p>
          <a:p>
            <a:pPr eaLnBrk="1" hangingPunct="1"/>
            <a:r>
              <a:rPr lang="en-GB" sz="1000" dirty="0">
                <a:latin typeface="Verdana" pitchFamily="34" charset="0"/>
              </a:rPr>
              <a:t>Taken together these critically call into question the bureaucratic/structural model upon which ph practice has been traditionally based which is a </a:t>
            </a:r>
            <a:r>
              <a:rPr lang="en-GB" sz="1000" dirty="0" err="1">
                <a:latin typeface="Verdana" pitchFamily="34" charset="0"/>
              </a:rPr>
              <a:t>decontextualised</a:t>
            </a:r>
            <a:r>
              <a:rPr lang="en-GB" sz="1000" dirty="0">
                <a:latin typeface="Verdana" pitchFamily="34" charset="0"/>
              </a:rPr>
              <a:t> interpretation of scientific knowledge by experts and a top-down approach to programming and evaluation (</a:t>
            </a:r>
            <a:r>
              <a:rPr lang="en-GB" sz="1000" dirty="0" err="1">
                <a:latin typeface="Verdana" pitchFamily="34" charset="0"/>
              </a:rPr>
              <a:t>Potvin</a:t>
            </a:r>
            <a:r>
              <a:rPr lang="en-GB" sz="1000" dirty="0">
                <a:latin typeface="Verdana" pitchFamily="34" charset="0"/>
              </a:rPr>
              <a:t>)</a:t>
            </a:r>
          </a:p>
        </p:txBody>
      </p:sp>
    </p:spTree>
    <p:extLst>
      <p:ext uri="{BB962C8B-B14F-4D97-AF65-F5344CB8AC3E}">
        <p14:creationId xmlns:p14="http://schemas.microsoft.com/office/powerpoint/2010/main" val="341736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seven shared ownership principles challenge us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85E24-BE8F-40CF-A1FA-E1DD4E9084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91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Partners will conduct in-country stakeholder mapping and engagement activities to provide baseline data on mental health service delivery as well as the current situation of collaborative efforts between BMS and IKS through</a:t>
            </a:r>
          </a:p>
          <a:p>
            <a:pPr marL="171450" indent="-171450">
              <a:buFont typeface="Arial" panose="020B0604020202020204" pitchFamily="34" charset="0"/>
              <a:buChar char="•"/>
            </a:pPr>
            <a:r>
              <a:rPr lang="en-GB" dirty="0"/>
              <a:t>Geo-mapping the biomedical and indigenous knowledge holders’ locations in each context</a:t>
            </a:r>
          </a:p>
          <a:p>
            <a:pPr marL="171450" indent="-171450">
              <a:buFont typeface="Arial" panose="020B0604020202020204" pitchFamily="34" charset="0"/>
              <a:buChar char="•"/>
            </a:pPr>
            <a:r>
              <a:rPr lang="en-GB" dirty="0"/>
              <a:t>Assessing availability, accessibility and utilisation of mental health services by communities</a:t>
            </a:r>
          </a:p>
          <a:p>
            <a:pPr marL="171450" indent="-171450">
              <a:buFont typeface="Arial" panose="020B0604020202020204" pitchFamily="34" charset="0"/>
              <a:buChar char="•"/>
            </a:pPr>
            <a:r>
              <a:rPr lang="en-GB" dirty="0"/>
              <a:t>Exploring barriers and facilitators to collaboration between</a:t>
            </a:r>
          </a:p>
          <a:p>
            <a:pPr marL="0" indent="0">
              <a:buFont typeface="Arial" panose="020B0604020202020204" pitchFamily="34" charset="0"/>
              <a:buNone/>
            </a:pPr>
            <a:r>
              <a:rPr lang="en-ZA" sz="1200" kern="1200" dirty="0">
                <a:solidFill>
                  <a:schemeClr val="tx1"/>
                </a:solidFill>
                <a:effectLst/>
                <a:latin typeface="+mn-lt"/>
                <a:ea typeface="+mn-ea"/>
                <a:cs typeface="+mn-cs"/>
              </a:rPr>
              <a:t>________________________________________________________________________________________</a:t>
            </a:r>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QR GCRF 2019/20 project between 8 multi-country partners (Burkina Faso, Ghana, Nigeria, South Africa, Uganda, Zimbabwe and UK) showed the need to 1] established the need to understand the existing collaboration between Traditional Healers (THs) and Biomedical Healers (BHs) in mental health 2] Formally establish a multidisciplinary network of practitioners and researchers to provide innovative solutions to the gaps in mental health care for Black Africans. </a:t>
            </a:r>
          </a:p>
          <a:p>
            <a:pPr algn="just"/>
            <a:endParaRPr lang="en-US" sz="1200" kern="1200" dirty="0">
              <a:solidFill>
                <a:schemeClr val="tx1"/>
              </a:solidFill>
              <a:effectLst/>
              <a:latin typeface="+mn-lt"/>
              <a:ea typeface="+mn-ea"/>
              <a:cs typeface="+mn-cs"/>
            </a:endParaRPr>
          </a:p>
          <a:p>
            <a:pPr algn="just"/>
            <a:r>
              <a:rPr lang="en-US" sz="1200" kern="1200" dirty="0">
                <a:solidFill>
                  <a:schemeClr val="tx1"/>
                </a:solidFill>
                <a:effectLst/>
                <a:latin typeface="+mn-lt"/>
                <a:ea typeface="+mn-ea"/>
                <a:cs typeface="+mn-cs"/>
              </a:rPr>
              <a:t>Therefore, this 2020/21 QR GCRF gathered context-specific baseline research on how BHs and THs, can collaborate to improve access to mental health services for Black Africans in the 8 countries listed above. Secondly, this project developed a Terms of Reference for the formal establishment of a Pan-Africa network focusing on mental health research.</a:t>
            </a:r>
            <a:r>
              <a:rPr lang="en-GB" dirty="0">
                <a:effectLst/>
              </a:rPr>
              <a:t> </a:t>
            </a:r>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13</a:t>
            </a:fld>
            <a:endParaRPr lang="en-US"/>
          </a:p>
        </p:txBody>
      </p:sp>
    </p:spTree>
    <p:extLst>
      <p:ext uri="{BB962C8B-B14F-4D97-AF65-F5344CB8AC3E}">
        <p14:creationId xmlns:p14="http://schemas.microsoft.com/office/powerpoint/2010/main" val="405660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14</a:t>
            </a:fld>
            <a:endParaRPr lang="en-US"/>
          </a:p>
        </p:txBody>
      </p:sp>
    </p:spTree>
    <p:extLst>
      <p:ext uri="{BB962C8B-B14F-4D97-AF65-F5344CB8AC3E}">
        <p14:creationId xmlns:p14="http://schemas.microsoft.com/office/powerpoint/2010/main" val="211084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4191225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Key issue: </a:t>
            </a:r>
            <a:r>
              <a:rPr lang="en-GB" sz="1200" b="0" dirty="0">
                <a:solidFill>
                  <a:schemeClr val="tx1"/>
                </a:solidFill>
              </a:rPr>
              <a:t>Health</a:t>
            </a:r>
            <a:r>
              <a:rPr lang="en-GB" sz="1200" b="0" baseline="0" dirty="0">
                <a:solidFill>
                  <a:schemeClr val="tx1"/>
                </a:solidFill>
              </a:rPr>
              <a:t> providers e</a:t>
            </a:r>
            <a:r>
              <a:rPr kumimoji="0" lang="en-GB" sz="1200" b="0" i="0" u="none" strike="noStrike" kern="1200" cap="none" spc="0" normalizeH="0" baseline="0" noProof="0" dirty="0" err="1">
                <a:ln>
                  <a:noFill/>
                </a:ln>
                <a:solidFill>
                  <a:schemeClr val="tx1"/>
                </a:solidFill>
                <a:effectLst/>
                <a:uLnTx/>
                <a:uFillTx/>
              </a:rPr>
              <a:t>pistemological</a:t>
            </a:r>
            <a:r>
              <a:rPr kumimoji="0" lang="en-GB" sz="1200" b="0" i="0" u="none" strike="noStrike" kern="1200" cap="none" spc="0" normalizeH="0" baseline="0" noProof="0" dirty="0">
                <a:ln>
                  <a:noFill/>
                </a:ln>
                <a:solidFill>
                  <a:schemeClr val="tx1"/>
                </a:solidFill>
                <a:effectLst/>
                <a:uLnTx/>
                <a:uFillTx/>
              </a:rPr>
              <a:t> schism is a major</a:t>
            </a:r>
            <a:r>
              <a:rPr kumimoji="0" lang="en-GB" sz="1200" b="0" i="0" u="none" strike="noStrike" kern="1200" cap="none" spc="0" normalizeH="0" noProof="0" dirty="0">
                <a:ln>
                  <a:noFill/>
                </a:ln>
                <a:solidFill>
                  <a:schemeClr val="tx1"/>
                </a:solidFill>
                <a:effectLst/>
                <a:uLnTx/>
                <a:uFillTx/>
              </a:rPr>
              <a:t> hindrance to collaboration</a:t>
            </a:r>
            <a:endParaRPr kumimoji="0" lang="en-US" sz="1400" b="0" i="0" u="none" strike="noStrike" kern="1200" cap="none" spc="0" normalizeH="0" baseline="0" noProof="0" dirty="0">
              <a:ln>
                <a:noFill/>
              </a:ln>
              <a:solidFill>
                <a:schemeClr val="tx1"/>
              </a:solidFill>
              <a:effectLst/>
              <a:uLnTx/>
              <a:uFillTx/>
            </a:endParaRPr>
          </a:p>
          <a:p>
            <a:pPr marL="171450" indent="-171450">
              <a:buFont typeface="Arial" panose="020B0604020202020204" pitchFamily="34" charset="0"/>
              <a:buChar char="•"/>
            </a:pPr>
            <a:r>
              <a:rPr lang="en-US" b="1" dirty="0"/>
              <a:t>For MHCs</a:t>
            </a:r>
            <a:r>
              <a:rPr lang="en-US" dirty="0"/>
              <a:t>:</a:t>
            </a:r>
            <a:r>
              <a:rPr lang="en-US" baseline="0" dirty="0"/>
              <a:t> their worldviews and c</a:t>
            </a:r>
            <a:r>
              <a:rPr lang="en-US" dirty="0"/>
              <a:t>ulture informs their understanding of Mental Health conditions also shaping their health seeking behaviors</a:t>
            </a:r>
          </a:p>
          <a:p>
            <a:r>
              <a:rPr lang="en-US" dirty="0"/>
              <a:t>MHCs will always use different pathways </a:t>
            </a:r>
            <a:r>
              <a:rPr lang="en-US" dirty="0" err="1"/>
              <a:t>inspite</a:t>
            </a:r>
            <a:r>
              <a:rPr lang="en-US" dirty="0"/>
              <a:t> of the practitioner schism and tug of war:</a:t>
            </a:r>
            <a:endParaRPr lang="en-GB" dirty="0"/>
          </a:p>
          <a:p>
            <a:endParaRPr lang="en-US" dirty="0"/>
          </a:p>
        </p:txBody>
      </p:sp>
      <p:sp>
        <p:nvSpPr>
          <p:cNvPr id="4" name="Slide Number Placeholder 3"/>
          <p:cNvSpPr>
            <a:spLocks noGrp="1"/>
          </p:cNvSpPr>
          <p:nvPr>
            <p:ph type="sldNum" sz="quarter" idx="10"/>
          </p:nvPr>
        </p:nvSpPr>
        <p:spPr/>
        <p:txBody>
          <a:bodyPr/>
          <a:lstStyle/>
          <a:p>
            <a:fld id="{D7F88987-9C11-FC43-B2CE-3A9A6A29209B}" type="slidenum">
              <a:rPr lang="en-US" smtClean="0"/>
              <a:t>18</a:t>
            </a:fld>
            <a:endParaRPr lang="en-US"/>
          </a:p>
        </p:txBody>
      </p:sp>
    </p:spTree>
    <p:extLst>
      <p:ext uri="{BB962C8B-B14F-4D97-AF65-F5344CB8AC3E}">
        <p14:creationId xmlns:p14="http://schemas.microsoft.com/office/powerpoint/2010/main" val="87391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90849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6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74642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10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17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p:cSld name="1_Two Column">
    <p:spTree>
      <p:nvGrpSpPr>
        <p:cNvPr id="1" name="Shape 18"/>
        <p:cNvGrpSpPr/>
        <p:nvPr/>
      </p:nvGrpSpPr>
      <p:grpSpPr>
        <a:xfrm>
          <a:off x="0" y="0"/>
          <a:ext cx="0" cy="0"/>
          <a:chOff x="0" y="0"/>
          <a:chExt cx="0" cy="0"/>
        </a:xfrm>
      </p:grpSpPr>
      <p:sp>
        <p:nvSpPr>
          <p:cNvPr id="19" name="Google Shape;19;p14"/>
          <p:cNvSpPr txBox="1">
            <a:spLocks noGrp="1"/>
          </p:cNvSpPr>
          <p:nvPr>
            <p:ph type="title"/>
          </p:nvPr>
        </p:nvSpPr>
        <p:spPr>
          <a:xfrm>
            <a:off x="442912" y="800101"/>
            <a:ext cx="11306176" cy="1001982"/>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Clr>
                <a:srgbClr val="E6005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body" idx="1"/>
          </p:nvPr>
        </p:nvSpPr>
        <p:spPr>
          <a:xfrm>
            <a:off x="442912" y="1989138"/>
            <a:ext cx="5473701" cy="3708399"/>
          </a:xfrm>
          <a:prstGeom prst="rect">
            <a:avLst/>
          </a:prstGeom>
          <a:noFill/>
          <a:ln>
            <a:noFill/>
          </a:ln>
        </p:spPr>
        <p:txBody>
          <a:bodyPr spcFirstLastPara="1" wrap="square" lIns="0"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4"/>
          <p:cNvSpPr txBox="1">
            <a:spLocks noGrp="1"/>
          </p:cNvSpPr>
          <p:nvPr>
            <p:ph type="body" idx="2"/>
          </p:nvPr>
        </p:nvSpPr>
        <p:spPr>
          <a:xfrm>
            <a:off x="6275388" y="1989138"/>
            <a:ext cx="5473700" cy="3708400"/>
          </a:xfrm>
          <a:prstGeom prst="rect">
            <a:avLst/>
          </a:prstGeom>
          <a:noFill/>
          <a:ln>
            <a:noFill/>
          </a:ln>
        </p:spPr>
        <p:txBody>
          <a:bodyPr spcFirstLastPara="1" wrap="square" lIns="0"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4"/>
          <p:cNvSpPr txBox="1">
            <a:spLocks noGrp="1"/>
          </p:cNvSpPr>
          <p:nvPr>
            <p:ph type="body" idx="3"/>
          </p:nvPr>
        </p:nvSpPr>
        <p:spPr>
          <a:xfrm>
            <a:off x="6275387" y="6057900"/>
            <a:ext cx="5473699" cy="368888"/>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1000"/>
              </a:spcBef>
              <a:spcAft>
                <a:spcPts val="0"/>
              </a:spcAft>
              <a:buSzPts val="1800"/>
              <a:buNone/>
              <a:defRPr sz="1800">
                <a:solidFill>
                  <a:srgbClr val="E6005B"/>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3120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14/08/2025</a:t>
            </a:fld>
            <a:endParaRPr lang="en-US" dirty="0"/>
          </a:p>
        </p:txBody>
      </p:sp>
    </p:spTree>
    <p:extLst>
      <p:ext uri="{BB962C8B-B14F-4D97-AF65-F5344CB8AC3E}">
        <p14:creationId xmlns:p14="http://schemas.microsoft.com/office/powerpoint/2010/main" val="354562744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14/08/2025</a:t>
            </a:fld>
            <a:endParaRPr lang="en-US" dirty="0"/>
          </a:p>
        </p:txBody>
      </p:sp>
    </p:spTree>
    <p:extLst>
      <p:ext uri="{BB962C8B-B14F-4D97-AF65-F5344CB8AC3E}">
        <p14:creationId xmlns:p14="http://schemas.microsoft.com/office/powerpoint/2010/main" val="360058832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14/08/2025</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51496071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22754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4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59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31153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196076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1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193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90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45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206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322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547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1309406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207246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266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291500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1140869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2195729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2232119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136600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3738174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2776311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162726534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1498911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77991-A2C6-411A-9262-CA98973B3E9E}"/>
              </a:ext>
            </a:extLst>
          </p:cNvPr>
          <p:cNvSpPr>
            <a:spLocks noGrp="1"/>
          </p:cNvSpPr>
          <p:nvPr>
            <p:ph type="dt" sz="half" idx="10"/>
          </p:nvPr>
        </p:nvSpPr>
        <p:spPr/>
        <p:txBody>
          <a:bodyPr/>
          <a:lstStyle/>
          <a:p>
            <a:fld id="{CE008451-559C-4116-8840-47371AA6315C}" type="datetimeFigureOut">
              <a:rPr lang="en-GB" smtClean="0"/>
              <a:t>14/08/2025</a:t>
            </a:fld>
            <a:endParaRPr lang="en-GB"/>
          </a:p>
        </p:txBody>
      </p:sp>
      <p:sp>
        <p:nvSpPr>
          <p:cNvPr id="3" name="Footer Placeholder 2">
            <a:extLst>
              <a:ext uri="{FF2B5EF4-FFF2-40B4-BE49-F238E27FC236}">
                <a16:creationId xmlns:a16="http://schemas.microsoft.com/office/drawing/2014/main" id="{B762822D-56CA-4CB7-A696-267515AF2E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EB5AC3-9BDD-4BB6-842A-B6A2193FF8DD}"/>
              </a:ext>
            </a:extLst>
          </p:cNvPr>
          <p:cNvSpPr>
            <a:spLocks noGrp="1"/>
          </p:cNvSpPr>
          <p:nvPr>
            <p:ph type="sldNum" sz="quarter" idx="12"/>
          </p:nvPr>
        </p:nvSpPr>
        <p:spPr/>
        <p:txBody>
          <a:bodyPr/>
          <a:lstStyle/>
          <a:p>
            <a:fld id="{E5766F75-74F3-4FF3-8DB8-7C9EB7BB9837}" type="slidenum">
              <a:rPr lang="en-GB" smtClean="0"/>
              <a:t>‹#›</a:t>
            </a:fld>
            <a:endParaRPr lang="en-GB"/>
          </a:p>
        </p:txBody>
      </p:sp>
    </p:spTree>
    <p:extLst>
      <p:ext uri="{BB962C8B-B14F-4D97-AF65-F5344CB8AC3E}">
        <p14:creationId xmlns:p14="http://schemas.microsoft.com/office/powerpoint/2010/main" val="400671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360779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E228-2E37-F46D-DA04-57AB14905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E3FA4A-4E45-E01B-B60D-57A9D94DE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8790B6-E679-649E-B705-58A70926984E}"/>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5" name="Footer Placeholder 4">
            <a:extLst>
              <a:ext uri="{FF2B5EF4-FFF2-40B4-BE49-F238E27FC236}">
                <a16:creationId xmlns:a16="http://schemas.microsoft.com/office/drawing/2014/main" id="{E11DCDDD-7DB2-1213-DD72-A7F46EED5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5DB484-23E2-D621-FC25-91FC1169E353}"/>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1975135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A03E-58D8-34FA-27CF-B5EBDA840A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E3F3CF-9586-8611-11ED-259F7A686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95E1B5-A434-7F2F-ED96-12C8A3427DCC}"/>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5" name="Footer Placeholder 4">
            <a:extLst>
              <a:ext uri="{FF2B5EF4-FFF2-40B4-BE49-F238E27FC236}">
                <a16:creationId xmlns:a16="http://schemas.microsoft.com/office/drawing/2014/main" id="{5F51A4AB-A35C-D695-4737-C935B53EA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049688-9B11-03DA-40C5-6D25E5E46E1C}"/>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418100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A2E9-4986-A48D-21F5-FCD940819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819B04-BFFB-468C-2E32-2A11956353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16A5DB-7433-BB17-7FA1-8A1236B6095E}"/>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5" name="Footer Placeholder 4">
            <a:extLst>
              <a:ext uri="{FF2B5EF4-FFF2-40B4-BE49-F238E27FC236}">
                <a16:creationId xmlns:a16="http://schemas.microsoft.com/office/drawing/2014/main" id="{33F58DE4-CA40-F459-CA44-8746EE267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2AA8D-AA36-985D-26D9-BDAD8F0D4DA9}"/>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4125042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5F5B-B662-6D11-C3C6-C4176629D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76FC57-07FB-E699-8A51-0B24D9EA6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BFCBF7-CA7A-1676-C97D-9FEB1A4D04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A20F92-BF63-AC71-EFC6-3DAFFA659CA6}"/>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6" name="Footer Placeholder 5">
            <a:extLst>
              <a:ext uri="{FF2B5EF4-FFF2-40B4-BE49-F238E27FC236}">
                <a16:creationId xmlns:a16="http://schemas.microsoft.com/office/drawing/2014/main" id="{E9C21A17-0379-D678-69E0-72522122D1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F81709-9AA2-A54B-6E8B-2CF8AC8E3C57}"/>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2837761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6105-1901-C950-5F14-2317EA2259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AD8AFD-63BA-000B-5969-ED37D264E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D04C8E-F0E4-098E-64D8-6FCD48FFC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370686-4033-3FDF-484F-932063977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9D865C-3DAD-6D78-BB73-F2B25D49DB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D6C04D-EE01-5BC4-8E36-B91D24B99EA9}"/>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8" name="Footer Placeholder 7">
            <a:extLst>
              <a:ext uri="{FF2B5EF4-FFF2-40B4-BE49-F238E27FC236}">
                <a16:creationId xmlns:a16="http://schemas.microsoft.com/office/drawing/2014/main" id="{C45F16A2-9343-50C3-933E-00CB0D7B47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D3FFD4-DD06-1B33-54F7-777F3744D54D}"/>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878620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2BBA-DA6E-0C02-BED6-14AE84BB3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4AD402-DE2B-4D91-B863-3BCFCE3E7E21}"/>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4" name="Footer Placeholder 3">
            <a:extLst>
              <a:ext uri="{FF2B5EF4-FFF2-40B4-BE49-F238E27FC236}">
                <a16:creationId xmlns:a16="http://schemas.microsoft.com/office/drawing/2014/main" id="{D223686A-EBB3-4DC3-3F1E-73D9D4A78D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525798-FFAA-9A21-40EE-5D9F39657411}"/>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996701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25A3C-E973-E2F0-141D-5DC18A13F4E2}"/>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3" name="Footer Placeholder 2">
            <a:extLst>
              <a:ext uri="{FF2B5EF4-FFF2-40B4-BE49-F238E27FC236}">
                <a16:creationId xmlns:a16="http://schemas.microsoft.com/office/drawing/2014/main" id="{52F9A35D-D8A1-4BFB-15FF-95A40C17168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3F2135-82E4-9DEF-4419-B8E93049CCC7}"/>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2471996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ECB3-D024-20DA-883A-2C69929E7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1BF73B-22C2-F5A9-7502-A676EBA09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70E748-A9E5-0511-B17D-B390CDC84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1C7AF-A416-44F6-200E-A5F1844BC9CD}"/>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6" name="Footer Placeholder 5">
            <a:extLst>
              <a:ext uri="{FF2B5EF4-FFF2-40B4-BE49-F238E27FC236}">
                <a16:creationId xmlns:a16="http://schemas.microsoft.com/office/drawing/2014/main" id="{E08C900E-67F7-BA70-A79A-C6E5B0CE2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9C02FD-B564-DC64-3399-D507619FE4D4}"/>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128381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04E1-5F5F-C660-E60E-7D7210DB7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9FACAF-8516-1C8F-EF8C-CBA0170E9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476710-5673-D5BC-6690-C5E1504C0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CA5C3-A08F-207A-4323-01D83471C1F0}"/>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6" name="Footer Placeholder 5">
            <a:extLst>
              <a:ext uri="{FF2B5EF4-FFF2-40B4-BE49-F238E27FC236}">
                <a16:creationId xmlns:a16="http://schemas.microsoft.com/office/drawing/2014/main" id="{15CC4428-E13C-546B-9F40-6F5DBA5F2A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E03AFF-CC87-DFCE-9F38-99FC2535F6AD}"/>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1591170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AA2D-7F43-D2EF-3D0A-4DC3F97326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FC3500-6922-AA12-0F98-795CDD9AF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697556-2521-36E9-8FE3-CB435A852AEC}"/>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5" name="Footer Placeholder 4">
            <a:extLst>
              <a:ext uri="{FF2B5EF4-FFF2-40B4-BE49-F238E27FC236}">
                <a16:creationId xmlns:a16="http://schemas.microsoft.com/office/drawing/2014/main" id="{1C1C55FC-FA11-5716-F79B-E9E7F167A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4699D8-4456-4870-11A9-9EBA91BD5B9D}"/>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42656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86739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33A4D-45B1-F3DC-5993-5E4A12BE4F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9E5BFE-2F0C-6E46-AE85-43E9C44F57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9870A-98F2-9EC9-7DF7-E4F13AC95C1B}"/>
              </a:ext>
            </a:extLst>
          </p:cNvPr>
          <p:cNvSpPr>
            <a:spLocks noGrp="1"/>
          </p:cNvSpPr>
          <p:nvPr>
            <p:ph type="dt" sz="half" idx="10"/>
          </p:nvPr>
        </p:nvSpPr>
        <p:spPr/>
        <p:txBody>
          <a:bodyPr/>
          <a:lstStyle/>
          <a:p>
            <a:fld id="{3E7F8D58-106B-4EDC-9391-CB88045B5C02}" type="datetimeFigureOut">
              <a:rPr lang="en-GB" smtClean="0"/>
              <a:t>14/08/2025</a:t>
            </a:fld>
            <a:endParaRPr lang="en-GB"/>
          </a:p>
        </p:txBody>
      </p:sp>
      <p:sp>
        <p:nvSpPr>
          <p:cNvPr id="5" name="Footer Placeholder 4">
            <a:extLst>
              <a:ext uri="{FF2B5EF4-FFF2-40B4-BE49-F238E27FC236}">
                <a16:creationId xmlns:a16="http://schemas.microsoft.com/office/drawing/2014/main" id="{5D6F3266-F151-DA09-D15D-7CA8C531A2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3D3E9-EB42-3034-AABE-F579BD6DD589}"/>
              </a:ext>
            </a:extLst>
          </p:cNvPr>
          <p:cNvSpPr>
            <a:spLocks noGrp="1"/>
          </p:cNvSpPr>
          <p:nvPr>
            <p:ph type="sldNum" sz="quarter" idx="12"/>
          </p:nvPr>
        </p:nvSpPr>
        <p:spPr/>
        <p:txBody>
          <a:bodyPr/>
          <a:lstStyle/>
          <a:p>
            <a:fld id="{2323337D-9FE9-40B8-9609-EFCD18CE2F63}" type="slidenum">
              <a:rPr lang="en-GB" smtClean="0"/>
              <a:t>‹#›</a:t>
            </a:fld>
            <a:endParaRPr lang="en-GB"/>
          </a:p>
        </p:txBody>
      </p:sp>
    </p:spTree>
    <p:extLst>
      <p:ext uri="{BB962C8B-B14F-4D97-AF65-F5344CB8AC3E}">
        <p14:creationId xmlns:p14="http://schemas.microsoft.com/office/powerpoint/2010/main" val="2295698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8BB46E5E-084B-414D-95FA-EBE0F4D00430}" type="datetimeFigureOut">
              <a:rPr lang="en-US" smtClean="0"/>
              <a:pPr/>
              <a:t>8/14/2025</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61DF35E1-DC8F-4A47-8AB6-15ED7AE0D72B}" type="slidenum">
              <a:rPr lang="en-US" smtClean="0"/>
              <a:pPr/>
              <a:t>‹#›</a:t>
            </a:fld>
            <a:endParaRPr lang="en-US"/>
          </a:p>
        </p:txBody>
      </p:sp>
    </p:spTree>
    <p:extLst>
      <p:ext uri="{BB962C8B-B14F-4D97-AF65-F5344CB8AC3E}">
        <p14:creationId xmlns:p14="http://schemas.microsoft.com/office/powerpoint/2010/main" val="222994451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8BB46E5E-084B-414D-95FA-EBE0F4D00430}" type="datetimeFigureOut">
              <a:rPr lang="en-US" smtClean="0"/>
              <a:pPr/>
              <a:t>8/14/2025</a:t>
            </a:fld>
            <a:endParaRPr lang="en-US"/>
          </a:p>
        </p:txBody>
      </p:sp>
      <p:sp>
        <p:nvSpPr>
          <p:cNvPr id="9" name="Slide Number Placeholder 8"/>
          <p:cNvSpPr>
            <a:spLocks noGrp="1"/>
          </p:cNvSpPr>
          <p:nvPr>
            <p:ph type="sldNum" sz="quarter" idx="15"/>
          </p:nvPr>
        </p:nvSpPr>
        <p:spPr/>
        <p:txBody>
          <a:bodyPr rtlCol="0"/>
          <a:lstStyle/>
          <a:p>
            <a:fld id="{61DF35E1-DC8F-4A47-8AB6-15ED7AE0D7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2028180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8BB46E5E-084B-414D-95FA-EBE0F4D00430}" type="datetimeFigureOut">
              <a:rPr lang="en-US" smtClean="0"/>
              <a:pPr/>
              <a:t>8/14/2025</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61DF35E1-DC8F-4A47-8AB6-15ED7AE0D72B}" type="slidenum">
              <a:rPr lang="en-US" smtClean="0"/>
              <a:pPr/>
              <a:t>‹#›</a:t>
            </a:fld>
            <a:endParaRPr lang="en-US"/>
          </a:p>
        </p:txBody>
      </p:sp>
    </p:spTree>
    <p:extLst>
      <p:ext uri="{BB962C8B-B14F-4D97-AF65-F5344CB8AC3E}">
        <p14:creationId xmlns:p14="http://schemas.microsoft.com/office/powerpoint/2010/main" val="3840633931"/>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BB46E5E-084B-414D-95FA-EBE0F4D00430}"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F35E1-DC8F-4A47-8AB6-15ED7AE0D7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75215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BB46E5E-084B-414D-95FA-EBE0F4D00430}"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F35E1-DC8F-4A47-8AB6-15ED7AE0D7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895380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BB46E5E-084B-414D-95FA-EBE0F4D00430}" type="datetimeFigureOut">
              <a:rPr lang="en-US" smtClean="0"/>
              <a:pPr/>
              <a:t>8/14/2025</a:t>
            </a:fld>
            <a:endParaRPr lang="en-US"/>
          </a:p>
        </p:txBody>
      </p:sp>
      <p:sp>
        <p:nvSpPr>
          <p:cNvPr id="7" name="Slide Number Placeholder 6"/>
          <p:cNvSpPr>
            <a:spLocks noGrp="1"/>
          </p:cNvSpPr>
          <p:nvPr>
            <p:ph type="sldNum" sz="quarter" idx="11"/>
          </p:nvPr>
        </p:nvSpPr>
        <p:spPr/>
        <p:txBody>
          <a:bodyPr rtlCol="0"/>
          <a:lstStyle/>
          <a:p>
            <a:fld id="{61DF35E1-DC8F-4A47-8AB6-15ED7AE0D7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014108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46E5E-084B-414D-95FA-EBE0F4D00430}"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F35E1-DC8F-4A47-8AB6-15ED7AE0D72B}" type="slidenum">
              <a:rPr lang="en-US" smtClean="0"/>
              <a:pPr/>
              <a:t>‹#›</a:t>
            </a:fld>
            <a:endParaRPr lang="en-US"/>
          </a:p>
        </p:txBody>
      </p:sp>
    </p:spTree>
    <p:extLst>
      <p:ext uri="{BB962C8B-B14F-4D97-AF65-F5344CB8AC3E}">
        <p14:creationId xmlns:p14="http://schemas.microsoft.com/office/powerpoint/2010/main" val="1396573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BB46E5E-084B-414D-95FA-EBE0F4D00430}" type="datetimeFigureOut">
              <a:rPr lang="en-US" smtClean="0"/>
              <a:pPr/>
              <a:t>8/14/2025</a:t>
            </a:fld>
            <a:endParaRPr lang="en-US"/>
          </a:p>
        </p:txBody>
      </p:sp>
      <p:sp>
        <p:nvSpPr>
          <p:cNvPr id="22" name="Slide Number Placeholder 21"/>
          <p:cNvSpPr>
            <a:spLocks noGrp="1"/>
          </p:cNvSpPr>
          <p:nvPr>
            <p:ph type="sldNum" sz="quarter" idx="15"/>
          </p:nvPr>
        </p:nvSpPr>
        <p:spPr/>
        <p:txBody>
          <a:bodyPr rtlCol="0"/>
          <a:lstStyle/>
          <a:p>
            <a:fld id="{61DF35E1-DC8F-4A47-8AB6-15ED7AE0D7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10429445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8BB46E5E-084B-414D-95FA-EBE0F4D00430}" type="datetimeFigureOut">
              <a:rPr lang="en-US" smtClean="0"/>
              <a:pPr/>
              <a:t>8/14/2025</a:t>
            </a:fld>
            <a:endParaRPr lang="en-US"/>
          </a:p>
        </p:txBody>
      </p:sp>
      <p:sp>
        <p:nvSpPr>
          <p:cNvPr id="18" name="Slide Number Placeholder 17"/>
          <p:cNvSpPr>
            <a:spLocks noGrp="1"/>
          </p:cNvSpPr>
          <p:nvPr>
            <p:ph type="sldNum" sz="quarter" idx="11"/>
          </p:nvPr>
        </p:nvSpPr>
        <p:spPr/>
        <p:txBody>
          <a:bodyPr rtlCol="0"/>
          <a:lstStyle/>
          <a:p>
            <a:fld id="{61DF35E1-DC8F-4A47-8AB6-15ED7AE0D7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334281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6915677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B46E5E-084B-414D-95FA-EBE0F4D0043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35E1-DC8F-4A47-8AB6-15ED7AE0D72B}" type="slidenum">
              <a:rPr lang="en-US" smtClean="0"/>
              <a:pPr/>
              <a:t>‹#›</a:t>
            </a:fld>
            <a:endParaRPr lang="en-US"/>
          </a:p>
        </p:txBody>
      </p:sp>
    </p:spTree>
    <p:extLst>
      <p:ext uri="{BB962C8B-B14F-4D97-AF65-F5344CB8AC3E}">
        <p14:creationId xmlns:p14="http://schemas.microsoft.com/office/powerpoint/2010/main" val="11239870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B46E5E-084B-414D-95FA-EBE0F4D00430}"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F35E1-DC8F-4A47-8AB6-15ED7AE0D72B}" type="slidenum">
              <a:rPr lang="en-US" smtClean="0"/>
              <a:pPr/>
              <a:t>‹#›</a:t>
            </a:fld>
            <a:endParaRPr lang="en-US"/>
          </a:p>
        </p:txBody>
      </p:sp>
    </p:spTree>
    <p:extLst>
      <p:ext uri="{BB962C8B-B14F-4D97-AF65-F5344CB8AC3E}">
        <p14:creationId xmlns:p14="http://schemas.microsoft.com/office/powerpoint/2010/main" val="327365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5153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6116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7E23DC-DE3C-439D-B283-CE9B66168E03}" type="datetimeFigureOut">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2025/08/14</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3CA859-A0C5-445A-BD88-51A8948AADB2}" type="slidenum">
              <a:rPr kumimoji="0" lang="en-ZA"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Arial"/>
              <a:ea typeface="+mn-ea"/>
              <a:cs typeface="+mn-cs"/>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7136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85085587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8" r:id="rId26"/>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A4A3A4"/>
          </p15:clr>
        </p15:guide>
        <p15:guide id="2" orient="horz" pos="278">
          <p15:clr>
            <a:srgbClr val="A4A3A4"/>
          </p15:clr>
        </p15:guide>
        <p15:guide id="3" pos="2502">
          <p15:clr>
            <a:srgbClr val="A4A3A4"/>
          </p15:clr>
        </p15:guide>
        <p15:guide id="4" pos="2729">
          <p15:clr>
            <a:srgbClr val="A4A3A4"/>
          </p15:clr>
        </p15:guide>
        <p15:guide id="5" pos="4951">
          <p15:clr>
            <a:srgbClr val="A4A3A4"/>
          </p15:clr>
        </p15:guide>
        <p15:guide id="6" pos="5178">
          <p15:clr>
            <a:srgbClr val="A4A3A4"/>
          </p15:clr>
        </p15:guide>
        <p15:guide id="7" pos="7401">
          <p15:clr>
            <a:srgbClr val="A4A3A4"/>
          </p15:clr>
        </p15:guide>
        <p15:guide id="8" orient="horz" pos="504">
          <p15:clr>
            <a:srgbClr val="A4A3A4"/>
          </p15:clr>
        </p15:guide>
        <p15:guide id="9" orient="horz" pos="3816">
          <p15:clr>
            <a:srgbClr val="A4A3A4"/>
          </p15:clr>
        </p15:guide>
        <p15:guide id="10" orient="horz" pos="4042">
          <p15:clr>
            <a:srgbClr val="A4A3A4"/>
          </p15:clr>
        </p15:guide>
        <p15:guide id="11" pos="3727">
          <p15:clr>
            <a:srgbClr val="A4A3A4"/>
          </p15:clr>
        </p15:guide>
        <p15:guide id="12" pos="3953">
          <p15:clr>
            <a:srgbClr val="A4A3A4"/>
          </p15:clr>
        </p15:guide>
        <p15:guide id="13" orient="horz" pos="3589">
          <p15:clr>
            <a:srgbClr val="A4A3A4"/>
          </p15:clr>
        </p15:guide>
        <p15:guide id="14" orient="horz" pos="1139">
          <p15:clr>
            <a:srgbClr val="A4A3A4"/>
          </p15:clr>
        </p15:guide>
        <p15:guide id="15" orient="horz" pos="1253">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89067-DCB1-42CA-D1FF-299E6D19F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4E0CF0-961C-A886-4639-257B3A0B8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307E8-EEE9-67E1-94BA-943EEDCD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F8D58-106B-4EDC-9391-CB88045B5C02}" type="datetimeFigureOut">
              <a:rPr lang="en-GB" smtClean="0"/>
              <a:t>14/08/2025</a:t>
            </a:fld>
            <a:endParaRPr lang="en-GB"/>
          </a:p>
        </p:txBody>
      </p:sp>
      <p:sp>
        <p:nvSpPr>
          <p:cNvPr id="5" name="Footer Placeholder 4">
            <a:extLst>
              <a:ext uri="{FF2B5EF4-FFF2-40B4-BE49-F238E27FC236}">
                <a16:creationId xmlns:a16="http://schemas.microsoft.com/office/drawing/2014/main" id="{17F8517C-A187-4209-18CB-986E46DF0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5F55A1-6A06-AA24-79DE-5CC3AD1BE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3337D-9FE9-40B8-9609-EFCD18CE2F63}" type="slidenum">
              <a:rPr lang="en-GB" smtClean="0"/>
              <a:t>‹#›</a:t>
            </a:fld>
            <a:endParaRPr lang="en-GB"/>
          </a:p>
        </p:txBody>
      </p:sp>
    </p:spTree>
    <p:extLst>
      <p:ext uri="{BB962C8B-B14F-4D97-AF65-F5344CB8AC3E}">
        <p14:creationId xmlns:p14="http://schemas.microsoft.com/office/powerpoint/2010/main" val="96099113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8BB46E5E-084B-414D-95FA-EBE0F4D00430}" type="datetimeFigureOut">
              <a:rPr lang="en-US" smtClean="0"/>
              <a:pPr/>
              <a:t>8/14/2025</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61DF35E1-DC8F-4A47-8AB6-15ED7AE0D72B}" type="slidenum">
              <a:rPr lang="en-US" smtClean="0"/>
              <a:pPr/>
              <a:t>‹#›</a:t>
            </a:fld>
            <a:endParaRPr lang="en-US"/>
          </a:p>
        </p:txBody>
      </p:sp>
    </p:spTree>
    <p:extLst>
      <p:ext uri="{BB962C8B-B14F-4D97-AF65-F5344CB8AC3E}">
        <p14:creationId xmlns:p14="http://schemas.microsoft.com/office/powerpoint/2010/main" val="284444127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hyperlink" Target="https://doi.org/10.1007/978-3-031-20401-2" TargetMode="External"/><Relationship Id="rId21" Type="http://schemas.openxmlformats.org/officeDocument/2006/relationships/image" Target="../media/image23.png"/><Relationship Id="rId7" Type="http://schemas.openxmlformats.org/officeDocument/2006/relationships/diagramColors" Target="../diagrams/colors2.xml"/><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svg"/><Relationship Id="rId20"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diagramQuickStyle" Target="../diagrams/quickStyle2.xml"/><Relationship Id="rId11" Type="http://schemas.openxmlformats.org/officeDocument/2006/relationships/image" Target="../media/image13.png"/><Relationship Id="rId5" Type="http://schemas.openxmlformats.org/officeDocument/2006/relationships/diagramLayout" Target="../diagrams/layout2.xml"/><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08/JMHTEP-08-2020-0057" TargetMode="External"/><Relationship Id="rId2" Type="http://schemas.openxmlformats.org/officeDocument/2006/relationships/hyperlink" Target="https://www.nature.com/articles/s41591-023-02779-6" TargetMode="External"/><Relationship Id="rId1" Type="http://schemas.openxmlformats.org/officeDocument/2006/relationships/slideLayout" Target="../slideLayouts/slideLayout2.xml"/><Relationship Id="rId5" Type="http://schemas.openxmlformats.org/officeDocument/2006/relationships/hyperlink" Target="https://www.emerald.com/insight/publication/issn/1755-6228" TargetMode="External"/><Relationship Id="rId4" Type="http://schemas.openxmlformats.org/officeDocument/2006/relationships/hyperlink" Target="https://doi.org/10.1108/JMHTEP-03-2022-13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5000" b="-1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8E7974-55B9-AA4E-BF3A-6C5D6E054143}"/>
              </a:ext>
            </a:extLst>
          </p:cNvPr>
          <p:cNvSpPr>
            <a:spLocks noGrp="1"/>
          </p:cNvSpPr>
          <p:nvPr>
            <p:ph sz="half" idx="2"/>
          </p:nvPr>
        </p:nvSpPr>
        <p:spPr>
          <a:xfrm>
            <a:off x="221455" y="3461291"/>
            <a:ext cx="11306174" cy="2435926"/>
          </a:xfrm>
        </p:spPr>
        <p:txBody>
          <a:bodyPr>
            <a:normAutofit/>
          </a:bodyPr>
          <a:lstStyle/>
          <a:p>
            <a:pPr marL="0" indent="0" algn="r">
              <a:buNone/>
            </a:pPr>
            <a:r>
              <a:rPr lang="en-GB" sz="2000" dirty="0"/>
              <a:t>Professor Linda Gibson, Nottingham Trent University, UK</a:t>
            </a:r>
          </a:p>
          <a:p>
            <a:pPr marL="0" indent="0" algn="r">
              <a:buNone/>
            </a:pPr>
            <a:r>
              <a:rPr lang="en-GB" sz="2000" dirty="0"/>
              <a:t>14</a:t>
            </a:r>
            <a:r>
              <a:rPr lang="en-GB" sz="2000" baseline="30000" dirty="0"/>
              <a:t>th</a:t>
            </a:r>
            <a:r>
              <a:rPr lang="en-GB" sz="2000" dirty="0"/>
              <a:t> Culture &amp; International Mental Health Conference</a:t>
            </a:r>
          </a:p>
          <a:p>
            <a:pPr marL="0" indent="0" algn="r">
              <a:buNone/>
            </a:pPr>
            <a:r>
              <a:rPr lang="en-GB" sz="2000" dirty="0"/>
              <a:t>12</a:t>
            </a:r>
            <a:r>
              <a:rPr lang="en-GB" sz="2000" baseline="30000" dirty="0"/>
              <a:t>th</a:t>
            </a:r>
            <a:r>
              <a:rPr lang="en-GB" sz="2000" dirty="0"/>
              <a:t> December, 2024</a:t>
            </a:r>
          </a:p>
          <a:p>
            <a:pPr marL="0" indent="0" algn="r">
              <a:buNone/>
            </a:pPr>
            <a:r>
              <a:rPr lang="en-GB" sz="2000" dirty="0"/>
              <a:t>University of Manchester </a:t>
            </a:r>
          </a:p>
          <a:p>
            <a:pPr algn="r"/>
            <a:endParaRPr lang="en-US" b="1" dirty="0"/>
          </a:p>
        </p:txBody>
      </p:sp>
      <p:sp>
        <p:nvSpPr>
          <p:cNvPr id="2" name="Title 1">
            <a:extLst>
              <a:ext uri="{FF2B5EF4-FFF2-40B4-BE49-F238E27FC236}">
                <a16:creationId xmlns:a16="http://schemas.microsoft.com/office/drawing/2014/main" id="{1154DFE8-7E94-7D42-8F57-AE1BC6C92109}"/>
              </a:ext>
            </a:extLst>
          </p:cNvPr>
          <p:cNvSpPr>
            <a:spLocks noGrp="1"/>
          </p:cNvSpPr>
          <p:nvPr>
            <p:ph type="title"/>
          </p:nvPr>
        </p:nvSpPr>
        <p:spPr>
          <a:xfrm>
            <a:off x="221455" y="1268547"/>
            <a:ext cx="11749084" cy="1894839"/>
          </a:xfrm>
        </p:spPr>
        <p:txBody>
          <a:bodyPr>
            <a:noAutofit/>
          </a:bodyPr>
          <a:lstStyle/>
          <a:p>
            <a:pPr algn="ctr"/>
            <a:r>
              <a:rPr lang="en-GB" dirty="0">
                <a:latin typeface="+mj-lt"/>
              </a:rPr>
              <a:t>Shifting epistemes in mental health for culturally appropriate care</a:t>
            </a:r>
            <a:endParaRPr lang="en-US" dirty="0">
              <a:latin typeface="+mj-lt"/>
            </a:endParaRPr>
          </a:p>
        </p:txBody>
      </p:sp>
    </p:spTree>
    <p:extLst>
      <p:ext uri="{BB962C8B-B14F-4D97-AF65-F5344CB8AC3E}">
        <p14:creationId xmlns:p14="http://schemas.microsoft.com/office/powerpoint/2010/main" val="376448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E491B65C-E224-4C06-BC49-D0F3498E98CA}"/>
              </a:ext>
            </a:extLst>
          </p:cNvPr>
          <p:cNvSpPr>
            <a:spLocks noGrp="1"/>
          </p:cNvSpPr>
          <p:nvPr>
            <p:ph sz="half" idx="1"/>
          </p:nvPr>
        </p:nvSpPr>
        <p:spPr>
          <a:xfrm>
            <a:off x="1310321" y="5403529"/>
            <a:ext cx="10691179" cy="932095"/>
          </a:xfrm>
        </p:spPr>
        <p:txBody>
          <a:bodyPr>
            <a:normAutofit/>
          </a:bodyPr>
          <a:lstStyle/>
          <a:p>
            <a:pPr marL="0" indent="0">
              <a:lnSpc>
                <a:spcPct val="100000"/>
              </a:lnSpc>
              <a:buNone/>
            </a:pPr>
            <a:r>
              <a:rPr lang="en-GB" sz="1500" dirty="0">
                <a:latin typeface="Rockwell" panose="02060603020205020403" pitchFamily="18" charset="0"/>
              </a:rPr>
              <a:t>Gibson, Musoke, Ikhile, Nyashanu (2021) </a:t>
            </a:r>
            <a:r>
              <a:rPr lang="en-GB" sz="1500" i="1" dirty="0">
                <a:latin typeface="Rockwell" panose="02060603020205020403" pitchFamily="18" charset="0"/>
              </a:rPr>
              <a:t>Health promotion in international settings: the value of a shared ownership approach for north-south partnerships </a:t>
            </a:r>
            <a:r>
              <a:rPr lang="en-GB" sz="1500" b="1" i="1" dirty="0">
                <a:latin typeface="Rockwell" panose="02060603020205020403" pitchFamily="18" charset="0"/>
              </a:rPr>
              <a:t>I</a:t>
            </a:r>
            <a:r>
              <a:rPr lang="en-GB" sz="1500" b="1" dirty="0">
                <a:latin typeface="Rockwell" panose="02060603020205020403" pitchFamily="18" charset="0"/>
              </a:rPr>
              <a:t>UHPE Global Handbook on health promotion research Knowledge production and sharing. </a:t>
            </a:r>
            <a:r>
              <a:rPr lang="en-GB" sz="1400" dirty="0">
                <a:solidFill>
                  <a:schemeClr val="tx2"/>
                </a:solidFill>
                <a:latin typeface="Rockwell" panose="02060603020205020403" pitchFamily="18" charset="0"/>
                <a:hlinkClick r:id="rId3"/>
              </a:rPr>
              <a:t>https://doi.org/10.1007/978-3-031-20401-2</a:t>
            </a:r>
            <a:r>
              <a:rPr lang="en-GB" sz="1400" dirty="0">
                <a:solidFill>
                  <a:schemeClr val="tx2"/>
                </a:solidFill>
                <a:latin typeface="Rockwell" panose="02060603020205020403" pitchFamily="18" charset="0"/>
              </a:rPr>
              <a:t> </a:t>
            </a:r>
          </a:p>
          <a:p>
            <a:pPr marL="0" indent="0">
              <a:lnSpc>
                <a:spcPct val="100000"/>
              </a:lnSpc>
              <a:buNone/>
            </a:pPr>
            <a:endParaRPr lang="en-GB" sz="1500" b="1" dirty="0">
              <a:latin typeface="Rockwell" panose="02060603020205020403" pitchFamily="18" charset="0"/>
            </a:endParaRPr>
          </a:p>
          <a:p>
            <a:pPr marL="0" indent="0">
              <a:lnSpc>
                <a:spcPct val="100000"/>
              </a:lnSpc>
              <a:buNone/>
            </a:pPr>
            <a:endParaRPr lang="en-GB" sz="1500" dirty="0">
              <a:latin typeface="Rockwell" panose="02060603020205020403" pitchFamily="18" charset="0"/>
            </a:endParaRPr>
          </a:p>
        </p:txBody>
      </p:sp>
      <p:sp>
        <p:nvSpPr>
          <p:cNvPr id="2" name="Title 1">
            <a:extLst>
              <a:ext uri="{FF2B5EF4-FFF2-40B4-BE49-F238E27FC236}">
                <a16:creationId xmlns:a16="http://schemas.microsoft.com/office/drawing/2014/main" id="{2F0E128B-EAAB-4A47-8B76-AAAD042A9201}"/>
              </a:ext>
            </a:extLst>
          </p:cNvPr>
          <p:cNvSpPr>
            <a:spLocks noGrp="1"/>
          </p:cNvSpPr>
          <p:nvPr>
            <p:ph type="title"/>
          </p:nvPr>
        </p:nvSpPr>
        <p:spPr>
          <a:xfrm>
            <a:off x="442912" y="522376"/>
            <a:ext cx="11306175" cy="800286"/>
          </a:xfrm>
        </p:spPr>
        <p:txBody>
          <a:bodyPr>
            <a:normAutofit/>
          </a:bodyPr>
          <a:lstStyle/>
          <a:p>
            <a:pPr algn="ctr"/>
            <a:r>
              <a:rPr lang="en-GB" sz="4000" b="1" dirty="0">
                <a:latin typeface="Rockwell" panose="02060603020205020403" pitchFamily="18" charset="0"/>
              </a:rPr>
              <a:t>Principles of Shared Ownership</a:t>
            </a:r>
          </a:p>
        </p:txBody>
      </p:sp>
      <p:sp>
        <p:nvSpPr>
          <p:cNvPr id="18" name="Text Placeholder 17">
            <a:extLst>
              <a:ext uri="{FF2B5EF4-FFF2-40B4-BE49-F238E27FC236}">
                <a16:creationId xmlns:a16="http://schemas.microsoft.com/office/drawing/2014/main" id="{52B96BA1-7D36-68F9-D281-56E64821633E}"/>
              </a:ext>
            </a:extLst>
          </p:cNvPr>
          <p:cNvSpPr>
            <a:spLocks noGrp="1"/>
          </p:cNvSpPr>
          <p:nvPr>
            <p:ph type="body" sz="quarter" idx="10"/>
          </p:nvPr>
        </p:nvSpPr>
        <p:spPr/>
        <p:txBody>
          <a:bodyPr/>
          <a:lstStyle/>
          <a:p>
            <a:r>
              <a:rPr lang="en-US" dirty="0"/>
              <a:t>www.ntu.ac.uk</a:t>
            </a:r>
          </a:p>
        </p:txBody>
      </p:sp>
      <p:graphicFrame>
        <p:nvGraphicFramePr>
          <p:cNvPr id="3" name="Content Placeholder 4">
            <a:extLst>
              <a:ext uri="{FF2B5EF4-FFF2-40B4-BE49-F238E27FC236}">
                <a16:creationId xmlns:a16="http://schemas.microsoft.com/office/drawing/2014/main" id="{9FB0C135-10E3-6C73-4ED6-F0B995520DE0}"/>
              </a:ext>
            </a:extLst>
          </p:cNvPr>
          <p:cNvGraphicFramePr>
            <a:graphicFrameLocks/>
          </p:cNvGraphicFramePr>
          <p:nvPr/>
        </p:nvGraphicFramePr>
        <p:xfrm>
          <a:off x="938463" y="1841314"/>
          <a:ext cx="10584501" cy="336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Group brainstorm with solid fill">
            <a:extLst>
              <a:ext uri="{FF2B5EF4-FFF2-40B4-BE49-F238E27FC236}">
                <a16:creationId xmlns:a16="http://schemas.microsoft.com/office/drawing/2014/main" id="{516D4657-FB3D-EC46-2F93-E8337A365D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8317" y="2007930"/>
            <a:ext cx="621427" cy="621427"/>
          </a:xfrm>
          <a:prstGeom prst="rect">
            <a:avLst/>
          </a:prstGeom>
        </p:spPr>
      </p:pic>
      <p:pic>
        <p:nvPicPr>
          <p:cNvPr id="7" name="Graphic 6" descr="Transfer with solid fill">
            <a:extLst>
              <a:ext uri="{FF2B5EF4-FFF2-40B4-BE49-F238E27FC236}">
                <a16:creationId xmlns:a16="http://schemas.microsoft.com/office/drawing/2014/main" id="{ACAB74C3-3C50-6233-1FDA-22039815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17879" y="2128864"/>
            <a:ext cx="621427" cy="548318"/>
          </a:xfrm>
          <a:prstGeom prst="rect">
            <a:avLst/>
          </a:prstGeom>
        </p:spPr>
      </p:pic>
      <p:pic>
        <p:nvPicPr>
          <p:cNvPr id="9" name="Graphic 8" descr="Idea with solid fill">
            <a:extLst>
              <a:ext uri="{FF2B5EF4-FFF2-40B4-BE49-F238E27FC236}">
                <a16:creationId xmlns:a16="http://schemas.microsoft.com/office/drawing/2014/main" id="{692F64B9-CBCE-2DC8-71EA-D5177410532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26590" y="2109708"/>
            <a:ext cx="536380" cy="536380"/>
          </a:xfrm>
          <a:prstGeom prst="rect">
            <a:avLst/>
          </a:prstGeom>
        </p:spPr>
      </p:pic>
      <p:pic>
        <p:nvPicPr>
          <p:cNvPr id="12" name="Graphic 11" descr="Idea outline">
            <a:extLst>
              <a:ext uri="{FF2B5EF4-FFF2-40B4-BE49-F238E27FC236}">
                <a16:creationId xmlns:a16="http://schemas.microsoft.com/office/drawing/2014/main" id="{ED83EF7B-BD13-9E0E-DDFD-A4D257F2CC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9285709" y="2141259"/>
            <a:ext cx="536380" cy="473277"/>
          </a:xfrm>
          <a:prstGeom prst="rect">
            <a:avLst/>
          </a:prstGeom>
        </p:spPr>
      </p:pic>
      <p:pic>
        <p:nvPicPr>
          <p:cNvPr id="13" name="Graphic 12" descr="Transfer with solid fill">
            <a:extLst>
              <a:ext uri="{FF2B5EF4-FFF2-40B4-BE49-F238E27FC236}">
                <a16:creationId xmlns:a16="http://schemas.microsoft.com/office/drawing/2014/main" id="{3E7B3582-C763-F358-2AB0-6EA92B393D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90318" y="2145029"/>
            <a:ext cx="536380" cy="473277"/>
          </a:xfrm>
          <a:prstGeom prst="rect">
            <a:avLst/>
          </a:prstGeom>
        </p:spPr>
      </p:pic>
      <p:pic>
        <p:nvPicPr>
          <p:cNvPr id="14" name="Graphic 13" descr="Shield Tick with solid fill">
            <a:extLst>
              <a:ext uri="{FF2B5EF4-FFF2-40B4-BE49-F238E27FC236}">
                <a16:creationId xmlns:a16="http://schemas.microsoft.com/office/drawing/2014/main" id="{572F2472-0253-9A51-DB47-161045BA230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42066" y="3649724"/>
            <a:ext cx="675941" cy="675941"/>
          </a:xfrm>
          <a:prstGeom prst="rect">
            <a:avLst/>
          </a:prstGeom>
        </p:spPr>
      </p:pic>
      <p:pic>
        <p:nvPicPr>
          <p:cNvPr id="15" name="Picture 14" descr="Shape, circle&#10;&#10;Description automatically generated">
            <a:extLst>
              <a:ext uri="{FF2B5EF4-FFF2-40B4-BE49-F238E27FC236}">
                <a16:creationId xmlns:a16="http://schemas.microsoft.com/office/drawing/2014/main" id="{671CF21B-87B2-9FB0-3CF0-609C5C4078F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52592" y="3659330"/>
            <a:ext cx="596553" cy="612676"/>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2ECA8C12-83D8-E79B-9952-C6F3D17831D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12427" y="3622482"/>
            <a:ext cx="675941" cy="675941"/>
          </a:xfrm>
          <a:prstGeom prst="rect">
            <a:avLst/>
          </a:prstGeom>
        </p:spPr>
      </p:pic>
      <p:pic>
        <p:nvPicPr>
          <p:cNvPr id="17" name="Graphic 16" descr="Business Growth with solid fill">
            <a:extLst>
              <a:ext uri="{FF2B5EF4-FFF2-40B4-BE49-F238E27FC236}">
                <a16:creationId xmlns:a16="http://schemas.microsoft.com/office/drawing/2014/main" id="{94D33774-AE24-BFEC-E316-DDEDE22C57B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63408" y="2055755"/>
            <a:ext cx="621427" cy="621427"/>
          </a:xfrm>
          <a:prstGeom prst="rect">
            <a:avLst/>
          </a:prstGeom>
        </p:spPr>
      </p:pic>
    </p:spTree>
    <p:extLst>
      <p:ext uri="{BB962C8B-B14F-4D97-AF65-F5344CB8AC3E}">
        <p14:creationId xmlns:p14="http://schemas.microsoft.com/office/powerpoint/2010/main" val="297139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8E35-6BAC-A602-BC4F-B42D2F959385}"/>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89290A74-AC25-CB3D-663B-FA84F4D9492C}"/>
              </a:ext>
            </a:extLst>
          </p:cNvPr>
          <p:cNvPicPr>
            <a:picLocks noGrp="1" noChangeAspect="1"/>
          </p:cNvPicPr>
          <p:nvPr>
            <p:ph idx="1"/>
          </p:nvPr>
        </p:nvPicPr>
        <p:blipFill>
          <a:blip r:embed="rId2"/>
          <a:stretch>
            <a:fillRect/>
          </a:stretch>
        </p:blipFill>
        <p:spPr>
          <a:xfrm>
            <a:off x="0" y="1"/>
            <a:ext cx="11658600" cy="6272784"/>
          </a:xfrm>
          <a:prstGeom prst="rect">
            <a:avLst/>
          </a:prstGeom>
        </p:spPr>
      </p:pic>
      <p:sp>
        <p:nvSpPr>
          <p:cNvPr id="6" name="TextBox 5">
            <a:extLst>
              <a:ext uri="{FF2B5EF4-FFF2-40B4-BE49-F238E27FC236}">
                <a16:creationId xmlns:a16="http://schemas.microsoft.com/office/drawing/2014/main" id="{AB18763B-7DC0-D23A-9AEC-F1997E730CA5}"/>
              </a:ext>
            </a:extLst>
          </p:cNvPr>
          <p:cNvSpPr txBox="1"/>
          <p:nvPr/>
        </p:nvSpPr>
        <p:spPr>
          <a:xfrm>
            <a:off x="266700" y="5811119"/>
            <a:ext cx="11658600" cy="830997"/>
          </a:xfrm>
          <a:prstGeom prst="rect">
            <a:avLst/>
          </a:prstGeom>
          <a:noFill/>
        </p:spPr>
        <p:txBody>
          <a:bodyPr wrap="square">
            <a:spAutoFit/>
          </a:bodyPr>
          <a:lstStyle/>
          <a:p>
            <a:r>
              <a:rPr lang="en-GB" sz="1600" dirty="0"/>
              <a:t>Musoke, D., </a:t>
            </a:r>
            <a:r>
              <a:rPr lang="en-GB" sz="1600" dirty="0" err="1"/>
              <a:t>Nakalawa</a:t>
            </a:r>
            <a:r>
              <a:rPr lang="en-GB" sz="1600" dirty="0"/>
              <a:t>, S., Brown, M., Lubega, G., Gibson, L. (2024). 'Experiences of Research Coproduction in Uganda; Comment on “Research Coproduction: An Underused Pathway to Impact”', International Journal of Health Policy and Management, (), pp. -. </a:t>
            </a:r>
            <a:r>
              <a:rPr lang="en-GB" sz="1600" dirty="0" err="1"/>
              <a:t>doi</a:t>
            </a:r>
            <a:r>
              <a:rPr lang="en-GB" sz="1600" dirty="0"/>
              <a:t>: 10.34172/ijhpm.8806</a:t>
            </a:r>
          </a:p>
        </p:txBody>
      </p:sp>
    </p:spTree>
    <p:extLst>
      <p:ext uri="{BB962C8B-B14F-4D97-AF65-F5344CB8AC3E}">
        <p14:creationId xmlns:p14="http://schemas.microsoft.com/office/powerpoint/2010/main" val="264231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B106-8B33-6BE3-4916-BA8A2DE9EBF5}"/>
              </a:ext>
            </a:extLst>
          </p:cNvPr>
          <p:cNvSpPr>
            <a:spLocks noGrp="1"/>
          </p:cNvSpPr>
          <p:nvPr>
            <p:ph type="title"/>
          </p:nvPr>
        </p:nvSpPr>
        <p:spPr/>
        <p:txBody>
          <a:bodyPr/>
          <a:lstStyle/>
          <a:p>
            <a:pPr algn="ctr"/>
            <a:r>
              <a:rPr kumimoji="0" lang="en-ZA" sz="2400" b="1" i="0" u="none" strike="noStrike" kern="1200" cap="all" spc="100" normalizeH="0" baseline="0" noProof="0">
                <a:ln>
                  <a:noFill/>
                </a:ln>
                <a:solidFill>
                  <a:srgbClr val="002060"/>
                </a:solidFill>
                <a:effectLst/>
                <a:uLnTx/>
                <a:uFillTx/>
                <a:latin typeface="Palatino Linotype" panose="02040502050505030304" pitchFamily="18" charset="0"/>
                <a:ea typeface="+mj-ea"/>
                <a:cs typeface="+mj-cs"/>
              </a:rPr>
              <a:t>Baseline Research on Collaboration between Biomedical and Traditional Mental Health Service Providers in six African countries and communities of African heritage in the UK.</a:t>
            </a:r>
            <a:endParaRPr lang="en-ZA" dirty="0"/>
          </a:p>
        </p:txBody>
      </p:sp>
      <p:sp>
        <p:nvSpPr>
          <p:cNvPr id="7" name="TextBox 6">
            <a:extLst>
              <a:ext uri="{FF2B5EF4-FFF2-40B4-BE49-F238E27FC236}">
                <a16:creationId xmlns:a16="http://schemas.microsoft.com/office/drawing/2014/main" id="{C1100175-D814-D463-BCFC-137500FED234}"/>
              </a:ext>
            </a:extLst>
          </p:cNvPr>
          <p:cNvSpPr txBox="1"/>
          <p:nvPr/>
        </p:nvSpPr>
        <p:spPr>
          <a:xfrm>
            <a:off x="3048000" y="2237429"/>
            <a:ext cx="6096000" cy="2002600"/>
          </a:xfrm>
          <a:prstGeom prst="rect">
            <a:avLst/>
          </a:prstGeom>
          <a:noFill/>
        </p:spPr>
        <p:txBody>
          <a:bodyPr wrap="square">
            <a:spAutoFit/>
          </a:body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800" b="0" i="0" u="none" strike="noStrike" kern="1200" cap="none" spc="0" normalizeH="0" baseline="0" noProof="0" dirty="0">
                <a:ln>
                  <a:noFill/>
                </a:ln>
                <a:solidFill>
                  <a:srgbClr val="335B74">
                    <a:lumMod val="75000"/>
                  </a:srgbClr>
                </a:solidFill>
                <a:effectLst/>
                <a:uLnTx/>
                <a:uFillTx/>
                <a:latin typeface="Times New Roman" panose="02020603050405020304" pitchFamily="18" charset="0"/>
                <a:ea typeface="+mn-ea"/>
                <a:cs typeface="Times New Roman" panose="02020603050405020304" pitchFamily="18" charset="0"/>
              </a:rPr>
              <a:t>By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800" b="0" i="0" u="none" strike="noStrike" kern="1200" cap="none" spc="0" normalizeH="0" baseline="0" noProof="0" dirty="0">
                <a:ln>
                  <a:noFill/>
                </a:ln>
                <a:solidFill>
                  <a:srgbClr val="335B74">
                    <a:lumMod val="75000"/>
                  </a:srgbClr>
                </a:solidFill>
                <a:effectLst/>
                <a:uLnTx/>
                <a:uFillTx/>
                <a:latin typeface="Times New Roman" panose="02020603050405020304" pitchFamily="18" charset="0"/>
                <a:ea typeface="+mn-ea"/>
                <a:cs typeface="Times New Roman" panose="02020603050405020304" pitchFamily="18" charset="0"/>
              </a:rPr>
              <a:t>_________________________________</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800" b="0" i="0" u="none" strike="noStrike" kern="1200" cap="none" spc="0" normalizeH="0" baseline="0" noProof="0" dirty="0">
                <a:ln>
                  <a:noFill/>
                </a:ln>
                <a:solidFill>
                  <a:srgbClr val="335B74">
                    <a:lumMod val="75000"/>
                  </a:srgbClr>
                </a:solidFill>
                <a:effectLst/>
                <a:uLnTx/>
                <a:uFillTx/>
                <a:latin typeface="Times New Roman" panose="02020603050405020304" pitchFamily="18" charset="0"/>
                <a:ea typeface="+mn-ea"/>
                <a:cs typeface="Times New Roman" panose="02020603050405020304" pitchFamily="18" charset="0"/>
              </a:rPr>
              <a:t>The Pan African Mental Health Research Network (PAMHRN)</a:t>
            </a:r>
            <a:endParaRPr kumimoji="0" lang="en-ZA" sz="2800" b="0" i="0" u="none" strike="noStrike" kern="1200" cap="none" spc="0" normalizeH="0" baseline="0" noProof="0" dirty="0">
              <a:ln>
                <a:noFill/>
              </a:ln>
              <a:solidFill>
                <a:srgbClr val="335B74">
                  <a:lumMod val="75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069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263525" y="578501"/>
            <a:ext cx="11306176" cy="639320"/>
          </a:xfrm>
        </p:spPr>
        <p:txBody>
          <a:bodyPr>
            <a:noAutofit/>
          </a:bodyPr>
          <a:lstStyle/>
          <a:p>
            <a:pPr lvl="0" algn="ctr">
              <a:lnSpc>
                <a:spcPct val="90000"/>
              </a:lnSpc>
              <a:spcBef>
                <a:spcPct val="20000"/>
              </a:spcBef>
            </a:pPr>
            <a:br>
              <a:rPr lang="en-US" sz="2800" dirty="0">
                <a:solidFill>
                  <a:srgbClr val="0C5493"/>
                </a:solidFill>
                <a:ea typeface="+mn-ea"/>
                <a:cs typeface="Times New Roman" panose="02020603050405020304" pitchFamily="18" charset="0"/>
              </a:rPr>
            </a:br>
            <a:r>
              <a:rPr lang="en-US" sz="2800" dirty="0">
                <a:solidFill>
                  <a:srgbClr val="0C5493"/>
                </a:solidFill>
                <a:ea typeface="+mn-ea"/>
                <a:cs typeface="Times New Roman" panose="02020603050405020304" pitchFamily="18" charset="0"/>
              </a:rPr>
              <a:t>Background: WHAT IS THE Pan African Mental (PAM) Health Network</a:t>
            </a:r>
            <a:br>
              <a:rPr lang="en-ZA" sz="2800" dirty="0">
                <a:solidFill>
                  <a:prstClr val="black"/>
                </a:solidFill>
                <a:ea typeface="+mn-ea"/>
                <a:cs typeface="Arial" pitchFamily="34" charset="0"/>
              </a:rPr>
            </a:br>
            <a:endParaRPr lang="en-US" sz="4800" dirty="0"/>
          </a:p>
        </p:txBody>
      </p:sp>
      <p:pic>
        <p:nvPicPr>
          <p:cNvPr id="7" name="Picture 6" descr="A picture containing text, toy, doll&#10;&#10;Description automatically generated">
            <a:extLst>
              <a:ext uri="{FF2B5EF4-FFF2-40B4-BE49-F238E27FC236}">
                <a16:creationId xmlns:a16="http://schemas.microsoft.com/office/drawing/2014/main" id="{2305DD79-B70C-E24E-9F6D-90A5A7FC2A85}"/>
              </a:ext>
            </a:extLst>
          </p:cNvPr>
          <p:cNvPicPr>
            <a:picLocks noChangeAspect="1"/>
          </p:cNvPicPr>
          <p:nvPr/>
        </p:nvPicPr>
        <p:blipFill rotWithShape="1">
          <a:blip r:embed="rId3"/>
          <a:srcRect b="20549"/>
          <a:stretch/>
        </p:blipFill>
        <p:spPr>
          <a:xfrm>
            <a:off x="1836099" y="1800453"/>
            <a:ext cx="1719006" cy="1114053"/>
          </a:xfrm>
          <a:prstGeom prst="rect">
            <a:avLst/>
          </a:prstGeom>
        </p:spPr>
      </p:pic>
      <p:pic>
        <p:nvPicPr>
          <p:cNvPr id="11" name="Picture 10" descr="Text&#10;&#10;Description automatically generated">
            <a:extLst>
              <a:ext uri="{FF2B5EF4-FFF2-40B4-BE49-F238E27FC236}">
                <a16:creationId xmlns:a16="http://schemas.microsoft.com/office/drawing/2014/main" id="{A3613400-037B-4D44-A487-48AA3E64649A}"/>
              </a:ext>
            </a:extLst>
          </p:cNvPr>
          <p:cNvPicPr>
            <a:picLocks noChangeAspect="1"/>
          </p:cNvPicPr>
          <p:nvPr/>
        </p:nvPicPr>
        <p:blipFill>
          <a:blip r:embed="rId4"/>
          <a:stretch>
            <a:fillRect/>
          </a:stretch>
        </p:blipFill>
        <p:spPr>
          <a:xfrm>
            <a:off x="6669676" y="1870890"/>
            <a:ext cx="2170433" cy="907629"/>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AED51DC6-B5B6-4F40-A8A6-76E3DF47EC7F}"/>
              </a:ext>
            </a:extLst>
          </p:cNvPr>
          <p:cNvPicPr>
            <a:picLocks noChangeAspect="1"/>
          </p:cNvPicPr>
          <p:nvPr/>
        </p:nvPicPr>
        <p:blipFill>
          <a:blip r:embed="rId5"/>
          <a:stretch>
            <a:fillRect/>
          </a:stretch>
        </p:blipFill>
        <p:spPr>
          <a:xfrm>
            <a:off x="10474521" y="1609340"/>
            <a:ext cx="1301184" cy="1434950"/>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6FF47188-3A60-0249-836C-90A481BF25E8}"/>
              </a:ext>
            </a:extLst>
          </p:cNvPr>
          <p:cNvPicPr>
            <a:picLocks noChangeAspect="1"/>
          </p:cNvPicPr>
          <p:nvPr/>
        </p:nvPicPr>
        <p:blipFill>
          <a:blip r:embed="rId6"/>
          <a:stretch>
            <a:fillRect/>
          </a:stretch>
        </p:blipFill>
        <p:spPr>
          <a:xfrm>
            <a:off x="8738001" y="1437271"/>
            <a:ext cx="1695851" cy="1695851"/>
          </a:xfrm>
          <a:prstGeom prst="rect">
            <a:avLst/>
          </a:prstGeom>
        </p:spPr>
      </p:pic>
      <p:pic>
        <p:nvPicPr>
          <p:cNvPr id="17" name="Picture 16" descr="Logo&#10;&#10;Description automatically generated">
            <a:extLst>
              <a:ext uri="{FF2B5EF4-FFF2-40B4-BE49-F238E27FC236}">
                <a16:creationId xmlns:a16="http://schemas.microsoft.com/office/drawing/2014/main" id="{7C8C6D6E-FB11-1D49-817F-1A355E061432}"/>
              </a:ext>
            </a:extLst>
          </p:cNvPr>
          <p:cNvPicPr>
            <a:picLocks noChangeAspect="1"/>
          </p:cNvPicPr>
          <p:nvPr/>
        </p:nvPicPr>
        <p:blipFill>
          <a:blip r:embed="rId7"/>
          <a:stretch>
            <a:fillRect/>
          </a:stretch>
        </p:blipFill>
        <p:spPr>
          <a:xfrm>
            <a:off x="507787" y="1828264"/>
            <a:ext cx="1209196" cy="977030"/>
          </a:xfrm>
          <a:prstGeom prst="rect">
            <a:avLst/>
          </a:prstGeom>
        </p:spPr>
      </p:pic>
      <p:pic>
        <p:nvPicPr>
          <p:cNvPr id="19" name="Picture 18" descr="Logo&#10;&#10;Description automatically generated">
            <a:extLst>
              <a:ext uri="{FF2B5EF4-FFF2-40B4-BE49-F238E27FC236}">
                <a16:creationId xmlns:a16="http://schemas.microsoft.com/office/drawing/2014/main" id="{B35117D9-1C62-4E41-89C5-CD97C398F6BE}"/>
              </a:ext>
            </a:extLst>
          </p:cNvPr>
          <p:cNvPicPr>
            <a:picLocks noChangeAspect="1"/>
          </p:cNvPicPr>
          <p:nvPr/>
        </p:nvPicPr>
        <p:blipFill>
          <a:blip r:embed="rId8"/>
          <a:stretch>
            <a:fillRect/>
          </a:stretch>
        </p:blipFill>
        <p:spPr>
          <a:xfrm>
            <a:off x="4985820" y="1700628"/>
            <a:ext cx="1466614" cy="1249338"/>
          </a:xfrm>
          <a:prstGeom prst="rect">
            <a:avLst/>
          </a:prstGeom>
        </p:spPr>
      </p:pic>
      <p:pic>
        <p:nvPicPr>
          <p:cNvPr id="37" name="Picture 36" descr="Logo&#10;&#10;Description automatically generated">
            <a:extLst>
              <a:ext uri="{FF2B5EF4-FFF2-40B4-BE49-F238E27FC236}">
                <a16:creationId xmlns:a16="http://schemas.microsoft.com/office/drawing/2014/main" id="{D8BEDC0B-DADA-1240-BEB8-410418D27B42}"/>
              </a:ext>
            </a:extLst>
          </p:cNvPr>
          <p:cNvPicPr>
            <a:picLocks noChangeAspect="1"/>
          </p:cNvPicPr>
          <p:nvPr/>
        </p:nvPicPr>
        <p:blipFill>
          <a:blip r:embed="rId9"/>
          <a:stretch>
            <a:fillRect/>
          </a:stretch>
        </p:blipFill>
        <p:spPr>
          <a:xfrm>
            <a:off x="3432412" y="1396449"/>
            <a:ext cx="1831783" cy="1831783"/>
          </a:xfrm>
          <a:prstGeom prst="rect">
            <a:avLst/>
          </a:prstGeom>
        </p:spPr>
      </p:pic>
      <p:graphicFrame>
        <p:nvGraphicFramePr>
          <p:cNvPr id="38" name="Table 38">
            <a:extLst>
              <a:ext uri="{FF2B5EF4-FFF2-40B4-BE49-F238E27FC236}">
                <a16:creationId xmlns:a16="http://schemas.microsoft.com/office/drawing/2014/main" id="{F6A5B1CB-1BDE-7D45-A91E-BB51B284F480}"/>
              </a:ext>
            </a:extLst>
          </p:cNvPr>
          <p:cNvGraphicFramePr>
            <a:graphicFrameLocks noGrp="1"/>
          </p:cNvGraphicFramePr>
          <p:nvPr>
            <p:extLst>
              <p:ext uri="{D42A27DB-BD31-4B8C-83A1-F6EECF244321}">
                <p14:modId xmlns:p14="http://schemas.microsoft.com/office/powerpoint/2010/main" val="419242594"/>
              </p:ext>
            </p:extLst>
          </p:nvPr>
        </p:nvGraphicFramePr>
        <p:xfrm>
          <a:off x="179485" y="3087942"/>
          <a:ext cx="11883193" cy="579120"/>
        </p:xfrm>
        <a:graphic>
          <a:graphicData uri="http://schemas.openxmlformats.org/drawingml/2006/table">
            <a:tbl>
              <a:tblPr firstRow="1" bandRow="1">
                <a:tableStyleId>{69012ECD-51FC-41F1-AA8D-1B2483CD663E}</a:tableStyleId>
              </a:tblPr>
              <a:tblGrid>
                <a:gridCol w="1697599">
                  <a:extLst>
                    <a:ext uri="{9D8B030D-6E8A-4147-A177-3AD203B41FA5}">
                      <a16:colId xmlns:a16="http://schemas.microsoft.com/office/drawing/2014/main" val="1560145023"/>
                    </a:ext>
                  </a:extLst>
                </a:gridCol>
                <a:gridCol w="1384491">
                  <a:extLst>
                    <a:ext uri="{9D8B030D-6E8A-4147-A177-3AD203B41FA5}">
                      <a16:colId xmlns:a16="http://schemas.microsoft.com/office/drawing/2014/main" val="149291368"/>
                    </a:ext>
                  </a:extLst>
                </a:gridCol>
                <a:gridCol w="1783080">
                  <a:extLst>
                    <a:ext uri="{9D8B030D-6E8A-4147-A177-3AD203B41FA5}">
                      <a16:colId xmlns:a16="http://schemas.microsoft.com/office/drawing/2014/main" val="600179981"/>
                    </a:ext>
                  </a:extLst>
                </a:gridCol>
                <a:gridCol w="1805940">
                  <a:extLst>
                    <a:ext uri="{9D8B030D-6E8A-4147-A177-3AD203B41FA5}">
                      <a16:colId xmlns:a16="http://schemas.microsoft.com/office/drawing/2014/main" val="3371031854"/>
                    </a:ext>
                  </a:extLst>
                </a:gridCol>
                <a:gridCol w="1816885">
                  <a:extLst>
                    <a:ext uri="{9D8B030D-6E8A-4147-A177-3AD203B41FA5}">
                      <a16:colId xmlns:a16="http://schemas.microsoft.com/office/drawing/2014/main" val="1736317500"/>
                    </a:ext>
                  </a:extLst>
                </a:gridCol>
                <a:gridCol w="1697599">
                  <a:extLst>
                    <a:ext uri="{9D8B030D-6E8A-4147-A177-3AD203B41FA5}">
                      <a16:colId xmlns:a16="http://schemas.microsoft.com/office/drawing/2014/main" val="1110439286"/>
                    </a:ext>
                  </a:extLst>
                </a:gridCol>
                <a:gridCol w="1697599">
                  <a:extLst>
                    <a:ext uri="{9D8B030D-6E8A-4147-A177-3AD203B41FA5}">
                      <a16:colId xmlns:a16="http://schemas.microsoft.com/office/drawing/2014/main" val="2639752464"/>
                    </a:ext>
                  </a:extLst>
                </a:gridCol>
              </a:tblGrid>
              <a:tr h="370840">
                <a:tc>
                  <a:txBody>
                    <a:bodyPr/>
                    <a:lstStyle/>
                    <a:p>
                      <a:pPr algn="ctr"/>
                      <a:r>
                        <a:rPr lang="en-GB" sz="1600" dirty="0"/>
                        <a:t>University of</a:t>
                      </a:r>
                    </a:p>
                    <a:p>
                      <a:pPr algn="ctr"/>
                      <a:r>
                        <a:rPr lang="en-GB" sz="1600" dirty="0"/>
                        <a:t>Limpopo</a:t>
                      </a:r>
                    </a:p>
                  </a:txBody>
                  <a:tcPr/>
                </a:tc>
                <a:tc>
                  <a:txBody>
                    <a:bodyPr/>
                    <a:lstStyle/>
                    <a:p>
                      <a:pPr algn="ctr"/>
                      <a:r>
                        <a:rPr lang="en-GB" sz="1600" dirty="0"/>
                        <a:t>Makerere </a:t>
                      </a:r>
                    </a:p>
                    <a:p>
                      <a:pPr algn="ctr"/>
                      <a:r>
                        <a:rPr lang="en-GB" sz="1600" dirty="0"/>
                        <a:t>University </a:t>
                      </a:r>
                    </a:p>
                  </a:txBody>
                  <a:tcPr/>
                </a:tc>
                <a:tc>
                  <a:txBody>
                    <a:bodyPr/>
                    <a:lstStyle/>
                    <a:p>
                      <a:pPr algn="ctr"/>
                      <a:r>
                        <a:rPr lang="en-GB" sz="1600" dirty="0"/>
                        <a:t>Nottingham Trent Uni </a:t>
                      </a:r>
                    </a:p>
                  </a:txBody>
                  <a:tcPr/>
                </a:tc>
                <a:tc>
                  <a:txBody>
                    <a:bodyPr/>
                    <a:lstStyle/>
                    <a:p>
                      <a:pPr algn="ctr"/>
                      <a:r>
                        <a:rPr lang="en-GB" sz="1600" dirty="0"/>
                        <a:t>University of </a:t>
                      </a:r>
                    </a:p>
                    <a:p>
                      <a:pPr algn="ctr"/>
                      <a:r>
                        <a:rPr lang="en-GB" sz="1600" dirty="0"/>
                        <a:t>Zimbabwe </a:t>
                      </a:r>
                    </a:p>
                  </a:txBody>
                  <a:tcPr/>
                </a:tc>
                <a:tc>
                  <a:txBody>
                    <a:bodyPr/>
                    <a:lstStyle/>
                    <a:p>
                      <a:pPr algn="ctr"/>
                      <a:r>
                        <a:rPr lang="en-GB" sz="1600" dirty="0"/>
                        <a:t>Thomas Sankara Uni. </a:t>
                      </a:r>
                    </a:p>
                  </a:txBody>
                  <a:tcPr/>
                </a:tc>
                <a:tc>
                  <a:txBody>
                    <a:bodyPr/>
                    <a:lstStyle/>
                    <a:p>
                      <a:pPr algn="ctr"/>
                      <a:r>
                        <a:rPr lang="en-GB" sz="1600" dirty="0"/>
                        <a:t>University of Jos</a:t>
                      </a:r>
                    </a:p>
                  </a:txBody>
                  <a:tcPr/>
                </a:tc>
                <a:tc>
                  <a:txBody>
                    <a:bodyPr/>
                    <a:lstStyle/>
                    <a:p>
                      <a:pPr algn="ctr"/>
                      <a:r>
                        <a:rPr lang="en-GB" sz="1600" dirty="0"/>
                        <a:t>University of Ghana</a:t>
                      </a:r>
                    </a:p>
                  </a:txBody>
                  <a:tcPr/>
                </a:tc>
                <a:extLst>
                  <a:ext uri="{0D108BD9-81ED-4DB2-BD59-A6C34878D82A}">
                    <a16:rowId xmlns:a16="http://schemas.microsoft.com/office/drawing/2014/main" val="2507488625"/>
                  </a:ext>
                </a:extLst>
              </a:tr>
            </a:tbl>
          </a:graphicData>
        </a:graphic>
      </p:graphicFrame>
      <p:grpSp>
        <p:nvGrpSpPr>
          <p:cNvPr id="50" name="Group 49">
            <a:extLst>
              <a:ext uri="{FF2B5EF4-FFF2-40B4-BE49-F238E27FC236}">
                <a16:creationId xmlns:a16="http://schemas.microsoft.com/office/drawing/2014/main" id="{FEDF5DCF-671C-1940-8A01-496F70AC646C}"/>
              </a:ext>
            </a:extLst>
          </p:cNvPr>
          <p:cNvGrpSpPr/>
          <p:nvPr/>
        </p:nvGrpSpPr>
        <p:grpSpPr>
          <a:xfrm>
            <a:off x="431598" y="1522668"/>
            <a:ext cx="11378968" cy="1525056"/>
            <a:chOff x="302047" y="1572878"/>
            <a:chExt cx="11378968" cy="1525056"/>
          </a:xfrm>
        </p:grpSpPr>
        <p:cxnSp>
          <p:nvCxnSpPr>
            <p:cNvPr id="42" name="Straight Connector 41">
              <a:extLst>
                <a:ext uri="{FF2B5EF4-FFF2-40B4-BE49-F238E27FC236}">
                  <a16:creationId xmlns:a16="http://schemas.microsoft.com/office/drawing/2014/main" id="{0D1BF033-39F2-2B49-8BF3-E4F8BEE39669}"/>
                </a:ext>
              </a:extLst>
            </p:cNvPr>
            <p:cNvCxnSpPr/>
            <p:nvPr/>
          </p:nvCxnSpPr>
          <p:spPr>
            <a:xfrm>
              <a:off x="302047" y="3074954"/>
              <a:ext cx="11378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023FEDB-A764-8144-8ED1-9E03B1F416B8}"/>
                </a:ext>
              </a:extLst>
            </p:cNvPr>
            <p:cNvCxnSpPr/>
            <p:nvPr/>
          </p:nvCxnSpPr>
          <p:spPr>
            <a:xfrm flipH="1">
              <a:off x="1511243" y="1580483"/>
              <a:ext cx="454717" cy="149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3292132-4EDE-7B40-8E19-E19F0E7AC27A}"/>
                </a:ext>
              </a:extLst>
            </p:cNvPr>
            <p:cNvCxnSpPr/>
            <p:nvPr/>
          </p:nvCxnSpPr>
          <p:spPr>
            <a:xfrm flipH="1">
              <a:off x="3143589" y="1572878"/>
              <a:ext cx="454717" cy="149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F97480B-30C2-BD45-B326-5E5476FA86F7}"/>
                </a:ext>
              </a:extLst>
            </p:cNvPr>
            <p:cNvCxnSpPr/>
            <p:nvPr/>
          </p:nvCxnSpPr>
          <p:spPr>
            <a:xfrm flipH="1">
              <a:off x="4741699" y="1580483"/>
              <a:ext cx="454717" cy="149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D7FF917-A8BF-1F48-B376-8E7CBEBAB14D}"/>
                </a:ext>
              </a:extLst>
            </p:cNvPr>
            <p:cNvCxnSpPr/>
            <p:nvPr/>
          </p:nvCxnSpPr>
          <p:spPr>
            <a:xfrm flipH="1">
              <a:off x="6381056" y="1588089"/>
              <a:ext cx="454717" cy="149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9C95832-AFD1-964C-8E0D-1A523B40EAE8}"/>
                </a:ext>
              </a:extLst>
            </p:cNvPr>
            <p:cNvCxnSpPr/>
            <p:nvPr/>
          </p:nvCxnSpPr>
          <p:spPr>
            <a:xfrm flipH="1">
              <a:off x="8483180" y="1603463"/>
              <a:ext cx="454717" cy="149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DBEDBA-DB37-4D4B-9D98-2B4F36677EA5}"/>
                </a:ext>
              </a:extLst>
            </p:cNvPr>
            <p:cNvCxnSpPr/>
            <p:nvPr/>
          </p:nvCxnSpPr>
          <p:spPr>
            <a:xfrm flipH="1">
              <a:off x="10015484" y="1590485"/>
              <a:ext cx="454717" cy="149447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E8323498-CDD4-A643-B493-DECD11E29117}"/>
              </a:ext>
            </a:extLst>
          </p:cNvPr>
          <p:cNvSpPr txBox="1"/>
          <p:nvPr/>
        </p:nvSpPr>
        <p:spPr>
          <a:xfrm>
            <a:off x="4133088" y="969264"/>
            <a:ext cx="0" cy="0"/>
          </a:xfrm>
          <a:prstGeom prst="rect">
            <a:avLst/>
          </a:prstGeom>
          <a:noFill/>
        </p:spPr>
        <p:txBody>
          <a:bodyPr wrap="none" lIns="0" tIns="0" rIns="0" bIns="0" rtlCol="0" anchor="b" anchorCtr="0">
            <a:normAutofit fontScale="25000" lnSpcReduction="20000"/>
          </a:bodyPr>
          <a:lstStyle/>
          <a:p>
            <a:pPr algn="r"/>
            <a:endParaRPr lang="en-GB" dirty="0"/>
          </a:p>
        </p:txBody>
      </p:sp>
      <p:sp>
        <p:nvSpPr>
          <p:cNvPr id="56" name="TextBox 55">
            <a:extLst>
              <a:ext uri="{FF2B5EF4-FFF2-40B4-BE49-F238E27FC236}">
                <a16:creationId xmlns:a16="http://schemas.microsoft.com/office/drawing/2014/main" id="{68A435E8-1BEB-0643-AAC7-025AD6C7E78D}"/>
              </a:ext>
            </a:extLst>
          </p:cNvPr>
          <p:cNvSpPr txBox="1"/>
          <p:nvPr/>
        </p:nvSpPr>
        <p:spPr>
          <a:xfrm>
            <a:off x="4334256" y="877824"/>
            <a:ext cx="0" cy="0"/>
          </a:xfrm>
          <a:prstGeom prst="rect">
            <a:avLst/>
          </a:prstGeom>
          <a:noFill/>
        </p:spPr>
        <p:txBody>
          <a:bodyPr wrap="none" lIns="0" tIns="0" rIns="0" bIns="0" rtlCol="0" anchor="b" anchorCtr="0">
            <a:normAutofit fontScale="25000" lnSpcReduction="20000"/>
          </a:bodyPr>
          <a:lstStyle/>
          <a:p>
            <a:pPr algn="r"/>
            <a:endParaRPr lang="en-GB" dirty="0"/>
          </a:p>
        </p:txBody>
      </p:sp>
      <p:sp>
        <p:nvSpPr>
          <p:cNvPr id="57" name="Title 1">
            <a:extLst>
              <a:ext uri="{FF2B5EF4-FFF2-40B4-BE49-F238E27FC236}">
                <a16:creationId xmlns:a16="http://schemas.microsoft.com/office/drawing/2014/main" id="{97C4574C-C766-7C4A-9C31-647CA6C98903}"/>
              </a:ext>
            </a:extLst>
          </p:cNvPr>
          <p:cNvSpPr txBox="1">
            <a:spLocks/>
          </p:cNvSpPr>
          <p:nvPr/>
        </p:nvSpPr>
        <p:spPr>
          <a:xfrm>
            <a:off x="4148849" y="494326"/>
            <a:ext cx="5996186" cy="798171"/>
          </a:xfrm>
          <a:prstGeom prst="rect">
            <a:avLst/>
          </a:prstGeom>
        </p:spPr>
        <p:txBody>
          <a:bodyPr vert="horz" lIns="0" tIns="45720" rIns="91440" bIns="45720" rtlCol="0" anchor="ctr" anchorCtr="0">
            <a:normAutofit/>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endParaRPr lang="en-US" sz="3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262D522-8B4C-47A1-BC9F-F1C675C8014B}"/>
              </a:ext>
            </a:extLst>
          </p:cNvPr>
          <p:cNvPicPr>
            <a:picLocks noChangeAspect="1"/>
          </p:cNvPicPr>
          <p:nvPr/>
        </p:nvPicPr>
        <p:blipFill>
          <a:blip r:embed="rId10"/>
          <a:stretch>
            <a:fillRect/>
          </a:stretch>
        </p:blipFill>
        <p:spPr>
          <a:xfrm>
            <a:off x="0" y="3762038"/>
            <a:ext cx="5474682" cy="3095962"/>
          </a:xfrm>
          <a:prstGeom prst="rect">
            <a:avLst/>
          </a:prstGeom>
        </p:spPr>
      </p:pic>
      <p:sp>
        <p:nvSpPr>
          <p:cNvPr id="4" name="Rectangle 3"/>
          <p:cNvSpPr/>
          <p:nvPr/>
        </p:nvSpPr>
        <p:spPr>
          <a:xfrm>
            <a:off x="5474682" y="3795438"/>
            <a:ext cx="6587996" cy="3566426"/>
          </a:xfrm>
          <a:prstGeom prst="rect">
            <a:avLst/>
          </a:prstGeom>
        </p:spPr>
        <p:txBody>
          <a:bodyPr wrap="square">
            <a:spAutoFit/>
          </a:bodyPr>
          <a:lstStyle/>
          <a:p>
            <a:pPr>
              <a:lnSpc>
                <a:spcPct val="107000"/>
              </a:lnSpc>
              <a:spcAft>
                <a:spcPts val="800"/>
              </a:spcAft>
            </a:pPr>
            <a:r>
              <a:rPr lang="en-ZA" sz="1400" b="1" dirty="0">
                <a:latin typeface="Calibri" panose="020F0502020204030204" pitchFamily="34" charset="0"/>
                <a:ea typeface="Calibri" panose="020F0502020204030204" pitchFamily="34" charset="0"/>
                <a:cs typeface="Times New Roman" panose="02020603050405020304" pitchFamily="18" charset="0"/>
              </a:rPr>
              <a:t>Network objectives:</a:t>
            </a:r>
          </a:p>
          <a:p>
            <a:pPr marL="92075" indent="-92075">
              <a:lnSpc>
                <a:spcPct val="107000"/>
              </a:lnSpc>
              <a:spcAft>
                <a:spcPts val="800"/>
              </a:spcAft>
              <a:buFont typeface="Arial" panose="020B0604020202020204" pitchFamily="34" charset="0"/>
              <a:buChar char="•"/>
            </a:pPr>
            <a:r>
              <a:rPr lang="en-GB" sz="1400" dirty="0"/>
              <a:t>To work in research partnerships that enable and promote equity in mental health research South-South-North</a:t>
            </a:r>
          </a:p>
          <a:p>
            <a:pPr marL="92075" indent="-92075">
              <a:lnSpc>
                <a:spcPct val="107000"/>
              </a:lnSpc>
              <a:spcAft>
                <a:spcPts val="800"/>
              </a:spcAft>
              <a:buFont typeface="Arial" panose="020B0604020202020204" pitchFamily="34" charset="0"/>
              <a:buChar char="•"/>
            </a:pPr>
            <a:r>
              <a:rPr lang="en-GB" sz="1400" dirty="0"/>
              <a:t>To establish ways or modalities to help foster collaboration between all mental health stakeholders</a:t>
            </a:r>
          </a:p>
          <a:p>
            <a:pPr marL="92075" indent="-92075">
              <a:lnSpc>
                <a:spcPct val="107000"/>
              </a:lnSpc>
              <a:spcAft>
                <a:spcPts val="800"/>
              </a:spcAft>
              <a:buFont typeface="Arial" panose="020B0604020202020204" pitchFamily="34" charset="0"/>
              <a:buChar char="•"/>
            </a:pPr>
            <a:r>
              <a:rPr lang="en-ZA" sz="1400" dirty="0"/>
              <a:t>To champion collaborative efforts between </a:t>
            </a:r>
            <a:r>
              <a:rPr lang="en-US" sz="1400" dirty="0"/>
              <a:t>BHs &amp; THs in mental health care</a:t>
            </a:r>
          </a:p>
          <a:p>
            <a:pPr marL="92075" indent="-92075">
              <a:lnSpc>
                <a:spcPct val="107000"/>
              </a:lnSpc>
              <a:spcAft>
                <a:spcPts val="800"/>
              </a:spcAft>
              <a:buFont typeface="Arial" panose="020B0604020202020204" pitchFamily="34" charset="0"/>
              <a:buChar char="•"/>
            </a:pPr>
            <a:r>
              <a:rPr lang="en-US" sz="1400" dirty="0"/>
              <a:t>To develop culturally informed mental health care intervention strategies</a:t>
            </a:r>
          </a:p>
          <a:p>
            <a:pPr marL="92075" indent="-92075">
              <a:lnSpc>
                <a:spcPct val="107000"/>
              </a:lnSpc>
              <a:spcAft>
                <a:spcPts val="800"/>
              </a:spcAft>
              <a:buFont typeface="Arial" panose="020B0604020202020204" pitchFamily="34" charset="0"/>
              <a:buChar char="•"/>
            </a:pPr>
            <a:r>
              <a:rPr lang="en-US" sz="1400" dirty="0"/>
              <a:t>To partner with all stakeholders involved in mental health care </a:t>
            </a:r>
            <a:r>
              <a:rPr lang="en-ZA" sz="1400" dirty="0"/>
              <a:t>to increase access to quality mental health care and effective treatments particularly by Africans in Africa and the diaspora </a:t>
            </a:r>
          </a:p>
          <a:p>
            <a:pPr>
              <a:lnSpc>
                <a:spcPct val="107000"/>
              </a:lnSpc>
              <a:spcAft>
                <a:spcPts val="800"/>
              </a:spcAft>
            </a:pPr>
            <a:endParaRPr lang="en-ZA" sz="1400" dirty="0"/>
          </a:p>
          <a:p>
            <a:pPr marL="92075" indent="-92075">
              <a:lnSpc>
                <a:spcPct val="107000"/>
              </a:lnSpc>
              <a:spcAft>
                <a:spcPts val="800"/>
              </a:spcAft>
              <a:buFont typeface="Arial" panose="020B0604020202020204" pitchFamily="34" charset="0"/>
              <a:buChar char="•"/>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84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8417270-49BE-4E4F-9C1E-8A6635487DA5}"/>
              </a:ext>
            </a:extLst>
          </p:cNvPr>
          <p:cNvPicPr>
            <a:picLocks noChangeAspect="1"/>
          </p:cNvPicPr>
          <p:nvPr/>
        </p:nvPicPr>
        <p:blipFill rotWithShape="1">
          <a:blip r:embed="rId3"/>
          <a:srcRect r="24157" b="-1"/>
          <a:stretch/>
        </p:blipFill>
        <p:spPr>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p:spPr>
      </p:pic>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11688" y="2027624"/>
            <a:ext cx="5836558" cy="911117"/>
          </a:xfrm>
        </p:spPr>
        <p:txBody>
          <a:bodyPr vert="horz" lIns="91440" tIns="45720" rIns="91440" bIns="45720" rtlCol="0">
            <a:normAutofit/>
          </a:bodyPr>
          <a:lstStyle/>
          <a:p>
            <a:pPr algn="ctr">
              <a:lnSpc>
                <a:spcPct val="90000"/>
              </a:lnSpc>
            </a:pPr>
            <a:r>
              <a:rPr lang="en-US" sz="2700" i="1" dirty="0">
                <a:solidFill>
                  <a:srgbClr val="0C5493"/>
                </a:solidFill>
                <a:latin typeface="Times New Roman" panose="02020603050405020304" pitchFamily="18" charset="0"/>
                <a:cs typeface="Times New Roman" panose="02020603050405020304" pitchFamily="18" charset="0"/>
              </a:rPr>
              <a:t>Pan African Mental (PAM) Health Network</a:t>
            </a:r>
          </a:p>
        </p:txBody>
      </p:sp>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304492" y="3334847"/>
            <a:ext cx="6270964" cy="1795567"/>
          </a:xfrm>
        </p:spPr>
        <p:txBody>
          <a:bodyPr vert="horz" lIns="91440" tIns="45720" rIns="91440" bIns="45720" rtlCol="0" anchor="b">
            <a:noAutofit/>
          </a:bodyPr>
          <a:lstStyle/>
          <a:p>
            <a:pPr>
              <a:lnSpc>
                <a:spcPct val="90000"/>
              </a:lnSpc>
            </a:pPr>
            <a:br>
              <a:rPr lang="en-US" sz="3200" dirty="0">
                <a:solidFill>
                  <a:schemeClr val="tx1"/>
                </a:solidFill>
                <a:latin typeface="+mj-lt"/>
                <a:cs typeface="+mj-cs"/>
              </a:rPr>
            </a:br>
            <a:r>
              <a:rPr lang="en-US" sz="3200" dirty="0">
                <a:solidFill>
                  <a:schemeClr val="tx1"/>
                </a:solidFill>
                <a:latin typeface="+mj-lt"/>
                <a:cs typeface="+mj-cs"/>
              </a:rPr>
              <a:t>The Contribution of Indigenous Knowledge Holders to Mental Health Systems of Care for Black African Communities</a:t>
            </a:r>
          </a:p>
        </p:txBody>
      </p:sp>
      <p:sp>
        <p:nvSpPr>
          <p:cNvPr id="14" name="Title 1">
            <a:extLst>
              <a:ext uri="{FF2B5EF4-FFF2-40B4-BE49-F238E27FC236}">
                <a16:creationId xmlns:a16="http://schemas.microsoft.com/office/drawing/2014/main" id="{B36D9A0E-C1B1-DB46-A9C6-03E0872FBFF3}"/>
              </a:ext>
            </a:extLst>
          </p:cNvPr>
          <p:cNvSpPr txBox="1">
            <a:spLocks/>
          </p:cNvSpPr>
          <p:nvPr/>
        </p:nvSpPr>
        <p:spPr>
          <a:xfrm>
            <a:off x="5886332" y="6075254"/>
            <a:ext cx="6270964" cy="56980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6000" b="1" kern="1200">
                <a:solidFill>
                  <a:srgbClr val="E6005B"/>
                </a:solidFill>
                <a:latin typeface="Arial" panose="020B0604020202020204" pitchFamily="34" charset="0"/>
                <a:ea typeface="+mj-ea"/>
                <a:cs typeface="Arial" panose="020B0604020202020204" pitchFamily="34" charset="0"/>
              </a:defRPr>
            </a:lvl1pPr>
          </a:lstStyle>
          <a:p>
            <a:pPr>
              <a:lnSpc>
                <a:spcPct val="90000"/>
              </a:lnSpc>
            </a:pPr>
            <a:r>
              <a:rPr lang="en-US" sz="2800" dirty="0">
                <a:solidFill>
                  <a:schemeClr val="bg1">
                    <a:lumMod val="95000"/>
                  </a:schemeClr>
                </a:solidFill>
                <a:latin typeface="+mj-lt"/>
                <a:cs typeface="+mj-cs"/>
              </a:rPr>
              <a:t>UN75+ 1 Conference </a:t>
            </a:r>
          </a:p>
        </p:txBody>
      </p:sp>
      <p:pic>
        <p:nvPicPr>
          <p:cNvPr id="5" name="Picture 4">
            <a:extLst>
              <a:ext uri="{FF2B5EF4-FFF2-40B4-BE49-F238E27FC236}">
                <a16:creationId xmlns:a16="http://schemas.microsoft.com/office/drawing/2014/main" id="{BCDFF664-581F-4EA3-9824-470D2FE6AFC4}"/>
              </a:ext>
            </a:extLst>
          </p:cNvPr>
          <p:cNvPicPr>
            <a:picLocks noChangeAspect="1"/>
          </p:cNvPicPr>
          <p:nvPr/>
        </p:nvPicPr>
        <p:blipFill>
          <a:blip r:embed="rId4"/>
          <a:stretch>
            <a:fillRect/>
          </a:stretch>
        </p:blipFill>
        <p:spPr>
          <a:xfrm>
            <a:off x="10121900" y="6073054"/>
            <a:ext cx="2035396" cy="680328"/>
          </a:xfrm>
          <a:prstGeom prst="rect">
            <a:avLst/>
          </a:prstGeom>
        </p:spPr>
      </p:pic>
      <p:sp>
        <p:nvSpPr>
          <p:cNvPr id="11" name="TextBox 10">
            <a:extLst>
              <a:ext uri="{FF2B5EF4-FFF2-40B4-BE49-F238E27FC236}">
                <a16:creationId xmlns:a16="http://schemas.microsoft.com/office/drawing/2014/main" id="{20A717CA-438B-40E1-9CE6-09BC7AD539D3}"/>
              </a:ext>
            </a:extLst>
          </p:cNvPr>
          <p:cNvSpPr txBox="1"/>
          <p:nvPr/>
        </p:nvSpPr>
        <p:spPr>
          <a:xfrm>
            <a:off x="343990" y="5292508"/>
            <a:ext cx="6231466" cy="1477328"/>
          </a:xfrm>
          <a:prstGeom prst="rect">
            <a:avLst/>
          </a:prstGeom>
          <a:noFill/>
        </p:spPr>
        <p:txBody>
          <a:bodyPr wrap="square">
            <a:spAutoFit/>
          </a:bodyPr>
          <a:lstStyle/>
          <a:p>
            <a:r>
              <a:rPr lang="en-GB" b="1" dirty="0">
                <a:latin typeface="Times New Roman" panose="02020603050405020304" pitchFamily="18" charset="0"/>
                <a:cs typeface="Times New Roman" panose="02020603050405020304" pitchFamily="18" charset="0"/>
              </a:rPr>
              <a:t>The Challenge of Change</a:t>
            </a:r>
          </a:p>
          <a:p>
            <a:endParaRPr lang="en-GB" dirty="0">
              <a:latin typeface="Times New Roman" panose="02020603050405020304" pitchFamily="18" charset="0"/>
              <a:cs typeface="Times New Roman" panose="02020603050405020304" pitchFamily="18" charset="0"/>
            </a:endParaRPr>
          </a:p>
          <a:p>
            <a:r>
              <a:rPr lang="en-GB" i="1" dirty="0">
                <a:latin typeface="Times New Roman" panose="02020603050405020304" pitchFamily="18" charset="0"/>
                <a:cs typeface="Times New Roman" panose="02020603050405020304" pitchFamily="18" charset="0"/>
              </a:rPr>
              <a:t>Virtual Conference </a:t>
            </a:r>
          </a:p>
          <a:p>
            <a:endParaRPr lang="en-GB" dirty="0">
              <a:latin typeface="Times New Roman" panose="02020603050405020304" pitchFamily="18" charset="0"/>
              <a:cs typeface="Times New Roman" panose="02020603050405020304" pitchFamily="18" charset="0"/>
            </a:endParaRPr>
          </a:p>
          <a:p>
            <a:r>
              <a:rPr lang="en-GB" b="1" dirty="0">
                <a:latin typeface="Times New Roman" panose="02020603050405020304" pitchFamily="18" charset="0"/>
                <a:cs typeface="Times New Roman" panose="02020603050405020304" pitchFamily="18" charset="0"/>
              </a:rPr>
              <a:t>30 November - 2 December 2021</a:t>
            </a:r>
          </a:p>
        </p:txBody>
      </p:sp>
    </p:spTree>
    <p:extLst>
      <p:ext uri="{BB962C8B-B14F-4D97-AF65-F5344CB8AC3E}">
        <p14:creationId xmlns:p14="http://schemas.microsoft.com/office/powerpoint/2010/main" val="18014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8AF7-70AE-74ED-B331-5DB5801E6D96}"/>
              </a:ext>
            </a:extLst>
          </p:cNvPr>
          <p:cNvSpPr>
            <a:spLocks noGrp="1"/>
          </p:cNvSpPr>
          <p:nvPr>
            <p:ph type="title"/>
          </p:nvPr>
        </p:nvSpPr>
        <p:spPr/>
        <p:txBody>
          <a:bodyPr>
            <a:normAutofit fontScale="90000"/>
          </a:bodyPr>
          <a:lstStyle/>
          <a:p>
            <a:br>
              <a:rPr lang="en-US" sz="6000" dirty="0">
                <a:solidFill>
                  <a:srgbClr val="0C5493"/>
                </a:solidFill>
                <a:cs typeface="Times New Roman" panose="02020603050405020304" pitchFamily="18" charset="0"/>
              </a:rPr>
            </a:br>
            <a:r>
              <a:rPr lang="en-US" sz="5400" dirty="0">
                <a:solidFill>
                  <a:srgbClr val="0C5493"/>
                </a:solidFill>
                <a:cs typeface="Times New Roman" panose="02020603050405020304" pitchFamily="18" charset="0"/>
              </a:rPr>
              <a:t>PAMHRN Baseline Research </a:t>
            </a:r>
            <a:br>
              <a:rPr lang="en-ZA" sz="6000" dirty="0">
                <a:solidFill>
                  <a:prstClr val="black"/>
                </a:solidFill>
                <a:cs typeface="Arial" pitchFamily="34" charset="0"/>
              </a:rPr>
            </a:br>
            <a:endParaRPr lang="en-ZA" dirty="0"/>
          </a:p>
        </p:txBody>
      </p:sp>
      <p:sp>
        <p:nvSpPr>
          <p:cNvPr id="3" name="Content Placeholder 2">
            <a:extLst>
              <a:ext uri="{FF2B5EF4-FFF2-40B4-BE49-F238E27FC236}">
                <a16:creationId xmlns:a16="http://schemas.microsoft.com/office/drawing/2014/main" id="{63908402-F02E-39F0-45C4-10EDCAF3BB64}"/>
              </a:ext>
            </a:extLst>
          </p:cNvPr>
          <p:cNvSpPr>
            <a:spLocks noGrp="1"/>
          </p:cNvSpPr>
          <p:nvPr>
            <p:ph idx="1"/>
          </p:nvPr>
        </p:nvSpPr>
        <p:spPr>
          <a:xfrm>
            <a:off x="1024128" y="1908628"/>
            <a:ext cx="10267986" cy="4579257"/>
          </a:xfrm>
        </p:spPr>
        <p:txBody>
          <a:bodyPr>
            <a:normAutofit/>
          </a:bodyPr>
          <a:lstStyle/>
          <a:p>
            <a:pPr lvl="1">
              <a:lnSpc>
                <a:spcPct val="100000"/>
              </a:lnSpc>
            </a:pPr>
            <a:r>
              <a:rPr lang="en-GB" sz="2200" dirty="0">
                <a:ea typeface="Calibri" panose="020F0502020204030204" pitchFamily="34" charset="0"/>
                <a:cs typeface="Times New Roman" panose="02020603050405020304" pitchFamily="18" charset="0"/>
              </a:rPr>
              <a:t>Evidence also highlights that Mental Health Care Users (MHCUs) follow two pathways to address their mental health care needs:</a:t>
            </a:r>
          </a:p>
          <a:p>
            <a:pPr marL="457200" lvl="1" indent="0">
              <a:lnSpc>
                <a:spcPct val="100000"/>
              </a:lnSpc>
              <a:buNone/>
            </a:pPr>
            <a:r>
              <a:rPr lang="en-US" sz="2000" dirty="0">
                <a:sym typeface="Wingdings" panose="05000000000000000000" pitchFamily="2" charset="2"/>
              </a:rPr>
              <a:t> </a:t>
            </a:r>
            <a:r>
              <a:rPr lang="en-US" sz="2000" dirty="0"/>
              <a:t>Biomedical health-care system:  for example, psychologists, medical practitioners, psychiatrist &amp; nurses)</a:t>
            </a:r>
          </a:p>
          <a:p>
            <a:pPr marL="457200" lvl="1" indent="0">
              <a:lnSpc>
                <a:spcPct val="100000"/>
              </a:lnSpc>
              <a:buNone/>
            </a:pPr>
            <a:r>
              <a:rPr lang="en-US" sz="2000" dirty="0">
                <a:sym typeface="Wingdings" panose="05000000000000000000" pitchFamily="2" charset="2"/>
              </a:rPr>
              <a:t> </a:t>
            </a:r>
            <a:r>
              <a:rPr lang="en-US" sz="2000" dirty="0"/>
              <a:t>Traditional health-care system: for example, indigenous healers and spiritualists</a:t>
            </a:r>
            <a:endParaRPr lang="en-GB" sz="2000" dirty="0"/>
          </a:p>
          <a:p>
            <a:pPr lvl="1">
              <a:lnSpc>
                <a:spcPct val="100000"/>
              </a:lnSpc>
            </a:pPr>
            <a:r>
              <a:rPr lang="en-ZA" sz="2000" dirty="0">
                <a:ea typeface="Calibri" panose="020F0502020204030204" pitchFamily="34" charset="0"/>
                <a:cs typeface="Times New Roman" panose="02020603050405020304" pitchFamily="18" charset="0"/>
              </a:rPr>
              <a:t>In spite of patient preferences, collaborative efforts between the two stakeholders are met with multi-layered challenges.</a:t>
            </a:r>
            <a:endParaRPr lang="en-ZA" sz="2000" dirty="0">
              <a:solidFill>
                <a:srgbClr val="FF0000"/>
              </a:solidFill>
              <a:ea typeface="Calibri" panose="020F0502020204030204" pitchFamily="34" charset="0"/>
              <a:cs typeface="Times New Roman" panose="02020603050405020304" pitchFamily="18" charset="0"/>
            </a:endParaRPr>
          </a:p>
          <a:p>
            <a:pPr lvl="1">
              <a:lnSpc>
                <a:spcPct val="100000"/>
              </a:lnSpc>
            </a:pPr>
            <a:r>
              <a:rPr lang="en-ZA" sz="2000" dirty="0">
                <a:ea typeface="Calibri" panose="020F0502020204030204" pitchFamily="34" charset="0"/>
                <a:cs typeface="Times New Roman" panose="02020603050405020304" pitchFamily="18" charset="0"/>
              </a:rPr>
              <a:t>The situation is prevailing despite the WHO &amp; some governments’ call for the two systems of health care to work compliment and/or collaborate towards sustainable solutions</a:t>
            </a:r>
          </a:p>
          <a:p>
            <a:pPr lvl="1">
              <a:lnSpc>
                <a:spcPct val="100000"/>
              </a:lnSpc>
            </a:pPr>
            <a:r>
              <a:rPr lang="en-GB" sz="2000" dirty="0">
                <a:ea typeface="Calibri" panose="020F0502020204030204" pitchFamily="34" charset="0"/>
                <a:cs typeface="Times New Roman" panose="02020603050405020304" pitchFamily="18" charset="0"/>
              </a:rPr>
              <a:t>It is against some of the highlighted issues that we established the Pan-African Network for Mental Health and Society Research to help realise the collaborative imperative (&amp; a need for the present study)</a:t>
            </a:r>
            <a:endParaRPr lang="en-ZA" sz="2000" dirty="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85266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2C8690-40BF-2364-F086-A8A7C1605759}"/>
              </a:ext>
            </a:extLst>
          </p:cNvPr>
          <p:cNvSpPr>
            <a:spLocks noGrp="1"/>
          </p:cNvSpPr>
          <p:nvPr>
            <p:ph type="title"/>
          </p:nvPr>
        </p:nvSpPr>
        <p:spPr/>
        <p:txBody>
          <a:bodyPr/>
          <a:lstStyle/>
          <a:p>
            <a:r>
              <a:rPr lang="en-US" dirty="0"/>
              <a:t>summary</a:t>
            </a:r>
          </a:p>
        </p:txBody>
      </p:sp>
      <p:sp>
        <p:nvSpPr>
          <p:cNvPr id="7" name="Content Placeholder 6">
            <a:extLst>
              <a:ext uri="{FF2B5EF4-FFF2-40B4-BE49-F238E27FC236}">
                <a16:creationId xmlns:a16="http://schemas.microsoft.com/office/drawing/2014/main" id="{889F2882-F900-16A8-A331-384070FD0EB6}"/>
              </a:ext>
            </a:extLst>
          </p:cNvPr>
          <p:cNvSpPr>
            <a:spLocks noGrp="1"/>
          </p:cNvSpPr>
          <p:nvPr>
            <p:ph idx="1"/>
          </p:nvPr>
        </p:nvSpPr>
        <p:spPr>
          <a:xfrm>
            <a:off x="1024128" y="1828799"/>
            <a:ext cx="10438529" cy="4898571"/>
          </a:xfrm>
        </p:spPr>
        <p:txBody>
          <a:bodyPr>
            <a:normAutofit fontScale="85000" lnSpcReduction="20000"/>
          </a:bodyPr>
          <a:lstStyle/>
          <a:p>
            <a:pPr>
              <a:buFont typeface="Wingdings" pitchFamily="2" charset="2"/>
              <a:buChar char="§"/>
            </a:pPr>
            <a:r>
              <a:rPr lang="en-US" dirty="0"/>
              <a:t>Value of understanding African and Caribbean history </a:t>
            </a:r>
          </a:p>
          <a:p>
            <a:pPr>
              <a:buFont typeface="Wingdings" pitchFamily="2" charset="2"/>
              <a:buChar char="§"/>
            </a:pPr>
            <a:r>
              <a:rPr lang="en-US" dirty="0"/>
              <a:t>Afrocentric paradigms and research methods: e.g. oral history</a:t>
            </a:r>
          </a:p>
          <a:p>
            <a:pPr>
              <a:buFont typeface="Wingdings" pitchFamily="2" charset="2"/>
              <a:buChar char="§"/>
            </a:pPr>
            <a:r>
              <a:rPr lang="en-US" dirty="0"/>
              <a:t>Context is crucial</a:t>
            </a:r>
          </a:p>
          <a:p>
            <a:pPr>
              <a:buFont typeface="Wingdings" pitchFamily="2" charset="2"/>
              <a:buChar char="§"/>
            </a:pPr>
            <a:r>
              <a:rPr lang="en-US" dirty="0"/>
              <a:t>Shift focus to the upstream determinants of MH </a:t>
            </a:r>
          </a:p>
          <a:p>
            <a:pPr>
              <a:buFont typeface="Wingdings" pitchFamily="2" charset="2"/>
              <a:buChar char="§"/>
            </a:pPr>
            <a:r>
              <a:rPr lang="en-US" dirty="0"/>
              <a:t>Need for collaborative efforts and synergy in mental health care delivery (</a:t>
            </a:r>
            <a:r>
              <a:rPr lang="en-GB" dirty="0"/>
              <a:t>Sodi, T., Jidong, D.E. and Bailey, D. (2022))</a:t>
            </a:r>
            <a:endParaRPr lang="en-US" dirty="0"/>
          </a:p>
          <a:p>
            <a:pPr>
              <a:buFont typeface="Wingdings" pitchFamily="2" charset="2"/>
              <a:buChar char="§"/>
            </a:pPr>
            <a:r>
              <a:rPr lang="en-US" dirty="0"/>
              <a:t>Such synergy is crucial to destigmatize mental health among Black Africans and Afro-Caribbean communities </a:t>
            </a:r>
          </a:p>
          <a:p>
            <a:pPr>
              <a:buFont typeface="Wingdings" pitchFamily="2" charset="2"/>
              <a:buChar char="§"/>
            </a:pPr>
            <a:r>
              <a:rPr lang="en-US" dirty="0"/>
              <a:t>Need to create awareness of mental health illnesses and MHS collaboration</a:t>
            </a:r>
          </a:p>
          <a:p>
            <a:pPr>
              <a:buFont typeface="Wingdings" pitchFamily="2" charset="2"/>
              <a:buChar char="§"/>
            </a:pPr>
            <a:r>
              <a:rPr lang="en-US" dirty="0"/>
              <a:t>Engagement with policymakers, policy implementers and other MHS champions</a:t>
            </a:r>
          </a:p>
          <a:p>
            <a:pPr>
              <a:buFont typeface="Wingdings" pitchFamily="2" charset="2"/>
              <a:buChar char="§"/>
            </a:pPr>
            <a:r>
              <a:rPr lang="en-US" dirty="0"/>
              <a:t>These findings provide research opportunities for the network:</a:t>
            </a:r>
          </a:p>
          <a:p>
            <a:pPr lvl="1">
              <a:buFont typeface="Courier New" panose="02070309020205020404" pitchFamily="49" charset="0"/>
              <a:buChar char="o"/>
            </a:pPr>
            <a:r>
              <a:rPr lang="en-US" dirty="0"/>
              <a:t>Evidence generation</a:t>
            </a:r>
          </a:p>
          <a:p>
            <a:pPr lvl="1">
              <a:buFont typeface="Courier New" panose="02070309020205020404" pitchFamily="49" charset="0"/>
              <a:buChar char="o"/>
            </a:pPr>
            <a:r>
              <a:rPr lang="en-US" dirty="0"/>
              <a:t>Develop and implement model(s) of collaboration</a:t>
            </a:r>
          </a:p>
          <a:p>
            <a:pPr lvl="1">
              <a:buFont typeface="Courier New" panose="02070309020205020404" pitchFamily="49" charset="0"/>
              <a:buChar char="o"/>
            </a:pPr>
            <a:r>
              <a:rPr lang="en-US" dirty="0"/>
              <a:t>Knowledge translation</a:t>
            </a:r>
          </a:p>
          <a:p>
            <a:pPr lvl="1">
              <a:buFont typeface="Courier New" panose="02070309020205020404" pitchFamily="49" charset="0"/>
              <a:buChar char="o"/>
            </a:pPr>
            <a:r>
              <a:rPr lang="en-US" dirty="0"/>
              <a:t>Engagement with decision-makers and change-agents</a:t>
            </a:r>
          </a:p>
          <a:p>
            <a:pPr>
              <a:buFont typeface="Wingdings" pitchFamily="2" charset="2"/>
              <a:buChar char="§"/>
            </a:pPr>
            <a:endParaRPr lang="en-US" dirty="0"/>
          </a:p>
        </p:txBody>
      </p:sp>
    </p:spTree>
    <p:extLst>
      <p:ext uri="{BB962C8B-B14F-4D97-AF65-F5344CB8AC3E}">
        <p14:creationId xmlns:p14="http://schemas.microsoft.com/office/powerpoint/2010/main" val="178697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9"/>
          <p:cNvSpPr txBox="1"/>
          <p:nvPr/>
        </p:nvSpPr>
        <p:spPr>
          <a:xfrm>
            <a:off x="850900" y="220349"/>
            <a:ext cx="10065929" cy="895142"/>
          </a:xfrm>
          <a:prstGeom prst="rect">
            <a:avLst/>
          </a:prstGeom>
          <a:noFill/>
          <a:ln>
            <a:noFill/>
          </a:ln>
        </p:spPr>
        <p:txBody>
          <a:bodyPr spcFirstLastPara="1" wrap="square" lIns="0" tIns="45700" rIns="91425" bIns="45700" anchor="ctr" anchorCtr="0">
            <a:noAutofit/>
          </a:bodyPr>
          <a:lstStyle/>
          <a:p>
            <a:pPr marL="0" marR="0" lvl="0" indent="0" algn="ctr" rtl="0">
              <a:lnSpc>
                <a:spcPct val="100000"/>
              </a:lnSpc>
              <a:spcBef>
                <a:spcPts val="0"/>
              </a:spcBef>
              <a:spcAft>
                <a:spcPts val="0"/>
              </a:spcAft>
              <a:buClr>
                <a:srgbClr val="E6005B"/>
              </a:buClr>
              <a:buSzPts val="3200"/>
              <a:buFont typeface="Montserrat ExtraBold"/>
              <a:buNone/>
            </a:pPr>
            <a:r>
              <a:rPr lang="en-GB" sz="3200" b="1" i="1" dirty="0">
                <a:latin typeface="Montserrat ExtraBold"/>
                <a:ea typeface="Montserrat ExtraBold"/>
                <a:cs typeface="Montserrat ExtraBold"/>
                <a:sym typeface="Montserrat ExtraBold"/>
              </a:rPr>
              <a:t>Collaboration benefits between MHS Providers</a:t>
            </a:r>
            <a:endParaRPr sz="3200" b="1" i="1" dirty="0">
              <a:latin typeface="Montserrat ExtraBold"/>
              <a:ea typeface="Montserrat ExtraBold"/>
              <a:cs typeface="Montserrat ExtraBold"/>
              <a:sym typeface="Montserrat ExtraBold"/>
            </a:endParaRPr>
          </a:p>
        </p:txBody>
      </p:sp>
      <p:sp>
        <p:nvSpPr>
          <p:cNvPr id="364" name="Google Shape;364;p9"/>
          <p:cNvSpPr txBox="1"/>
          <p:nvPr/>
        </p:nvSpPr>
        <p:spPr>
          <a:xfrm>
            <a:off x="4057055" y="3249606"/>
            <a:ext cx="347033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dk1"/>
                </a:solidFill>
                <a:latin typeface="Arial"/>
                <a:ea typeface="Arial"/>
                <a:cs typeface="Arial"/>
                <a:sym typeface="Arial"/>
              </a:rPr>
              <a:t>Collaboration </a:t>
            </a:r>
            <a:endParaRPr dirty="0"/>
          </a:p>
          <a:p>
            <a:pPr marL="0" marR="0" lvl="0" indent="0" algn="ctr" rtl="0">
              <a:spcBef>
                <a:spcPts val="0"/>
              </a:spcBef>
              <a:spcAft>
                <a:spcPts val="0"/>
              </a:spcAft>
              <a:buNone/>
            </a:pPr>
            <a:r>
              <a:rPr lang="en-GB" sz="1800" b="1" i="1" dirty="0">
                <a:solidFill>
                  <a:srgbClr val="0C5493"/>
                </a:solidFill>
                <a:latin typeface="Arial"/>
                <a:ea typeface="Arial"/>
                <a:cs typeface="Arial"/>
                <a:sym typeface="Arial"/>
              </a:rPr>
              <a:t>helps to</a:t>
            </a:r>
            <a:r>
              <a:rPr lang="en-GB" sz="1800" b="1" dirty="0">
                <a:solidFill>
                  <a:srgbClr val="0C5493"/>
                </a:solidFill>
                <a:latin typeface="Aharoni"/>
                <a:ea typeface="Aharoni"/>
                <a:cs typeface="Aharoni"/>
                <a:sym typeface="Aharoni"/>
              </a:rPr>
              <a:t>…</a:t>
            </a:r>
            <a:endParaRPr dirty="0"/>
          </a:p>
        </p:txBody>
      </p:sp>
      <p:grpSp>
        <p:nvGrpSpPr>
          <p:cNvPr id="365" name="Google Shape;365;p9"/>
          <p:cNvGrpSpPr/>
          <p:nvPr/>
        </p:nvGrpSpPr>
        <p:grpSpPr>
          <a:xfrm>
            <a:off x="508000" y="1115490"/>
            <a:ext cx="10807700" cy="5564709"/>
            <a:chOff x="1808898" y="1628760"/>
            <a:chExt cx="9266069" cy="5138561"/>
          </a:xfrm>
        </p:grpSpPr>
        <p:sp>
          <p:nvSpPr>
            <p:cNvPr id="366" name="Google Shape;366;p9"/>
            <p:cNvSpPr/>
            <p:nvPr/>
          </p:nvSpPr>
          <p:spPr>
            <a:xfrm>
              <a:off x="5374029" y="4063870"/>
              <a:ext cx="453072" cy="335756"/>
            </a:xfrm>
            <a:custGeom>
              <a:avLst/>
              <a:gdLst/>
              <a:ahLst/>
              <a:cxnLst/>
              <a:rect l="l" t="t" r="r" b="b"/>
              <a:pathLst>
                <a:path w="453072" h="335756" extrusionOk="0">
                  <a:moveTo>
                    <a:pt x="453072" y="167878"/>
                  </a:moveTo>
                  <a:cubicBezTo>
                    <a:pt x="453072" y="260595"/>
                    <a:pt x="351648" y="335756"/>
                    <a:pt x="226536" y="335756"/>
                  </a:cubicBezTo>
                  <a:cubicBezTo>
                    <a:pt x="101424" y="335756"/>
                    <a:pt x="0" y="260595"/>
                    <a:pt x="0" y="167878"/>
                  </a:cubicBezTo>
                  <a:cubicBezTo>
                    <a:pt x="0" y="75162"/>
                    <a:pt x="101424" y="0"/>
                    <a:pt x="226536" y="0"/>
                  </a:cubicBezTo>
                  <a:cubicBezTo>
                    <a:pt x="351648" y="0"/>
                    <a:pt x="453072" y="75162"/>
                    <a:pt x="453072" y="16787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9"/>
            <p:cNvSpPr/>
            <p:nvPr/>
          </p:nvSpPr>
          <p:spPr>
            <a:xfrm>
              <a:off x="6582221" y="4063870"/>
              <a:ext cx="453072" cy="335756"/>
            </a:xfrm>
            <a:custGeom>
              <a:avLst/>
              <a:gdLst/>
              <a:ahLst/>
              <a:cxnLst/>
              <a:rect l="l" t="t" r="r" b="b"/>
              <a:pathLst>
                <a:path w="453072" h="335756" extrusionOk="0">
                  <a:moveTo>
                    <a:pt x="453072" y="167878"/>
                  </a:moveTo>
                  <a:cubicBezTo>
                    <a:pt x="453072" y="260595"/>
                    <a:pt x="351648" y="335756"/>
                    <a:pt x="226536" y="335756"/>
                  </a:cubicBezTo>
                  <a:cubicBezTo>
                    <a:pt x="101424" y="335756"/>
                    <a:pt x="0" y="260595"/>
                    <a:pt x="0" y="167878"/>
                  </a:cubicBezTo>
                  <a:cubicBezTo>
                    <a:pt x="0" y="75162"/>
                    <a:pt x="101424" y="0"/>
                    <a:pt x="226536" y="0"/>
                  </a:cubicBezTo>
                  <a:cubicBezTo>
                    <a:pt x="351648" y="0"/>
                    <a:pt x="453072" y="75162"/>
                    <a:pt x="453072" y="167878"/>
                  </a:cubicBezTo>
                  <a:close/>
                </a:path>
              </a:pathLst>
            </a:custGeom>
            <a:solidFill>
              <a:srgbClr val="783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9"/>
            <p:cNvSpPr/>
            <p:nvPr/>
          </p:nvSpPr>
          <p:spPr>
            <a:xfrm>
              <a:off x="5751589" y="4705537"/>
              <a:ext cx="906144" cy="335756"/>
            </a:xfrm>
            <a:custGeom>
              <a:avLst/>
              <a:gdLst/>
              <a:ahLst/>
              <a:cxnLst/>
              <a:rect l="l" t="t" r="r" b="b"/>
              <a:pathLst>
                <a:path w="906144" h="335756" extrusionOk="0">
                  <a:moveTo>
                    <a:pt x="906144" y="335756"/>
                  </a:moveTo>
                  <a:lnTo>
                    <a:pt x="906144" y="167878"/>
                  </a:lnTo>
                  <a:cubicBezTo>
                    <a:pt x="906144" y="141764"/>
                    <a:pt x="891042" y="115649"/>
                    <a:pt x="860837" y="100727"/>
                  </a:cubicBezTo>
                  <a:cubicBezTo>
                    <a:pt x="800427" y="63421"/>
                    <a:pt x="719881" y="37306"/>
                    <a:pt x="639335" y="22384"/>
                  </a:cubicBezTo>
                  <a:cubicBezTo>
                    <a:pt x="583960" y="11192"/>
                    <a:pt x="518516" y="0"/>
                    <a:pt x="453072" y="0"/>
                  </a:cubicBezTo>
                  <a:cubicBezTo>
                    <a:pt x="392662" y="0"/>
                    <a:pt x="327219" y="7461"/>
                    <a:pt x="266809" y="22384"/>
                  </a:cubicBezTo>
                  <a:cubicBezTo>
                    <a:pt x="186263" y="37306"/>
                    <a:pt x="110751" y="67151"/>
                    <a:pt x="45307" y="100727"/>
                  </a:cubicBezTo>
                  <a:cubicBezTo>
                    <a:pt x="15102" y="119380"/>
                    <a:pt x="0" y="141764"/>
                    <a:pt x="0" y="167878"/>
                  </a:cubicBezTo>
                  <a:lnTo>
                    <a:pt x="0" y="335756"/>
                  </a:lnTo>
                  <a:lnTo>
                    <a:pt x="906144" y="3357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9"/>
            <p:cNvSpPr/>
            <p:nvPr/>
          </p:nvSpPr>
          <p:spPr>
            <a:xfrm>
              <a:off x="5978125" y="4325013"/>
              <a:ext cx="453072" cy="335756"/>
            </a:xfrm>
            <a:custGeom>
              <a:avLst/>
              <a:gdLst/>
              <a:ahLst/>
              <a:cxnLst/>
              <a:rect l="l" t="t" r="r" b="b"/>
              <a:pathLst>
                <a:path w="453072" h="335756" extrusionOk="0">
                  <a:moveTo>
                    <a:pt x="453072" y="167878"/>
                  </a:moveTo>
                  <a:cubicBezTo>
                    <a:pt x="453072" y="260595"/>
                    <a:pt x="351648" y="335756"/>
                    <a:pt x="226536" y="335756"/>
                  </a:cubicBezTo>
                  <a:cubicBezTo>
                    <a:pt x="101424" y="335756"/>
                    <a:pt x="0" y="260595"/>
                    <a:pt x="0" y="167878"/>
                  </a:cubicBezTo>
                  <a:cubicBezTo>
                    <a:pt x="0" y="75162"/>
                    <a:pt x="101424" y="0"/>
                    <a:pt x="226536" y="0"/>
                  </a:cubicBezTo>
                  <a:cubicBezTo>
                    <a:pt x="351648" y="0"/>
                    <a:pt x="453072" y="75162"/>
                    <a:pt x="453072" y="1678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9"/>
            <p:cNvSpPr/>
            <p:nvPr/>
          </p:nvSpPr>
          <p:spPr>
            <a:xfrm>
              <a:off x="6441265" y="4444393"/>
              <a:ext cx="820563" cy="335756"/>
            </a:xfrm>
            <a:custGeom>
              <a:avLst/>
              <a:gdLst/>
              <a:ahLst/>
              <a:cxnLst/>
              <a:rect l="l" t="t" r="r" b="b"/>
              <a:pathLst>
                <a:path w="820563" h="335756" extrusionOk="0">
                  <a:moveTo>
                    <a:pt x="775256" y="100727"/>
                  </a:moveTo>
                  <a:cubicBezTo>
                    <a:pt x="714847" y="63421"/>
                    <a:pt x="634301" y="37306"/>
                    <a:pt x="553755" y="22384"/>
                  </a:cubicBezTo>
                  <a:cubicBezTo>
                    <a:pt x="498379" y="11192"/>
                    <a:pt x="432935" y="0"/>
                    <a:pt x="367492" y="0"/>
                  </a:cubicBezTo>
                  <a:cubicBezTo>
                    <a:pt x="307082" y="0"/>
                    <a:pt x="241638" y="7461"/>
                    <a:pt x="181229" y="22384"/>
                  </a:cubicBezTo>
                  <a:cubicBezTo>
                    <a:pt x="151024" y="29845"/>
                    <a:pt x="120819" y="37306"/>
                    <a:pt x="90614" y="48498"/>
                  </a:cubicBezTo>
                  <a:lnTo>
                    <a:pt x="90614" y="52229"/>
                  </a:lnTo>
                  <a:cubicBezTo>
                    <a:pt x="90614" y="115649"/>
                    <a:pt x="55375" y="175339"/>
                    <a:pt x="0" y="216376"/>
                  </a:cubicBezTo>
                  <a:cubicBezTo>
                    <a:pt x="95649" y="238760"/>
                    <a:pt x="171160" y="268605"/>
                    <a:pt x="231570" y="302181"/>
                  </a:cubicBezTo>
                  <a:cubicBezTo>
                    <a:pt x="246672" y="313373"/>
                    <a:pt x="261775" y="320834"/>
                    <a:pt x="271843" y="335756"/>
                  </a:cubicBezTo>
                  <a:lnTo>
                    <a:pt x="820564" y="335756"/>
                  </a:lnTo>
                  <a:lnTo>
                    <a:pt x="820564" y="167878"/>
                  </a:lnTo>
                  <a:cubicBezTo>
                    <a:pt x="820564" y="141764"/>
                    <a:pt x="805461" y="115649"/>
                    <a:pt x="775256" y="100727"/>
                  </a:cubicBezTo>
                  <a:close/>
                </a:path>
              </a:pathLst>
            </a:custGeom>
            <a:solidFill>
              <a:srgbClr val="783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9"/>
            <p:cNvSpPr/>
            <p:nvPr/>
          </p:nvSpPr>
          <p:spPr>
            <a:xfrm>
              <a:off x="5147493" y="4444393"/>
              <a:ext cx="820563" cy="335756"/>
            </a:xfrm>
            <a:custGeom>
              <a:avLst/>
              <a:gdLst/>
              <a:ahLst/>
              <a:cxnLst/>
              <a:rect l="l" t="t" r="r" b="b"/>
              <a:pathLst>
                <a:path w="820563" h="335756" extrusionOk="0">
                  <a:moveTo>
                    <a:pt x="588994" y="302181"/>
                  </a:moveTo>
                  <a:lnTo>
                    <a:pt x="588994" y="302181"/>
                  </a:lnTo>
                  <a:cubicBezTo>
                    <a:pt x="659472" y="264874"/>
                    <a:pt x="740018" y="235029"/>
                    <a:pt x="820564" y="216376"/>
                  </a:cubicBezTo>
                  <a:cubicBezTo>
                    <a:pt x="765188" y="171609"/>
                    <a:pt x="729949" y="115649"/>
                    <a:pt x="729949" y="52229"/>
                  </a:cubicBezTo>
                  <a:cubicBezTo>
                    <a:pt x="729949" y="48498"/>
                    <a:pt x="729949" y="48498"/>
                    <a:pt x="729949" y="44767"/>
                  </a:cubicBezTo>
                  <a:cubicBezTo>
                    <a:pt x="699745" y="37306"/>
                    <a:pt x="669540" y="26114"/>
                    <a:pt x="639335" y="22384"/>
                  </a:cubicBezTo>
                  <a:cubicBezTo>
                    <a:pt x="583960" y="11192"/>
                    <a:pt x="518516" y="0"/>
                    <a:pt x="453072" y="0"/>
                  </a:cubicBezTo>
                  <a:cubicBezTo>
                    <a:pt x="392662" y="0"/>
                    <a:pt x="327219" y="7461"/>
                    <a:pt x="266809" y="22384"/>
                  </a:cubicBezTo>
                  <a:cubicBezTo>
                    <a:pt x="186263" y="41037"/>
                    <a:pt x="110751" y="67151"/>
                    <a:pt x="45307" y="100727"/>
                  </a:cubicBezTo>
                  <a:cubicBezTo>
                    <a:pt x="15102" y="115649"/>
                    <a:pt x="0" y="141764"/>
                    <a:pt x="0" y="167878"/>
                  </a:cubicBezTo>
                  <a:lnTo>
                    <a:pt x="0" y="335756"/>
                  </a:lnTo>
                  <a:lnTo>
                    <a:pt x="543686" y="335756"/>
                  </a:lnTo>
                  <a:cubicBezTo>
                    <a:pt x="558789" y="320834"/>
                    <a:pt x="568857" y="313373"/>
                    <a:pt x="588994" y="30218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2" name="Google Shape;372;p9"/>
            <p:cNvSpPr/>
            <p:nvPr/>
          </p:nvSpPr>
          <p:spPr>
            <a:xfrm>
              <a:off x="3197034" y="1628761"/>
              <a:ext cx="2724859" cy="1321060"/>
            </a:xfrm>
            <a:prstGeom prst="ellipse">
              <a:avLst/>
            </a:prstGeom>
            <a:solidFill>
              <a:schemeClr val="lt1"/>
            </a:solidFill>
            <a:ln w="12700" cap="flat" cmpd="sng">
              <a:solidFill>
                <a:srgbClr val="BB3F0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dk1"/>
                  </a:solidFill>
                  <a:latin typeface="Arial"/>
                  <a:ea typeface="Arial"/>
                  <a:cs typeface="Arial"/>
                  <a:sym typeface="Arial"/>
                </a:rPr>
                <a:t>R</a:t>
              </a:r>
              <a:r>
                <a:rPr lang="en-GB" sz="1800" dirty="0">
                  <a:solidFill>
                    <a:schemeClr val="dk1"/>
                  </a:solidFill>
                  <a:latin typeface="Arial"/>
                  <a:ea typeface="Arial"/>
                  <a:cs typeface="Arial"/>
                  <a:sym typeface="Arial"/>
                </a:rPr>
                <a:t>educe the stigma of MHS users</a:t>
              </a:r>
              <a:endParaRPr dirty="0"/>
            </a:p>
          </p:txBody>
        </p:sp>
        <p:sp>
          <p:nvSpPr>
            <p:cNvPr id="373" name="Google Shape;373;p9"/>
            <p:cNvSpPr/>
            <p:nvPr/>
          </p:nvSpPr>
          <p:spPr>
            <a:xfrm>
              <a:off x="1808898" y="3570279"/>
              <a:ext cx="2416384" cy="1471014"/>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dk1"/>
                  </a:solidFill>
                  <a:latin typeface="Arial"/>
                  <a:ea typeface="Arial"/>
                  <a:cs typeface="Arial"/>
                  <a:sym typeface="Arial"/>
                </a:rPr>
                <a:t>B</a:t>
              </a:r>
              <a:r>
                <a:rPr lang="en-GB" sz="1800" dirty="0">
                  <a:solidFill>
                    <a:schemeClr val="dk1"/>
                  </a:solidFill>
                  <a:latin typeface="Arial"/>
                  <a:ea typeface="Arial"/>
                  <a:cs typeface="Arial"/>
                  <a:sym typeface="Arial"/>
                </a:rPr>
                <a:t>reak the language</a:t>
              </a:r>
              <a:endParaRPr dirty="0"/>
            </a:p>
            <a:p>
              <a:pPr marL="0" marR="0" lvl="0" indent="0" algn="ctr" rtl="0">
                <a:spcBef>
                  <a:spcPts val="0"/>
                </a:spcBef>
                <a:spcAft>
                  <a:spcPts val="0"/>
                </a:spcAft>
                <a:buNone/>
              </a:pPr>
              <a:r>
                <a:rPr lang="en-GB" sz="1800" dirty="0">
                  <a:solidFill>
                    <a:schemeClr val="dk1"/>
                  </a:solidFill>
                  <a:latin typeface="Arial"/>
                  <a:ea typeface="Arial"/>
                  <a:cs typeface="Arial"/>
                  <a:sym typeface="Arial"/>
                </a:rPr>
                <a:t>barrier &amp; reduce health care complications</a:t>
              </a:r>
              <a:endParaRPr dirty="0"/>
            </a:p>
          </p:txBody>
        </p:sp>
        <p:sp>
          <p:nvSpPr>
            <p:cNvPr id="374" name="Google Shape;374;p9"/>
            <p:cNvSpPr/>
            <p:nvPr/>
          </p:nvSpPr>
          <p:spPr>
            <a:xfrm>
              <a:off x="4390382" y="5526880"/>
              <a:ext cx="3666350" cy="1240441"/>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dirty="0">
                  <a:solidFill>
                    <a:schemeClr val="dk1"/>
                  </a:solidFill>
                  <a:latin typeface="Arial"/>
                  <a:ea typeface="Arial"/>
                  <a:cs typeface="Arial"/>
                  <a:sym typeface="Arial"/>
                </a:rPr>
                <a:t>P</a:t>
              </a:r>
              <a:r>
                <a:rPr lang="en-GB" sz="1800" dirty="0">
                  <a:solidFill>
                    <a:schemeClr val="dk1"/>
                  </a:solidFill>
                  <a:latin typeface="Arial"/>
                  <a:ea typeface="Arial"/>
                  <a:cs typeface="Arial"/>
                  <a:sym typeface="Arial"/>
                </a:rPr>
                <a:t>roduce culture informed appropriate measures for MHS users</a:t>
              </a:r>
              <a:endParaRPr dirty="0"/>
            </a:p>
          </p:txBody>
        </p:sp>
        <p:cxnSp>
          <p:nvCxnSpPr>
            <p:cNvPr id="375" name="Google Shape;375;p9"/>
            <p:cNvCxnSpPr/>
            <p:nvPr/>
          </p:nvCxnSpPr>
          <p:spPr>
            <a:xfrm rot="10800000" flipH="1">
              <a:off x="6957174" y="2986364"/>
              <a:ext cx="448646" cy="487134"/>
            </a:xfrm>
            <a:prstGeom prst="straightConnector1">
              <a:avLst/>
            </a:prstGeom>
            <a:noFill/>
            <a:ln w="9525" cap="flat" cmpd="sng">
              <a:solidFill>
                <a:schemeClr val="dk1"/>
              </a:solidFill>
              <a:prstDash val="solid"/>
              <a:miter lim="800000"/>
              <a:headEnd type="none" w="sm" len="sm"/>
              <a:tailEnd type="triangle" w="med" len="med"/>
            </a:ln>
          </p:spPr>
        </p:cxnSp>
        <p:cxnSp>
          <p:nvCxnSpPr>
            <p:cNvPr id="376" name="Google Shape;376;p9"/>
            <p:cNvCxnSpPr/>
            <p:nvPr/>
          </p:nvCxnSpPr>
          <p:spPr>
            <a:xfrm rot="10800000">
              <a:off x="5042061" y="2921505"/>
              <a:ext cx="552684" cy="551993"/>
            </a:xfrm>
            <a:prstGeom prst="straightConnector1">
              <a:avLst/>
            </a:prstGeom>
            <a:noFill/>
            <a:ln w="9525" cap="flat" cmpd="sng">
              <a:solidFill>
                <a:schemeClr val="dk1"/>
              </a:solidFill>
              <a:prstDash val="solid"/>
              <a:miter lim="800000"/>
              <a:headEnd type="none" w="sm" len="sm"/>
              <a:tailEnd type="triangle" w="med" len="med"/>
            </a:ln>
          </p:spPr>
        </p:cxnSp>
        <p:cxnSp>
          <p:nvCxnSpPr>
            <p:cNvPr id="377" name="Google Shape;377;p9"/>
            <p:cNvCxnSpPr/>
            <p:nvPr/>
          </p:nvCxnSpPr>
          <p:spPr>
            <a:xfrm>
              <a:off x="6204659" y="5027440"/>
              <a:ext cx="0" cy="480911"/>
            </a:xfrm>
            <a:prstGeom prst="straightConnector1">
              <a:avLst/>
            </a:prstGeom>
            <a:noFill/>
            <a:ln w="9525" cap="flat" cmpd="sng">
              <a:solidFill>
                <a:schemeClr val="dk1"/>
              </a:solidFill>
              <a:prstDash val="solid"/>
              <a:miter lim="800000"/>
              <a:headEnd type="none" w="sm" len="sm"/>
              <a:tailEnd type="triangle" w="med" len="med"/>
            </a:ln>
          </p:spPr>
        </p:cxnSp>
        <p:cxnSp>
          <p:nvCxnSpPr>
            <p:cNvPr id="378" name="Google Shape;378;p9"/>
            <p:cNvCxnSpPr/>
            <p:nvPr/>
          </p:nvCxnSpPr>
          <p:spPr>
            <a:xfrm rot="10800000">
              <a:off x="4225282" y="4330926"/>
              <a:ext cx="843463" cy="223990"/>
            </a:xfrm>
            <a:prstGeom prst="straightConnector1">
              <a:avLst/>
            </a:prstGeom>
            <a:noFill/>
            <a:ln w="9525" cap="flat" cmpd="sng">
              <a:solidFill>
                <a:schemeClr val="dk1"/>
              </a:solidFill>
              <a:prstDash val="solid"/>
              <a:miter lim="800000"/>
              <a:headEnd type="none" w="sm" len="sm"/>
              <a:tailEnd type="triangle" w="med" len="med"/>
            </a:ln>
          </p:spPr>
        </p:cxnSp>
        <p:cxnSp>
          <p:nvCxnSpPr>
            <p:cNvPr id="379" name="Google Shape;379;p9"/>
            <p:cNvCxnSpPr/>
            <p:nvPr/>
          </p:nvCxnSpPr>
          <p:spPr>
            <a:xfrm rot="10800000" flipH="1">
              <a:off x="7340033" y="4350128"/>
              <a:ext cx="741462" cy="204788"/>
            </a:xfrm>
            <a:prstGeom prst="straightConnector1">
              <a:avLst/>
            </a:prstGeom>
            <a:noFill/>
            <a:ln w="9525" cap="flat" cmpd="sng">
              <a:solidFill>
                <a:schemeClr val="dk1"/>
              </a:solidFill>
              <a:prstDash val="solid"/>
              <a:miter lim="800000"/>
              <a:headEnd type="none" w="sm" len="sm"/>
              <a:tailEnd type="triangle" w="med" len="med"/>
            </a:ln>
          </p:spPr>
        </p:cxnSp>
        <p:sp>
          <p:nvSpPr>
            <p:cNvPr id="380" name="Google Shape;380;p9"/>
            <p:cNvSpPr/>
            <p:nvPr/>
          </p:nvSpPr>
          <p:spPr>
            <a:xfrm>
              <a:off x="8128376" y="3570278"/>
              <a:ext cx="2946591" cy="1375946"/>
            </a:xfrm>
            <a:prstGeom prst="ellipse">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Raise awareness within disadvantaged communities </a:t>
              </a:r>
              <a:endParaRPr/>
            </a:p>
          </p:txBody>
        </p:sp>
        <p:sp>
          <p:nvSpPr>
            <p:cNvPr id="381" name="Google Shape;381;p9"/>
            <p:cNvSpPr/>
            <p:nvPr/>
          </p:nvSpPr>
          <p:spPr>
            <a:xfrm>
              <a:off x="6487428" y="1628760"/>
              <a:ext cx="2724859" cy="1321060"/>
            </a:xfrm>
            <a:prstGeom prst="ellipse">
              <a:avLst/>
            </a:prstGeom>
            <a:solidFill>
              <a:schemeClr val="lt1"/>
            </a:solidFill>
            <a:ln w="12700" cap="flat" cmpd="sng">
              <a:solidFill>
                <a:srgbClr val="BB3F0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Provide multidimensional  MHS </a:t>
              </a:r>
              <a:endParaRPr/>
            </a:p>
          </p:txBody>
        </p:sp>
        <p:cxnSp>
          <p:nvCxnSpPr>
            <p:cNvPr id="382" name="Google Shape;382;p9"/>
            <p:cNvCxnSpPr>
              <a:stCxn id="372" idx="6"/>
              <a:endCxn id="381" idx="2"/>
            </p:cNvCxnSpPr>
            <p:nvPr/>
          </p:nvCxnSpPr>
          <p:spPr>
            <a:xfrm>
              <a:off x="5921893" y="2289291"/>
              <a:ext cx="565500" cy="0"/>
            </a:xfrm>
            <a:prstGeom prst="straightConnector1">
              <a:avLst/>
            </a:prstGeom>
            <a:noFill/>
            <a:ln w="76200" cap="flat" cmpd="sng">
              <a:solidFill>
                <a:srgbClr val="C00000"/>
              </a:solidFill>
              <a:prstDash val="solid"/>
              <a:miter lim="800000"/>
              <a:headEnd type="none" w="sm" len="sm"/>
              <a:tailEnd type="none" w="sm" len="sm"/>
            </a:ln>
          </p:spPr>
        </p:cxnSp>
        <p:cxnSp>
          <p:nvCxnSpPr>
            <p:cNvPr id="383" name="Google Shape;383;p9"/>
            <p:cNvCxnSpPr>
              <a:stCxn id="372" idx="2"/>
              <a:endCxn id="373" idx="0"/>
            </p:cNvCxnSpPr>
            <p:nvPr/>
          </p:nvCxnSpPr>
          <p:spPr>
            <a:xfrm flipH="1">
              <a:off x="3017034" y="2289291"/>
              <a:ext cx="180000" cy="1281000"/>
            </a:xfrm>
            <a:prstGeom prst="bentConnector2">
              <a:avLst/>
            </a:prstGeom>
            <a:noFill/>
            <a:ln w="76200" cap="flat" cmpd="sng">
              <a:solidFill>
                <a:srgbClr val="C00000"/>
              </a:solidFill>
              <a:prstDash val="solid"/>
              <a:miter lim="800000"/>
              <a:headEnd type="none" w="sm" len="sm"/>
              <a:tailEnd type="none" w="sm" len="sm"/>
            </a:ln>
          </p:spPr>
        </p:cxnSp>
        <p:cxnSp>
          <p:nvCxnSpPr>
            <p:cNvPr id="384" name="Google Shape;384;p9"/>
            <p:cNvCxnSpPr>
              <a:stCxn id="381" idx="6"/>
            </p:cNvCxnSpPr>
            <p:nvPr/>
          </p:nvCxnSpPr>
          <p:spPr>
            <a:xfrm>
              <a:off x="9212287" y="2289290"/>
              <a:ext cx="344700" cy="1291200"/>
            </a:xfrm>
            <a:prstGeom prst="bentConnector2">
              <a:avLst/>
            </a:prstGeom>
            <a:noFill/>
            <a:ln w="76200" cap="flat" cmpd="sng">
              <a:solidFill>
                <a:srgbClr val="C00000"/>
              </a:solidFill>
              <a:prstDash val="solid"/>
              <a:miter lim="800000"/>
              <a:headEnd type="none" w="sm" len="sm"/>
              <a:tailEnd type="none" w="sm" len="sm"/>
            </a:ln>
          </p:spPr>
        </p:cxnSp>
        <p:cxnSp>
          <p:nvCxnSpPr>
            <p:cNvPr id="385" name="Google Shape;385;p9"/>
            <p:cNvCxnSpPr>
              <a:stCxn id="373" idx="4"/>
              <a:endCxn id="374" idx="2"/>
            </p:cNvCxnSpPr>
            <p:nvPr/>
          </p:nvCxnSpPr>
          <p:spPr>
            <a:xfrm>
              <a:off x="3017090" y="5041293"/>
              <a:ext cx="1373400" cy="1105800"/>
            </a:xfrm>
            <a:prstGeom prst="straightConnector1">
              <a:avLst/>
            </a:prstGeom>
            <a:noFill/>
            <a:ln w="38100" cap="flat" cmpd="sng">
              <a:solidFill>
                <a:srgbClr val="C00000"/>
              </a:solidFill>
              <a:prstDash val="solid"/>
              <a:miter lim="800000"/>
              <a:headEnd type="none" w="sm" len="sm"/>
              <a:tailEnd type="none" w="sm" len="sm"/>
            </a:ln>
          </p:spPr>
        </p:cxnSp>
        <p:cxnSp>
          <p:nvCxnSpPr>
            <p:cNvPr id="386" name="Google Shape;386;p9"/>
            <p:cNvCxnSpPr>
              <a:stCxn id="380" idx="4"/>
              <a:endCxn id="374" idx="6"/>
            </p:cNvCxnSpPr>
            <p:nvPr/>
          </p:nvCxnSpPr>
          <p:spPr>
            <a:xfrm flipH="1">
              <a:off x="8056672" y="4946224"/>
              <a:ext cx="1545000" cy="1200900"/>
            </a:xfrm>
            <a:prstGeom prst="straightConnector1">
              <a:avLst/>
            </a:prstGeom>
            <a:noFill/>
            <a:ln w="38100" cap="flat" cmpd="sng">
              <a:solidFill>
                <a:srgbClr val="C00000"/>
              </a:solidFill>
              <a:prstDash val="solid"/>
              <a:miter lim="800000"/>
              <a:headEnd type="none" w="sm" len="sm"/>
              <a:tailEnd type="none" w="sm" len="sm"/>
            </a:ln>
          </p:spPr>
        </p:cxnSp>
      </p:grpSp>
    </p:spTree>
    <p:extLst>
      <p:ext uri="{BB962C8B-B14F-4D97-AF65-F5344CB8AC3E}">
        <p14:creationId xmlns:p14="http://schemas.microsoft.com/office/powerpoint/2010/main" val="240611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48681979"/>
              </p:ext>
            </p:extLst>
          </p:nvPr>
        </p:nvGraphicFramePr>
        <p:xfrm>
          <a:off x="0" y="1016000"/>
          <a:ext cx="8609462" cy="579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flipH="1">
            <a:off x="8234233" y="0"/>
            <a:ext cx="1" cy="685800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6855" y="342968"/>
            <a:ext cx="3915145" cy="210815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4232" y="3176632"/>
            <a:ext cx="3957765" cy="3153019"/>
          </a:xfrm>
          <a:prstGeom prst="rect">
            <a:avLst/>
          </a:prstGeom>
        </p:spPr>
      </p:pic>
      <p:sp>
        <p:nvSpPr>
          <p:cNvPr id="16" name="Rectangle 15"/>
          <p:cNvSpPr/>
          <p:nvPr/>
        </p:nvSpPr>
        <p:spPr>
          <a:xfrm rot="10800000" flipV="1">
            <a:off x="8276855" y="6329651"/>
            <a:ext cx="3421658" cy="4776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ZA" i="1" dirty="0"/>
              <a:t>Mental Health Users</a:t>
            </a:r>
            <a:endParaRPr lang="en-GB" i="1" dirty="0"/>
          </a:p>
        </p:txBody>
      </p:sp>
      <p:sp>
        <p:nvSpPr>
          <p:cNvPr id="17" name="Rectangle 16"/>
          <p:cNvSpPr/>
          <p:nvPr/>
        </p:nvSpPr>
        <p:spPr>
          <a:xfrm rot="10800000" flipV="1">
            <a:off x="8276855" y="2467168"/>
            <a:ext cx="3915143" cy="608920"/>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a:t>Mental Health Providers’ Epistemological Schism</a:t>
            </a:r>
          </a:p>
        </p:txBody>
      </p:sp>
      <p:sp>
        <p:nvSpPr>
          <p:cNvPr id="21" name="Title 3">
            <a:extLst>
              <a:ext uri="{FF2B5EF4-FFF2-40B4-BE49-F238E27FC236}">
                <a16:creationId xmlns:a16="http://schemas.microsoft.com/office/drawing/2014/main" id="{A6F8A2C9-ABB0-F148-B06C-684146C61012}"/>
              </a:ext>
            </a:extLst>
          </p:cNvPr>
          <p:cNvSpPr txBox="1">
            <a:spLocks/>
          </p:cNvSpPr>
          <p:nvPr/>
        </p:nvSpPr>
        <p:spPr>
          <a:xfrm>
            <a:off x="254000" y="160082"/>
            <a:ext cx="8255000" cy="1001982"/>
          </a:xfrm>
          <a:prstGeom prst="rect">
            <a:avLst/>
          </a:prstGeom>
        </p:spPr>
        <p:txBody>
          <a:bodyPr vert="horz" lIns="0" tIns="45720" rIns="91440" bIns="45720" rtlCol="0" anchor="ctr" anchorCtr="0">
            <a:noAutofit/>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r>
              <a:rPr kumimoji="0" lang="en-GB" sz="2400" b="1" i="0" u="none" strike="noStrike" kern="1200" cap="none" spc="0" normalizeH="0" baseline="0" noProof="0" dirty="0">
                <a:ln>
                  <a:noFill/>
                </a:ln>
                <a:solidFill>
                  <a:schemeClr val="tx1"/>
                </a:solidFill>
                <a:effectLst/>
                <a:uLnTx/>
                <a:uFillTx/>
              </a:rPr>
              <a:t>Discussion: Making sense of the study results: </a:t>
            </a:r>
          </a:p>
        </p:txBody>
      </p:sp>
    </p:spTree>
    <p:extLst>
      <p:ext uri="{BB962C8B-B14F-4D97-AF65-F5344CB8AC3E}">
        <p14:creationId xmlns:p14="http://schemas.microsoft.com/office/powerpoint/2010/main" val="341772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0"/>
          <p:cNvSpPr txBox="1"/>
          <p:nvPr/>
        </p:nvSpPr>
        <p:spPr>
          <a:xfrm>
            <a:off x="6096000" y="1399032"/>
            <a:ext cx="5501834" cy="4471416"/>
          </a:xfrm>
          <a:prstGeom prst="rect">
            <a:avLst/>
          </a:prstGeom>
          <a:noFill/>
          <a:ln>
            <a:noFill/>
          </a:ln>
        </p:spPr>
        <p:txBody>
          <a:bodyPr spcFirstLastPara="1" wrap="square" lIns="91425" tIns="45700" rIns="91425" bIns="45700" anchor="ctr" anchorCtr="0">
            <a:normAutofit/>
          </a:bodyPr>
          <a:lstStyle/>
          <a:p>
            <a:pPr marL="285750" marR="0" lvl="0" indent="-88900" algn="l" rtl="0">
              <a:lnSpc>
                <a:spcPct val="90000"/>
              </a:lnSpc>
              <a:spcBef>
                <a:spcPts val="0"/>
              </a:spcBef>
              <a:spcAft>
                <a:spcPts val="0"/>
              </a:spcAft>
              <a:buClr>
                <a:schemeClr val="dk1"/>
              </a:buClr>
              <a:buSzPts val="2200"/>
              <a:buFont typeface="Arial"/>
              <a:buNone/>
            </a:pPr>
            <a:endParaRPr sz="2200">
              <a:solidFill>
                <a:schemeClr val="lt1"/>
              </a:solidFill>
              <a:latin typeface="Arial"/>
              <a:ea typeface="Arial"/>
              <a:cs typeface="Arial"/>
              <a:sym typeface="Arial"/>
            </a:endParaRPr>
          </a:p>
        </p:txBody>
      </p:sp>
      <p:sp>
        <p:nvSpPr>
          <p:cNvPr id="393" name="Google Shape;393;p10"/>
          <p:cNvSpPr txBox="1"/>
          <p:nvPr/>
        </p:nvSpPr>
        <p:spPr>
          <a:xfrm>
            <a:off x="8266176" y="6638544"/>
            <a:ext cx="0" cy="0"/>
          </a:xfrm>
          <a:prstGeom prst="rect">
            <a:avLst/>
          </a:prstGeom>
          <a:noFill/>
          <a:ln>
            <a:noFill/>
          </a:ln>
        </p:spPr>
        <p:txBody>
          <a:bodyPr spcFirstLastPara="1" wrap="square" lIns="0" tIns="0" rIns="0" bIns="0" anchor="b" anchorCtr="0">
            <a:normAutofit fontScale="25000" lnSpcReduction="20000"/>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10"/>
          <p:cNvSpPr txBox="1"/>
          <p:nvPr/>
        </p:nvSpPr>
        <p:spPr>
          <a:xfrm>
            <a:off x="781890" y="1366644"/>
            <a:ext cx="6011172" cy="89514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E6005B"/>
              </a:buClr>
              <a:buSzPts val="3200"/>
              <a:buFont typeface="Arial"/>
              <a:buNone/>
            </a:pPr>
            <a:endParaRPr sz="3200" b="1" i="1">
              <a:solidFill>
                <a:srgbClr val="E6005B"/>
              </a:solidFill>
              <a:latin typeface="Montserrat ExtraBold"/>
              <a:ea typeface="Montserrat ExtraBold"/>
              <a:cs typeface="Montserrat ExtraBold"/>
              <a:sym typeface="Montserrat ExtraBold"/>
            </a:endParaRPr>
          </a:p>
        </p:txBody>
      </p:sp>
      <p:sp>
        <p:nvSpPr>
          <p:cNvPr id="395" name="Google Shape;395;p10"/>
          <p:cNvSpPr txBox="1"/>
          <p:nvPr/>
        </p:nvSpPr>
        <p:spPr>
          <a:xfrm>
            <a:off x="95765" y="1483439"/>
            <a:ext cx="3866635" cy="354135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Montserrat ExtraBold"/>
              <a:buNone/>
            </a:pPr>
            <a:r>
              <a:rPr lang="en-ZA" sz="2400" b="1" dirty="0">
                <a:solidFill>
                  <a:schemeClr val="dk1"/>
                </a:solidFill>
                <a:latin typeface="Montserrat ExtraBold"/>
                <a:ea typeface="Montserrat ExtraBold"/>
                <a:cs typeface="Montserrat ExtraBold"/>
                <a:sym typeface="Montserrat ExtraBold"/>
              </a:rPr>
              <a:t>RECOMMENDATIONS</a:t>
            </a:r>
            <a:endParaRPr sz="2400" b="1" i="1" dirty="0">
              <a:solidFill>
                <a:schemeClr val="dk1"/>
              </a:solidFill>
              <a:latin typeface="Montserrat ExtraBold"/>
              <a:ea typeface="Montserrat ExtraBold"/>
              <a:cs typeface="Montserrat ExtraBold"/>
              <a:sym typeface="Montserrat ExtraBold"/>
            </a:endParaRPr>
          </a:p>
        </p:txBody>
      </p:sp>
      <p:grpSp>
        <p:nvGrpSpPr>
          <p:cNvPr id="396" name="Google Shape;396;p10"/>
          <p:cNvGrpSpPr/>
          <p:nvPr/>
        </p:nvGrpSpPr>
        <p:grpSpPr>
          <a:xfrm>
            <a:off x="3787476" y="1330008"/>
            <a:ext cx="8232069" cy="4609464"/>
            <a:chOff x="0" y="0"/>
            <a:chExt cx="8803569" cy="4381279"/>
          </a:xfrm>
        </p:grpSpPr>
        <p:sp>
          <p:nvSpPr>
            <p:cNvPr id="397" name="Google Shape;397;p10"/>
            <p:cNvSpPr/>
            <p:nvPr/>
          </p:nvSpPr>
          <p:spPr>
            <a:xfrm>
              <a:off x="0" y="0"/>
              <a:ext cx="8803569" cy="142648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txBox="1"/>
            <p:nvPr/>
          </p:nvSpPr>
          <p:spPr>
            <a:xfrm>
              <a:off x="69635" y="69635"/>
              <a:ext cx="8664299" cy="128721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dk1"/>
                </a:buClr>
                <a:buSzPts val="2000"/>
                <a:buFont typeface="Arial"/>
                <a:buNone/>
              </a:pPr>
              <a:endParaRPr sz="2000" b="0" dirty="0">
                <a:solidFill>
                  <a:schemeClr val="lt1"/>
                </a:solidFill>
                <a:latin typeface="Arial"/>
                <a:ea typeface="Arial"/>
                <a:cs typeface="Arial"/>
                <a:sym typeface="Arial"/>
              </a:endParaRPr>
            </a:p>
            <a:p>
              <a:pPr marL="342900" marR="0" lvl="0" indent="-342900" algn="l" rtl="0">
                <a:lnSpc>
                  <a:spcPct val="90000"/>
                </a:lnSpc>
                <a:spcBef>
                  <a:spcPts val="700"/>
                </a:spcBef>
                <a:spcAft>
                  <a:spcPts val="0"/>
                </a:spcAft>
                <a:buClr>
                  <a:schemeClr val="lt1"/>
                </a:buClr>
                <a:buSzPts val="2000"/>
                <a:buFont typeface="Arial" panose="020B0604020202020204" pitchFamily="34" charset="0"/>
                <a:buChar char="•"/>
              </a:pPr>
              <a:r>
                <a:rPr lang="en-GB" sz="2000" b="1" dirty="0">
                  <a:solidFill>
                    <a:schemeClr val="lt1"/>
                  </a:solidFill>
                  <a:latin typeface="Arial"/>
                  <a:ea typeface="Arial"/>
                  <a:cs typeface="Arial"/>
                  <a:sym typeface="Arial"/>
                </a:rPr>
                <a:t>Academic</a:t>
              </a:r>
              <a:r>
                <a:rPr lang="en-GB" sz="2000" b="0" dirty="0">
                  <a:solidFill>
                    <a:schemeClr val="lt1"/>
                  </a:solidFill>
                  <a:latin typeface="Arial"/>
                  <a:ea typeface="Arial"/>
                  <a:cs typeface="Arial"/>
                  <a:sym typeface="Arial"/>
                </a:rPr>
                <a:t>: </a:t>
              </a:r>
            </a:p>
            <a:p>
              <a:pPr marL="800100" lvl="1" indent="-342900">
                <a:lnSpc>
                  <a:spcPct val="90000"/>
                </a:lnSpc>
                <a:spcBef>
                  <a:spcPts val="700"/>
                </a:spcBef>
                <a:buClr>
                  <a:schemeClr val="lt1"/>
                </a:buClr>
                <a:buSzPts val="2000"/>
                <a:buFont typeface="Arial" panose="020B0604020202020204" pitchFamily="34" charset="0"/>
                <a:buChar char="•"/>
              </a:pPr>
              <a:r>
                <a:rPr lang="en-GB" sz="2000" b="0" dirty="0">
                  <a:solidFill>
                    <a:schemeClr val="lt1"/>
                  </a:solidFill>
                  <a:latin typeface="Arial"/>
                  <a:ea typeface="Arial"/>
                  <a:cs typeface="Arial"/>
                  <a:sym typeface="Arial"/>
                </a:rPr>
                <a:t>A need for more studies to help find solutions to this ong</a:t>
              </a:r>
              <a:r>
                <a:rPr lang="en-GB" sz="2000" dirty="0">
                  <a:solidFill>
                    <a:schemeClr val="lt1"/>
                  </a:solidFill>
                  <a:latin typeface="Arial"/>
                  <a:ea typeface="Arial"/>
                  <a:cs typeface="Arial"/>
                  <a:sym typeface="Arial"/>
                </a:rPr>
                <a:t>oing mental health care challenge</a:t>
              </a:r>
            </a:p>
            <a:p>
              <a:pPr marL="800100" lvl="1" indent="-342900">
                <a:lnSpc>
                  <a:spcPct val="90000"/>
                </a:lnSpc>
                <a:spcBef>
                  <a:spcPts val="700"/>
                </a:spcBef>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Need for curriculum revisions</a:t>
              </a:r>
              <a:endParaRPr dirty="0"/>
            </a:p>
            <a:p>
              <a:pPr marL="0" marR="0" lvl="0" indent="0" algn="l" rtl="0">
                <a:lnSpc>
                  <a:spcPct val="90000"/>
                </a:lnSpc>
                <a:spcBef>
                  <a:spcPts val="700"/>
                </a:spcBef>
                <a:spcAft>
                  <a:spcPts val="0"/>
                </a:spcAft>
                <a:buClr>
                  <a:schemeClr val="dk1"/>
                </a:buClr>
                <a:buSzPts val="2000"/>
                <a:buFont typeface="Arial"/>
                <a:buNone/>
              </a:pPr>
              <a:endParaRPr sz="2000" b="0" dirty="0">
                <a:solidFill>
                  <a:schemeClr val="lt1"/>
                </a:solidFill>
                <a:latin typeface="Arial"/>
                <a:ea typeface="Arial"/>
                <a:cs typeface="Arial"/>
                <a:sym typeface="Arial"/>
              </a:endParaRPr>
            </a:p>
          </p:txBody>
        </p:sp>
        <p:sp>
          <p:nvSpPr>
            <p:cNvPr id="399" name="Google Shape;399;p10"/>
            <p:cNvSpPr/>
            <p:nvPr/>
          </p:nvSpPr>
          <p:spPr>
            <a:xfrm>
              <a:off x="0" y="1483479"/>
              <a:ext cx="8803569" cy="142648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txBox="1"/>
            <p:nvPr/>
          </p:nvSpPr>
          <p:spPr>
            <a:xfrm>
              <a:off x="69636" y="1553114"/>
              <a:ext cx="8664299" cy="1287215"/>
            </a:xfrm>
            <a:prstGeom prst="rect">
              <a:avLst/>
            </a:prstGeom>
            <a:noFill/>
            <a:ln>
              <a:noFill/>
            </a:ln>
          </p:spPr>
          <p:txBody>
            <a:bodyPr spcFirstLastPara="1" wrap="square" lIns="76200" tIns="76200" rIns="76200" bIns="76200" anchor="ctr" anchorCtr="0">
              <a:noAutofit/>
            </a:bodyPr>
            <a:lstStyle/>
            <a:p>
              <a:pPr marL="342900" lvl="0" indent="-342900">
                <a:lnSpc>
                  <a:spcPct val="90000"/>
                </a:lnSpc>
                <a:buClr>
                  <a:schemeClr val="lt1"/>
                </a:buClr>
                <a:buSzPts val="2000"/>
                <a:buFont typeface="Arial" panose="020B0604020202020204" pitchFamily="34" charset="0"/>
                <a:buChar char="•"/>
              </a:pPr>
              <a:r>
                <a:rPr lang="en-ZA" sz="2000" b="1" dirty="0">
                  <a:solidFill>
                    <a:schemeClr val="lt1"/>
                  </a:solidFill>
                  <a:latin typeface="Arial"/>
                  <a:ea typeface="Arial"/>
                  <a:cs typeface="Arial"/>
                  <a:sym typeface="Arial"/>
                </a:rPr>
                <a:t>Government</a:t>
              </a:r>
              <a:r>
                <a:rPr lang="en-ZA" sz="2000" dirty="0">
                  <a:solidFill>
                    <a:schemeClr val="lt1"/>
                  </a:solidFill>
                  <a:latin typeface="Arial"/>
                  <a:ea typeface="Arial"/>
                  <a:cs typeface="Arial"/>
                  <a:sym typeface="Arial"/>
                </a:rPr>
                <a:t>: </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Establishment of stakeholder consultative forums</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Establishment of functional THs regulatory bodies</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Policy amendments to support the implementation of collaboration between all involved stakeholders</a:t>
              </a:r>
            </a:p>
          </p:txBody>
        </p:sp>
        <p:sp>
          <p:nvSpPr>
            <p:cNvPr id="401" name="Google Shape;401;p10"/>
            <p:cNvSpPr/>
            <p:nvPr/>
          </p:nvSpPr>
          <p:spPr>
            <a:xfrm>
              <a:off x="0" y="2916475"/>
              <a:ext cx="8803569" cy="142648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txBox="1"/>
            <p:nvPr/>
          </p:nvSpPr>
          <p:spPr>
            <a:xfrm>
              <a:off x="69636" y="2986110"/>
              <a:ext cx="8664299" cy="1287215"/>
            </a:xfrm>
            <a:prstGeom prst="rect">
              <a:avLst/>
            </a:prstGeom>
            <a:noFill/>
            <a:ln>
              <a:noFill/>
            </a:ln>
          </p:spPr>
          <p:txBody>
            <a:bodyPr spcFirstLastPara="1" wrap="square" lIns="76200" tIns="76200" rIns="76200" bIns="76200" anchor="ctr" anchorCtr="0">
              <a:noAutofit/>
            </a:bodyPr>
            <a:lstStyle/>
            <a:p>
              <a:pPr marL="342900" lvl="0" indent="-342900">
                <a:lnSpc>
                  <a:spcPct val="90000"/>
                </a:lnSpc>
                <a:buClr>
                  <a:schemeClr val="lt1"/>
                </a:buClr>
                <a:buSzPts val="2000"/>
                <a:buFont typeface="Arial" panose="020B0604020202020204" pitchFamily="34" charset="0"/>
                <a:buChar char="•"/>
              </a:pPr>
              <a:endParaRPr lang="en-ZA" sz="2000" b="1"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endParaRPr lang="en-ZA" sz="2000" b="1"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endParaRPr lang="en-ZA" sz="2000" b="1"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r>
                <a:rPr lang="en-ZA" sz="2000" b="1" dirty="0">
                  <a:solidFill>
                    <a:schemeClr val="lt1"/>
                  </a:solidFill>
                  <a:latin typeface="Arial"/>
                  <a:ea typeface="Arial"/>
                  <a:cs typeface="Arial"/>
                  <a:sym typeface="Arial"/>
                </a:rPr>
                <a:t>Practitioners</a:t>
              </a:r>
              <a:r>
                <a:rPr lang="en-ZA" sz="2000" dirty="0">
                  <a:solidFill>
                    <a:schemeClr val="lt1"/>
                  </a:solidFill>
                  <a:latin typeface="Arial"/>
                  <a:ea typeface="Arial"/>
                  <a:cs typeface="Arial"/>
                  <a:sym typeface="Arial"/>
                </a:rPr>
                <a:t>:</a:t>
              </a:r>
            </a:p>
            <a:p>
              <a:pPr marL="800100" lvl="1" indent="-342900">
                <a:lnSpc>
                  <a:spcPct val="90000"/>
                </a:lnSpc>
                <a:buClr>
                  <a:schemeClr val="lt1"/>
                </a:buClr>
                <a:buSzPts val="2000"/>
                <a:buFont typeface="Arial" panose="020B0604020202020204" pitchFamily="34" charset="0"/>
                <a:buChar char="•"/>
              </a:pPr>
              <a:r>
                <a:rPr lang="en-ZA" sz="2000" dirty="0">
                  <a:solidFill>
                    <a:schemeClr val="lt1"/>
                  </a:solidFill>
                  <a:latin typeface="Arial"/>
                  <a:ea typeface="Arial"/>
                  <a:cs typeface="Arial"/>
                  <a:sym typeface="Arial"/>
                </a:rPr>
                <a:t>Holistic-mental health care system</a:t>
              </a:r>
            </a:p>
            <a:p>
              <a:pPr marL="800100" lvl="1" indent="-342900">
                <a:lnSpc>
                  <a:spcPct val="90000"/>
                </a:lnSpc>
                <a:buClr>
                  <a:schemeClr val="lt1"/>
                </a:buClr>
                <a:buSzPts val="2000"/>
                <a:buFont typeface="Arial" panose="020B0604020202020204" pitchFamily="34" charset="0"/>
                <a:buChar char="•"/>
              </a:pPr>
              <a:r>
                <a:rPr lang="en-ZA" sz="2000" dirty="0">
                  <a:solidFill>
                    <a:schemeClr val="lt1"/>
                  </a:solidFill>
                  <a:latin typeface="Arial"/>
                  <a:ea typeface="Arial"/>
                  <a:cs typeface="Arial"/>
                  <a:sym typeface="Arial"/>
                </a:rPr>
                <a:t>Collaborate for reverse-knowledge transfer</a:t>
              </a:r>
            </a:p>
            <a:p>
              <a:pPr marL="800100" lvl="1" indent="-342900">
                <a:lnSpc>
                  <a:spcPct val="90000"/>
                </a:lnSpc>
                <a:buClr>
                  <a:schemeClr val="lt1"/>
                </a:buClr>
                <a:buSzPts val="2000"/>
                <a:buFont typeface="Arial" panose="020B0604020202020204" pitchFamily="34" charset="0"/>
                <a:buChar char="•"/>
              </a:pPr>
              <a:endParaRPr lang="en-ZA" sz="2000" dirty="0">
                <a:solidFill>
                  <a:schemeClr val="lt1"/>
                </a:solidFill>
                <a:latin typeface="Arial"/>
                <a:ea typeface="Arial"/>
                <a:cs typeface="Arial"/>
                <a:sym typeface="Arial"/>
              </a:endParaRPr>
            </a:p>
            <a:p>
              <a:pPr marL="800100" lvl="1" indent="-342900">
                <a:lnSpc>
                  <a:spcPct val="90000"/>
                </a:lnSpc>
                <a:buClr>
                  <a:schemeClr val="lt1"/>
                </a:buClr>
                <a:buSzPts val="2000"/>
                <a:buFont typeface="Arial" panose="020B0604020202020204" pitchFamily="34" charset="0"/>
                <a:buChar char="•"/>
              </a:pPr>
              <a:endParaRPr lang="en-ZA" sz="2000"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endParaRPr lang="en-ZA" sz="2000" dirty="0">
                <a:solidFill>
                  <a:schemeClr val="lt1"/>
                </a:solidFill>
                <a:latin typeface="Arial"/>
                <a:ea typeface="Arial"/>
                <a:cs typeface="Arial"/>
                <a:sym typeface="Arial"/>
              </a:endParaRPr>
            </a:p>
            <a:p>
              <a:pPr marL="800100" lvl="1" indent="-342900">
                <a:lnSpc>
                  <a:spcPct val="90000"/>
                </a:lnSpc>
                <a:buClr>
                  <a:schemeClr val="lt1"/>
                </a:buClr>
                <a:buSzPts val="2000"/>
                <a:buFont typeface="Arial" panose="020B0604020202020204" pitchFamily="34" charset="0"/>
                <a:buChar char="•"/>
              </a:pPr>
              <a:endParaRPr lang="en-ZA" sz="2000" dirty="0">
                <a:solidFill>
                  <a:schemeClr val="lt1"/>
                </a:solidFill>
                <a:latin typeface="Arial"/>
                <a:ea typeface="Arial"/>
                <a:cs typeface="Arial"/>
                <a:sym typeface="Arial"/>
              </a:endParaRPr>
            </a:p>
          </p:txBody>
        </p:sp>
        <p:sp>
          <p:nvSpPr>
            <p:cNvPr id="403" name="Google Shape;403;p10"/>
            <p:cNvSpPr/>
            <p:nvPr/>
          </p:nvSpPr>
          <p:spPr>
            <a:xfrm>
              <a:off x="0" y="4307051"/>
              <a:ext cx="8803569" cy="742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txBox="1"/>
            <p:nvPr/>
          </p:nvSpPr>
          <p:spPr>
            <a:xfrm>
              <a:off x="0" y="4307051"/>
              <a:ext cx="8803569" cy="74228"/>
            </a:xfrm>
            <a:prstGeom prst="rect">
              <a:avLst/>
            </a:prstGeom>
            <a:noFill/>
            <a:ln>
              <a:noFill/>
            </a:ln>
          </p:spPr>
          <p:txBody>
            <a:bodyPr spcFirstLastPara="1" wrap="square" lIns="279500" tIns="25400" rIns="142225" bIns="25400" anchor="t" anchorCtr="0">
              <a:noAutofit/>
            </a:bodyPr>
            <a:lstStyle/>
            <a:p>
              <a:pPr marL="228600" marR="0" lvl="1" indent="-1016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45083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00F9C2-28C0-18A9-C852-B45767F02694}"/>
              </a:ext>
            </a:extLst>
          </p:cNvPr>
          <p:cNvSpPr>
            <a:spLocks noGrp="1"/>
          </p:cNvSpPr>
          <p:nvPr>
            <p:ph type="title"/>
          </p:nvPr>
        </p:nvSpPr>
        <p:spPr>
          <a:xfrm>
            <a:off x="1081667" y="695921"/>
            <a:ext cx="9500839" cy="624793"/>
          </a:xfrm>
        </p:spPr>
        <p:txBody>
          <a:bodyPr>
            <a:normAutofit fontScale="90000"/>
          </a:bodyPr>
          <a:lstStyle/>
          <a:p>
            <a:pPr algn="ctr"/>
            <a:r>
              <a:rPr lang="en-US" sz="4400" kern="1200" dirty="0">
                <a:latin typeface="+mn-lt"/>
              </a:rPr>
              <a:t>Themes of our global health work at NTU</a:t>
            </a:r>
            <a:endParaRPr lang="en-GB" dirty="0">
              <a:latin typeface="+mn-lt"/>
            </a:endParaRPr>
          </a:p>
        </p:txBody>
      </p:sp>
      <p:sp>
        <p:nvSpPr>
          <p:cNvPr id="5" name="Text Placeholder 4">
            <a:extLst>
              <a:ext uri="{FF2B5EF4-FFF2-40B4-BE49-F238E27FC236}">
                <a16:creationId xmlns:a16="http://schemas.microsoft.com/office/drawing/2014/main" id="{85F469AE-B074-990A-978D-1B9971A3D30A}"/>
              </a:ext>
            </a:extLst>
          </p:cNvPr>
          <p:cNvSpPr>
            <a:spLocks noGrp="1"/>
          </p:cNvSpPr>
          <p:nvPr>
            <p:ph type="body" sz="quarter" idx="10"/>
          </p:nvPr>
        </p:nvSpPr>
        <p:spPr/>
        <p:txBody>
          <a:bodyPr/>
          <a:lstStyle/>
          <a:p>
            <a:r>
              <a:rPr lang="en-US" dirty="0"/>
              <a:t>www.ntu.ac.uk</a:t>
            </a:r>
          </a:p>
        </p:txBody>
      </p:sp>
      <p:graphicFrame>
        <p:nvGraphicFramePr>
          <p:cNvPr id="2" name="Content Placeholder 3">
            <a:extLst>
              <a:ext uri="{FF2B5EF4-FFF2-40B4-BE49-F238E27FC236}">
                <a16:creationId xmlns:a16="http://schemas.microsoft.com/office/drawing/2014/main" id="{AC6C7B17-C00E-8C80-2C5C-C30C91DAC430}"/>
              </a:ext>
            </a:extLst>
          </p:cNvPr>
          <p:cNvGraphicFramePr>
            <a:graphicFrameLocks/>
          </p:cNvGraphicFramePr>
          <p:nvPr/>
        </p:nvGraphicFramePr>
        <p:xfrm>
          <a:off x="276726" y="1248641"/>
          <a:ext cx="11766885" cy="5241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41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0"/>
          <p:cNvSpPr txBox="1"/>
          <p:nvPr/>
        </p:nvSpPr>
        <p:spPr>
          <a:xfrm>
            <a:off x="6096000" y="1399032"/>
            <a:ext cx="5501834" cy="4471416"/>
          </a:xfrm>
          <a:prstGeom prst="rect">
            <a:avLst/>
          </a:prstGeom>
          <a:noFill/>
          <a:ln>
            <a:noFill/>
          </a:ln>
        </p:spPr>
        <p:txBody>
          <a:bodyPr spcFirstLastPara="1" wrap="square" lIns="91425" tIns="45700" rIns="91425" bIns="45700" anchor="ctr" anchorCtr="0">
            <a:normAutofit/>
          </a:bodyPr>
          <a:lstStyle/>
          <a:p>
            <a:pPr marL="285750" marR="0" lvl="0" indent="-88900" algn="l" rtl="0">
              <a:lnSpc>
                <a:spcPct val="90000"/>
              </a:lnSpc>
              <a:spcBef>
                <a:spcPts val="0"/>
              </a:spcBef>
              <a:spcAft>
                <a:spcPts val="0"/>
              </a:spcAft>
              <a:buClr>
                <a:schemeClr val="dk1"/>
              </a:buClr>
              <a:buSzPts val="2200"/>
              <a:buFont typeface="Arial"/>
              <a:buNone/>
            </a:pPr>
            <a:endParaRPr sz="2200">
              <a:solidFill>
                <a:schemeClr val="lt1"/>
              </a:solidFill>
              <a:latin typeface="Arial"/>
              <a:ea typeface="Arial"/>
              <a:cs typeface="Arial"/>
              <a:sym typeface="Arial"/>
            </a:endParaRPr>
          </a:p>
        </p:txBody>
      </p:sp>
      <p:sp>
        <p:nvSpPr>
          <p:cNvPr id="393" name="Google Shape;393;p10"/>
          <p:cNvSpPr txBox="1"/>
          <p:nvPr/>
        </p:nvSpPr>
        <p:spPr>
          <a:xfrm>
            <a:off x="8266176" y="6638544"/>
            <a:ext cx="0" cy="0"/>
          </a:xfrm>
          <a:prstGeom prst="rect">
            <a:avLst/>
          </a:prstGeom>
          <a:noFill/>
          <a:ln>
            <a:noFill/>
          </a:ln>
        </p:spPr>
        <p:txBody>
          <a:bodyPr spcFirstLastPara="1" wrap="square" lIns="0" tIns="0" rIns="0" bIns="0" anchor="b" anchorCtr="0">
            <a:normAutofit fontScale="25000" lnSpcReduction="20000"/>
          </a:bodyPr>
          <a:lstStyle/>
          <a:p>
            <a:pPr marL="0" marR="0" lvl="0" indent="0" algn="r"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10"/>
          <p:cNvSpPr txBox="1"/>
          <p:nvPr/>
        </p:nvSpPr>
        <p:spPr>
          <a:xfrm>
            <a:off x="781890" y="1366644"/>
            <a:ext cx="6011172" cy="895142"/>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E6005B"/>
              </a:buClr>
              <a:buSzPts val="3200"/>
              <a:buFont typeface="Arial"/>
              <a:buNone/>
            </a:pPr>
            <a:endParaRPr sz="3200" b="1" i="1">
              <a:solidFill>
                <a:srgbClr val="E6005B"/>
              </a:solidFill>
              <a:latin typeface="Montserrat ExtraBold"/>
              <a:ea typeface="Montserrat ExtraBold"/>
              <a:cs typeface="Montserrat ExtraBold"/>
              <a:sym typeface="Montserrat ExtraBold"/>
            </a:endParaRPr>
          </a:p>
        </p:txBody>
      </p:sp>
      <p:sp>
        <p:nvSpPr>
          <p:cNvPr id="395" name="Google Shape;395;p10"/>
          <p:cNvSpPr txBox="1"/>
          <p:nvPr/>
        </p:nvSpPr>
        <p:spPr>
          <a:xfrm>
            <a:off x="95765" y="1483439"/>
            <a:ext cx="3866635" cy="354135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800"/>
              <a:buFont typeface="Montserrat ExtraBold"/>
              <a:buNone/>
            </a:pPr>
            <a:r>
              <a:rPr lang="en-ZA" sz="2400" b="1" dirty="0">
                <a:solidFill>
                  <a:schemeClr val="dk1"/>
                </a:solidFill>
                <a:latin typeface="Montserrat ExtraBold"/>
                <a:ea typeface="Montserrat ExtraBold"/>
                <a:cs typeface="Montserrat ExtraBold"/>
                <a:sym typeface="Montserrat ExtraBold"/>
              </a:rPr>
              <a:t>Next Steps</a:t>
            </a:r>
            <a:endParaRPr sz="2400" b="1" i="1" dirty="0">
              <a:solidFill>
                <a:schemeClr val="dk1"/>
              </a:solidFill>
              <a:latin typeface="Montserrat ExtraBold"/>
              <a:ea typeface="Montserrat ExtraBold"/>
              <a:cs typeface="Montserrat ExtraBold"/>
              <a:sym typeface="Montserrat ExtraBold"/>
            </a:endParaRPr>
          </a:p>
        </p:txBody>
      </p:sp>
      <p:grpSp>
        <p:nvGrpSpPr>
          <p:cNvPr id="396" name="Google Shape;396;p10"/>
          <p:cNvGrpSpPr/>
          <p:nvPr/>
        </p:nvGrpSpPr>
        <p:grpSpPr>
          <a:xfrm>
            <a:off x="3787476" y="440871"/>
            <a:ext cx="8232069" cy="6204858"/>
            <a:chOff x="0" y="0"/>
            <a:chExt cx="8803569" cy="4381279"/>
          </a:xfrm>
        </p:grpSpPr>
        <p:sp>
          <p:nvSpPr>
            <p:cNvPr id="397" name="Google Shape;397;p10"/>
            <p:cNvSpPr/>
            <p:nvPr/>
          </p:nvSpPr>
          <p:spPr>
            <a:xfrm>
              <a:off x="0" y="0"/>
              <a:ext cx="8803569" cy="142648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txBox="1"/>
            <p:nvPr/>
          </p:nvSpPr>
          <p:spPr>
            <a:xfrm>
              <a:off x="69635" y="69635"/>
              <a:ext cx="8664299" cy="128721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dk1"/>
                </a:buClr>
                <a:buSzPts val="2000"/>
                <a:buFont typeface="Arial"/>
                <a:buNone/>
              </a:pPr>
              <a:endParaRPr b="0" dirty="0">
                <a:solidFill>
                  <a:schemeClr val="lt1"/>
                </a:solidFill>
                <a:latin typeface="Arial"/>
                <a:ea typeface="Arial"/>
                <a:cs typeface="Arial"/>
                <a:sym typeface="Arial"/>
              </a:endParaRPr>
            </a:p>
            <a:p>
              <a:pPr marL="342900" marR="0" lvl="0" indent="-342900" algn="l" rtl="0">
                <a:lnSpc>
                  <a:spcPct val="90000"/>
                </a:lnSpc>
                <a:spcBef>
                  <a:spcPts val="700"/>
                </a:spcBef>
                <a:spcAft>
                  <a:spcPts val="0"/>
                </a:spcAft>
                <a:buClr>
                  <a:schemeClr val="lt1"/>
                </a:buClr>
                <a:buSzPts val="2000"/>
                <a:buFont typeface="Arial" panose="020B0604020202020204" pitchFamily="34" charset="0"/>
                <a:buChar char="•"/>
              </a:pPr>
              <a:r>
                <a:rPr lang="en-GB" b="1" dirty="0">
                  <a:solidFill>
                    <a:schemeClr val="lt1"/>
                  </a:solidFill>
                  <a:latin typeface="Arial"/>
                  <a:ea typeface="Arial"/>
                  <a:cs typeface="Arial"/>
                  <a:sym typeface="Arial"/>
                </a:rPr>
                <a:t>Multi-dimensional projects</a:t>
              </a:r>
              <a:r>
                <a:rPr lang="en-GB" b="0" dirty="0">
                  <a:solidFill>
                    <a:schemeClr val="lt1"/>
                  </a:solidFill>
                  <a:latin typeface="Arial"/>
                  <a:ea typeface="Arial"/>
                  <a:cs typeface="Arial"/>
                  <a:sym typeface="Arial"/>
                </a:rPr>
                <a:t>: </a:t>
              </a:r>
            </a:p>
            <a:p>
              <a:pPr marL="800100" lvl="1" indent="-342900">
                <a:lnSpc>
                  <a:spcPct val="90000"/>
                </a:lnSpc>
                <a:spcBef>
                  <a:spcPts val="700"/>
                </a:spcBef>
                <a:buClr>
                  <a:schemeClr val="lt1"/>
                </a:buClr>
                <a:buSzPts val="2000"/>
                <a:buFont typeface="Arial" panose="020B0604020202020204" pitchFamily="34" charset="0"/>
                <a:buChar char="•"/>
              </a:pPr>
              <a:r>
                <a:rPr lang="en-GB" dirty="0">
                  <a:solidFill>
                    <a:schemeClr val="lt1"/>
                  </a:solidFill>
                  <a:latin typeface="Arial"/>
                  <a:ea typeface="Arial"/>
                  <a:cs typeface="Arial"/>
                  <a:sym typeface="Arial"/>
                </a:rPr>
                <a:t>Defining mental illness across contexts</a:t>
              </a:r>
            </a:p>
            <a:p>
              <a:pPr marL="800100" lvl="1" indent="-342900">
                <a:lnSpc>
                  <a:spcPct val="90000"/>
                </a:lnSpc>
                <a:spcBef>
                  <a:spcPts val="700"/>
                </a:spcBef>
                <a:buClr>
                  <a:schemeClr val="lt1"/>
                </a:buClr>
                <a:buSzPts val="2000"/>
                <a:buFont typeface="Arial" panose="020B0604020202020204" pitchFamily="34" charset="0"/>
                <a:buChar char="•"/>
              </a:pPr>
              <a:r>
                <a:rPr lang="en-GB" dirty="0">
                  <a:solidFill>
                    <a:schemeClr val="lt1"/>
                  </a:solidFill>
                  <a:latin typeface="Arial"/>
                  <a:cs typeface="Arial"/>
                  <a:sym typeface="Arial"/>
                </a:rPr>
                <a:t>Multi-level stakeholder engagements [creating awareness, policy engagements]</a:t>
              </a:r>
            </a:p>
            <a:p>
              <a:pPr marL="800100" lvl="1" indent="-342900">
                <a:lnSpc>
                  <a:spcPct val="90000"/>
                </a:lnSpc>
                <a:spcBef>
                  <a:spcPts val="700"/>
                </a:spcBef>
                <a:buClr>
                  <a:schemeClr val="lt1"/>
                </a:buClr>
                <a:buSzPts val="2000"/>
                <a:buFont typeface="Arial" panose="020B0604020202020204" pitchFamily="34" charset="0"/>
                <a:buChar char="•"/>
              </a:pPr>
              <a:r>
                <a:rPr lang="en-GB" dirty="0">
                  <a:solidFill>
                    <a:schemeClr val="lt1"/>
                  </a:solidFill>
                  <a:latin typeface="Arial"/>
                  <a:cs typeface="Arial"/>
                </a:rPr>
                <a:t>Truly collaborative projects underpinned by equity</a:t>
              </a:r>
            </a:p>
            <a:p>
              <a:pPr marL="0" marR="0" lvl="0" indent="0" algn="l" rtl="0">
                <a:lnSpc>
                  <a:spcPct val="90000"/>
                </a:lnSpc>
                <a:spcBef>
                  <a:spcPts val="700"/>
                </a:spcBef>
                <a:spcAft>
                  <a:spcPts val="0"/>
                </a:spcAft>
                <a:buClr>
                  <a:schemeClr val="dk1"/>
                </a:buClr>
                <a:buSzPts val="2000"/>
                <a:buFont typeface="Arial"/>
                <a:buNone/>
              </a:pPr>
              <a:endParaRPr b="0" dirty="0">
                <a:solidFill>
                  <a:schemeClr val="lt1"/>
                </a:solidFill>
                <a:latin typeface="Arial"/>
                <a:ea typeface="Arial"/>
                <a:cs typeface="Arial"/>
                <a:sym typeface="Arial"/>
              </a:endParaRPr>
            </a:p>
          </p:txBody>
        </p:sp>
        <p:sp>
          <p:nvSpPr>
            <p:cNvPr id="399" name="Google Shape;399;p10"/>
            <p:cNvSpPr/>
            <p:nvPr/>
          </p:nvSpPr>
          <p:spPr>
            <a:xfrm>
              <a:off x="0" y="1483479"/>
              <a:ext cx="8803569" cy="142648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txBox="1"/>
            <p:nvPr/>
          </p:nvSpPr>
          <p:spPr>
            <a:xfrm>
              <a:off x="69636" y="1553114"/>
              <a:ext cx="8664299" cy="1287215"/>
            </a:xfrm>
            <a:prstGeom prst="rect">
              <a:avLst/>
            </a:prstGeom>
            <a:noFill/>
            <a:ln>
              <a:noFill/>
            </a:ln>
          </p:spPr>
          <p:txBody>
            <a:bodyPr spcFirstLastPara="1" wrap="square" lIns="76200" tIns="76200" rIns="76200" bIns="76200" anchor="ctr" anchorCtr="0">
              <a:noAutofit/>
            </a:bodyPr>
            <a:lstStyle/>
            <a:p>
              <a:pPr marL="342900" lvl="0" indent="-342900">
                <a:lnSpc>
                  <a:spcPct val="90000"/>
                </a:lnSpc>
                <a:buClr>
                  <a:schemeClr val="lt1"/>
                </a:buClr>
                <a:buSzPts val="2000"/>
                <a:buFont typeface="Arial" panose="020B0604020202020204" pitchFamily="34" charset="0"/>
                <a:buChar char="•"/>
              </a:pPr>
              <a:r>
                <a:rPr lang="en-ZA" b="1" dirty="0">
                  <a:solidFill>
                    <a:schemeClr val="lt1"/>
                  </a:solidFill>
                  <a:latin typeface="Arial"/>
                  <a:ea typeface="Arial"/>
                  <a:cs typeface="Arial"/>
                  <a:sym typeface="Arial"/>
                </a:rPr>
                <a:t>Cross-country learning</a:t>
              </a:r>
              <a:r>
                <a:rPr lang="en-ZA" dirty="0">
                  <a:solidFill>
                    <a:schemeClr val="lt1"/>
                  </a:solidFill>
                  <a:latin typeface="Arial"/>
                  <a:ea typeface="Arial"/>
                  <a:cs typeface="Arial"/>
                  <a:sym typeface="Arial"/>
                </a:rPr>
                <a:t>: </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Mutual learning</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Bi-directional knowledge transfer</a:t>
              </a:r>
            </a:p>
          </p:txBody>
        </p:sp>
        <p:sp>
          <p:nvSpPr>
            <p:cNvPr id="401" name="Google Shape;401;p10"/>
            <p:cNvSpPr/>
            <p:nvPr/>
          </p:nvSpPr>
          <p:spPr>
            <a:xfrm>
              <a:off x="0" y="2916475"/>
              <a:ext cx="8803569" cy="1426485"/>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txBox="1"/>
            <p:nvPr/>
          </p:nvSpPr>
          <p:spPr>
            <a:xfrm>
              <a:off x="69636" y="2986110"/>
              <a:ext cx="8664299" cy="1287215"/>
            </a:xfrm>
            <a:prstGeom prst="rect">
              <a:avLst/>
            </a:prstGeom>
            <a:noFill/>
            <a:ln>
              <a:noFill/>
            </a:ln>
          </p:spPr>
          <p:txBody>
            <a:bodyPr spcFirstLastPara="1" wrap="square" lIns="76200" tIns="76200" rIns="76200" bIns="76200" anchor="ctr" anchorCtr="0">
              <a:noAutofit/>
            </a:bodyPr>
            <a:lstStyle/>
            <a:p>
              <a:pPr marL="342900" lvl="0" indent="-342900">
                <a:lnSpc>
                  <a:spcPct val="90000"/>
                </a:lnSpc>
                <a:buClr>
                  <a:schemeClr val="lt1"/>
                </a:buClr>
                <a:buSzPts val="2000"/>
                <a:buFont typeface="Arial" panose="020B0604020202020204" pitchFamily="34" charset="0"/>
                <a:buChar char="•"/>
              </a:pPr>
              <a:endParaRPr lang="en-ZA" b="1"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endParaRPr lang="en-ZA" b="1"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endParaRPr lang="en-ZA" b="1"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r>
                <a:rPr lang="en-ZA" b="1" dirty="0">
                  <a:solidFill>
                    <a:schemeClr val="lt1"/>
                  </a:solidFill>
                  <a:latin typeface="Arial"/>
                  <a:ea typeface="Arial"/>
                  <a:cs typeface="Arial"/>
                  <a:sym typeface="Arial"/>
                </a:rPr>
                <a:t>Capacity building</a:t>
              </a:r>
              <a:r>
                <a:rPr lang="en-ZA" dirty="0">
                  <a:solidFill>
                    <a:schemeClr val="lt1"/>
                  </a:solidFill>
                  <a:latin typeface="Arial"/>
                  <a:ea typeface="Arial"/>
                  <a:cs typeface="Arial"/>
                  <a:sym typeface="Arial"/>
                </a:rPr>
                <a:t>:</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Investment in ECRs</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Student and staff mobility programmes</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Mental health modules/courses from a social lens</a:t>
              </a:r>
            </a:p>
            <a:p>
              <a:pPr marL="800100" lvl="1" indent="-342900">
                <a:lnSpc>
                  <a:spcPct val="90000"/>
                </a:lnSpc>
                <a:buClr>
                  <a:schemeClr val="lt1"/>
                </a:buClr>
                <a:buSzPts val="2000"/>
                <a:buFont typeface="Arial" panose="020B0604020202020204" pitchFamily="34" charset="0"/>
                <a:buChar char="•"/>
              </a:pPr>
              <a:r>
                <a:rPr lang="en-ZA" dirty="0">
                  <a:solidFill>
                    <a:schemeClr val="lt1"/>
                  </a:solidFill>
                  <a:latin typeface="Arial"/>
                  <a:ea typeface="Arial"/>
                  <a:cs typeface="Arial"/>
                  <a:sym typeface="Arial"/>
                </a:rPr>
                <a:t>Holistic mental health care training for providers</a:t>
              </a:r>
            </a:p>
            <a:p>
              <a:pPr marL="800100" lvl="1" indent="-342900">
                <a:lnSpc>
                  <a:spcPct val="90000"/>
                </a:lnSpc>
                <a:buClr>
                  <a:schemeClr val="lt1"/>
                </a:buClr>
                <a:buSzPts val="2000"/>
                <a:buFont typeface="Arial" panose="020B0604020202020204" pitchFamily="34" charset="0"/>
                <a:buChar char="•"/>
              </a:pPr>
              <a:endParaRPr lang="en-ZA" dirty="0">
                <a:solidFill>
                  <a:schemeClr val="lt1"/>
                </a:solidFill>
                <a:latin typeface="Arial"/>
                <a:ea typeface="Arial"/>
                <a:cs typeface="Arial"/>
                <a:sym typeface="Arial"/>
              </a:endParaRPr>
            </a:p>
            <a:p>
              <a:pPr marL="800100" lvl="1" indent="-342900">
                <a:lnSpc>
                  <a:spcPct val="90000"/>
                </a:lnSpc>
                <a:buClr>
                  <a:schemeClr val="lt1"/>
                </a:buClr>
                <a:buSzPts val="2000"/>
                <a:buFont typeface="Arial" panose="020B0604020202020204" pitchFamily="34" charset="0"/>
                <a:buChar char="•"/>
              </a:pPr>
              <a:endParaRPr lang="en-ZA" dirty="0">
                <a:solidFill>
                  <a:schemeClr val="lt1"/>
                </a:solidFill>
                <a:latin typeface="Arial"/>
                <a:ea typeface="Arial"/>
                <a:cs typeface="Arial"/>
                <a:sym typeface="Arial"/>
              </a:endParaRPr>
            </a:p>
            <a:p>
              <a:pPr marL="342900" lvl="0" indent="-342900">
                <a:lnSpc>
                  <a:spcPct val="90000"/>
                </a:lnSpc>
                <a:buClr>
                  <a:schemeClr val="lt1"/>
                </a:buClr>
                <a:buSzPts val="2000"/>
                <a:buFont typeface="Arial" panose="020B0604020202020204" pitchFamily="34" charset="0"/>
                <a:buChar char="•"/>
              </a:pPr>
              <a:endParaRPr lang="en-ZA" dirty="0">
                <a:solidFill>
                  <a:schemeClr val="lt1"/>
                </a:solidFill>
                <a:latin typeface="Arial"/>
                <a:ea typeface="Arial"/>
                <a:cs typeface="Arial"/>
                <a:sym typeface="Arial"/>
              </a:endParaRPr>
            </a:p>
            <a:p>
              <a:pPr marL="800100" lvl="1" indent="-342900">
                <a:lnSpc>
                  <a:spcPct val="90000"/>
                </a:lnSpc>
                <a:buClr>
                  <a:schemeClr val="lt1"/>
                </a:buClr>
                <a:buSzPts val="2000"/>
                <a:buFont typeface="Arial" panose="020B0604020202020204" pitchFamily="34" charset="0"/>
                <a:buChar char="•"/>
              </a:pPr>
              <a:endParaRPr lang="en-ZA" dirty="0">
                <a:solidFill>
                  <a:schemeClr val="lt1"/>
                </a:solidFill>
                <a:latin typeface="Arial"/>
                <a:ea typeface="Arial"/>
                <a:cs typeface="Arial"/>
                <a:sym typeface="Arial"/>
              </a:endParaRPr>
            </a:p>
          </p:txBody>
        </p:sp>
        <p:sp>
          <p:nvSpPr>
            <p:cNvPr id="403" name="Google Shape;403;p10"/>
            <p:cNvSpPr/>
            <p:nvPr/>
          </p:nvSpPr>
          <p:spPr>
            <a:xfrm>
              <a:off x="0" y="4307051"/>
              <a:ext cx="8803569" cy="742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txBox="1"/>
            <p:nvPr/>
          </p:nvSpPr>
          <p:spPr>
            <a:xfrm>
              <a:off x="0" y="4307051"/>
              <a:ext cx="8803569" cy="74228"/>
            </a:xfrm>
            <a:prstGeom prst="rect">
              <a:avLst/>
            </a:prstGeom>
            <a:noFill/>
            <a:ln>
              <a:noFill/>
            </a:ln>
          </p:spPr>
          <p:txBody>
            <a:bodyPr spcFirstLastPara="1" wrap="square" lIns="279500" tIns="25400" rIns="142225" bIns="25400" anchor="t" anchorCtr="0">
              <a:noAutofit/>
            </a:bodyPr>
            <a:lstStyle/>
            <a:p>
              <a:pPr marL="228600" marR="0" lvl="1" indent="-101600" algn="l" rtl="0">
                <a:lnSpc>
                  <a:spcPct val="90000"/>
                </a:lnSpc>
                <a:spcBef>
                  <a:spcPts val="0"/>
                </a:spcBef>
                <a:spcAft>
                  <a:spcPts val="0"/>
                </a:spcAft>
                <a:buClr>
                  <a:schemeClr val="dk1"/>
                </a:buClr>
                <a:buSzPts val="2000"/>
                <a:buFont typeface="Arial"/>
                <a:buNone/>
              </a:pPr>
              <a:endParaRPr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95041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B906-89B0-D5E3-57C4-6484030AD64A}"/>
              </a:ext>
            </a:extLst>
          </p:cNvPr>
          <p:cNvSpPr>
            <a:spLocks noGrp="1"/>
          </p:cNvSpPr>
          <p:nvPr>
            <p:ph type="title"/>
          </p:nvPr>
        </p:nvSpPr>
        <p:spPr>
          <a:xfrm>
            <a:off x="1024128" y="585216"/>
            <a:ext cx="9720072" cy="443484"/>
          </a:xfrm>
        </p:spPr>
        <p:txBody>
          <a:bodyPr>
            <a:normAutofit fontScale="90000"/>
          </a:bodyPr>
          <a:lstStyle/>
          <a:p>
            <a:pPr algn="ctr"/>
            <a:r>
              <a:rPr lang="en-GB" dirty="0"/>
              <a:t>References</a:t>
            </a:r>
          </a:p>
        </p:txBody>
      </p:sp>
      <p:sp>
        <p:nvSpPr>
          <p:cNvPr id="3" name="Content Placeholder 2">
            <a:extLst>
              <a:ext uri="{FF2B5EF4-FFF2-40B4-BE49-F238E27FC236}">
                <a16:creationId xmlns:a16="http://schemas.microsoft.com/office/drawing/2014/main" id="{ECF8D35C-0259-A6A1-45F2-E5EE23376553}"/>
              </a:ext>
            </a:extLst>
          </p:cNvPr>
          <p:cNvSpPr>
            <a:spLocks noGrp="1"/>
          </p:cNvSpPr>
          <p:nvPr>
            <p:ph idx="1"/>
          </p:nvPr>
        </p:nvSpPr>
        <p:spPr>
          <a:xfrm>
            <a:off x="1235963" y="1028700"/>
            <a:ext cx="9720073" cy="5511800"/>
          </a:xfrm>
        </p:spPr>
        <p:txBody>
          <a:bodyPr>
            <a:normAutofit fontScale="70000" lnSpcReduction="20000"/>
          </a:bodyPr>
          <a:lstStyle/>
          <a:p>
            <a:pPr algn="l"/>
            <a:endParaRPr lang="en-GB" b="0" i="0" dirty="0">
              <a:solidFill>
                <a:srgbClr val="333333"/>
              </a:solidFill>
              <a:effectLst/>
              <a:latin typeface="UniversLTPro-55Roman"/>
            </a:endParaRPr>
          </a:p>
          <a:p>
            <a:pPr algn="l"/>
            <a:r>
              <a:rPr lang="en-GB" b="0" i="0" dirty="0">
                <a:solidFill>
                  <a:srgbClr val="333333"/>
                </a:solidFill>
                <a:effectLst/>
                <a:latin typeface="UniversLTPro-55Roman"/>
              </a:rPr>
              <a:t>Bashford </a:t>
            </a:r>
            <a:r>
              <a:rPr lang="en-GB" b="0" i="0" dirty="0" err="1">
                <a:solidFill>
                  <a:srgbClr val="333333"/>
                </a:solidFill>
                <a:effectLst/>
                <a:latin typeface="UniversLTPro-55Roman"/>
              </a:rPr>
              <a:t>SquIres</a:t>
            </a:r>
            <a:r>
              <a:rPr lang="en-GB" b="0" i="0" dirty="0">
                <a:solidFill>
                  <a:srgbClr val="333333"/>
                </a:solidFill>
                <a:effectLst/>
                <a:latin typeface="UniversLTPro-55Roman"/>
              </a:rPr>
              <a:t>, S., Gibson, L. Nyashanu, M. (2022) Mitigating </a:t>
            </a:r>
            <a:r>
              <a:rPr lang="en-GB" dirty="0">
                <a:solidFill>
                  <a:srgbClr val="333333"/>
                </a:solidFill>
                <a:latin typeface="UniversLTPro-55Roman"/>
              </a:rPr>
              <a:t>G</a:t>
            </a:r>
            <a:r>
              <a:rPr lang="en-GB" b="0" i="0" dirty="0">
                <a:solidFill>
                  <a:srgbClr val="333333"/>
                </a:solidFill>
                <a:effectLst/>
                <a:latin typeface="UniversLTPro-55Roman"/>
              </a:rPr>
              <a:t>ender Based Violence through the economic empowerment of women: A case study of </a:t>
            </a:r>
            <a:r>
              <a:rPr lang="en-GB" b="0" i="0" dirty="0" err="1">
                <a:solidFill>
                  <a:srgbClr val="333333"/>
                </a:solidFill>
                <a:effectLst/>
                <a:latin typeface="UniversLTPro-55Roman"/>
              </a:rPr>
              <a:t>Teso</a:t>
            </a:r>
            <a:r>
              <a:rPr lang="en-GB" b="0" i="0" dirty="0">
                <a:solidFill>
                  <a:srgbClr val="333333"/>
                </a:solidFill>
                <a:effectLst/>
                <a:latin typeface="UniversLTPro-55Roman"/>
              </a:rPr>
              <a:t> Sub Region in Uganda in Mbah, Filho, </a:t>
            </a:r>
            <a:r>
              <a:rPr lang="en-GB" b="0" i="0" dirty="0" err="1">
                <a:solidFill>
                  <a:srgbClr val="333333"/>
                </a:solidFill>
                <a:effectLst/>
                <a:latin typeface="UniversLTPro-55Roman"/>
              </a:rPr>
              <a:t>Ajaps</a:t>
            </a:r>
            <a:r>
              <a:rPr lang="en-GB" b="0" i="0" dirty="0">
                <a:solidFill>
                  <a:srgbClr val="333333"/>
                </a:solidFill>
                <a:effectLst/>
                <a:latin typeface="UniversLTPro-55Roman"/>
              </a:rPr>
              <a:t> (eds) Indigenous Methodologies, Research &amp; Practices for Sustainable Development Springer International Publishing </a:t>
            </a:r>
          </a:p>
          <a:p>
            <a:pPr algn="l"/>
            <a:r>
              <a:rPr lang="en-GB" b="0" i="0" dirty="0">
                <a:solidFill>
                  <a:srgbClr val="333333"/>
                </a:solidFill>
                <a:effectLst/>
                <a:latin typeface="UniversLTPro-55Roman"/>
              </a:rPr>
              <a:t>Gibson, L.et al 2021 Globa</a:t>
            </a:r>
            <a:r>
              <a:rPr lang="en-GB" dirty="0">
                <a:solidFill>
                  <a:srgbClr val="333333"/>
                </a:solidFill>
                <a:latin typeface="UniversLTPro-55Roman"/>
              </a:rPr>
              <a:t>l Knowledge Gaps in Equitable Delivery of Chronic </a:t>
            </a:r>
            <a:r>
              <a:rPr lang="en-GB" dirty="0" err="1">
                <a:solidFill>
                  <a:srgbClr val="333333"/>
                </a:solidFill>
                <a:latin typeface="UniversLTPro-55Roman"/>
              </a:rPr>
              <a:t>Edema</a:t>
            </a:r>
            <a:r>
              <a:rPr lang="en-GB" dirty="0">
                <a:solidFill>
                  <a:srgbClr val="333333"/>
                </a:solidFill>
                <a:latin typeface="UniversLTPro-55Roman"/>
              </a:rPr>
              <a:t> Care: A political economy cases tidy analysis </a:t>
            </a:r>
            <a:r>
              <a:rPr lang="en-GB" dirty="0" err="1">
                <a:solidFill>
                  <a:srgbClr val="333333"/>
                </a:solidFill>
                <a:latin typeface="UniversLTPro-55Roman"/>
              </a:rPr>
              <a:t>Lymphat</a:t>
            </a:r>
            <a:r>
              <a:rPr lang="en-GB" dirty="0">
                <a:solidFill>
                  <a:srgbClr val="333333"/>
                </a:solidFill>
                <a:latin typeface="UniversLTPro-55Roman"/>
              </a:rPr>
              <a:t> Res Biol. 2021.0063. PMID 34672793</a:t>
            </a:r>
            <a:endParaRPr lang="en-GB" b="0" i="0" dirty="0">
              <a:solidFill>
                <a:srgbClr val="333333"/>
              </a:solidFill>
              <a:effectLst/>
              <a:latin typeface="UniversLTPro-55Roman"/>
            </a:endParaRPr>
          </a:p>
          <a:p>
            <a:pPr algn="l"/>
            <a:r>
              <a:rPr lang="en-GB" b="0" i="0" dirty="0">
                <a:solidFill>
                  <a:srgbClr val="333333"/>
                </a:solidFill>
                <a:effectLst/>
                <a:latin typeface="UniversLTPro-55Roman"/>
              </a:rPr>
              <a:t>Sodi, T., Abas, M., Abdulaziz, M. </a:t>
            </a:r>
            <a:r>
              <a:rPr lang="en-GB" b="0" i="1" dirty="0">
                <a:solidFill>
                  <a:srgbClr val="333333"/>
                </a:solidFill>
                <a:effectLst/>
                <a:latin typeface="UniversLTPro-55Roman"/>
              </a:rPr>
              <a:t>et al.</a:t>
            </a:r>
            <a:r>
              <a:rPr lang="en-GB" b="0" i="0" dirty="0">
                <a:solidFill>
                  <a:srgbClr val="333333"/>
                </a:solidFill>
                <a:effectLst/>
                <a:latin typeface="UniversLTPro-55Roman"/>
              </a:rPr>
              <a:t> </a:t>
            </a:r>
            <a:r>
              <a:rPr lang="en-GB" b="0" i="0" u="sng" dirty="0">
                <a:solidFill>
                  <a:srgbClr val="E6005B"/>
                </a:solidFill>
                <a:effectLst/>
                <a:latin typeface="UniversLTPro-55Roman"/>
                <a:hlinkClick r:id="rId2"/>
              </a:rPr>
              <a:t>A research agenda for mental health in sub-Saharan Africa</a:t>
            </a:r>
            <a:r>
              <a:rPr lang="en-GB" b="0" i="0" dirty="0">
                <a:solidFill>
                  <a:srgbClr val="333333"/>
                </a:solidFill>
                <a:effectLst/>
                <a:latin typeface="UniversLTPro-55Roman"/>
              </a:rPr>
              <a:t>. </a:t>
            </a:r>
            <a:r>
              <a:rPr lang="en-GB" b="0" i="1" dirty="0">
                <a:solidFill>
                  <a:srgbClr val="333333"/>
                </a:solidFill>
                <a:effectLst/>
                <a:latin typeface="UniversLTPro-55Roman"/>
              </a:rPr>
              <a:t>Nat Med</a:t>
            </a:r>
            <a:r>
              <a:rPr lang="en-GB" b="0" i="0" dirty="0">
                <a:solidFill>
                  <a:srgbClr val="333333"/>
                </a:solidFill>
                <a:effectLst/>
                <a:latin typeface="UniversLTPro-55Roman"/>
              </a:rPr>
              <a:t> </a:t>
            </a:r>
            <a:r>
              <a:rPr lang="en-GB" b="1" i="0" dirty="0">
                <a:solidFill>
                  <a:srgbClr val="333333"/>
                </a:solidFill>
                <a:effectLst/>
                <a:latin typeface="UniversLTPro-65Bold"/>
              </a:rPr>
              <a:t>30</a:t>
            </a:r>
            <a:r>
              <a:rPr lang="en-GB" b="0" i="0" dirty="0">
                <a:solidFill>
                  <a:srgbClr val="333333"/>
                </a:solidFill>
                <a:effectLst/>
                <a:latin typeface="UniversLTPro-55Roman"/>
              </a:rPr>
              <a:t>, 616–617 (2024).</a:t>
            </a:r>
          </a:p>
          <a:p>
            <a:pPr algn="l">
              <a:buFont typeface="Arial" panose="020B0604020202020204" pitchFamily="34" charset="0"/>
              <a:buChar char="•"/>
            </a:pPr>
            <a:r>
              <a:rPr lang="en-GB" b="0" i="0" dirty="0">
                <a:solidFill>
                  <a:srgbClr val="333333"/>
                </a:solidFill>
                <a:effectLst/>
                <a:latin typeface="UniversLTPro-55Roman"/>
              </a:rPr>
              <a:t>Global Challenges Research Fund Project: </a:t>
            </a:r>
            <a:r>
              <a:rPr lang="en-GB" b="0" i="1" dirty="0">
                <a:solidFill>
                  <a:srgbClr val="333333"/>
                </a:solidFill>
                <a:effectLst/>
                <a:latin typeface="UniversLTPro-55Roman"/>
              </a:rPr>
              <a:t>Baseline research on collaboration between biomedical and traditional mental health service providers</a:t>
            </a:r>
            <a:r>
              <a:rPr lang="en-GB" b="0" i="0" dirty="0">
                <a:solidFill>
                  <a:srgbClr val="333333"/>
                </a:solidFill>
                <a:effectLst/>
                <a:latin typeface="UniversLTPro-55Roman"/>
              </a:rPr>
              <a:t>. Preliminary findings to be presented at mini partners online conference in May 2023. 2021 UN75+ 1 Virtual Conference “The Challenge of Change”:</a:t>
            </a:r>
          </a:p>
          <a:p>
            <a:pPr algn="l">
              <a:buFont typeface="Arial" panose="020B0604020202020204" pitchFamily="34" charset="0"/>
              <a:buChar char="•"/>
            </a:pPr>
            <a:r>
              <a:rPr lang="en-GB" b="0" i="0" dirty="0">
                <a:solidFill>
                  <a:srgbClr val="333333"/>
                </a:solidFill>
                <a:effectLst/>
                <a:latin typeface="UniversLTPro-55Roman"/>
              </a:rPr>
              <a:t>Contribution of Traditional Healers to the Burden of Mental Health Conditions in Five African Countries and England: A Situational Analysis (JMHTEP-12-2022-0098) – </a:t>
            </a:r>
            <a:r>
              <a:rPr lang="en-GB" b="0" i="1" dirty="0">
                <a:solidFill>
                  <a:srgbClr val="333333"/>
                </a:solidFill>
                <a:effectLst/>
                <a:latin typeface="UniversLTPro-55Roman"/>
              </a:rPr>
              <a:t>[Under Review].</a:t>
            </a:r>
            <a:endParaRPr lang="en-GB" b="0" i="0" dirty="0">
              <a:solidFill>
                <a:srgbClr val="333333"/>
              </a:solidFill>
              <a:effectLst/>
              <a:latin typeface="UniversLTPro-55Roman"/>
            </a:endParaRPr>
          </a:p>
          <a:p>
            <a:pPr algn="l">
              <a:buFont typeface="Arial" panose="020B0604020202020204" pitchFamily="34" charset="0"/>
              <a:buChar char="•"/>
            </a:pPr>
            <a:r>
              <a:rPr lang="en-GB" b="0" i="0" dirty="0">
                <a:solidFill>
                  <a:srgbClr val="333333"/>
                </a:solidFill>
                <a:effectLst/>
                <a:latin typeface="UniversLTPro-55Roman"/>
              </a:rPr>
              <a:t>Jidong, D.E., Bailey, D., Sodi, T., Gibson, L., Sawadogo, N., Ikhile, D., Musoke, D., </a:t>
            </a:r>
            <a:r>
              <a:rPr lang="en-GB" b="0" i="0" dirty="0" err="1">
                <a:solidFill>
                  <a:srgbClr val="333333"/>
                </a:solidFill>
                <a:effectLst/>
                <a:latin typeface="UniversLTPro-55Roman"/>
              </a:rPr>
              <a:t>Madhombiro</a:t>
            </a:r>
            <a:r>
              <a:rPr lang="en-GB" b="0" i="0" dirty="0">
                <a:solidFill>
                  <a:srgbClr val="333333"/>
                </a:solidFill>
                <a:effectLst/>
                <a:latin typeface="UniversLTPro-55Roman"/>
              </a:rPr>
              <a:t>, M. and Mbah, M. (2021), "</a:t>
            </a:r>
            <a:r>
              <a:rPr lang="en-GB" b="0" i="0" u="sng" dirty="0">
                <a:solidFill>
                  <a:srgbClr val="9E043D"/>
                </a:solidFill>
                <a:effectLst/>
                <a:latin typeface="UniversLTPro-55Roman"/>
                <a:hlinkClick r:id="rId3"/>
              </a:rPr>
              <a:t>Nigerian cultural beliefs about mental health conditions and traditional healing: a qualitative study",</a:t>
            </a:r>
            <a:r>
              <a:rPr lang="en-GB" b="0" i="0" dirty="0">
                <a:solidFill>
                  <a:srgbClr val="333333"/>
                </a:solidFill>
                <a:effectLst/>
                <a:latin typeface="UniversLTPro-55Roman"/>
              </a:rPr>
              <a:t> The Journal of Mental Health Training, Education and Practice, Vol. 16 No. 4, pp. 285-299.</a:t>
            </a:r>
          </a:p>
          <a:p>
            <a:pPr algn="l">
              <a:buFont typeface="Arial" panose="020B0604020202020204" pitchFamily="34" charset="0"/>
              <a:buChar char="•"/>
            </a:pPr>
            <a:r>
              <a:rPr lang="en-GB" b="0" i="0" dirty="0">
                <a:solidFill>
                  <a:srgbClr val="333333"/>
                </a:solidFill>
                <a:effectLst/>
                <a:latin typeface="UniversLTPro-55Roman"/>
              </a:rPr>
              <a:t>Sodi, T., Jidong, D.E. and Bailey, D. (2022), "</a:t>
            </a:r>
            <a:r>
              <a:rPr lang="en-GB" b="0" i="0" u="sng" dirty="0">
                <a:solidFill>
                  <a:srgbClr val="E6005B"/>
                </a:solidFill>
                <a:effectLst/>
                <a:latin typeface="UniversLTPro-55Roman"/>
                <a:hlinkClick r:id="rId4"/>
              </a:rPr>
              <a:t>Guest editorial: indigenous knowledge systems and mental health", </a:t>
            </a:r>
            <a:r>
              <a:rPr lang="en-GB" b="0" i="1" u="sng" dirty="0">
                <a:solidFill>
                  <a:srgbClr val="E6005B"/>
                </a:solidFill>
                <a:effectLst/>
                <a:latin typeface="UniversLTPro-55Roman"/>
                <a:hlinkClick r:id="rId5"/>
              </a:rPr>
              <a:t>The Journal of Mental Health Training, Education and Practice</a:t>
            </a:r>
            <a:r>
              <a:rPr lang="en-GB" b="0" i="0" dirty="0">
                <a:solidFill>
                  <a:srgbClr val="333333"/>
                </a:solidFill>
                <a:effectLst/>
                <a:latin typeface="UniversLTPro-55Roman"/>
              </a:rPr>
              <a:t>, Vol. 17 No. 2, pp. 89-91.</a:t>
            </a:r>
          </a:p>
          <a:p>
            <a:pPr algn="l">
              <a:buFont typeface="Arial" panose="020B0604020202020204" pitchFamily="34" charset="0"/>
              <a:buChar char="•"/>
            </a:pPr>
            <a:r>
              <a:rPr lang="en-GB" b="0" i="0" dirty="0">
                <a:solidFill>
                  <a:srgbClr val="333333"/>
                </a:solidFill>
                <a:effectLst/>
                <a:latin typeface="UniversLTPro-55Roman"/>
              </a:rPr>
              <a:t>Sodi, T., Abas, M., Abdulaziz, M., Amos, A., Burgess, R.A., Hanlon, C., </a:t>
            </a:r>
            <a:r>
              <a:rPr lang="en-GB" b="0" i="0" dirty="0" err="1">
                <a:solidFill>
                  <a:srgbClr val="333333"/>
                </a:solidFill>
                <a:effectLst/>
                <a:latin typeface="UniversLTPro-55Roman"/>
              </a:rPr>
              <a:t>Kakunze</a:t>
            </a:r>
            <a:r>
              <a:rPr lang="en-GB" b="0" i="0" dirty="0">
                <a:solidFill>
                  <a:srgbClr val="333333"/>
                </a:solidFill>
                <a:effectLst/>
                <a:latin typeface="UniversLTPro-55Roman"/>
              </a:rPr>
              <a:t>, A., </a:t>
            </a:r>
            <a:r>
              <a:rPr lang="en-GB" b="0" i="0" dirty="0" err="1">
                <a:solidFill>
                  <a:srgbClr val="333333"/>
                </a:solidFill>
                <a:effectLst/>
                <a:latin typeface="UniversLTPro-55Roman"/>
              </a:rPr>
              <a:t>Kpobi</a:t>
            </a:r>
            <a:r>
              <a:rPr lang="en-GB" b="0" i="0" dirty="0">
                <a:solidFill>
                  <a:srgbClr val="333333"/>
                </a:solidFill>
                <a:effectLst/>
                <a:latin typeface="UniversLTPro-55Roman"/>
              </a:rPr>
              <a:t>, L., Lund, C., Mwangi, K.J. and </a:t>
            </a:r>
            <a:r>
              <a:rPr lang="en-GB" b="0" i="0" dirty="0" err="1">
                <a:solidFill>
                  <a:srgbClr val="333333"/>
                </a:solidFill>
                <a:effectLst/>
                <a:latin typeface="UniversLTPro-55Roman"/>
              </a:rPr>
              <a:t>Mutiso</a:t>
            </a:r>
            <a:r>
              <a:rPr lang="en-GB" b="0" i="0" dirty="0">
                <a:solidFill>
                  <a:srgbClr val="333333"/>
                </a:solidFill>
                <a:effectLst/>
                <a:latin typeface="UniversLTPro-55Roman"/>
              </a:rPr>
              <a:t>, V., 2024. A research agenda for mental health in sub-Saharan Africa. </a:t>
            </a:r>
            <a:r>
              <a:rPr lang="en-GB" b="0" i="1" dirty="0">
                <a:solidFill>
                  <a:srgbClr val="333333"/>
                </a:solidFill>
                <a:effectLst/>
                <a:latin typeface="UniversLTPro-55Roman"/>
              </a:rPr>
              <a:t>Nature Medicine</a:t>
            </a:r>
            <a:r>
              <a:rPr lang="en-GB" b="0" i="0" dirty="0">
                <a:solidFill>
                  <a:srgbClr val="333333"/>
                </a:solidFill>
                <a:effectLst/>
                <a:latin typeface="UniversLTPro-55Roman"/>
              </a:rPr>
              <a:t>, pp.1-2.</a:t>
            </a:r>
          </a:p>
          <a:p>
            <a:pPr algn="l">
              <a:buFont typeface="Arial" panose="020B0604020202020204" pitchFamily="34" charset="0"/>
              <a:buChar char="•"/>
            </a:pPr>
            <a:r>
              <a:rPr lang="en-GB" b="0" i="0" dirty="0" err="1">
                <a:solidFill>
                  <a:srgbClr val="333333"/>
                </a:solidFill>
                <a:effectLst/>
                <a:latin typeface="UniversLTPro-55Roman"/>
              </a:rPr>
              <a:t>Wadende</a:t>
            </a:r>
            <a:r>
              <a:rPr lang="en-GB" b="0" i="0" dirty="0">
                <a:solidFill>
                  <a:srgbClr val="333333"/>
                </a:solidFill>
                <a:effectLst/>
                <a:latin typeface="UniversLTPro-55Roman"/>
              </a:rPr>
              <a:t>, P., &amp; Sodi, T. (2023). Mental health literacy: Perspectives from Northern Kenya Turkana adolescents. </a:t>
            </a:r>
            <a:r>
              <a:rPr lang="en-GB" b="0" i="1" dirty="0">
                <a:solidFill>
                  <a:srgbClr val="333333"/>
                </a:solidFill>
                <a:effectLst/>
                <a:latin typeface="UniversLTPro-55Roman"/>
              </a:rPr>
              <a:t>Global mental health (Cambridge, England)</a:t>
            </a:r>
            <a:r>
              <a:rPr lang="en-GB" b="0" i="0" dirty="0">
                <a:solidFill>
                  <a:srgbClr val="333333"/>
                </a:solidFill>
                <a:effectLst/>
                <a:latin typeface="UniversLTPro-55Roman"/>
              </a:rPr>
              <a:t>, </a:t>
            </a:r>
            <a:r>
              <a:rPr lang="en-GB" b="0" i="1" dirty="0">
                <a:solidFill>
                  <a:srgbClr val="333333"/>
                </a:solidFill>
                <a:effectLst/>
                <a:latin typeface="UniversLTPro-55Roman"/>
              </a:rPr>
              <a:t>10</a:t>
            </a:r>
            <a:r>
              <a:rPr lang="en-GB" b="0" i="0" dirty="0">
                <a:solidFill>
                  <a:srgbClr val="333333"/>
                </a:solidFill>
                <a:effectLst/>
                <a:latin typeface="UniversLTPro-55Roman"/>
              </a:rPr>
              <a:t>, e35. https://doi.org/10.1017/gmh.2023.25</a:t>
            </a:r>
          </a:p>
          <a:p>
            <a:endParaRPr lang="en-GB" dirty="0"/>
          </a:p>
        </p:txBody>
      </p:sp>
    </p:spTree>
    <p:extLst>
      <p:ext uri="{BB962C8B-B14F-4D97-AF65-F5344CB8AC3E}">
        <p14:creationId xmlns:p14="http://schemas.microsoft.com/office/powerpoint/2010/main" val="7519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00F9C2-28C0-18A9-C852-B45767F02694}"/>
              </a:ext>
            </a:extLst>
          </p:cNvPr>
          <p:cNvSpPr>
            <a:spLocks noGrp="1"/>
          </p:cNvSpPr>
          <p:nvPr>
            <p:ph type="title"/>
          </p:nvPr>
        </p:nvSpPr>
        <p:spPr>
          <a:xfrm>
            <a:off x="2046406" y="612251"/>
            <a:ext cx="8278694" cy="624793"/>
          </a:xfrm>
        </p:spPr>
        <p:txBody>
          <a:bodyPr>
            <a:noAutofit/>
          </a:bodyPr>
          <a:lstStyle/>
          <a:p>
            <a:pPr algn="ctr"/>
            <a:r>
              <a:rPr lang="en-US" sz="2800" dirty="0">
                <a:latin typeface="+mj-lt"/>
              </a:rPr>
              <a:t>Global Health Networks &amp; Research Themes</a:t>
            </a:r>
            <a:endParaRPr lang="en-GB" sz="2800" dirty="0">
              <a:latin typeface="+mj-lt"/>
            </a:endParaRPr>
          </a:p>
        </p:txBody>
      </p:sp>
      <p:sp>
        <p:nvSpPr>
          <p:cNvPr id="5" name="Text Placeholder 4">
            <a:extLst>
              <a:ext uri="{FF2B5EF4-FFF2-40B4-BE49-F238E27FC236}">
                <a16:creationId xmlns:a16="http://schemas.microsoft.com/office/drawing/2014/main" id="{85F469AE-B074-990A-978D-1B9971A3D30A}"/>
              </a:ext>
            </a:extLst>
          </p:cNvPr>
          <p:cNvSpPr>
            <a:spLocks noGrp="1"/>
          </p:cNvSpPr>
          <p:nvPr>
            <p:ph type="body" sz="quarter" idx="10"/>
          </p:nvPr>
        </p:nvSpPr>
        <p:spPr/>
        <p:txBody>
          <a:bodyPr/>
          <a:lstStyle/>
          <a:p>
            <a:r>
              <a:rPr lang="en-US" dirty="0">
                <a:latin typeface="+mj-lt"/>
              </a:rPr>
              <a:t>www.ntu.ac.uk</a:t>
            </a:r>
          </a:p>
        </p:txBody>
      </p:sp>
      <p:sp>
        <p:nvSpPr>
          <p:cNvPr id="7" name="Straight Connector 3">
            <a:extLst>
              <a:ext uri="{FF2B5EF4-FFF2-40B4-BE49-F238E27FC236}">
                <a16:creationId xmlns:a16="http://schemas.microsoft.com/office/drawing/2014/main" id="{2EA0B2A2-0C84-9EE3-9926-A7606989FAC8}"/>
              </a:ext>
            </a:extLst>
          </p:cNvPr>
          <p:cNvSpPr/>
          <p:nvPr/>
        </p:nvSpPr>
        <p:spPr>
          <a:xfrm>
            <a:off x="3127495" y="3011462"/>
            <a:ext cx="359171" cy="1158329"/>
          </a:xfrm>
          <a:custGeom>
            <a:avLst/>
            <a:gdLst/>
            <a:ahLst/>
            <a:cxnLst/>
            <a:rect l="0" t="0" r="0" b="0"/>
            <a:pathLst>
              <a:path>
                <a:moveTo>
                  <a:pt x="0" y="0"/>
                </a:moveTo>
                <a:lnTo>
                  <a:pt x="179585" y="0"/>
                </a:lnTo>
                <a:lnTo>
                  <a:pt x="179585" y="1158329"/>
                </a:lnTo>
                <a:lnTo>
                  <a:pt x="359171" y="115832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4">
            <a:extLst>
              <a:ext uri="{FF2B5EF4-FFF2-40B4-BE49-F238E27FC236}">
                <a16:creationId xmlns:a16="http://schemas.microsoft.com/office/drawing/2014/main" id="{D57B4EC9-C4A7-6D5F-CFA2-D880AE20A2C0}"/>
              </a:ext>
            </a:extLst>
          </p:cNvPr>
          <p:cNvSpPr/>
          <p:nvPr/>
        </p:nvSpPr>
        <p:spPr>
          <a:xfrm>
            <a:off x="3127495" y="3011462"/>
            <a:ext cx="359171" cy="386109"/>
          </a:xfrm>
          <a:custGeom>
            <a:avLst/>
            <a:gdLst/>
            <a:ahLst/>
            <a:cxnLst/>
            <a:rect l="0" t="0" r="0" b="0"/>
            <a:pathLst>
              <a:path>
                <a:moveTo>
                  <a:pt x="0" y="0"/>
                </a:moveTo>
                <a:lnTo>
                  <a:pt x="179585" y="0"/>
                </a:lnTo>
                <a:lnTo>
                  <a:pt x="179585" y="386109"/>
                </a:lnTo>
                <a:lnTo>
                  <a:pt x="359171" y="3861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5">
            <a:extLst>
              <a:ext uri="{FF2B5EF4-FFF2-40B4-BE49-F238E27FC236}">
                <a16:creationId xmlns:a16="http://schemas.microsoft.com/office/drawing/2014/main" id="{570405F0-B6AB-7DF3-A162-7571DFE1DD52}"/>
              </a:ext>
            </a:extLst>
          </p:cNvPr>
          <p:cNvSpPr/>
          <p:nvPr/>
        </p:nvSpPr>
        <p:spPr>
          <a:xfrm>
            <a:off x="3127495" y="2625353"/>
            <a:ext cx="359171" cy="386109"/>
          </a:xfrm>
          <a:custGeom>
            <a:avLst/>
            <a:gdLst/>
            <a:ahLst/>
            <a:cxnLst/>
            <a:rect l="0" t="0" r="0" b="0"/>
            <a:pathLst>
              <a:path>
                <a:moveTo>
                  <a:pt x="0" y="386109"/>
                </a:moveTo>
                <a:lnTo>
                  <a:pt x="179585" y="386109"/>
                </a:lnTo>
                <a:lnTo>
                  <a:pt x="179585" y="0"/>
                </a:lnTo>
                <a:lnTo>
                  <a:pt x="35917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6">
            <a:extLst>
              <a:ext uri="{FF2B5EF4-FFF2-40B4-BE49-F238E27FC236}">
                <a16:creationId xmlns:a16="http://schemas.microsoft.com/office/drawing/2014/main" id="{0D911F16-5E13-5E36-49E0-17AD92CA1A4C}"/>
              </a:ext>
            </a:extLst>
          </p:cNvPr>
          <p:cNvSpPr/>
          <p:nvPr/>
        </p:nvSpPr>
        <p:spPr>
          <a:xfrm>
            <a:off x="3127495" y="1853133"/>
            <a:ext cx="359171" cy="1158329"/>
          </a:xfrm>
          <a:custGeom>
            <a:avLst/>
            <a:gdLst/>
            <a:ahLst/>
            <a:cxnLst/>
            <a:rect l="0" t="0" r="0" b="0"/>
            <a:pathLst>
              <a:path>
                <a:moveTo>
                  <a:pt x="0" y="1158329"/>
                </a:moveTo>
                <a:lnTo>
                  <a:pt x="179585" y="1158329"/>
                </a:lnTo>
                <a:lnTo>
                  <a:pt x="179585" y="0"/>
                </a:lnTo>
                <a:lnTo>
                  <a:pt x="359171"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11" name="Group 10">
            <a:extLst>
              <a:ext uri="{FF2B5EF4-FFF2-40B4-BE49-F238E27FC236}">
                <a16:creationId xmlns:a16="http://schemas.microsoft.com/office/drawing/2014/main" id="{A10639A8-ADD8-D1C3-39AB-70064728B166}"/>
              </a:ext>
            </a:extLst>
          </p:cNvPr>
          <p:cNvGrpSpPr/>
          <p:nvPr/>
        </p:nvGrpSpPr>
        <p:grpSpPr>
          <a:xfrm>
            <a:off x="1331635" y="2737594"/>
            <a:ext cx="1795859" cy="547737"/>
            <a:chOff x="284413" y="1160405"/>
            <a:chExt cx="1795859" cy="547737"/>
          </a:xfrm>
        </p:grpSpPr>
        <p:sp>
          <p:nvSpPr>
            <p:cNvPr id="36" name="Rectangle 35">
              <a:extLst>
                <a:ext uri="{FF2B5EF4-FFF2-40B4-BE49-F238E27FC236}">
                  <a16:creationId xmlns:a16="http://schemas.microsoft.com/office/drawing/2014/main" id="{1A94793A-4CF7-049E-9975-0AAD69B1BFD8}"/>
                </a:ext>
              </a:extLst>
            </p:cNvPr>
            <p:cNvSpPr/>
            <p:nvPr/>
          </p:nvSpPr>
          <p:spPr>
            <a:xfrm>
              <a:off x="284413" y="1160405"/>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7" name="TextBox 36">
              <a:extLst>
                <a:ext uri="{FF2B5EF4-FFF2-40B4-BE49-F238E27FC236}">
                  <a16:creationId xmlns:a16="http://schemas.microsoft.com/office/drawing/2014/main" id="{C57148DB-422B-3802-DBA0-BD762EA4A12E}"/>
                </a:ext>
              </a:extLst>
            </p:cNvPr>
            <p:cNvSpPr txBox="1"/>
            <p:nvPr/>
          </p:nvSpPr>
          <p:spPr>
            <a:xfrm>
              <a:off x="284413" y="1160405"/>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NTU Mak Partnership: </a:t>
              </a:r>
            </a:p>
          </p:txBody>
        </p:sp>
      </p:grpSp>
      <p:grpSp>
        <p:nvGrpSpPr>
          <p:cNvPr id="12" name="Group 11">
            <a:extLst>
              <a:ext uri="{FF2B5EF4-FFF2-40B4-BE49-F238E27FC236}">
                <a16:creationId xmlns:a16="http://schemas.microsoft.com/office/drawing/2014/main" id="{F9D565EA-5FD6-3B88-EE25-5FA3DF40D9E4}"/>
              </a:ext>
            </a:extLst>
          </p:cNvPr>
          <p:cNvGrpSpPr/>
          <p:nvPr/>
        </p:nvGrpSpPr>
        <p:grpSpPr>
          <a:xfrm>
            <a:off x="3486666" y="1579264"/>
            <a:ext cx="1795859" cy="547737"/>
            <a:chOff x="2439444" y="2075"/>
            <a:chExt cx="1795859" cy="547737"/>
          </a:xfrm>
        </p:grpSpPr>
        <p:sp>
          <p:nvSpPr>
            <p:cNvPr id="34" name="Rectangle 33">
              <a:extLst>
                <a:ext uri="{FF2B5EF4-FFF2-40B4-BE49-F238E27FC236}">
                  <a16:creationId xmlns:a16="http://schemas.microsoft.com/office/drawing/2014/main" id="{5A3F37F3-FAEA-31BA-2A1B-F3A9812AA0FA}"/>
                </a:ext>
              </a:extLst>
            </p:cNvPr>
            <p:cNvSpPr/>
            <p:nvPr/>
          </p:nvSpPr>
          <p:spPr>
            <a:xfrm>
              <a:off x="2439444" y="2075"/>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5" name="TextBox 34">
              <a:extLst>
                <a:ext uri="{FF2B5EF4-FFF2-40B4-BE49-F238E27FC236}">
                  <a16:creationId xmlns:a16="http://schemas.microsoft.com/office/drawing/2014/main" id="{CB3CF91B-62A2-3E59-66B7-0D0CAA203FAA}"/>
                </a:ext>
              </a:extLst>
            </p:cNvPr>
            <p:cNvSpPr txBox="1"/>
            <p:nvPr/>
          </p:nvSpPr>
          <p:spPr>
            <a:xfrm>
              <a:off x="2439444" y="2075"/>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Primary health system strengthening; </a:t>
              </a:r>
            </a:p>
          </p:txBody>
        </p:sp>
      </p:grpSp>
      <p:grpSp>
        <p:nvGrpSpPr>
          <p:cNvPr id="13" name="Group 12">
            <a:extLst>
              <a:ext uri="{FF2B5EF4-FFF2-40B4-BE49-F238E27FC236}">
                <a16:creationId xmlns:a16="http://schemas.microsoft.com/office/drawing/2014/main" id="{FA2877FC-8AD2-DC89-9DC2-F823E23A647B}"/>
              </a:ext>
            </a:extLst>
          </p:cNvPr>
          <p:cNvGrpSpPr/>
          <p:nvPr/>
        </p:nvGrpSpPr>
        <p:grpSpPr>
          <a:xfrm>
            <a:off x="3486666" y="2351484"/>
            <a:ext cx="1795859" cy="547737"/>
            <a:chOff x="2439444" y="774295"/>
            <a:chExt cx="1795859" cy="547737"/>
          </a:xfrm>
        </p:grpSpPr>
        <p:sp>
          <p:nvSpPr>
            <p:cNvPr id="32" name="Rectangle 31">
              <a:extLst>
                <a:ext uri="{FF2B5EF4-FFF2-40B4-BE49-F238E27FC236}">
                  <a16:creationId xmlns:a16="http://schemas.microsoft.com/office/drawing/2014/main" id="{E6E88BED-D0C8-8E9E-347D-9DE54BA16A03}"/>
                </a:ext>
              </a:extLst>
            </p:cNvPr>
            <p:cNvSpPr/>
            <p:nvPr/>
          </p:nvSpPr>
          <p:spPr>
            <a:xfrm>
              <a:off x="2439444" y="774295"/>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3" name="TextBox 32">
              <a:extLst>
                <a:ext uri="{FF2B5EF4-FFF2-40B4-BE49-F238E27FC236}">
                  <a16:creationId xmlns:a16="http://schemas.microsoft.com/office/drawing/2014/main" id="{C856538C-D14A-224B-7398-2A1E64A9F7CF}"/>
                </a:ext>
              </a:extLst>
            </p:cNvPr>
            <p:cNvSpPr txBox="1"/>
            <p:nvPr/>
          </p:nvSpPr>
          <p:spPr>
            <a:xfrm>
              <a:off x="2439444" y="774295"/>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Community engagement &amp; investment; </a:t>
              </a:r>
            </a:p>
          </p:txBody>
        </p:sp>
      </p:grpSp>
      <p:grpSp>
        <p:nvGrpSpPr>
          <p:cNvPr id="14" name="Group 13">
            <a:extLst>
              <a:ext uri="{FF2B5EF4-FFF2-40B4-BE49-F238E27FC236}">
                <a16:creationId xmlns:a16="http://schemas.microsoft.com/office/drawing/2014/main" id="{574BB41F-09AB-ECA1-D56B-400CF1274290}"/>
              </a:ext>
            </a:extLst>
          </p:cNvPr>
          <p:cNvGrpSpPr/>
          <p:nvPr/>
        </p:nvGrpSpPr>
        <p:grpSpPr>
          <a:xfrm>
            <a:off x="3486666" y="3123704"/>
            <a:ext cx="1795859" cy="547737"/>
            <a:chOff x="2439444" y="1546515"/>
            <a:chExt cx="1795859" cy="547737"/>
          </a:xfrm>
        </p:grpSpPr>
        <p:sp>
          <p:nvSpPr>
            <p:cNvPr id="30" name="Rectangle 29">
              <a:extLst>
                <a:ext uri="{FF2B5EF4-FFF2-40B4-BE49-F238E27FC236}">
                  <a16:creationId xmlns:a16="http://schemas.microsoft.com/office/drawing/2014/main" id="{0336A708-1BD8-B4AC-D362-035DC2F5D096}"/>
                </a:ext>
              </a:extLst>
            </p:cNvPr>
            <p:cNvSpPr/>
            <p:nvPr/>
          </p:nvSpPr>
          <p:spPr>
            <a:xfrm>
              <a:off x="2439444" y="1546515"/>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1" name="TextBox 30">
              <a:extLst>
                <a:ext uri="{FF2B5EF4-FFF2-40B4-BE49-F238E27FC236}">
                  <a16:creationId xmlns:a16="http://schemas.microsoft.com/office/drawing/2014/main" id="{5873A9F9-F03F-6DBB-8AFA-479380CFF48A}"/>
                </a:ext>
              </a:extLst>
            </p:cNvPr>
            <p:cNvSpPr txBox="1"/>
            <p:nvPr/>
          </p:nvSpPr>
          <p:spPr>
            <a:xfrm>
              <a:off x="2439444" y="1546515"/>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Antibiotic stewardship; </a:t>
              </a:r>
            </a:p>
          </p:txBody>
        </p:sp>
      </p:grpSp>
      <p:grpSp>
        <p:nvGrpSpPr>
          <p:cNvPr id="15" name="Group 14">
            <a:extLst>
              <a:ext uri="{FF2B5EF4-FFF2-40B4-BE49-F238E27FC236}">
                <a16:creationId xmlns:a16="http://schemas.microsoft.com/office/drawing/2014/main" id="{9EF9F22F-75C0-EC89-AFCB-1C38F3438EDE}"/>
              </a:ext>
            </a:extLst>
          </p:cNvPr>
          <p:cNvGrpSpPr/>
          <p:nvPr/>
        </p:nvGrpSpPr>
        <p:grpSpPr>
          <a:xfrm>
            <a:off x="3486666" y="3895923"/>
            <a:ext cx="1795859" cy="547737"/>
            <a:chOff x="2439444" y="2318734"/>
            <a:chExt cx="1795859" cy="547737"/>
          </a:xfrm>
        </p:grpSpPr>
        <p:sp>
          <p:nvSpPr>
            <p:cNvPr id="28" name="Rectangle 27">
              <a:extLst>
                <a:ext uri="{FF2B5EF4-FFF2-40B4-BE49-F238E27FC236}">
                  <a16:creationId xmlns:a16="http://schemas.microsoft.com/office/drawing/2014/main" id="{A90ACBCC-9265-0D40-1B95-552A2C151795}"/>
                </a:ext>
              </a:extLst>
            </p:cNvPr>
            <p:cNvSpPr/>
            <p:nvPr/>
          </p:nvSpPr>
          <p:spPr>
            <a:xfrm>
              <a:off x="2439444" y="2318734"/>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9" name="TextBox 28">
              <a:extLst>
                <a:ext uri="{FF2B5EF4-FFF2-40B4-BE49-F238E27FC236}">
                  <a16:creationId xmlns:a16="http://schemas.microsoft.com/office/drawing/2014/main" id="{DB2A2086-A295-F05A-A789-11F81D2B5AE4}"/>
                </a:ext>
              </a:extLst>
            </p:cNvPr>
            <p:cNvSpPr txBox="1"/>
            <p:nvPr/>
          </p:nvSpPr>
          <p:spPr>
            <a:xfrm>
              <a:off x="2439444" y="2318734"/>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Transnational mobility (Erasmus Plus ICM)</a:t>
              </a:r>
            </a:p>
          </p:txBody>
        </p:sp>
      </p:grpSp>
      <p:grpSp>
        <p:nvGrpSpPr>
          <p:cNvPr id="16" name="Group 15">
            <a:extLst>
              <a:ext uri="{FF2B5EF4-FFF2-40B4-BE49-F238E27FC236}">
                <a16:creationId xmlns:a16="http://schemas.microsoft.com/office/drawing/2014/main" id="{54532C18-AE88-4BCF-529A-1882B0AEFB59}"/>
              </a:ext>
            </a:extLst>
          </p:cNvPr>
          <p:cNvGrpSpPr/>
          <p:nvPr/>
        </p:nvGrpSpPr>
        <p:grpSpPr>
          <a:xfrm>
            <a:off x="1331635" y="3509813"/>
            <a:ext cx="1795859" cy="547737"/>
            <a:chOff x="284413" y="1932624"/>
            <a:chExt cx="1795859" cy="547737"/>
          </a:xfrm>
        </p:grpSpPr>
        <p:sp>
          <p:nvSpPr>
            <p:cNvPr id="26" name="Rectangle 25">
              <a:extLst>
                <a:ext uri="{FF2B5EF4-FFF2-40B4-BE49-F238E27FC236}">
                  <a16:creationId xmlns:a16="http://schemas.microsoft.com/office/drawing/2014/main" id="{4A8B617D-9A4E-AFED-A8B3-D12EDEF8DE98}"/>
                </a:ext>
              </a:extLst>
            </p:cNvPr>
            <p:cNvSpPr/>
            <p:nvPr/>
          </p:nvSpPr>
          <p:spPr>
            <a:xfrm>
              <a:off x="284413" y="1932624"/>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7" name="TextBox 26">
              <a:extLst>
                <a:ext uri="{FF2B5EF4-FFF2-40B4-BE49-F238E27FC236}">
                  <a16:creationId xmlns:a16="http://schemas.microsoft.com/office/drawing/2014/main" id="{1A34C242-4786-7687-1D58-FD6D383BAC23}"/>
                </a:ext>
              </a:extLst>
            </p:cNvPr>
            <p:cNvSpPr txBox="1"/>
            <p:nvPr/>
          </p:nvSpPr>
          <p:spPr>
            <a:xfrm>
              <a:off x="284413" y="1932624"/>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Eastern Africa PhD Hub</a:t>
              </a:r>
            </a:p>
          </p:txBody>
        </p:sp>
      </p:grpSp>
      <p:grpSp>
        <p:nvGrpSpPr>
          <p:cNvPr id="17" name="Group 16">
            <a:extLst>
              <a:ext uri="{FF2B5EF4-FFF2-40B4-BE49-F238E27FC236}">
                <a16:creationId xmlns:a16="http://schemas.microsoft.com/office/drawing/2014/main" id="{F5C2F950-ED33-541C-D448-A7939F8EBBE3}"/>
              </a:ext>
            </a:extLst>
          </p:cNvPr>
          <p:cNvGrpSpPr/>
          <p:nvPr/>
        </p:nvGrpSpPr>
        <p:grpSpPr>
          <a:xfrm>
            <a:off x="1331635" y="4282033"/>
            <a:ext cx="1795859" cy="547737"/>
            <a:chOff x="284413" y="2704844"/>
            <a:chExt cx="1795859" cy="547737"/>
          </a:xfrm>
        </p:grpSpPr>
        <p:sp>
          <p:nvSpPr>
            <p:cNvPr id="24" name="Rectangle 23">
              <a:extLst>
                <a:ext uri="{FF2B5EF4-FFF2-40B4-BE49-F238E27FC236}">
                  <a16:creationId xmlns:a16="http://schemas.microsoft.com/office/drawing/2014/main" id="{A426E6AB-2087-840F-3502-FC2DC6674390}"/>
                </a:ext>
              </a:extLst>
            </p:cNvPr>
            <p:cNvSpPr/>
            <p:nvPr/>
          </p:nvSpPr>
          <p:spPr>
            <a:xfrm>
              <a:off x="284413" y="2704844"/>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5" name="TextBox 24">
              <a:extLst>
                <a:ext uri="{FF2B5EF4-FFF2-40B4-BE49-F238E27FC236}">
                  <a16:creationId xmlns:a16="http://schemas.microsoft.com/office/drawing/2014/main" id="{EF6DEAF7-A4F8-FE55-01E3-558733C04F18}"/>
                </a:ext>
              </a:extLst>
            </p:cNvPr>
            <p:cNvSpPr txBox="1"/>
            <p:nvPr/>
          </p:nvSpPr>
          <p:spPr>
            <a:xfrm>
              <a:off x="284413" y="2704844"/>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mj-lt"/>
                </a:rPr>
                <a:t>Pan African Mental Health Group</a:t>
              </a:r>
            </a:p>
          </p:txBody>
        </p:sp>
      </p:grpSp>
      <p:grpSp>
        <p:nvGrpSpPr>
          <p:cNvPr id="18" name="Group 17">
            <a:extLst>
              <a:ext uri="{FF2B5EF4-FFF2-40B4-BE49-F238E27FC236}">
                <a16:creationId xmlns:a16="http://schemas.microsoft.com/office/drawing/2014/main" id="{09C5FEDF-9979-3F15-8317-9FBC139FE36A}"/>
              </a:ext>
            </a:extLst>
          </p:cNvPr>
          <p:cNvGrpSpPr/>
          <p:nvPr/>
        </p:nvGrpSpPr>
        <p:grpSpPr>
          <a:xfrm>
            <a:off x="1331635" y="5054253"/>
            <a:ext cx="1795859" cy="547737"/>
            <a:chOff x="284413" y="3477064"/>
            <a:chExt cx="1795859" cy="547737"/>
          </a:xfrm>
        </p:grpSpPr>
        <p:sp>
          <p:nvSpPr>
            <p:cNvPr id="22" name="Rectangle 21">
              <a:extLst>
                <a:ext uri="{FF2B5EF4-FFF2-40B4-BE49-F238E27FC236}">
                  <a16:creationId xmlns:a16="http://schemas.microsoft.com/office/drawing/2014/main" id="{6E9BA3FF-29B4-10E4-8F0D-F7EE2F3322BD}"/>
                </a:ext>
              </a:extLst>
            </p:cNvPr>
            <p:cNvSpPr/>
            <p:nvPr/>
          </p:nvSpPr>
          <p:spPr>
            <a:xfrm>
              <a:off x="284413" y="3477064"/>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3" name="TextBox 22">
              <a:extLst>
                <a:ext uri="{FF2B5EF4-FFF2-40B4-BE49-F238E27FC236}">
                  <a16:creationId xmlns:a16="http://schemas.microsoft.com/office/drawing/2014/main" id="{7CEB260B-1581-BDC1-4AE5-BE7F11B90E08}"/>
                </a:ext>
              </a:extLst>
            </p:cNvPr>
            <p:cNvSpPr txBox="1"/>
            <p:nvPr/>
          </p:nvSpPr>
          <p:spPr>
            <a:xfrm>
              <a:off x="284413" y="3477064"/>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mj-lt"/>
                </a:rPr>
                <a:t>LIMPRINT: Uganda Framework</a:t>
              </a:r>
            </a:p>
          </p:txBody>
        </p:sp>
      </p:grpSp>
      <p:grpSp>
        <p:nvGrpSpPr>
          <p:cNvPr id="19" name="Group 18">
            <a:extLst>
              <a:ext uri="{FF2B5EF4-FFF2-40B4-BE49-F238E27FC236}">
                <a16:creationId xmlns:a16="http://schemas.microsoft.com/office/drawing/2014/main" id="{2601036F-0596-397F-6F41-361E532A71F4}"/>
              </a:ext>
            </a:extLst>
          </p:cNvPr>
          <p:cNvGrpSpPr/>
          <p:nvPr/>
        </p:nvGrpSpPr>
        <p:grpSpPr>
          <a:xfrm>
            <a:off x="1331635" y="5826472"/>
            <a:ext cx="1795859" cy="547737"/>
            <a:chOff x="284413" y="4249283"/>
            <a:chExt cx="1795859" cy="547737"/>
          </a:xfrm>
        </p:grpSpPr>
        <p:sp>
          <p:nvSpPr>
            <p:cNvPr id="20" name="Rectangle 19">
              <a:extLst>
                <a:ext uri="{FF2B5EF4-FFF2-40B4-BE49-F238E27FC236}">
                  <a16:creationId xmlns:a16="http://schemas.microsoft.com/office/drawing/2014/main" id="{6F4EAC02-1BDE-BC3A-8D9A-DDDE99CB569D}"/>
                </a:ext>
              </a:extLst>
            </p:cNvPr>
            <p:cNvSpPr/>
            <p:nvPr/>
          </p:nvSpPr>
          <p:spPr>
            <a:xfrm>
              <a:off x="284413" y="4249283"/>
              <a:ext cx="1795859" cy="54773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21" name="TextBox 20">
              <a:extLst>
                <a:ext uri="{FF2B5EF4-FFF2-40B4-BE49-F238E27FC236}">
                  <a16:creationId xmlns:a16="http://schemas.microsoft.com/office/drawing/2014/main" id="{55048D23-72FF-942D-5397-9F83040F9858}"/>
                </a:ext>
              </a:extLst>
            </p:cNvPr>
            <p:cNvSpPr txBox="1"/>
            <p:nvPr/>
          </p:nvSpPr>
          <p:spPr>
            <a:xfrm>
              <a:off x="284413" y="4249283"/>
              <a:ext cx="1795859" cy="54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j-lt"/>
                </a:rPr>
                <a:t>SPICES Project</a:t>
              </a:r>
            </a:p>
          </p:txBody>
        </p:sp>
      </p:grpSp>
      <p:cxnSp>
        <p:nvCxnSpPr>
          <p:cNvPr id="44" name="Straight Connector 43">
            <a:extLst>
              <a:ext uri="{FF2B5EF4-FFF2-40B4-BE49-F238E27FC236}">
                <a16:creationId xmlns:a16="http://schemas.microsoft.com/office/drawing/2014/main" id="{29910DA1-89C2-108D-67FA-D155382B9631}"/>
              </a:ext>
            </a:extLst>
          </p:cNvPr>
          <p:cNvCxnSpPr>
            <a:cxnSpLocks/>
          </p:cNvCxnSpPr>
          <p:nvPr/>
        </p:nvCxnSpPr>
        <p:spPr>
          <a:xfrm flipH="1">
            <a:off x="5046897" y="1579264"/>
            <a:ext cx="1018694" cy="505013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357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524000" y="0"/>
            <a:ext cx="8305800" cy="1739900"/>
          </a:xfrm>
        </p:spPr>
        <p:txBody>
          <a:bodyPr anchor="t">
            <a:normAutofit/>
          </a:bodyPr>
          <a:lstStyle/>
          <a:p>
            <a:pPr eaLnBrk="1" hangingPunct="1"/>
            <a:br>
              <a:rPr lang="en-GB" sz="3600" b="1" dirty="0">
                <a:latin typeface="Verdana" pitchFamily="34" charset="0"/>
              </a:rPr>
            </a:br>
            <a:r>
              <a:rPr lang="en-GB" sz="3100" b="1" dirty="0">
                <a:latin typeface="Verdana" pitchFamily="34" charset="0"/>
              </a:rPr>
              <a:t>Social Theories offer  Global </a:t>
            </a:r>
            <a:br>
              <a:rPr lang="en-GB" sz="3100" b="1" dirty="0">
                <a:latin typeface="Verdana" pitchFamily="34" charset="0"/>
              </a:rPr>
            </a:br>
            <a:r>
              <a:rPr lang="en-GB" sz="3100" b="1" dirty="0">
                <a:latin typeface="Verdana" pitchFamily="34" charset="0"/>
              </a:rPr>
              <a:t>Public Health &amp; DEVELOPMENT …</a:t>
            </a:r>
          </a:p>
        </p:txBody>
      </p:sp>
      <p:sp>
        <p:nvSpPr>
          <p:cNvPr id="28675" name="Rectangle 3"/>
          <p:cNvSpPr>
            <a:spLocks noGrp="1" noChangeArrowheads="1"/>
          </p:cNvSpPr>
          <p:nvPr>
            <p:ph type="body" idx="4294967295"/>
          </p:nvPr>
        </p:nvSpPr>
        <p:spPr>
          <a:xfrm>
            <a:off x="800100" y="1839914"/>
            <a:ext cx="10490200" cy="3924151"/>
          </a:xfrm>
        </p:spPr>
        <p:txBody>
          <a:bodyPr wrap="square">
            <a:spAutoFit/>
          </a:bodyPr>
          <a:lstStyle/>
          <a:p>
            <a:pPr marL="188913" indent="-188913"/>
            <a:r>
              <a:rPr lang="en-GB" sz="2600" dirty="0">
                <a:latin typeface="Verdana" pitchFamily="34" charset="0"/>
              </a:rPr>
              <a:t>A critique of modernity</a:t>
            </a:r>
          </a:p>
          <a:p>
            <a:pPr marL="188913" indent="-188913"/>
            <a:r>
              <a:rPr lang="en-GB" sz="2600" dirty="0">
                <a:latin typeface="Verdana" pitchFamily="34" charset="0"/>
              </a:rPr>
              <a:t>Helps understand how people make decisions in their everyday life and the way it affects health (Potvin &amp; McQueen, 2007)</a:t>
            </a:r>
          </a:p>
          <a:p>
            <a:pPr marL="188913" indent="-188913"/>
            <a:r>
              <a:rPr lang="en-GB" sz="2600" dirty="0">
                <a:latin typeface="Verdana" pitchFamily="34" charset="0"/>
              </a:rPr>
              <a:t>Helps understand systems, risk and uncertainty, agency, subjectivity and participation in public health action/practice (</a:t>
            </a:r>
            <a:r>
              <a:rPr lang="en-GB" sz="2600" dirty="0" err="1">
                <a:latin typeface="Verdana" pitchFamily="34" charset="0"/>
              </a:rPr>
              <a:t>Potvin</a:t>
            </a:r>
            <a:r>
              <a:rPr lang="en-GB" sz="2600" dirty="0">
                <a:latin typeface="Verdana" pitchFamily="34" charset="0"/>
              </a:rPr>
              <a:t>, et al 2005)</a:t>
            </a:r>
          </a:p>
          <a:p>
            <a:pPr marL="188913" indent="-188913"/>
            <a:r>
              <a:rPr lang="en-GB" sz="2600" dirty="0">
                <a:latin typeface="Verdana" pitchFamily="34" charset="0"/>
              </a:rPr>
              <a:t>Need for understanding mechanisms of power relations in global knowledge gaps (Gibson et al. 2021) </a:t>
            </a:r>
          </a:p>
        </p:txBody>
      </p:sp>
    </p:spTree>
  </p:cSld>
  <p:clrMapOvr>
    <a:masterClrMapping/>
  </p:clrMapOvr>
  <p:transition advTm="89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1000108"/>
            <a:ext cx="7972452" cy="5473844"/>
          </a:xfrm>
        </p:spPr>
        <p:txBody>
          <a:bodyPr>
            <a:noAutofit/>
          </a:bodyPr>
          <a:lstStyle/>
          <a:p>
            <a:r>
              <a:rPr lang="en-GB" sz="2200" dirty="0">
                <a:latin typeface="Verdana" pitchFamily="34" charset="0"/>
              </a:rPr>
              <a:t>Develop research that fosters a reflexive understanding of the integrative programmes engaged in broader social/economic/political change </a:t>
            </a:r>
          </a:p>
          <a:p>
            <a:pPr>
              <a:buNone/>
            </a:pPr>
            <a:endParaRPr lang="en-GB" sz="2200" dirty="0">
              <a:latin typeface="Verdana" pitchFamily="34" charset="0"/>
            </a:endParaRPr>
          </a:p>
          <a:p>
            <a:r>
              <a:rPr lang="en-GB" sz="2200" dirty="0">
                <a:latin typeface="Verdana" pitchFamily="34" charset="0"/>
              </a:rPr>
              <a:t>Taken together these critically call into question the bureaucratic/structural model upon which practice has been traditionally based which is a decontextualised interpretation of scientific knowledge by experts and a top-down approach to programming and evaluation (Potvin 2005)</a:t>
            </a:r>
          </a:p>
          <a:p>
            <a:pPr marL="0" indent="0">
              <a:buNone/>
            </a:pPr>
            <a:endParaRPr lang="en-GB" sz="2200" dirty="0">
              <a:latin typeface="Verdana" pitchFamily="34" charset="0"/>
            </a:endParaRPr>
          </a:p>
          <a:p>
            <a:r>
              <a:rPr lang="en-GB" sz="2200" dirty="0">
                <a:latin typeface="Verdana" pitchFamily="34" charset="0"/>
              </a:rPr>
              <a:t>Whose knowledge, what knowledge is valued?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1175-1A92-2606-AB16-AC1CD3026340}"/>
              </a:ext>
            </a:extLst>
          </p:cNvPr>
          <p:cNvSpPr>
            <a:spLocks noGrp="1"/>
          </p:cNvSpPr>
          <p:nvPr>
            <p:ph type="title"/>
          </p:nvPr>
        </p:nvSpPr>
        <p:spPr/>
        <p:txBody>
          <a:bodyPr/>
          <a:lstStyle/>
          <a:p>
            <a:r>
              <a:rPr lang="en-GB" dirty="0"/>
              <a:t>Global Health landscape</a:t>
            </a:r>
          </a:p>
        </p:txBody>
      </p:sp>
      <p:pic>
        <p:nvPicPr>
          <p:cNvPr id="4" name="Content Placeholder 3">
            <a:extLst>
              <a:ext uri="{FF2B5EF4-FFF2-40B4-BE49-F238E27FC236}">
                <a16:creationId xmlns:a16="http://schemas.microsoft.com/office/drawing/2014/main" id="{91F7F4B6-5ADD-8BE6-1AA8-BEB4044B8F71}"/>
              </a:ext>
            </a:extLst>
          </p:cNvPr>
          <p:cNvPicPr>
            <a:picLocks noGrp="1" noChangeAspect="1"/>
          </p:cNvPicPr>
          <p:nvPr>
            <p:ph idx="1"/>
          </p:nvPr>
        </p:nvPicPr>
        <p:blipFill>
          <a:blip r:embed="rId2"/>
          <a:stretch>
            <a:fillRect/>
          </a:stretch>
        </p:blipFill>
        <p:spPr>
          <a:xfrm>
            <a:off x="3394181" y="2286000"/>
            <a:ext cx="4979775" cy="4022725"/>
          </a:xfrm>
          <a:prstGeom prst="rect">
            <a:avLst/>
          </a:prstGeom>
        </p:spPr>
      </p:pic>
    </p:spTree>
    <p:extLst>
      <p:ext uri="{BB962C8B-B14F-4D97-AF65-F5344CB8AC3E}">
        <p14:creationId xmlns:p14="http://schemas.microsoft.com/office/powerpoint/2010/main" val="307941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in dresses&#10;&#10;Description automatically generated with low confidence">
            <a:extLst>
              <a:ext uri="{FF2B5EF4-FFF2-40B4-BE49-F238E27FC236}">
                <a16:creationId xmlns:a16="http://schemas.microsoft.com/office/drawing/2014/main" id="{3CD59564-2ADC-E0CF-C6DB-7B2C0A65BD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40" r="13818" b="575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D6525-0B51-B2F7-134E-87EE60817D1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De-colonizing research &amp; practice</a:t>
            </a:r>
          </a:p>
        </p:txBody>
      </p:sp>
      <p:sp>
        <p:nvSpPr>
          <p:cNvPr id="3" name="Text Placeholder 2">
            <a:extLst>
              <a:ext uri="{FF2B5EF4-FFF2-40B4-BE49-F238E27FC236}">
                <a16:creationId xmlns:a16="http://schemas.microsoft.com/office/drawing/2014/main" id="{5CE7D720-0A1F-34CB-5CD9-491E19332A86}"/>
              </a:ext>
            </a:extLst>
          </p:cNvPr>
          <p:cNvSpPr>
            <a:spLocks noGrp="1"/>
          </p:cNvSpPr>
          <p:nvPr>
            <p:ph type="body" idx="1"/>
          </p:nvPr>
        </p:nvSpPr>
        <p:spPr>
          <a:xfrm>
            <a:off x="477981" y="4699520"/>
            <a:ext cx="5428550" cy="2034999"/>
          </a:xfrm>
        </p:spPr>
        <p:txBody>
          <a:bodyPr vert="horz" lIns="91440" tIns="45720" rIns="91440" bIns="45720" rtlCol="0">
            <a:normAutofit lnSpcReduction="10000"/>
          </a:bodyPr>
          <a:lstStyle/>
          <a:p>
            <a:r>
              <a:rPr lang="en-US" sz="2000" i="1" dirty="0">
                <a:solidFill>
                  <a:schemeClr val="tx1"/>
                </a:solidFill>
              </a:rPr>
              <a:t>“The word itself, ‘research’ is probably one of the dirtiest words in the Indigenous world’s vocabulary. When mentioned in many Indigenous contexts, it stirs up silence, it conjures up bad memories, and it raises a smile that is knowing and distrustful. </a:t>
            </a:r>
            <a:r>
              <a:rPr lang="en-US" sz="2000" dirty="0">
                <a:solidFill>
                  <a:schemeClr val="tx1"/>
                </a:solidFill>
              </a:rPr>
              <a:t>“ Smith (1999, p.1)</a:t>
            </a:r>
          </a:p>
          <a:p>
            <a:r>
              <a:rPr lang="en-US" sz="2000" dirty="0">
                <a:solidFill>
                  <a:schemeClr val="tx1"/>
                </a:solidFill>
              </a:rPr>
              <a:t>[photo credit: Sally Basford Squires]</a:t>
            </a:r>
          </a:p>
          <a:p>
            <a:endParaRPr lang="en-US" sz="1300" dirty="0">
              <a:solidFill>
                <a:schemeClr val="tx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8306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5000" b="-1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8E7974-55B9-AA4E-BF3A-6C5D6E054143}"/>
              </a:ext>
            </a:extLst>
          </p:cNvPr>
          <p:cNvSpPr>
            <a:spLocks noGrp="1"/>
          </p:cNvSpPr>
          <p:nvPr>
            <p:ph sz="half" idx="2"/>
          </p:nvPr>
        </p:nvSpPr>
        <p:spPr>
          <a:xfrm>
            <a:off x="221458" y="2211036"/>
            <a:ext cx="11306174" cy="3440463"/>
          </a:xfrm>
        </p:spPr>
        <p:txBody>
          <a:bodyPr>
            <a:normAutofit fontScale="77500" lnSpcReduction="20000"/>
          </a:bodyPr>
          <a:lstStyle/>
          <a:p>
            <a:r>
              <a:rPr lang="en-GB" b="1" dirty="0"/>
              <a:t>Challenges of the research field &amp; research methods – how we do what we do- often ‘stuck’  (examples) (Bashford Squires, Gibson, L. Nyashanu,</a:t>
            </a:r>
          </a:p>
          <a:p>
            <a:r>
              <a:rPr lang="en-GB" b="1" dirty="0"/>
              <a:t>In public health dominated by bio-medicine &amp; scientific model for architecture funding &amp; publishing –hidden power relations</a:t>
            </a:r>
          </a:p>
          <a:p>
            <a:r>
              <a:rPr lang="en-GB" b="1" dirty="0"/>
              <a:t>Influences career trajectories and development for academics &amp; ECRs</a:t>
            </a:r>
          </a:p>
          <a:p>
            <a:r>
              <a:rPr lang="en-GB" b="1" dirty="0"/>
              <a:t>Publishing models – disadvantages resource poor settings; lack of voices from Global South </a:t>
            </a:r>
          </a:p>
          <a:p>
            <a:r>
              <a:rPr lang="en-US" b="1" dirty="0"/>
              <a:t>Barriers to global engagement for African researchers for collaboration, international travel, publication,&amp; access to global health research networks</a:t>
            </a:r>
          </a:p>
          <a:p>
            <a:r>
              <a:rPr lang="en-US" b="1" dirty="0"/>
              <a:t>Uneven landscape for opportunities for knowledge exchange, professional development, &amp; contributing to scientific discourse (epistemic injustice)</a:t>
            </a:r>
          </a:p>
        </p:txBody>
      </p:sp>
      <p:sp>
        <p:nvSpPr>
          <p:cNvPr id="2" name="Title 1">
            <a:extLst>
              <a:ext uri="{FF2B5EF4-FFF2-40B4-BE49-F238E27FC236}">
                <a16:creationId xmlns:a16="http://schemas.microsoft.com/office/drawing/2014/main" id="{1154DFE8-7E94-7D42-8F57-AE1BC6C92109}"/>
              </a:ext>
            </a:extLst>
          </p:cNvPr>
          <p:cNvSpPr>
            <a:spLocks noGrp="1"/>
          </p:cNvSpPr>
          <p:nvPr>
            <p:ph type="title"/>
          </p:nvPr>
        </p:nvSpPr>
        <p:spPr>
          <a:xfrm>
            <a:off x="221458" y="481147"/>
            <a:ext cx="11749084" cy="1894839"/>
          </a:xfrm>
        </p:spPr>
        <p:txBody>
          <a:bodyPr>
            <a:noAutofit/>
          </a:bodyPr>
          <a:lstStyle/>
          <a:p>
            <a:pPr algn="ctr"/>
            <a:r>
              <a:rPr lang="en-US" sz="2400" dirty="0">
                <a:latin typeface="+mj-lt"/>
              </a:rPr>
              <a:t>#PartnershipMatters! </a:t>
            </a:r>
            <a:br>
              <a:rPr lang="en-US" sz="2400" dirty="0">
                <a:latin typeface="+mj-lt"/>
              </a:rPr>
            </a:br>
            <a:r>
              <a:rPr lang="en-US" sz="2400" dirty="0">
                <a:latin typeface="+mj-lt"/>
              </a:rPr>
              <a:t>Landscapes of social (in)justice in global public health</a:t>
            </a:r>
          </a:p>
        </p:txBody>
      </p:sp>
    </p:spTree>
    <p:extLst>
      <p:ext uri="{BB962C8B-B14F-4D97-AF65-F5344CB8AC3E}">
        <p14:creationId xmlns:p14="http://schemas.microsoft.com/office/powerpoint/2010/main" val="238349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13E-2D19-9E38-AEE1-CF2FF61C3B8B}"/>
              </a:ext>
            </a:extLst>
          </p:cNvPr>
          <p:cNvSpPr>
            <a:spLocks noGrp="1"/>
          </p:cNvSpPr>
          <p:nvPr>
            <p:ph type="title"/>
          </p:nvPr>
        </p:nvSpPr>
        <p:spPr/>
        <p:txBody>
          <a:bodyPr/>
          <a:lstStyle/>
          <a:p>
            <a:pPr algn="ctr"/>
            <a:r>
              <a:rPr lang="en-GB" dirty="0"/>
              <a:t>challenging our research practice</a:t>
            </a:r>
          </a:p>
        </p:txBody>
      </p:sp>
      <p:sp>
        <p:nvSpPr>
          <p:cNvPr id="3" name="Content Placeholder 2">
            <a:extLst>
              <a:ext uri="{FF2B5EF4-FFF2-40B4-BE49-F238E27FC236}">
                <a16:creationId xmlns:a16="http://schemas.microsoft.com/office/drawing/2014/main" id="{F0F76808-7908-4701-AF1C-98C44348B220}"/>
              </a:ext>
            </a:extLst>
          </p:cNvPr>
          <p:cNvSpPr>
            <a:spLocks noGrp="1"/>
          </p:cNvSpPr>
          <p:nvPr>
            <p:ph idx="1"/>
          </p:nvPr>
        </p:nvSpPr>
        <p:spPr/>
        <p:txBody>
          <a:bodyPr>
            <a:normAutofit/>
          </a:bodyPr>
          <a:lstStyle/>
          <a:p>
            <a:r>
              <a:rPr lang="en-GB" sz="2400" dirty="0"/>
              <a:t>Emerging critical voices challenging colonial structures </a:t>
            </a:r>
            <a:r>
              <a:rPr lang="en-GB" sz="2400" dirty="0" err="1"/>
              <a:t>eg</a:t>
            </a:r>
            <a:r>
              <a:rPr lang="en-GB" sz="2400" dirty="0"/>
              <a:t> </a:t>
            </a:r>
            <a:r>
              <a:rPr lang="en-GB" sz="2400" dirty="0" err="1"/>
              <a:t>Seye</a:t>
            </a:r>
            <a:r>
              <a:rPr lang="en-GB" sz="2400" dirty="0"/>
              <a:t> Abimbola; </a:t>
            </a:r>
            <a:r>
              <a:rPr lang="en-GB" sz="2400" dirty="0" err="1"/>
              <a:t>Padhur</a:t>
            </a:r>
            <a:r>
              <a:rPr lang="en-GB" sz="2400" dirty="0"/>
              <a:t> Mai</a:t>
            </a:r>
          </a:p>
          <a:p>
            <a:r>
              <a:rPr lang="en-GB" sz="2400" dirty="0"/>
              <a:t>Need for wider epistemes – valuing different forms of </a:t>
            </a:r>
            <a:r>
              <a:rPr lang="en-GB" sz="2400" dirty="0" err="1"/>
              <a:t>knowings</a:t>
            </a:r>
            <a:r>
              <a:rPr lang="en-GB" sz="2400" dirty="0"/>
              <a:t> /indigenous/ philosophical </a:t>
            </a:r>
            <a:r>
              <a:rPr lang="en-GB" sz="2400" dirty="0" err="1"/>
              <a:t>eg</a:t>
            </a:r>
            <a:r>
              <a:rPr lang="en-GB" sz="2400" dirty="0"/>
              <a:t> ‘two eyed seeing’ (Bartlett, Marshall &amp; Marshall 2012) /Ubuntu/</a:t>
            </a:r>
            <a:r>
              <a:rPr lang="en-GB" sz="2400" dirty="0" err="1"/>
              <a:t>wholism</a:t>
            </a:r>
            <a:r>
              <a:rPr lang="en-GB" sz="2400" dirty="0"/>
              <a:t> / ecological / Afrocentrism /cultural ways of knowing &amp; doing /</a:t>
            </a:r>
          </a:p>
          <a:p>
            <a:r>
              <a:rPr lang="en-GB" sz="2400" dirty="0"/>
              <a:t>Importance of ‘turning the world upside down’; learning from each other; </a:t>
            </a:r>
          </a:p>
          <a:p>
            <a:endParaRPr lang="en-GB" dirty="0"/>
          </a:p>
        </p:txBody>
      </p:sp>
    </p:spTree>
    <p:extLst>
      <p:ext uri="{BB962C8B-B14F-4D97-AF65-F5344CB8AC3E}">
        <p14:creationId xmlns:p14="http://schemas.microsoft.com/office/powerpoint/2010/main" val="781777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4319</Words>
  <Application>Microsoft Office PowerPoint</Application>
  <PresentationFormat>Widescreen</PresentationFormat>
  <Paragraphs>251</Paragraphs>
  <Slides>21</Slides>
  <Notes>10</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21</vt:i4>
      </vt:variant>
    </vt:vector>
  </HeadingPairs>
  <TitlesOfParts>
    <vt:vector size="43" baseType="lpstr">
      <vt:lpstr>UniversLTPro-55Roman</vt:lpstr>
      <vt:lpstr>UniversLTPro-65Bold</vt:lpstr>
      <vt:lpstr>Aharoni</vt:lpstr>
      <vt:lpstr>Arial</vt:lpstr>
      <vt:lpstr>Calibri</vt:lpstr>
      <vt:lpstr>Calibri Light</vt:lpstr>
      <vt:lpstr>Century Schoolbook</vt:lpstr>
      <vt:lpstr>Courier New</vt:lpstr>
      <vt:lpstr>Montserrat ExtraBold</vt:lpstr>
      <vt:lpstr>Palatino Linotype</vt:lpstr>
      <vt:lpstr>Rockwell</vt:lpstr>
      <vt:lpstr>Times New Roman</vt:lpstr>
      <vt:lpstr>Tw Cen MT</vt:lpstr>
      <vt:lpstr>Tw Cen MT Condensed</vt:lpstr>
      <vt:lpstr>Verdana</vt:lpstr>
      <vt:lpstr>Wingdings</vt:lpstr>
      <vt:lpstr>Wingdings 2</vt:lpstr>
      <vt:lpstr>Wingdings 3</vt:lpstr>
      <vt:lpstr>Integral</vt:lpstr>
      <vt:lpstr>Office Theme</vt:lpstr>
      <vt:lpstr>2_Office Theme</vt:lpstr>
      <vt:lpstr>Oriel</vt:lpstr>
      <vt:lpstr>Shifting epistemes in mental health for culturally appropriate care</vt:lpstr>
      <vt:lpstr>Themes of our global health work at NTU</vt:lpstr>
      <vt:lpstr>Global Health Networks &amp; Research Themes</vt:lpstr>
      <vt:lpstr> Social Theories offer  Global  Public Health &amp; DEVELOPMENT …</vt:lpstr>
      <vt:lpstr>PowerPoint Presentation</vt:lpstr>
      <vt:lpstr>Global Health landscape</vt:lpstr>
      <vt:lpstr>De-colonizing research &amp; practice</vt:lpstr>
      <vt:lpstr>#PartnershipMatters!  Landscapes of social (in)justice in global public health</vt:lpstr>
      <vt:lpstr>challenging our research practice</vt:lpstr>
      <vt:lpstr>Principles of Shared Ownership</vt:lpstr>
      <vt:lpstr>PowerPoint Presentation</vt:lpstr>
      <vt:lpstr>Baseline Research on Collaboration between Biomedical and Traditional Mental Health Service Providers in six African countries and communities of African heritage in the UK.</vt:lpstr>
      <vt:lpstr> Background: WHAT IS THE Pan African Mental (PAM) Health Network </vt:lpstr>
      <vt:lpstr> The Contribution of Indigenous Knowledge Holders to Mental Health Systems of Care for Black African Communities</vt:lpstr>
      <vt:lpstr> PAMHRN Baseline Research  </vt:lpstr>
      <vt:lpstr>summary</vt:lpstr>
      <vt:lpstr>PowerPoint Presentation</vt:lpstr>
      <vt:lpstr>PowerPoint Presentation</vt:lpstr>
      <vt:lpstr>PowerPoint Presentation</vt:lpstr>
      <vt:lpstr>PowerPoint Presentation</vt:lpstr>
      <vt:lpstr>References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Research on Collaboration between Biomedical and Traditional Mental Health Service Providers in six African countries and communities of African heritage in the UK.</dc:title>
  <dc:creator>Makgahlela, Mpsanyana</dc:creator>
  <cp:lastModifiedBy>Ward, Laura</cp:lastModifiedBy>
  <cp:revision>35</cp:revision>
  <dcterms:created xsi:type="dcterms:W3CDTF">2022-10-17T18:48:09Z</dcterms:created>
  <dcterms:modified xsi:type="dcterms:W3CDTF">2025-08-14T15:51:17Z</dcterms:modified>
</cp:coreProperties>
</file>