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2" r:id="rId5"/>
    <p:sldId id="273" r:id="rId6"/>
    <p:sldId id="302" r:id="rId7"/>
    <p:sldId id="501" r:id="rId8"/>
    <p:sldId id="295" r:id="rId9"/>
    <p:sldId id="296" r:id="rId10"/>
    <p:sldId id="297" r:id="rId11"/>
    <p:sldId id="298" r:id="rId12"/>
    <p:sldId id="528" r:id="rId13"/>
    <p:sldId id="523" r:id="rId14"/>
    <p:sldId id="300" r:id="rId15"/>
    <p:sldId id="524" r:id="rId16"/>
    <p:sldId id="299" r:id="rId17"/>
    <p:sldId id="525" r:id="rId18"/>
    <p:sldId id="526" r:id="rId19"/>
    <p:sldId id="527" r:id="rId20"/>
    <p:sldId id="289" r:id="rId21"/>
    <p:sldId id="259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D"/>
    <a:srgbClr val="CDCCCB"/>
    <a:srgbClr val="D2AD51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LL\Downloads\Graphs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nku\Downloads\Composi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LL\Downloads\Graphs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LL\Downloads\Graphs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Health Facility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162-4124-A49E-23900B1214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162-4124-A49E-23900B1214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162-4124-A49E-23900B121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Health Centre II</c:v>
                </c:pt>
                <c:pt idx="1">
                  <c:v>Health Centre III</c:v>
                </c:pt>
                <c:pt idx="2">
                  <c:v>Health Centre IV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27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62-4124-A49E-23900B12144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7424993231E-2"/>
          <c:y val="0.7601681209244775"/>
          <c:w val="0.87764141160990028"/>
          <c:h val="0.21997384577135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C2F-4C84-BD34-D8154267414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C2F-4C84-BD34-D815426741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Sheet1!$A$5:$A$6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35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F-4C84-BD34-D8154267414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MOTIVATION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6A2-4924-8B8E-20F35A05DBB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6A2-4924-8B8E-20F35A05DB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Sheet1!$A$8:$A$9</c:f>
              <c:strCache>
                <c:ptCount val="2"/>
                <c:pt idx="0">
                  <c:v>Yes, fully</c:v>
                </c:pt>
                <c:pt idx="1">
                  <c:v>Yes, somewhat</c:v>
                </c:pt>
              </c:strCache>
            </c:strRef>
          </c:cat>
          <c:val>
            <c:numRef>
              <c:f>Sheet1!$B$8:$B$9</c:f>
              <c:numCache>
                <c:formatCode>General</c:formatCode>
                <c:ptCount val="2"/>
                <c:pt idx="0">
                  <c:v>50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2-4924-8B8E-20F35A05DBB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600" b="1"/>
              <a:t>Overall leadership competencies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Sheet1!$B$13:$C$13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Sheet1!$B$14:$C$14</c:f>
              <c:numCache>
                <c:formatCode>General</c:formatCode>
                <c:ptCount val="2"/>
                <c:pt idx="0">
                  <c:v>24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B-4B74-8C84-B7F893E7F441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Sheet1!$B$13:$C$13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Sheet1!$B$15:$C$15</c:f>
              <c:numCache>
                <c:formatCode>General</c:formatCode>
                <c:ptCount val="2"/>
                <c:pt idx="0">
                  <c:v>36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B-4B74-8C84-B7F893E7F4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658479"/>
        <c:axId val="183661359"/>
      </c:barChart>
      <c:catAx>
        <c:axId val="18365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61359"/>
        <c:crosses val="autoZero"/>
        <c:auto val="1"/>
        <c:lblAlgn val="ctr"/>
        <c:lblOffset val="100"/>
        <c:noMultiLvlLbl val="0"/>
      </c:catAx>
      <c:valAx>
        <c:axId val="1836613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Number of in-charges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5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3600" b="1"/>
              <a:t>Overall management competencies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Sheet1!$G$69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Sheet1!$H$68:$I$68</c:f>
              <c:strCache>
                <c:ptCount val="2"/>
                <c:pt idx="0">
                  <c:v>Baseline</c:v>
                </c:pt>
                <c:pt idx="1">
                  <c:v>Final evaluation </c:v>
                </c:pt>
              </c:strCache>
            </c:strRef>
          </c:cat>
          <c:val>
            <c:numRef>
              <c:f>Sheet1!$H$69:$I$69</c:f>
              <c:numCache>
                <c:formatCode>General</c:formatCode>
                <c:ptCount val="2"/>
                <c:pt idx="0">
                  <c:v>20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4-4EBE-B560-66FFA1CECE4F}"/>
            </c:ext>
          </c:extLst>
        </c:ser>
        <c:ser>
          <c:idx val="1"/>
          <c:order val="1"/>
          <c:tx>
            <c:strRef>
              <c:f>Sheet1!$G$70</c:f>
              <c:strCache>
                <c:ptCount val="1"/>
                <c:pt idx="0">
                  <c:v>Failed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Sheet1!$H$68:$I$68</c:f>
              <c:strCache>
                <c:ptCount val="2"/>
                <c:pt idx="0">
                  <c:v>Baseline</c:v>
                </c:pt>
                <c:pt idx="1">
                  <c:v>Final evaluation </c:v>
                </c:pt>
              </c:strCache>
            </c:strRef>
          </c:cat>
          <c:val>
            <c:numRef>
              <c:f>Sheet1!$H$70:$I$70</c:f>
              <c:numCache>
                <c:formatCode>General</c:formatCode>
                <c:ptCount val="2"/>
                <c:pt idx="0">
                  <c:v>40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4-4EBE-B560-66FFA1CECE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0766623"/>
        <c:axId val="556762095"/>
      </c:barChart>
      <c:catAx>
        <c:axId val="5507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G"/>
          </a:p>
        </c:txPr>
        <c:crossAx val="556762095"/>
        <c:crosses val="autoZero"/>
        <c:auto val="1"/>
        <c:lblAlgn val="ctr"/>
        <c:lblOffset val="100"/>
        <c:noMultiLvlLbl val="0"/>
      </c:catAx>
      <c:valAx>
        <c:axId val="5567620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2000"/>
                  <a:t>Number of in-charges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G"/>
          </a:p>
        </c:txPr>
        <c:crossAx val="55076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600" b="1" dirty="0"/>
              <a:t>Leadership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Sheet1!$B$17:$D$17</c:f>
              <c:strCache>
                <c:ptCount val="3"/>
                <c:pt idx="0">
                  <c:v>Cognitive</c:v>
                </c:pt>
                <c:pt idx="1">
                  <c:v>Interpersonal</c:v>
                </c:pt>
                <c:pt idx="2">
                  <c:v>Busieness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23</c:v>
                </c:pt>
                <c:pt idx="1">
                  <c:v>13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D-41DE-B178-E9217B9154AF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Sheet1!$B$17:$D$17</c:f>
              <c:strCache>
                <c:ptCount val="3"/>
                <c:pt idx="0">
                  <c:v>Cognitive</c:v>
                </c:pt>
                <c:pt idx="1">
                  <c:v>Interpersonal</c:v>
                </c:pt>
                <c:pt idx="2">
                  <c:v>Busieness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27</c:v>
                </c:pt>
                <c:pt idx="1">
                  <c:v>20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D-41DE-B178-E9217B9154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3015807"/>
        <c:axId val="1993022527"/>
      </c:barChart>
      <c:catAx>
        <c:axId val="199301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3022527"/>
        <c:crosses val="autoZero"/>
        <c:auto val="1"/>
        <c:lblAlgn val="ctr"/>
        <c:lblOffset val="100"/>
        <c:noMultiLvlLbl val="0"/>
      </c:catAx>
      <c:valAx>
        <c:axId val="1993022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Number of In-charges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301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600" b="1" dirty="0"/>
              <a:t>Management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Sheet1!$B$23:$G$23</c:f>
              <c:strCache>
                <c:ptCount val="6"/>
                <c:pt idx="0">
                  <c:v>Self-management</c:v>
                </c:pt>
                <c:pt idx="1">
                  <c:v>Planning</c:v>
                </c:pt>
                <c:pt idx="2">
                  <c:v>Human resource management</c:v>
                </c:pt>
                <c:pt idx="3">
                  <c:v>Financial management</c:v>
                </c:pt>
                <c:pt idx="4">
                  <c:v>Information technology management</c:v>
                </c:pt>
                <c:pt idx="5">
                  <c:v>Data management</c:v>
                </c:pt>
              </c:strCache>
            </c:strRef>
          </c:cat>
          <c:val>
            <c:numRef>
              <c:f>Sheet1!$B$24:$G$24</c:f>
              <c:numCache>
                <c:formatCode>General</c:formatCode>
                <c:ptCount val="6"/>
                <c:pt idx="0">
                  <c:v>36</c:v>
                </c:pt>
                <c:pt idx="1">
                  <c:v>23</c:v>
                </c:pt>
                <c:pt idx="2">
                  <c:v>18</c:v>
                </c:pt>
                <c:pt idx="3">
                  <c:v>20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2-40DD-8FB9-9AE483ECB7A2}"/>
            </c:ext>
          </c:extLst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Endline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Sheet1!$B$23:$G$23</c:f>
              <c:strCache>
                <c:ptCount val="6"/>
                <c:pt idx="0">
                  <c:v>Self-management</c:v>
                </c:pt>
                <c:pt idx="1">
                  <c:v>Planning</c:v>
                </c:pt>
                <c:pt idx="2">
                  <c:v>Human resource management</c:v>
                </c:pt>
                <c:pt idx="3">
                  <c:v>Financial management</c:v>
                </c:pt>
                <c:pt idx="4">
                  <c:v>Information technology management</c:v>
                </c:pt>
                <c:pt idx="5">
                  <c:v>Data management</c:v>
                </c:pt>
              </c:strCache>
            </c:strRef>
          </c:cat>
          <c:val>
            <c:numRef>
              <c:f>Sheet1!$B$25:$G$25</c:f>
              <c:numCache>
                <c:formatCode>General</c:formatCode>
                <c:ptCount val="6"/>
                <c:pt idx="0">
                  <c:v>48</c:v>
                </c:pt>
                <c:pt idx="1">
                  <c:v>52</c:v>
                </c:pt>
                <c:pt idx="2">
                  <c:v>52</c:v>
                </c:pt>
                <c:pt idx="3">
                  <c:v>50</c:v>
                </c:pt>
                <c:pt idx="4">
                  <c:v>37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2-40DD-8FB9-9AE483ECB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45007"/>
        <c:axId val="113443567"/>
      </c:barChart>
      <c:catAx>
        <c:axId val="11344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443567"/>
        <c:crosses val="autoZero"/>
        <c:auto val="1"/>
        <c:lblAlgn val="ctr"/>
        <c:lblOffset val="100"/>
        <c:noMultiLvlLbl val="0"/>
      </c:catAx>
      <c:valAx>
        <c:axId val="1134435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Number of in-charges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44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358FB-C718-4816-BF57-A52D9AE3960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72B5174D-617E-4F78-A881-12DCFBF92D82}" type="pres">
      <dgm:prSet presAssocID="{061358FB-C718-4816-BF57-A52D9AE3960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</dgm:ptLst>
  <dgm:cxnLst>
    <dgm:cxn modelId="{29309405-CFFA-41FE-8072-E567620BAFAE}" type="presOf" srcId="{061358FB-C718-4816-BF57-A52D9AE3960B}" destId="{72B5174D-617E-4F78-A881-12DCFBF92D82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358FB-C718-4816-BF57-A52D9AE3960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G"/>
        </a:p>
      </dgm:t>
    </dgm:pt>
    <dgm:pt modelId="{72B5174D-617E-4F78-A881-12DCFBF92D82}" type="pres">
      <dgm:prSet presAssocID="{061358FB-C718-4816-BF57-A52D9AE3960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</dgm:ptLst>
  <dgm:cxnLst>
    <dgm:cxn modelId="{29309405-CFFA-41FE-8072-E567620BAFAE}" type="presOf" srcId="{061358FB-C718-4816-BF57-A52D9AE3960B}" destId="{72B5174D-617E-4F78-A881-12DCFBF92D82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mailto:dean@musph.ac.ug" TargetMode="Externa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AA89194-2CA6-4DC6-AB95-21DA6468D126}"/>
              </a:ext>
            </a:extLst>
          </p:cNvPr>
          <p:cNvSpPr/>
          <p:nvPr userDrawn="1"/>
        </p:nvSpPr>
        <p:spPr>
          <a:xfrm>
            <a:off x="0" y="3440788"/>
            <a:ext cx="12192000" cy="3442706"/>
          </a:xfrm>
          <a:prstGeom prst="rect">
            <a:avLst/>
          </a:prstGeom>
          <a:solidFill>
            <a:srgbClr val="CDCCCB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F64AB-480F-4562-A685-75001C299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BC1E1-32F3-47D9-AF46-6AE750BD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275B-8600-47B4-9FCC-1F88563A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1488-805B-49B7-8E5F-9DFF4312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D189-ADB2-4135-9F04-426ABBDC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87238-FD98-4FCF-BDD1-63F06F6D0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91" y="6124934"/>
            <a:ext cx="492196" cy="4113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90FF4FD-660E-4D71-9E78-FA4DFC4C6C40}"/>
              </a:ext>
            </a:extLst>
          </p:cNvPr>
          <p:cNvGrpSpPr/>
          <p:nvPr userDrawn="1"/>
        </p:nvGrpSpPr>
        <p:grpSpPr>
          <a:xfrm>
            <a:off x="336873" y="966436"/>
            <a:ext cx="11861612" cy="88466"/>
            <a:chOff x="0" y="6230031"/>
            <a:chExt cx="8094518" cy="4654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29E63F-D850-407A-BED7-ACB7BA8A8D8A}"/>
                </a:ext>
              </a:extLst>
            </p:cNvPr>
            <p:cNvSpPr/>
            <p:nvPr/>
          </p:nvSpPr>
          <p:spPr>
            <a:xfrm>
              <a:off x="3640975" y="6230031"/>
              <a:ext cx="4453543" cy="46540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C74691-523A-4EA8-A85D-BE9B36BAF7AB}"/>
                </a:ext>
              </a:extLst>
            </p:cNvPr>
            <p:cNvGrpSpPr/>
            <p:nvPr userDrawn="1"/>
          </p:nvGrpSpPr>
          <p:grpSpPr>
            <a:xfrm>
              <a:off x="0" y="6230031"/>
              <a:ext cx="3640975" cy="46540"/>
              <a:chOff x="0" y="6230031"/>
              <a:chExt cx="3640975" cy="4654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90574F-A288-4D04-8F64-652373479A27}"/>
                  </a:ext>
                </a:extLst>
              </p:cNvPr>
              <p:cNvSpPr/>
              <p:nvPr userDrawn="1"/>
            </p:nvSpPr>
            <p:spPr>
              <a:xfrm>
                <a:off x="753687" y="6230031"/>
                <a:ext cx="2887288" cy="46540"/>
              </a:xfrm>
              <a:prstGeom prst="rect">
                <a:avLst/>
              </a:prstGeom>
              <a:solidFill>
                <a:srgbClr val="141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E87264-DCED-45B8-947C-4D1A983F2527}"/>
                  </a:ext>
                </a:extLst>
              </p:cNvPr>
              <p:cNvSpPr/>
              <p:nvPr/>
            </p:nvSpPr>
            <p:spPr>
              <a:xfrm>
                <a:off x="0" y="6230852"/>
                <a:ext cx="753687" cy="45719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0672CAD-45DA-4DB6-AB3E-913E24F2EFCD}"/>
              </a:ext>
            </a:extLst>
          </p:cNvPr>
          <p:cNvSpPr/>
          <p:nvPr userDrawn="1"/>
        </p:nvSpPr>
        <p:spPr>
          <a:xfrm>
            <a:off x="11584189" y="6177420"/>
            <a:ext cx="256796" cy="256796"/>
          </a:xfrm>
          <a:prstGeom prst="ellipse">
            <a:avLst/>
          </a:prstGeom>
          <a:solidFill>
            <a:srgbClr val="D2A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07ABE4-4965-4C31-8361-32B185000539}"/>
              </a:ext>
            </a:extLst>
          </p:cNvPr>
          <p:cNvSpPr/>
          <p:nvPr userDrawn="1"/>
        </p:nvSpPr>
        <p:spPr>
          <a:xfrm>
            <a:off x="11904574" y="6227611"/>
            <a:ext cx="147016" cy="147016"/>
          </a:xfrm>
          <a:prstGeom prst="ellipse">
            <a:avLst/>
          </a:prstGeom>
          <a:solidFill>
            <a:srgbClr val="CD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B8B0E3-F9ED-4D23-A48D-073673405C88}"/>
              </a:ext>
            </a:extLst>
          </p:cNvPr>
          <p:cNvSpPr/>
          <p:nvPr userDrawn="1"/>
        </p:nvSpPr>
        <p:spPr>
          <a:xfrm>
            <a:off x="10905864" y="6013522"/>
            <a:ext cx="608817" cy="608817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1977D0-DC0B-4FA2-905D-9E973262A135}"/>
              </a:ext>
            </a:extLst>
          </p:cNvPr>
          <p:cNvSpPr/>
          <p:nvPr userDrawn="1"/>
        </p:nvSpPr>
        <p:spPr>
          <a:xfrm>
            <a:off x="11577407" y="6137428"/>
            <a:ext cx="291933" cy="291933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E4C014D-8117-4CDE-BB9D-846699CD8221}"/>
              </a:ext>
            </a:extLst>
          </p:cNvPr>
          <p:cNvSpPr/>
          <p:nvPr userDrawn="1"/>
        </p:nvSpPr>
        <p:spPr>
          <a:xfrm>
            <a:off x="11890826" y="6176963"/>
            <a:ext cx="197982" cy="197982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5967985"/>
            <a:ext cx="12192000" cy="969264"/>
          </a:xfrm>
          <a:prstGeom prst="roundRect">
            <a:avLst>
              <a:gd name="adj" fmla="val 9749"/>
            </a:avLst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9" t="23907" r="1179" b="24957"/>
          <a:stretch/>
        </p:blipFill>
        <p:spPr>
          <a:xfrm>
            <a:off x="3804079" y="23794"/>
            <a:ext cx="3964978" cy="9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3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kSPH Thank you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D64A-4D49-42E8-84B9-6C4A03F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56FDD-E7FF-4E81-988A-FCB568EF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0A1B5-9E0C-43CD-9161-EFDA89A3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7A670-D87E-482B-B2E2-ED923DE2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859157" y="5360102"/>
            <a:ext cx="2473687" cy="362467"/>
            <a:chOff x="4021873" y="5372272"/>
            <a:chExt cx="2473687" cy="362467"/>
          </a:xfrm>
        </p:grpSpPr>
        <p:pic>
          <p:nvPicPr>
            <p:cNvPr id="8" name="Picture 4" descr="facebook instagram whatsapp PNG image with transparent background | TOPpng">
              <a:extLst>
                <a:ext uri="{FF2B5EF4-FFF2-40B4-BE49-F238E27FC236}">
                  <a16:creationId xmlns:a16="http://schemas.microsoft.com/office/drawing/2014/main" id="{BF44E989-D089-4469-A5F9-5A27D09810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69732" l="0" r="98929">
                          <a14:foregroundMark x1="9524" y1="3376" x2="23929" y2="25378"/>
                          <a14:foregroundMark x1="15833" y1="5122" x2="19643" y2="5122"/>
                          <a14:foregroundMark x1="22381" y1="8149" x2="24762" y2="21187"/>
                          <a14:foregroundMark x1="10119" y1="11409" x2="14643" y2="23632"/>
                          <a14:foregroundMark x1="7738" y1="14435" x2="11071" y2="24796"/>
                          <a14:foregroundMark x1="75000" y1="9662" x2="75833" y2="23865"/>
                          <a14:foregroundMark x1="76548" y1="7800" x2="89643" y2="8964"/>
                          <a14:foregroundMark x1="82976" y1="2328" x2="91786" y2="20722"/>
                          <a14:foregroundMark x1="78452" y1="21769" x2="87024" y2="20605"/>
                          <a14:foregroundMark x1="83333" y1="14668" x2="83333" y2="14668"/>
                          <a14:foregroundMark x1="90357" y1="9895" x2="91190" y2="17695"/>
                          <a14:foregroundMark x1="17500" y1="9546" x2="17738" y2="17346"/>
                          <a14:foregroundMark x1="23929" y1="3609" x2="23333" y2="10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94" b="67238"/>
            <a:stretch/>
          </p:blipFill>
          <p:spPr bwMode="auto">
            <a:xfrm>
              <a:off x="4317151" y="5376483"/>
              <a:ext cx="344504" cy="358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facebook instagram whatsapp PNG image with transparent background | TOPpng">
              <a:extLst>
                <a:ext uri="{FF2B5EF4-FFF2-40B4-BE49-F238E27FC236}">
                  <a16:creationId xmlns:a16="http://schemas.microsoft.com/office/drawing/2014/main" id="{88EE510C-4218-4506-B651-95B4111A89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72" l="1548" r="97619">
                          <a14:foregroundMark x1="76310" y1="9197" x2="75595" y2="18859"/>
                          <a14:foregroundMark x1="80833" y1="7101" x2="90595" y2="8731"/>
                          <a14:foregroundMark x1="90595" y1="12806" x2="89048" y2="22468"/>
                          <a14:foregroundMark x1="77738" y1="22119" x2="86667" y2="21769"/>
                          <a14:foregroundMark x1="12262" y1="42491" x2="11071" y2="58091"/>
                          <a14:foregroundMark x1="82976" y1="11991" x2="80119" y2="17346"/>
                          <a14:foregroundMark x1="73690" y1="5471" x2="70952" y2="186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2" b="69905"/>
            <a:stretch/>
          </p:blipFill>
          <p:spPr bwMode="auto">
            <a:xfrm>
              <a:off x="4661655" y="5376483"/>
              <a:ext cx="344883" cy="338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1B2D57-9D44-4C30-8A5D-C670D6749F77}"/>
                </a:ext>
              </a:extLst>
            </p:cNvPr>
            <p:cNvSpPr txBox="1"/>
            <p:nvPr/>
          </p:nvSpPr>
          <p:spPr>
            <a:xfrm>
              <a:off x="5291389" y="5372272"/>
              <a:ext cx="120417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GB" sz="15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venir Next LT Pro" panose="020B0504020202020204" pitchFamily="34" charset="0"/>
                </a:rPr>
                <a:t>@MakSPH</a:t>
              </a:r>
              <a:endParaRPr lang="x-none" sz="1500" dirty="0">
                <a:solidFill>
                  <a:prstClr val="black">
                    <a:lumMod val="95000"/>
                    <a:lumOff val="5000"/>
                  </a:prstClr>
                </a:solidFill>
                <a:latin typeface="Avenir Next LT Pro" panose="020B0504020202020204" pitchFamily="34" charset="0"/>
              </a:endParaRPr>
            </a:p>
          </p:txBody>
        </p:sp>
        <p:pic>
          <p:nvPicPr>
            <p:cNvPr id="1026" name="Picture 2" descr="Linkedin Logo Png Images - Free Download on Freepik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8" t="24595" r="26040" b="25780"/>
            <a:stretch/>
          </p:blipFill>
          <p:spPr bwMode="auto">
            <a:xfrm>
              <a:off x="4021873" y="5376483"/>
              <a:ext cx="303993" cy="31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159" y="5376483"/>
              <a:ext cx="336168" cy="33616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A9F0F79-0D98-49ED-ACEE-E06C1C4C2474}"/>
              </a:ext>
            </a:extLst>
          </p:cNvPr>
          <p:cNvSpPr txBox="1"/>
          <p:nvPr userDrawn="1"/>
        </p:nvSpPr>
        <p:spPr>
          <a:xfrm>
            <a:off x="4242031" y="4855392"/>
            <a:ext cx="3707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Stay connected with us! </a:t>
            </a:r>
            <a:endParaRPr lang="x-none" sz="2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9F0F79-0D98-49ED-ACEE-E06C1C4C2474}"/>
              </a:ext>
            </a:extLst>
          </p:cNvPr>
          <p:cNvSpPr txBox="1"/>
          <p:nvPr userDrawn="1"/>
        </p:nvSpPr>
        <p:spPr>
          <a:xfrm>
            <a:off x="3658199" y="4007367"/>
            <a:ext cx="4875602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questions or feedback? Reach out to us anytime: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P.O.Box 7072 Kampala, Uganda +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256-414-543872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dean@musph.ac.ug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www.sph.mak.ac.ug/</a:t>
            </a:r>
            <a:endParaRPr lang="x-none" sz="135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endParaRPr lang="x-none" sz="135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2"/>
          <a:stretch/>
        </p:blipFill>
        <p:spPr>
          <a:xfrm>
            <a:off x="4549360" y="-46662"/>
            <a:ext cx="3093280" cy="18822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801105" y="6138212"/>
            <a:ext cx="449702" cy="7197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5" t="40923" r="42677" b="34040"/>
          <a:stretch/>
        </p:blipFill>
        <p:spPr>
          <a:xfrm>
            <a:off x="5244486" y="2515665"/>
            <a:ext cx="1703028" cy="12339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5"/>
          <a:stretch/>
        </p:blipFill>
        <p:spPr>
          <a:xfrm>
            <a:off x="0" y="5700553"/>
            <a:ext cx="12192000" cy="1157447"/>
          </a:xfrm>
          <a:prstGeom prst="rect">
            <a:avLst/>
          </a:prstGeom>
        </p:spPr>
      </p:pic>
      <p:sp>
        <p:nvSpPr>
          <p:cNvPr id="31" name="Subtitle 2">
            <a:extLst>
              <a:ext uri="{FF2B5EF4-FFF2-40B4-BE49-F238E27FC236}">
                <a16:creationId xmlns:a16="http://schemas.microsoft.com/office/drawing/2014/main" id="{37EBC1E1-32F3-47D9-AF46-6AE750BD0F84}"/>
              </a:ext>
            </a:extLst>
          </p:cNvPr>
          <p:cNvSpPr txBox="1">
            <a:spLocks/>
          </p:cNvSpPr>
          <p:nvPr userDrawn="1"/>
        </p:nvSpPr>
        <p:spPr>
          <a:xfrm>
            <a:off x="4052016" y="6337268"/>
            <a:ext cx="4087969" cy="23208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</a:rPr>
              <a:t>Shaping </a:t>
            </a:r>
            <a:r>
              <a:rPr lang="en-US" sz="1600" b="1" dirty="0">
                <a:solidFill>
                  <a:srgbClr val="FFFFFF"/>
                </a:solidFill>
              </a:rPr>
              <a:t>Health</a:t>
            </a:r>
            <a:r>
              <a:rPr lang="en-US" sz="1600" dirty="0">
                <a:solidFill>
                  <a:srgbClr val="FFFFFF"/>
                </a:solidFill>
              </a:rPr>
              <a:t>, Empowering </a:t>
            </a:r>
            <a:r>
              <a:rPr lang="en-US" sz="1600" b="1" dirty="0">
                <a:solidFill>
                  <a:srgbClr val="FFFFFF"/>
                </a:solidFill>
              </a:rPr>
              <a:t>the Future</a:t>
            </a:r>
            <a:endParaRPr lang="x-none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kS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64AB-480F-4562-A685-75001C299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BC1E1-32F3-47D9-AF46-6AE750BD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275B-8600-47B4-9FCC-1F88563A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1488-805B-49B7-8E5F-9DFF4312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D189-ADB2-4135-9F04-426ABBDC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68694D-5ED6-4343-B6AC-DB9CCC851A28}"/>
              </a:ext>
            </a:extLst>
          </p:cNvPr>
          <p:cNvGrpSpPr/>
          <p:nvPr userDrawn="1"/>
        </p:nvGrpSpPr>
        <p:grpSpPr>
          <a:xfrm>
            <a:off x="11085341" y="126610"/>
            <a:ext cx="879792" cy="458562"/>
            <a:chOff x="3577227" y="1489967"/>
            <a:chExt cx="1096808" cy="545385"/>
          </a:xfrm>
        </p:grpSpPr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90587345-65D1-4880-AABA-C994A71B1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227" y="1489967"/>
              <a:ext cx="505322" cy="545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3B16CC15-56B1-42D3-9FAB-5293F1ABF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44" y="1517091"/>
              <a:ext cx="183101" cy="492105"/>
            </a:xfrm>
            <a:custGeom>
              <a:avLst/>
              <a:gdLst>
                <a:gd name="T0" fmla="*/ 80 w 103"/>
                <a:gd name="T1" fmla="*/ 0 h 256"/>
                <a:gd name="T2" fmla="*/ 0 w 103"/>
                <a:gd name="T3" fmla="*/ 128 h 256"/>
                <a:gd name="T4" fmla="*/ 80 w 103"/>
                <a:gd name="T5" fmla="*/ 256 h 256"/>
                <a:gd name="T6" fmla="*/ 103 w 103"/>
                <a:gd name="T7" fmla="*/ 243 h 256"/>
                <a:gd name="T8" fmla="*/ 46 w 103"/>
                <a:gd name="T9" fmla="*/ 128 h 256"/>
                <a:gd name="T10" fmla="*/ 103 w 103"/>
                <a:gd name="T11" fmla="*/ 14 h 256"/>
                <a:gd name="T12" fmla="*/ 80 w 103"/>
                <a:gd name="T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56">
                  <a:moveTo>
                    <a:pt x="80" y="0"/>
                  </a:moveTo>
                  <a:cubicBezTo>
                    <a:pt x="32" y="23"/>
                    <a:pt x="0" y="72"/>
                    <a:pt x="0" y="128"/>
                  </a:cubicBezTo>
                  <a:cubicBezTo>
                    <a:pt x="0" y="184"/>
                    <a:pt x="32" y="233"/>
                    <a:pt x="80" y="256"/>
                  </a:cubicBezTo>
                  <a:cubicBezTo>
                    <a:pt x="88" y="252"/>
                    <a:pt x="96" y="248"/>
                    <a:pt x="103" y="243"/>
                  </a:cubicBezTo>
                  <a:cubicBezTo>
                    <a:pt x="68" y="216"/>
                    <a:pt x="46" y="175"/>
                    <a:pt x="46" y="128"/>
                  </a:cubicBezTo>
                  <a:cubicBezTo>
                    <a:pt x="46" y="82"/>
                    <a:pt x="68" y="40"/>
                    <a:pt x="103" y="14"/>
                  </a:cubicBezTo>
                  <a:cubicBezTo>
                    <a:pt x="96" y="9"/>
                    <a:pt x="88" y="4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15DC77AA-9785-46E0-AA13-D66E155F4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555" y="1515153"/>
              <a:ext cx="42185" cy="495980"/>
            </a:xfrm>
            <a:custGeom>
              <a:avLst/>
              <a:gdLst>
                <a:gd name="T0" fmla="*/ 23 w 24"/>
                <a:gd name="T1" fmla="*/ 244 h 258"/>
                <a:gd name="T2" fmla="*/ 0 w 24"/>
                <a:gd name="T3" fmla="*/ 257 h 258"/>
                <a:gd name="T4" fmla="*/ 2 w 24"/>
                <a:gd name="T5" fmla="*/ 258 h 258"/>
                <a:gd name="T6" fmla="*/ 24 w 24"/>
                <a:gd name="T7" fmla="*/ 245 h 258"/>
                <a:gd name="T8" fmla="*/ 23 w 24"/>
                <a:gd name="T9" fmla="*/ 244 h 258"/>
                <a:gd name="T10" fmla="*/ 2 w 24"/>
                <a:gd name="T11" fmla="*/ 0 h 258"/>
                <a:gd name="T12" fmla="*/ 0 w 24"/>
                <a:gd name="T13" fmla="*/ 1 h 258"/>
                <a:gd name="T14" fmla="*/ 23 w 24"/>
                <a:gd name="T15" fmla="*/ 15 h 258"/>
                <a:gd name="T16" fmla="*/ 24 w 24"/>
                <a:gd name="T17" fmla="*/ 13 h 258"/>
                <a:gd name="T18" fmla="*/ 2 w 24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8">
                  <a:moveTo>
                    <a:pt x="23" y="244"/>
                  </a:moveTo>
                  <a:cubicBezTo>
                    <a:pt x="16" y="249"/>
                    <a:pt x="8" y="253"/>
                    <a:pt x="0" y="257"/>
                  </a:cubicBezTo>
                  <a:cubicBezTo>
                    <a:pt x="0" y="257"/>
                    <a:pt x="1" y="258"/>
                    <a:pt x="2" y="258"/>
                  </a:cubicBezTo>
                  <a:cubicBezTo>
                    <a:pt x="10" y="254"/>
                    <a:pt x="17" y="250"/>
                    <a:pt x="24" y="245"/>
                  </a:cubicBezTo>
                  <a:cubicBezTo>
                    <a:pt x="24" y="245"/>
                    <a:pt x="23" y="244"/>
                    <a:pt x="23" y="244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8" y="5"/>
                    <a:pt x="16" y="10"/>
                    <a:pt x="23" y="15"/>
                  </a:cubicBezTo>
                  <a:cubicBezTo>
                    <a:pt x="23" y="14"/>
                    <a:pt x="24" y="14"/>
                    <a:pt x="24" y="13"/>
                  </a:cubicBezTo>
                  <a:cubicBezTo>
                    <a:pt x="17" y="8"/>
                    <a:pt x="10" y="4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89F33F-BC98-430E-8139-2C37E9912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111" y="1489967"/>
              <a:ext cx="508014" cy="545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39313486-6909-4A15-9C5D-1390BA6A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29" y="1517091"/>
              <a:ext cx="180408" cy="492105"/>
            </a:xfrm>
            <a:custGeom>
              <a:avLst/>
              <a:gdLst>
                <a:gd name="T0" fmla="*/ 80 w 101"/>
                <a:gd name="T1" fmla="*/ 0 h 256"/>
                <a:gd name="T2" fmla="*/ 0 w 101"/>
                <a:gd name="T3" fmla="*/ 128 h 256"/>
                <a:gd name="T4" fmla="*/ 80 w 101"/>
                <a:gd name="T5" fmla="*/ 256 h 256"/>
                <a:gd name="T6" fmla="*/ 101 w 101"/>
                <a:gd name="T7" fmla="*/ 244 h 256"/>
                <a:gd name="T8" fmla="*/ 42 w 101"/>
                <a:gd name="T9" fmla="*/ 128 h 256"/>
                <a:gd name="T10" fmla="*/ 101 w 101"/>
                <a:gd name="T11" fmla="*/ 12 h 256"/>
                <a:gd name="T12" fmla="*/ 80 w 101"/>
                <a:gd name="T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56">
                  <a:moveTo>
                    <a:pt x="80" y="0"/>
                  </a:moveTo>
                  <a:cubicBezTo>
                    <a:pt x="33" y="23"/>
                    <a:pt x="0" y="72"/>
                    <a:pt x="0" y="128"/>
                  </a:cubicBezTo>
                  <a:cubicBezTo>
                    <a:pt x="0" y="184"/>
                    <a:pt x="33" y="233"/>
                    <a:pt x="80" y="256"/>
                  </a:cubicBezTo>
                  <a:cubicBezTo>
                    <a:pt x="87" y="253"/>
                    <a:pt x="94" y="249"/>
                    <a:pt x="101" y="244"/>
                  </a:cubicBezTo>
                  <a:cubicBezTo>
                    <a:pt x="65" y="218"/>
                    <a:pt x="42" y="176"/>
                    <a:pt x="42" y="128"/>
                  </a:cubicBezTo>
                  <a:cubicBezTo>
                    <a:pt x="42" y="80"/>
                    <a:pt x="65" y="38"/>
                    <a:pt x="101" y="12"/>
                  </a:cubicBezTo>
                  <a:cubicBezTo>
                    <a:pt x="94" y="8"/>
                    <a:pt x="87" y="4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428607D1-3EBC-4595-AE61-CD09D5D4C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440" y="1515153"/>
              <a:ext cx="41287" cy="495980"/>
            </a:xfrm>
            <a:custGeom>
              <a:avLst/>
              <a:gdLst>
                <a:gd name="T0" fmla="*/ 21 w 23"/>
                <a:gd name="T1" fmla="*/ 245 h 258"/>
                <a:gd name="T2" fmla="*/ 0 w 23"/>
                <a:gd name="T3" fmla="*/ 257 h 258"/>
                <a:gd name="T4" fmla="*/ 2 w 23"/>
                <a:gd name="T5" fmla="*/ 258 h 258"/>
                <a:gd name="T6" fmla="*/ 23 w 23"/>
                <a:gd name="T7" fmla="*/ 247 h 258"/>
                <a:gd name="T8" fmla="*/ 21 w 23"/>
                <a:gd name="T9" fmla="*/ 245 h 258"/>
                <a:gd name="T10" fmla="*/ 2 w 23"/>
                <a:gd name="T11" fmla="*/ 0 h 258"/>
                <a:gd name="T12" fmla="*/ 0 w 23"/>
                <a:gd name="T13" fmla="*/ 1 h 258"/>
                <a:gd name="T14" fmla="*/ 21 w 23"/>
                <a:gd name="T15" fmla="*/ 13 h 258"/>
                <a:gd name="T16" fmla="*/ 23 w 23"/>
                <a:gd name="T17" fmla="*/ 12 h 258"/>
                <a:gd name="T18" fmla="*/ 2 w 23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8">
                  <a:moveTo>
                    <a:pt x="21" y="245"/>
                  </a:moveTo>
                  <a:cubicBezTo>
                    <a:pt x="14" y="250"/>
                    <a:pt x="7" y="254"/>
                    <a:pt x="0" y="257"/>
                  </a:cubicBezTo>
                  <a:cubicBezTo>
                    <a:pt x="1" y="257"/>
                    <a:pt x="2" y="258"/>
                    <a:pt x="2" y="258"/>
                  </a:cubicBezTo>
                  <a:cubicBezTo>
                    <a:pt x="9" y="255"/>
                    <a:pt x="16" y="251"/>
                    <a:pt x="23" y="247"/>
                  </a:cubicBezTo>
                  <a:cubicBezTo>
                    <a:pt x="22" y="246"/>
                    <a:pt x="21" y="246"/>
                    <a:pt x="21" y="245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7" y="5"/>
                    <a:pt x="14" y="9"/>
                    <a:pt x="21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16" y="7"/>
                    <a:pt x="9" y="4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38">
              <a:extLst>
                <a:ext uri="{FF2B5EF4-FFF2-40B4-BE49-F238E27FC236}">
                  <a16:creationId xmlns:a16="http://schemas.microsoft.com/office/drawing/2014/main" id="{FD83E901-D481-423A-8206-4CE157200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13" y="1489967"/>
              <a:ext cx="505322" cy="545385"/>
            </a:xfrm>
            <a:prstGeom prst="ellipse">
              <a:avLst/>
            </a:prstGeom>
            <a:solidFill>
              <a:srgbClr val="00A65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F3F81A5E-E2A3-4CF2-8629-D5E0BA5F6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330" y="1517091"/>
              <a:ext cx="291705" cy="492105"/>
            </a:xfrm>
            <a:custGeom>
              <a:avLst/>
              <a:gdLst>
                <a:gd name="T0" fmla="*/ 80 w 164"/>
                <a:gd name="T1" fmla="*/ 0 h 256"/>
                <a:gd name="T2" fmla="*/ 0 w 164"/>
                <a:gd name="T3" fmla="*/ 128 h 256"/>
                <a:gd name="T4" fmla="*/ 80 w 164"/>
                <a:gd name="T5" fmla="*/ 256 h 256"/>
                <a:gd name="T6" fmla="*/ 121 w 164"/>
                <a:gd name="T7" fmla="*/ 227 h 256"/>
                <a:gd name="T8" fmla="*/ 162 w 164"/>
                <a:gd name="T9" fmla="*/ 128 h 256"/>
                <a:gd name="T10" fmla="*/ 164 w 164"/>
                <a:gd name="T11" fmla="*/ 128 h 256"/>
                <a:gd name="T12" fmla="*/ 164 w 164"/>
                <a:gd name="T13" fmla="*/ 128 h 256"/>
                <a:gd name="T14" fmla="*/ 162 w 164"/>
                <a:gd name="T15" fmla="*/ 128 h 256"/>
                <a:gd name="T16" fmla="*/ 121 w 164"/>
                <a:gd name="T17" fmla="*/ 29 h 256"/>
                <a:gd name="T18" fmla="*/ 80 w 164"/>
                <a:gd name="T1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256">
                  <a:moveTo>
                    <a:pt x="80" y="0"/>
                  </a:moveTo>
                  <a:cubicBezTo>
                    <a:pt x="33" y="23"/>
                    <a:pt x="0" y="72"/>
                    <a:pt x="0" y="128"/>
                  </a:cubicBezTo>
                  <a:cubicBezTo>
                    <a:pt x="0" y="184"/>
                    <a:pt x="33" y="233"/>
                    <a:pt x="80" y="256"/>
                  </a:cubicBezTo>
                  <a:cubicBezTo>
                    <a:pt x="95" y="249"/>
                    <a:pt x="109" y="239"/>
                    <a:pt x="121" y="227"/>
                  </a:cubicBezTo>
                  <a:cubicBezTo>
                    <a:pt x="147" y="202"/>
                    <a:pt x="162" y="167"/>
                    <a:pt x="162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2" y="89"/>
                    <a:pt x="147" y="54"/>
                    <a:pt x="121" y="29"/>
                  </a:cubicBezTo>
                  <a:cubicBezTo>
                    <a:pt x="109" y="17"/>
                    <a:pt x="95" y="7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089DEE40-42B8-4253-BCA6-D34B9E063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144" y="1515153"/>
              <a:ext cx="149891" cy="495980"/>
            </a:xfrm>
            <a:custGeom>
              <a:avLst/>
              <a:gdLst>
                <a:gd name="T0" fmla="*/ 84 w 84"/>
                <a:gd name="T1" fmla="*/ 129 h 258"/>
                <a:gd name="T2" fmla="*/ 82 w 84"/>
                <a:gd name="T3" fmla="*/ 129 h 258"/>
                <a:gd name="T4" fmla="*/ 41 w 84"/>
                <a:gd name="T5" fmla="*/ 228 h 258"/>
                <a:gd name="T6" fmla="*/ 0 w 84"/>
                <a:gd name="T7" fmla="*/ 257 h 258"/>
                <a:gd name="T8" fmla="*/ 2 w 84"/>
                <a:gd name="T9" fmla="*/ 258 h 258"/>
                <a:gd name="T10" fmla="*/ 84 w 84"/>
                <a:gd name="T11" fmla="*/ 129 h 258"/>
                <a:gd name="T12" fmla="*/ 2 w 84"/>
                <a:gd name="T13" fmla="*/ 0 h 258"/>
                <a:gd name="T14" fmla="*/ 0 w 84"/>
                <a:gd name="T15" fmla="*/ 1 h 258"/>
                <a:gd name="T16" fmla="*/ 41 w 84"/>
                <a:gd name="T17" fmla="*/ 30 h 258"/>
                <a:gd name="T18" fmla="*/ 82 w 84"/>
                <a:gd name="T19" fmla="*/ 129 h 258"/>
                <a:gd name="T20" fmla="*/ 84 w 84"/>
                <a:gd name="T21" fmla="*/ 129 h 258"/>
                <a:gd name="T22" fmla="*/ 84 w 84"/>
                <a:gd name="T23" fmla="*/ 129 h 258"/>
                <a:gd name="T24" fmla="*/ 2 w 84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58">
                  <a:moveTo>
                    <a:pt x="84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68"/>
                    <a:pt x="67" y="203"/>
                    <a:pt x="41" y="228"/>
                  </a:cubicBezTo>
                  <a:cubicBezTo>
                    <a:pt x="29" y="240"/>
                    <a:pt x="15" y="250"/>
                    <a:pt x="0" y="257"/>
                  </a:cubicBezTo>
                  <a:cubicBezTo>
                    <a:pt x="1" y="257"/>
                    <a:pt x="1" y="258"/>
                    <a:pt x="2" y="258"/>
                  </a:cubicBezTo>
                  <a:cubicBezTo>
                    <a:pt x="51" y="235"/>
                    <a:pt x="84" y="186"/>
                    <a:pt x="84" y="129"/>
                  </a:cubicBezTo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5" y="8"/>
                    <a:pt x="29" y="18"/>
                    <a:pt x="41" y="30"/>
                  </a:cubicBezTo>
                  <a:cubicBezTo>
                    <a:pt x="67" y="55"/>
                    <a:pt x="82" y="90"/>
                    <a:pt x="82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72"/>
                    <a:pt x="51" y="23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8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kSP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F6B2-6CC9-4543-A342-6019BB59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DFAF-87F0-451D-8F89-ABE18DAE5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9D7E-9F2C-46D9-B5A1-CBFBEAB8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395BD-5734-4A9F-BDB1-388A12E3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AF9-47D1-435D-AC89-EB18BD26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FA0D92-8E90-4153-873D-7C3D71972A6F}"/>
              </a:ext>
            </a:extLst>
          </p:cNvPr>
          <p:cNvGrpSpPr/>
          <p:nvPr userDrawn="1"/>
        </p:nvGrpSpPr>
        <p:grpSpPr>
          <a:xfrm>
            <a:off x="11085341" y="126610"/>
            <a:ext cx="879792" cy="458562"/>
            <a:chOff x="3577227" y="1489967"/>
            <a:chExt cx="1096808" cy="545385"/>
          </a:xfrm>
        </p:grpSpPr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58DBED75-7C63-475F-8498-05878307C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227" y="1489967"/>
              <a:ext cx="505322" cy="545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3C5C3FB1-7F2C-4A55-8950-BC7F14570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44" y="1517091"/>
              <a:ext cx="183101" cy="492105"/>
            </a:xfrm>
            <a:custGeom>
              <a:avLst/>
              <a:gdLst>
                <a:gd name="T0" fmla="*/ 80 w 103"/>
                <a:gd name="T1" fmla="*/ 0 h 256"/>
                <a:gd name="T2" fmla="*/ 0 w 103"/>
                <a:gd name="T3" fmla="*/ 128 h 256"/>
                <a:gd name="T4" fmla="*/ 80 w 103"/>
                <a:gd name="T5" fmla="*/ 256 h 256"/>
                <a:gd name="T6" fmla="*/ 103 w 103"/>
                <a:gd name="T7" fmla="*/ 243 h 256"/>
                <a:gd name="T8" fmla="*/ 46 w 103"/>
                <a:gd name="T9" fmla="*/ 128 h 256"/>
                <a:gd name="T10" fmla="*/ 103 w 103"/>
                <a:gd name="T11" fmla="*/ 14 h 256"/>
                <a:gd name="T12" fmla="*/ 80 w 103"/>
                <a:gd name="T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56">
                  <a:moveTo>
                    <a:pt x="80" y="0"/>
                  </a:moveTo>
                  <a:cubicBezTo>
                    <a:pt x="32" y="23"/>
                    <a:pt x="0" y="72"/>
                    <a:pt x="0" y="128"/>
                  </a:cubicBezTo>
                  <a:cubicBezTo>
                    <a:pt x="0" y="184"/>
                    <a:pt x="32" y="233"/>
                    <a:pt x="80" y="256"/>
                  </a:cubicBezTo>
                  <a:cubicBezTo>
                    <a:pt x="88" y="252"/>
                    <a:pt x="96" y="248"/>
                    <a:pt x="103" y="243"/>
                  </a:cubicBezTo>
                  <a:cubicBezTo>
                    <a:pt x="68" y="216"/>
                    <a:pt x="46" y="175"/>
                    <a:pt x="46" y="128"/>
                  </a:cubicBezTo>
                  <a:cubicBezTo>
                    <a:pt x="46" y="82"/>
                    <a:pt x="68" y="40"/>
                    <a:pt x="103" y="14"/>
                  </a:cubicBezTo>
                  <a:cubicBezTo>
                    <a:pt x="96" y="9"/>
                    <a:pt x="88" y="4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DBF010D1-93EF-4F7D-A0B6-2E07FB9E2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555" y="1515153"/>
              <a:ext cx="42185" cy="495980"/>
            </a:xfrm>
            <a:custGeom>
              <a:avLst/>
              <a:gdLst>
                <a:gd name="T0" fmla="*/ 23 w 24"/>
                <a:gd name="T1" fmla="*/ 244 h 258"/>
                <a:gd name="T2" fmla="*/ 0 w 24"/>
                <a:gd name="T3" fmla="*/ 257 h 258"/>
                <a:gd name="T4" fmla="*/ 2 w 24"/>
                <a:gd name="T5" fmla="*/ 258 h 258"/>
                <a:gd name="T6" fmla="*/ 24 w 24"/>
                <a:gd name="T7" fmla="*/ 245 h 258"/>
                <a:gd name="T8" fmla="*/ 23 w 24"/>
                <a:gd name="T9" fmla="*/ 244 h 258"/>
                <a:gd name="T10" fmla="*/ 2 w 24"/>
                <a:gd name="T11" fmla="*/ 0 h 258"/>
                <a:gd name="T12" fmla="*/ 0 w 24"/>
                <a:gd name="T13" fmla="*/ 1 h 258"/>
                <a:gd name="T14" fmla="*/ 23 w 24"/>
                <a:gd name="T15" fmla="*/ 15 h 258"/>
                <a:gd name="T16" fmla="*/ 24 w 24"/>
                <a:gd name="T17" fmla="*/ 13 h 258"/>
                <a:gd name="T18" fmla="*/ 2 w 24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8">
                  <a:moveTo>
                    <a:pt x="23" y="244"/>
                  </a:moveTo>
                  <a:cubicBezTo>
                    <a:pt x="16" y="249"/>
                    <a:pt x="8" y="253"/>
                    <a:pt x="0" y="257"/>
                  </a:cubicBezTo>
                  <a:cubicBezTo>
                    <a:pt x="0" y="257"/>
                    <a:pt x="1" y="258"/>
                    <a:pt x="2" y="258"/>
                  </a:cubicBezTo>
                  <a:cubicBezTo>
                    <a:pt x="10" y="254"/>
                    <a:pt x="17" y="250"/>
                    <a:pt x="24" y="245"/>
                  </a:cubicBezTo>
                  <a:cubicBezTo>
                    <a:pt x="24" y="245"/>
                    <a:pt x="23" y="244"/>
                    <a:pt x="23" y="244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8" y="5"/>
                    <a:pt x="16" y="10"/>
                    <a:pt x="23" y="15"/>
                  </a:cubicBezTo>
                  <a:cubicBezTo>
                    <a:pt x="23" y="14"/>
                    <a:pt x="24" y="14"/>
                    <a:pt x="24" y="13"/>
                  </a:cubicBezTo>
                  <a:cubicBezTo>
                    <a:pt x="17" y="8"/>
                    <a:pt x="10" y="4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7D84F4-8072-45BB-A403-FE244186F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111" y="1489967"/>
              <a:ext cx="508014" cy="545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67E895A7-A38F-4BA7-950D-1CA9AD23A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29" y="1517091"/>
              <a:ext cx="180408" cy="492105"/>
            </a:xfrm>
            <a:custGeom>
              <a:avLst/>
              <a:gdLst>
                <a:gd name="T0" fmla="*/ 80 w 101"/>
                <a:gd name="T1" fmla="*/ 0 h 256"/>
                <a:gd name="T2" fmla="*/ 0 w 101"/>
                <a:gd name="T3" fmla="*/ 128 h 256"/>
                <a:gd name="T4" fmla="*/ 80 w 101"/>
                <a:gd name="T5" fmla="*/ 256 h 256"/>
                <a:gd name="T6" fmla="*/ 101 w 101"/>
                <a:gd name="T7" fmla="*/ 244 h 256"/>
                <a:gd name="T8" fmla="*/ 42 w 101"/>
                <a:gd name="T9" fmla="*/ 128 h 256"/>
                <a:gd name="T10" fmla="*/ 101 w 101"/>
                <a:gd name="T11" fmla="*/ 12 h 256"/>
                <a:gd name="T12" fmla="*/ 80 w 101"/>
                <a:gd name="T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56">
                  <a:moveTo>
                    <a:pt x="80" y="0"/>
                  </a:moveTo>
                  <a:cubicBezTo>
                    <a:pt x="33" y="23"/>
                    <a:pt x="0" y="72"/>
                    <a:pt x="0" y="128"/>
                  </a:cubicBezTo>
                  <a:cubicBezTo>
                    <a:pt x="0" y="184"/>
                    <a:pt x="33" y="233"/>
                    <a:pt x="80" y="256"/>
                  </a:cubicBezTo>
                  <a:cubicBezTo>
                    <a:pt x="87" y="253"/>
                    <a:pt x="94" y="249"/>
                    <a:pt x="101" y="244"/>
                  </a:cubicBezTo>
                  <a:cubicBezTo>
                    <a:pt x="65" y="218"/>
                    <a:pt x="42" y="176"/>
                    <a:pt x="42" y="128"/>
                  </a:cubicBezTo>
                  <a:cubicBezTo>
                    <a:pt x="42" y="80"/>
                    <a:pt x="65" y="38"/>
                    <a:pt x="101" y="12"/>
                  </a:cubicBezTo>
                  <a:cubicBezTo>
                    <a:pt x="94" y="8"/>
                    <a:pt x="87" y="4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D8781196-F80A-4E78-80C6-4EAAA13E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440" y="1515153"/>
              <a:ext cx="41287" cy="495980"/>
            </a:xfrm>
            <a:custGeom>
              <a:avLst/>
              <a:gdLst>
                <a:gd name="T0" fmla="*/ 21 w 23"/>
                <a:gd name="T1" fmla="*/ 245 h 258"/>
                <a:gd name="T2" fmla="*/ 0 w 23"/>
                <a:gd name="T3" fmla="*/ 257 h 258"/>
                <a:gd name="T4" fmla="*/ 2 w 23"/>
                <a:gd name="T5" fmla="*/ 258 h 258"/>
                <a:gd name="T6" fmla="*/ 23 w 23"/>
                <a:gd name="T7" fmla="*/ 247 h 258"/>
                <a:gd name="T8" fmla="*/ 21 w 23"/>
                <a:gd name="T9" fmla="*/ 245 h 258"/>
                <a:gd name="T10" fmla="*/ 2 w 23"/>
                <a:gd name="T11" fmla="*/ 0 h 258"/>
                <a:gd name="T12" fmla="*/ 0 w 23"/>
                <a:gd name="T13" fmla="*/ 1 h 258"/>
                <a:gd name="T14" fmla="*/ 21 w 23"/>
                <a:gd name="T15" fmla="*/ 13 h 258"/>
                <a:gd name="T16" fmla="*/ 23 w 23"/>
                <a:gd name="T17" fmla="*/ 12 h 258"/>
                <a:gd name="T18" fmla="*/ 2 w 23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8">
                  <a:moveTo>
                    <a:pt x="21" y="245"/>
                  </a:moveTo>
                  <a:cubicBezTo>
                    <a:pt x="14" y="250"/>
                    <a:pt x="7" y="254"/>
                    <a:pt x="0" y="257"/>
                  </a:cubicBezTo>
                  <a:cubicBezTo>
                    <a:pt x="1" y="257"/>
                    <a:pt x="2" y="258"/>
                    <a:pt x="2" y="258"/>
                  </a:cubicBezTo>
                  <a:cubicBezTo>
                    <a:pt x="9" y="255"/>
                    <a:pt x="16" y="251"/>
                    <a:pt x="23" y="247"/>
                  </a:cubicBezTo>
                  <a:cubicBezTo>
                    <a:pt x="22" y="246"/>
                    <a:pt x="21" y="246"/>
                    <a:pt x="21" y="245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7" y="5"/>
                    <a:pt x="14" y="9"/>
                    <a:pt x="21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16" y="7"/>
                    <a:pt x="9" y="4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38">
              <a:extLst>
                <a:ext uri="{FF2B5EF4-FFF2-40B4-BE49-F238E27FC236}">
                  <a16:creationId xmlns:a16="http://schemas.microsoft.com/office/drawing/2014/main" id="{2EF5FC46-8B86-4520-A64E-FA06C76A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13" y="1489967"/>
              <a:ext cx="505322" cy="545385"/>
            </a:xfrm>
            <a:prstGeom prst="ellipse">
              <a:avLst/>
            </a:prstGeom>
            <a:solidFill>
              <a:srgbClr val="00A65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29B7DF4F-940A-4E4F-AFC6-4D12E4B4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330" y="1517091"/>
              <a:ext cx="291705" cy="492105"/>
            </a:xfrm>
            <a:custGeom>
              <a:avLst/>
              <a:gdLst>
                <a:gd name="T0" fmla="*/ 80 w 164"/>
                <a:gd name="T1" fmla="*/ 0 h 256"/>
                <a:gd name="T2" fmla="*/ 0 w 164"/>
                <a:gd name="T3" fmla="*/ 128 h 256"/>
                <a:gd name="T4" fmla="*/ 80 w 164"/>
                <a:gd name="T5" fmla="*/ 256 h 256"/>
                <a:gd name="T6" fmla="*/ 121 w 164"/>
                <a:gd name="T7" fmla="*/ 227 h 256"/>
                <a:gd name="T8" fmla="*/ 162 w 164"/>
                <a:gd name="T9" fmla="*/ 128 h 256"/>
                <a:gd name="T10" fmla="*/ 164 w 164"/>
                <a:gd name="T11" fmla="*/ 128 h 256"/>
                <a:gd name="T12" fmla="*/ 164 w 164"/>
                <a:gd name="T13" fmla="*/ 128 h 256"/>
                <a:gd name="T14" fmla="*/ 162 w 164"/>
                <a:gd name="T15" fmla="*/ 128 h 256"/>
                <a:gd name="T16" fmla="*/ 121 w 164"/>
                <a:gd name="T17" fmla="*/ 29 h 256"/>
                <a:gd name="T18" fmla="*/ 80 w 164"/>
                <a:gd name="T1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256">
                  <a:moveTo>
                    <a:pt x="80" y="0"/>
                  </a:moveTo>
                  <a:cubicBezTo>
                    <a:pt x="33" y="23"/>
                    <a:pt x="0" y="72"/>
                    <a:pt x="0" y="128"/>
                  </a:cubicBezTo>
                  <a:cubicBezTo>
                    <a:pt x="0" y="184"/>
                    <a:pt x="33" y="233"/>
                    <a:pt x="80" y="256"/>
                  </a:cubicBezTo>
                  <a:cubicBezTo>
                    <a:pt x="95" y="249"/>
                    <a:pt x="109" y="239"/>
                    <a:pt x="121" y="227"/>
                  </a:cubicBezTo>
                  <a:cubicBezTo>
                    <a:pt x="147" y="202"/>
                    <a:pt x="162" y="167"/>
                    <a:pt x="162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2" y="89"/>
                    <a:pt x="147" y="54"/>
                    <a:pt x="121" y="29"/>
                  </a:cubicBezTo>
                  <a:cubicBezTo>
                    <a:pt x="109" y="17"/>
                    <a:pt x="95" y="7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F98AEEAB-530E-40D6-BFF9-A255868B4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144" y="1515153"/>
              <a:ext cx="149891" cy="495980"/>
            </a:xfrm>
            <a:custGeom>
              <a:avLst/>
              <a:gdLst>
                <a:gd name="T0" fmla="*/ 84 w 84"/>
                <a:gd name="T1" fmla="*/ 129 h 258"/>
                <a:gd name="T2" fmla="*/ 82 w 84"/>
                <a:gd name="T3" fmla="*/ 129 h 258"/>
                <a:gd name="T4" fmla="*/ 41 w 84"/>
                <a:gd name="T5" fmla="*/ 228 h 258"/>
                <a:gd name="T6" fmla="*/ 0 w 84"/>
                <a:gd name="T7" fmla="*/ 257 h 258"/>
                <a:gd name="T8" fmla="*/ 2 w 84"/>
                <a:gd name="T9" fmla="*/ 258 h 258"/>
                <a:gd name="T10" fmla="*/ 84 w 84"/>
                <a:gd name="T11" fmla="*/ 129 h 258"/>
                <a:gd name="T12" fmla="*/ 2 w 84"/>
                <a:gd name="T13" fmla="*/ 0 h 258"/>
                <a:gd name="T14" fmla="*/ 0 w 84"/>
                <a:gd name="T15" fmla="*/ 1 h 258"/>
                <a:gd name="T16" fmla="*/ 41 w 84"/>
                <a:gd name="T17" fmla="*/ 30 h 258"/>
                <a:gd name="T18" fmla="*/ 82 w 84"/>
                <a:gd name="T19" fmla="*/ 129 h 258"/>
                <a:gd name="T20" fmla="*/ 84 w 84"/>
                <a:gd name="T21" fmla="*/ 129 h 258"/>
                <a:gd name="T22" fmla="*/ 84 w 84"/>
                <a:gd name="T23" fmla="*/ 129 h 258"/>
                <a:gd name="T24" fmla="*/ 2 w 84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58">
                  <a:moveTo>
                    <a:pt x="84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68"/>
                    <a:pt x="67" y="203"/>
                    <a:pt x="41" y="228"/>
                  </a:cubicBezTo>
                  <a:cubicBezTo>
                    <a:pt x="29" y="240"/>
                    <a:pt x="15" y="250"/>
                    <a:pt x="0" y="257"/>
                  </a:cubicBezTo>
                  <a:cubicBezTo>
                    <a:pt x="1" y="257"/>
                    <a:pt x="1" y="258"/>
                    <a:pt x="2" y="258"/>
                  </a:cubicBezTo>
                  <a:cubicBezTo>
                    <a:pt x="51" y="235"/>
                    <a:pt x="84" y="186"/>
                    <a:pt x="84" y="129"/>
                  </a:cubicBezTo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5" y="8"/>
                    <a:pt x="29" y="18"/>
                    <a:pt x="41" y="30"/>
                  </a:cubicBezTo>
                  <a:cubicBezTo>
                    <a:pt x="67" y="55"/>
                    <a:pt x="82" y="90"/>
                    <a:pt x="82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72"/>
                    <a:pt x="51" y="23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3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kSP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7E53-BF8F-4008-BD6A-94ED2134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0540B-7330-4A19-A3E8-42DBE049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36F6-9C25-4A3D-AA40-5F2422FD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F284-ABCA-4BC2-94A1-F7501201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412F4-DD1C-44D1-8533-0F8D8370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805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kSP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7828-EEFB-49D1-98FE-21274589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3540-29C3-4C6D-AD80-F3BFB3E1F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43CF5-3CEA-4B28-B622-04BFC8DE8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679FF-9FBE-4A04-9266-6D4EEF3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C407C-174E-4457-B147-3272317E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1F6C3-EEA6-47EB-9F33-3F1E203B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780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kSP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F7EB-2890-40A4-B820-E4F449FE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DB887-E2DC-423E-B61A-4FF71AAA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DBFB0-BC93-45C1-BBA8-5619D3BB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F5AEA-448A-4617-85E7-A09D8D5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09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kSP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85B10-800A-4128-BF03-0E802F5E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EE21E-3F7A-43BC-B95C-3B452FBC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09CB6-3892-4B71-8CCF-603B6501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121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akSPH MakSPH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AEE3-0327-4052-B5BD-A767B3CC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F3C8-9774-4522-9CDD-65BFD749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337C6-748C-4811-837D-F0B857DA6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013B1-8221-4098-85E2-3030F431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88998-AB00-4B47-AC24-E7795352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891ED-B4C3-4F2F-82D4-44859DAC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777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kSPH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3703-3266-4966-887E-FEE1E041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DDBAE-51C3-47D8-A7DD-90276E46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9354E-FD6D-4125-9721-B37B6E45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53C1F-B9FA-48A5-83A6-9C77F218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1FD99-E4E0-40E9-959A-3F07F54DBB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744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 userDrawn="1"/>
        </p:nvSpPr>
        <p:spPr>
          <a:xfrm>
            <a:off x="0" y="5967985"/>
            <a:ext cx="12192000" cy="969264"/>
          </a:xfrm>
          <a:prstGeom prst="roundRect">
            <a:avLst>
              <a:gd name="adj" fmla="val 9749"/>
            </a:avLst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E443F-F7A4-4296-872E-A1C1B231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8358D-01F6-4C0C-9E14-C6F4A2C8A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8801C-17C7-403C-9B88-2E4DDB463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B3B2-942B-4087-B465-DDE078CAA441}" type="datetimeFigureOut">
              <a:rPr lang="x-none" smtClean="0"/>
              <a:t>8/15/2025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E8C52-3572-4A65-A7A6-719ABD1DC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01422-E39A-4E06-9619-BD489569D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2974-CF23-4321-A093-14AFF8CC1BFB}" type="slidenum">
              <a:rPr lang="x-none" smtClean="0"/>
              <a:t>‹#›</a:t>
            </a:fld>
            <a:endParaRPr lang="x-non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E99A89-BE5D-4BAF-8964-BCD275A9747B}"/>
              </a:ext>
            </a:extLst>
          </p:cNvPr>
          <p:cNvGrpSpPr/>
          <p:nvPr userDrawn="1"/>
        </p:nvGrpSpPr>
        <p:grpSpPr>
          <a:xfrm>
            <a:off x="11085341" y="126610"/>
            <a:ext cx="879792" cy="458562"/>
            <a:chOff x="3577227" y="1489967"/>
            <a:chExt cx="1096808" cy="545385"/>
          </a:xfrm>
        </p:grpSpPr>
        <p:sp>
          <p:nvSpPr>
            <p:cNvPr id="24" name="Oval 30">
              <a:extLst>
                <a:ext uri="{FF2B5EF4-FFF2-40B4-BE49-F238E27FC236}">
                  <a16:creationId xmlns:a16="http://schemas.microsoft.com/office/drawing/2014/main" id="{DB1DECA7-04B8-4D1C-A692-EB49459BF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227" y="1489967"/>
              <a:ext cx="505322" cy="54538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63459A54-4F4B-45E0-8621-0A6DFD2D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44" y="1517091"/>
              <a:ext cx="183101" cy="492105"/>
            </a:xfrm>
            <a:custGeom>
              <a:avLst/>
              <a:gdLst>
                <a:gd name="T0" fmla="*/ 80 w 103"/>
                <a:gd name="T1" fmla="*/ 0 h 256"/>
                <a:gd name="T2" fmla="*/ 0 w 103"/>
                <a:gd name="T3" fmla="*/ 128 h 256"/>
                <a:gd name="T4" fmla="*/ 80 w 103"/>
                <a:gd name="T5" fmla="*/ 256 h 256"/>
                <a:gd name="T6" fmla="*/ 103 w 103"/>
                <a:gd name="T7" fmla="*/ 243 h 256"/>
                <a:gd name="T8" fmla="*/ 46 w 103"/>
                <a:gd name="T9" fmla="*/ 128 h 256"/>
                <a:gd name="T10" fmla="*/ 103 w 103"/>
                <a:gd name="T11" fmla="*/ 14 h 256"/>
                <a:gd name="T12" fmla="*/ 80 w 103"/>
                <a:gd name="T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56">
                  <a:moveTo>
                    <a:pt x="80" y="0"/>
                  </a:moveTo>
                  <a:cubicBezTo>
                    <a:pt x="32" y="23"/>
                    <a:pt x="0" y="72"/>
                    <a:pt x="0" y="128"/>
                  </a:cubicBezTo>
                  <a:cubicBezTo>
                    <a:pt x="0" y="184"/>
                    <a:pt x="32" y="233"/>
                    <a:pt x="80" y="256"/>
                  </a:cubicBezTo>
                  <a:cubicBezTo>
                    <a:pt x="88" y="252"/>
                    <a:pt x="96" y="248"/>
                    <a:pt x="103" y="243"/>
                  </a:cubicBezTo>
                  <a:cubicBezTo>
                    <a:pt x="68" y="216"/>
                    <a:pt x="46" y="175"/>
                    <a:pt x="46" y="128"/>
                  </a:cubicBezTo>
                  <a:cubicBezTo>
                    <a:pt x="46" y="82"/>
                    <a:pt x="68" y="40"/>
                    <a:pt x="103" y="14"/>
                  </a:cubicBezTo>
                  <a:cubicBezTo>
                    <a:pt x="96" y="9"/>
                    <a:pt x="88" y="4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DDC61AD1-36D2-45E6-ABDA-BC6A9B89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555" y="1515153"/>
              <a:ext cx="42185" cy="495980"/>
            </a:xfrm>
            <a:custGeom>
              <a:avLst/>
              <a:gdLst>
                <a:gd name="T0" fmla="*/ 23 w 24"/>
                <a:gd name="T1" fmla="*/ 244 h 258"/>
                <a:gd name="T2" fmla="*/ 0 w 24"/>
                <a:gd name="T3" fmla="*/ 257 h 258"/>
                <a:gd name="T4" fmla="*/ 2 w 24"/>
                <a:gd name="T5" fmla="*/ 258 h 258"/>
                <a:gd name="T6" fmla="*/ 24 w 24"/>
                <a:gd name="T7" fmla="*/ 245 h 258"/>
                <a:gd name="T8" fmla="*/ 23 w 24"/>
                <a:gd name="T9" fmla="*/ 244 h 258"/>
                <a:gd name="T10" fmla="*/ 2 w 24"/>
                <a:gd name="T11" fmla="*/ 0 h 258"/>
                <a:gd name="T12" fmla="*/ 0 w 24"/>
                <a:gd name="T13" fmla="*/ 1 h 258"/>
                <a:gd name="T14" fmla="*/ 23 w 24"/>
                <a:gd name="T15" fmla="*/ 15 h 258"/>
                <a:gd name="T16" fmla="*/ 24 w 24"/>
                <a:gd name="T17" fmla="*/ 13 h 258"/>
                <a:gd name="T18" fmla="*/ 2 w 24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8">
                  <a:moveTo>
                    <a:pt x="23" y="244"/>
                  </a:moveTo>
                  <a:cubicBezTo>
                    <a:pt x="16" y="249"/>
                    <a:pt x="8" y="253"/>
                    <a:pt x="0" y="257"/>
                  </a:cubicBezTo>
                  <a:cubicBezTo>
                    <a:pt x="0" y="257"/>
                    <a:pt x="1" y="258"/>
                    <a:pt x="2" y="258"/>
                  </a:cubicBezTo>
                  <a:cubicBezTo>
                    <a:pt x="10" y="254"/>
                    <a:pt x="17" y="250"/>
                    <a:pt x="24" y="245"/>
                  </a:cubicBezTo>
                  <a:cubicBezTo>
                    <a:pt x="24" y="245"/>
                    <a:pt x="23" y="244"/>
                    <a:pt x="23" y="244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8" y="5"/>
                    <a:pt x="16" y="10"/>
                    <a:pt x="23" y="15"/>
                  </a:cubicBezTo>
                  <a:cubicBezTo>
                    <a:pt x="23" y="14"/>
                    <a:pt x="24" y="14"/>
                    <a:pt x="24" y="13"/>
                  </a:cubicBezTo>
                  <a:cubicBezTo>
                    <a:pt x="17" y="8"/>
                    <a:pt x="10" y="4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99528B-8D50-433D-8016-C87518F66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111" y="1489967"/>
              <a:ext cx="508014" cy="545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3026434A-7121-46A8-8BE2-40ECA45BC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29" y="1517091"/>
              <a:ext cx="180408" cy="492105"/>
            </a:xfrm>
            <a:custGeom>
              <a:avLst/>
              <a:gdLst>
                <a:gd name="T0" fmla="*/ 80 w 101"/>
                <a:gd name="T1" fmla="*/ 0 h 256"/>
                <a:gd name="T2" fmla="*/ 0 w 101"/>
                <a:gd name="T3" fmla="*/ 128 h 256"/>
                <a:gd name="T4" fmla="*/ 80 w 101"/>
                <a:gd name="T5" fmla="*/ 256 h 256"/>
                <a:gd name="T6" fmla="*/ 101 w 101"/>
                <a:gd name="T7" fmla="*/ 244 h 256"/>
                <a:gd name="T8" fmla="*/ 42 w 101"/>
                <a:gd name="T9" fmla="*/ 128 h 256"/>
                <a:gd name="T10" fmla="*/ 101 w 101"/>
                <a:gd name="T11" fmla="*/ 12 h 256"/>
                <a:gd name="T12" fmla="*/ 80 w 101"/>
                <a:gd name="T1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256">
                  <a:moveTo>
                    <a:pt x="80" y="0"/>
                  </a:moveTo>
                  <a:cubicBezTo>
                    <a:pt x="33" y="23"/>
                    <a:pt x="0" y="72"/>
                    <a:pt x="0" y="128"/>
                  </a:cubicBezTo>
                  <a:cubicBezTo>
                    <a:pt x="0" y="184"/>
                    <a:pt x="33" y="233"/>
                    <a:pt x="80" y="256"/>
                  </a:cubicBezTo>
                  <a:cubicBezTo>
                    <a:pt x="87" y="253"/>
                    <a:pt x="94" y="249"/>
                    <a:pt x="101" y="244"/>
                  </a:cubicBezTo>
                  <a:cubicBezTo>
                    <a:pt x="65" y="218"/>
                    <a:pt x="42" y="176"/>
                    <a:pt x="42" y="128"/>
                  </a:cubicBezTo>
                  <a:cubicBezTo>
                    <a:pt x="42" y="80"/>
                    <a:pt x="65" y="38"/>
                    <a:pt x="101" y="12"/>
                  </a:cubicBezTo>
                  <a:cubicBezTo>
                    <a:pt x="94" y="8"/>
                    <a:pt x="87" y="4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417B4D70-C109-40DB-8BA7-F5C9D6324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440" y="1515153"/>
              <a:ext cx="41287" cy="495980"/>
            </a:xfrm>
            <a:custGeom>
              <a:avLst/>
              <a:gdLst>
                <a:gd name="T0" fmla="*/ 21 w 23"/>
                <a:gd name="T1" fmla="*/ 245 h 258"/>
                <a:gd name="T2" fmla="*/ 0 w 23"/>
                <a:gd name="T3" fmla="*/ 257 h 258"/>
                <a:gd name="T4" fmla="*/ 2 w 23"/>
                <a:gd name="T5" fmla="*/ 258 h 258"/>
                <a:gd name="T6" fmla="*/ 23 w 23"/>
                <a:gd name="T7" fmla="*/ 247 h 258"/>
                <a:gd name="T8" fmla="*/ 21 w 23"/>
                <a:gd name="T9" fmla="*/ 245 h 258"/>
                <a:gd name="T10" fmla="*/ 2 w 23"/>
                <a:gd name="T11" fmla="*/ 0 h 258"/>
                <a:gd name="T12" fmla="*/ 0 w 23"/>
                <a:gd name="T13" fmla="*/ 1 h 258"/>
                <a:gd name="T14" fmla="*/ 21 w 23"/>
                <a:gd name="T15" fmla="*/ 13 h 258"/>
                <a:gd name="T16" fmla="*/ 23 w 23"/>
                <a:gd name="T17" fmla="*/ 12 h 258"/>
                <a:gd name="T18" fmla="*/ 2 w 23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8">
                  <a:moveTo>
                    <a:pt x="21" y="245"/>
                  </a:moveTo>
                  <a:cubicBezTo>
                    <a:pt x="14" y="250"/>
                    <a:pt x="7" y="254"/>
                    <a:pt x="0" y="257"/>
                  </a:cubicBezTo>
                  <a:cubicBezTo>
                    <a:pt x="1" y="257"/>
                    <a:pt x="2" y="258"/>
                    <a:pt x="2" y="258"/>
                  </a:cubicBezTo>
                  <a:cubicBezTo>
                    <a:pt x="9" y="255"/>
                    <a:pt x="16" y="251"/>
                    <a:pt x="23" y="247"/>
                  </a:cubicBezTo>
                  <a:cubicBezTo>
                    <a:pt x="22" y="246"/>
                    <a:pt x="21" y="246"/>
                    <a:pt x="21" y="245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7" y="5"/>
                    <a:pt x="14" y="9"/>
                    <a:pt x="21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16" y="7"/>
                    <a:pt x="9" y="4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38">
              <a:extLst>
                <a:ext uri="{FF2B5EF4-FFF2-40B4-BE49-F238E27FC236}">
                  <a16:creationId xmlns:a16="http://schemas.microsoft.com/office/drawing/2014/main" id="{33C64836-27C4-4F02-83E9-0D74C9A5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13" y="1489967"/>
              <a:ext cx="505322" cy="545385"/>
            </a:xfrm>
            <a:prstGeom prst="ellipse">
              <a:avLst/>
            </a:prstGeom>
            <a:solidFill>
              <a:srgbClr val="00A65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B160058B-02EE-4791-BA3A-D31136C25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330" y="1517091"/>
              <a:ext cx="291705" cy="492105"/>
            </a:xfrm>
            <a:custGeom>
              <a:avLst/>
              <a:gdLst>
                <a:gd name="T0" fmla="*/ 80 w 164"/>
                <a:gd name="T1" fmla="*/ 0 h 256"/>
                <a:gd name="T2" fmla="*/ 0 w 164"/>
                <a:gd name="T3" fmla="*/ 128 h 256"/>
                <a:gd name="T4" fmla="*/ 80 w 164"/>
                <a:gd name="T5" fmla="*/ 256 h 256"/>
                <a:gd name="T6" fmla="*/ 121 w 164"/>
                <a:gd name="T7" fmla="*/ 227 h 256"/>
                <a:gd name="T8" fmla="*/ 162 w 164"/>
                <a:gd name="T9" fmla="*/ 128 h 256"/>
                <a:gd name="T10" fmla="*/ 164 w 164"/>
                <a:gd name="T11" fmla="*/ 128 h 256"/>
                <a:gd name="T12" fmla="*/ 164 w 164"/>
                <a:gd name="T13" fmla="*/ 128 h 256"/>
                <a:gd name="T14" fmla="*/ 162 w 164"/>
                <a:gd name="T15" fmla="*/ 128 h 256"/>
                <a:gd name="T16" fmla="*/ 121 w 164"/>
                <a:gd name="T17" fmla="*/ 29 h 256"/>
                <a:gd name="T18" fmla="*/ 80 w 164"/>
                <a:gd name="T1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256">
                  <a:moveTo>
                    <a:pt x="80" y="0"/>
                  </a:moveTo>
                  <a:cubicBezTo>
                    <a:pt x="33" y="23"/>
                    <a:pt x="0" y="72"/>
                    <a:pt x="0" y="128"/>
                  </a:cubicBezTo>
                  <a:cubicBezTo>
                    <a:pt x="0" y="184"/>
                    <a:pt x="33" y="233"/>
                    <a:pt x="80" y="256"/>
                  </a:cubicBezTo>
                  <a:cubicBezTo>
                    <a:pt x="95" y="249"/>
                    <a:pt x="109" y="239"/>
                    <a:pt x="121" y="227"/>
                  </a:cubicBezTo>
                  <a:cubicBezTo>
                    <a:pt x="147" y="202"/>
                    <a:pt x="162" y="167"/>
                    <a:pt x="162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2" y="89"/>
                    <a:pt x="147" y="54"/>
                    <a:pt x="121" y="29"/>
                  </a:cubicBezTo>
                  <a:cubicBezTo>
                    <a:pt x="109" y="17"/>
                    <a:pt x="95" y="7"/>
                    <a:pt x="8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2058FDE1-194C-454C-B63A-551D4AF4F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144" y="1515153"/>
              <a:ext cx="149891" cy="495980"/>
            </a:xfrm>
            <a:custGeom>
              <a:avLst/>
              <a:gdLst>
                <a:gd name="T0" fmla="*/ 84 w 84"/>
                <a:gd name="T1" fmla="*/ 129 h 258"/>
                <a:gd name="T2" fmla="*/ 82 w 84"/>
                <a:gd name="T3" fmla="*/ 129 h 258"/>
                <a:gd name="T4" fmla="*/ 41 w 84"/>
                <a:gd name="T5" fmla="*/ 228 h 258"/>
                <a:gd name="T6" fmla="*/ 0 w 84"/>
                <a:gd name="T7" fmla="*/ 257 h 258"/>
                <a:gd name="T8" fmla="*/ 2 w 84"/>
                <a:gd name="T9" fmla="*/ 258 h 258"/>
                <a:gd name="T10" fmla="*/ 84 w 84"/>
                <a:gd name="T11" fmla="*/ 129 h 258"/>
                <a:gd name="T12" fmla="*/ 2 w 84"/>
                <a:gd name="T13" fmla="*/ 0 h 258"/>
                <a:gd name="T14" fmla="*/ 0 w 84"/>
                <a:gd name="T15" fmla="*/ 1 h 258"/>
                <a:gd name="T16" fmla="*/ 41 w 84"/>
                <a:gd name="T17" fmla="*/ 30 h 258"/>
                <a:gd name="T18" fmla="*/ 82 w 84"/>
                <a:gd name="T19" fmla="*/ 129 h 258"/>
                <a:gd name="T20" fmla="*/ 84 w 84"/>
                <a:gd name="T21" fmla="*/ 129 h 258"/>
                <a:gd name="T22" fmla="*/ 84 w 84"/>
                <a:gd name="T23" fmla="*/ 129 h 258"/>
                <a:gd name="T24" fmla="*/ 2 w 84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58">
                  <a:moveTo>
                    <a:pt x="84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68"/>
                    <a:pt x="67" y="203"/>
                    <a:pt x="41" y="228"/>
                  </a:cubicBezTo>
                  <a:cubicBezTo>
                    <a:pt x="29" y="240"/>
                    <a:pt x="15" y="250"/>
                    <a:pt x="0" y="257"/>
                  </a:cubicBezTo>
                  <a:cubicBezTo>
                    <a:pt x="1" y="257"/>
                    <a:pt x="1" y="258"/>
                    <a:pt x="2" y="258"/>
                  </a:cubicBezTo>
                  <a:cubicBezTo>
                    <a:pt x="51" y="235"/>
                    <a:pt x="84" y="186"/>
                    <a:pt x="84" y="129"/>
                  </a:cubicBezTo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5" y="8"/>
                    <a:pt x="29" y="18"/>
                    <a:pt x="41" y="30"/>
                  </a:cubicBezTo>
                  <a:cubicBezTo>
                    <a:pt x="67" y="55"/>
                    <a:pt x="82" y="90"/>
                    <a:pt x="82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72"/>
                    <a:pt x="51" y="23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241C7-AB41-4EB4-9778-FAEA9C5EBECB}"/>
              </a:ext>
            </a:extLst>
          </p:cNvPr>
          <p:cNvGrpSpPr/>
          <p:nvPr userDrawn="1"/>
        </p:nvGrpSpPr>
        <p:grpSpPr>
          <a:xfrm flipV="1">
            <a:off x="246603" y="355891"/>
            <a:ext cx="10788975" cy="45719"/>
            <a:chOff x="0" y="6230031"/>
            <a:chExt cx="8094518" cy="465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AA5F68-422D-42DD-8AF9-6AA7EDC008F0}"/>
                </a:ext>
              </a:extLst>
            </p:cNvPr>
            <p:cNvSpPr/>
            <p:nvPr/>
          </p:nvSpPr>
          <p:spPr>
            <a:xfrm>
              <a:off x="3640975" y="6230031"/>
              <a:ext cx="4453543" cy="46540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7251170-68A6-4E94-B9E1-1FD5069EEAD8}"/>
                </a:ext>
              </a:extLst>
            </p:cNvPr>
            <p:cNvGrpSpPr/>
            <p:nvPr userDrawn="1"/>
          </p:nvGrpSpPr>
          <p:grpSpPr>
            <a:xfrm>
              <a:off x="0" y="6230031"/>
              <a:ext cx="3640975" cy="46540"/>
              <a:chOff x="0" y="6230031"/>
              <a:chExt cx="3640975" cy="4654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7986A9-A813-48F9-BA6A-3CF2E331BA20}"/>
                  </a:ext>
                </a:extLst>
              </p:cNvPr>
              <p:cNvSpPr/>
              <p:nvPr userDrawn="1"/>
            </p:nvSpPr>
            <p:spPr>
              <a:xfrm>
                <a:off x="753687" y="6230031"/>
                <a:ext cx="2887288" cy="46540"/>
              </a:xfrm>
              <a:prstGeom prst="rect">
                <a:avLst/>
              </a:prstGeom>
              <a:solidFill>
                <a:srgbClr val="141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AB0AAA-41B6-4211-B074-CB23CC430C83}"/>
                  </a:ext>
                </a:extLst>
              </p:cNvPr>
              <p:cNvSpPr/>
              <p:nvPr/>
            </p:nvSpPr>
            <p:spPr>
              <a:xfrm>
                <a:off x="0" y="6230852"/>
                <a:ext cx="753687" cy="45719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761BC10-7F97-4CE3-A55C-66C3B344DC20}"/>
              </a:ext>
            </a:extLst>
          </p:cNvPr>
          <p:cNvSpPr/>
          <p:nvPr userDrawn="1"/>
        </p:nvSpPr>
        <p:spPr>
          <a:xfrm>
            <a:off x="11595862" y="6150183"/>
            <a:ext cx="256796" cy="256796"/>
          </a:xfrm>
          <a:prstGeom prst="ellipse">
            <a:avLst/>
          </a:prstGeom>
          <a:solidFill>
            <a:srgbClr val="D2A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7018B6-A309-4F70-AC45-8701039925C6}"/>
              </a:ext>
            </a:extLst>
          </p:cNvPr>
          <p:cNvSpPr/>
          <p:nvPr userDrawn="1"/>
        </p:nvSpPr>
        <p:spPr>
          <a:xfrm>
            <a:off x="11919880" y="6202446"/>
            <a:ext cx="147016" cy="147016"/>
          </a:xfrm>
          <a:prstGeom prst="ellipse">
            <a:avLst/>
          </a:prstGeom>
          <a:solidFill>
            <a:srgbClr val="CD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0714A1-D8F7-429D-BE04-A7366699103E}"/>
              </a:ext>
            </a:extLst>
          </p:cNvPr>
          <p:cNvSpPr/>
          <p:nvPr userDrawn="1"/>
        </p:nvSpPr>
        <p:spPr>
          <a:xfrm>
            <a:off x="11577407" y="6137428"/>
            <a:ext cx="291933" cy="291933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D499E62-202C-44DB-BDBB-FDED0C6AC6A3}"/>
              </a:ext>
            </a:extLst>
          </p:cNvPr>
          <p:cNvSpPr/>
          <p:nvPr userDrawn="1"/>
        </p:nvSpPr>
        <p:spPr>
          <a:xfrm>
            <a:off x="11890826" y="6176963"/>
            <a:ext cx="197982" cy="197982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37EBC1E1-32F3-47D9-AF46-6AE750BD0F84}"/>
              </a:ext>
            </a:extLst>
          </p:cNvPr>
          <p:cNvSpPr txBox="1">
            <a:spLocks/>
          </p:cNvSpPr>
          <p:nvPr userDrawn="1"/>
        </p:nvSpPr>
        <p:spPr>
          <a:xfrm>
            <a:off x="838200" y="6292426"/>
            <a:ext cx="4087969" cy="23208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Shaping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Health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, Empowering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the Future</a:t>
            </a:r>
            <a:endParaRPr lang="x-non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28027" r="63179" b="20084"/>
          <a:stretch/>
        </p:blipFill>
        <p:spPr>
          <a:xfrm>
            <a:off x="11116078" y="6096387"/>
            <a:ext cx="437881" cy="4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A0ED-0CF7-41FB-B5F6-D22314B42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" y="1177636"/>
            <a:ext cx="11864340" cy="3028604"/>
          </a:xfrm>
        </p:spPr>
        <p:txBody>
          <a:bodyPr>
            <a:normAutofit/>
          </a:bodyPr>
          <a:lstStyle/>
          <a:p>
            <a:r>
              <a:rPr lang="en-GB" sz="3600" dirty="0"/>
              <a:t>Strengthening leadership and management among local government health managers in Wakiso district, Uganda</a:t>
            </a:r>
            <a:br>
              <a:rPr lang="en-GB" sz="2800" dirty="0">
                <a:ea typeface="Calibri" panose="020F0502020204030204" pitchFamily="34" charset="0"/>
              </a:rPr>
            </a:br>
            <a:br>
              <a:rPr lang="en-CA" sz="4000" dirty="0">
                <a:ea typeface="Segoe UI" panose="020B0502040204020203" pitchFamily="34" charset="0"/>
              </a:rPr>
            </a:b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6AB97-D948-4E3E-853E-B93C1DC75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190" y="3705045"/>
            <a:ext cx="9144000" cy="2576945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Dissemination Workshop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2025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ea typeface="Segoe UI" panose="020B0502040204020203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x-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8A3AC-369F-9454-63BF-27E36590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" y="5506708"/>
            <a:ext cx="1597159" cy="1062837"/>
          </a:xfrm>
          <a:prstGeom prst="rect">
            <a:avLst/>
          </a:prstGeom>
        </p:spPr>
      </p:pic>
      <p:pic>
        <p:nvPicPr>
          <p:cNvPr id="1026" name="Picture 2" descr="Makerere University School of Public ...">
            <a:extLst>
              <a:ext uri="{FF2B5EF4-FFF2-40B4-BE49-F238E27FC236}">
                <a16:creationId xmlns:a16="http://schemas.microsoft.com/office/drawing/2014/main" id="{FBE7653E-B914-6067-4B20-05755D6C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31" y="5521495"/>
            <a:ext cx="3329599" cy="10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C5576-6A13-6548-CA3A-648C7B05F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5" y="5506708"/>
            <a:ext cx="997475" cy="99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316D9-91D1-3494-709A-2C182D660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43" y="5475285"/>
            <a:ext cx="997475" cy="99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59F0F-F035-3009-84F7-946A98D0A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71" y="5521495"/>
            <a:ext cx="932982" cy="997474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CEBF5DA8-3343-EAD0-DF6D-DDD19F181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76" y="5475285"/>
            <a:ext cx="1318547" cy="694347"/>
          </a:xfrm>
          <a:prstGeom prst="rect">
            <a:avLst/>
          </a:prstGeom>
        </p:spPr>
      </p:pic>
      <p:pic>
        <p:nvPicPr>
          <p:cNvPr id="1030" name="Picture 6" descr="Global Health Partnerships (formerly ...">
            <a:extLst>
              <a:ext uri="{FF2B5EF4-FFF2-40B4-BE49-F238E27FC236}">
                <a16:creationId xmlns:a16="http://schemas.microsoft.com/office/drawing/2014/main" id="{C72CC291-FC5B-97CD-F1BE-56C4BBFF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555" y="5525564"/>
            <a:ext cx="1288136" cy="12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41027B3F-7ABF-6C8C-B777-74012FC90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23" y="5561225"/>
            <a:ext cx="1239598" cy="10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8C9EA0-DD05-F591-FA55-95561C6B1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590829"/>
              </p:ext>
            </p:extLst>
          </p:nvPr>
        </p:nvGraphicFramePr>
        <p:xfrm>
          <a:off x="493015" y="320842"/>
          <a:ext cx="11281890" cy="572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C44FEC6-DB66-BBAE-09AE-30E6960EC8E4}"/>
              </a:ext>
            </a:extLst>
          </p:cNvPr>
          <p:cNvGrpSpPr/>
          <p:nvPr/>
        </p:nvGrpSpPr>
        <p:grpSpPr>
          <a:xfrm>
            <a:off x="8513515" y="6048102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D32D61-909A-7A58-54AE-D69FE5570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120092-6EDF-07BB-DA6F-5021A2405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33A8D3-4844-0AA4-442A-C64D5A11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40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08D560-B4E0-5671-F0A1-F0EED4F3EECF}"/>
              </a:ext>
            </a:extLst>
          </p:cNvPr>
          <p:cNvGraphicFramePr/>
          <p:nvPr/>
        </p:nvGraphicFramePr>
        <p:xfrm>
          <a:off x="2355274" y="872812"/>
          <a:ext cx="7606144" cy="511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E3D542-C64E-79C6-C6B9-A4416F0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Qualitative findings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E88AFC-0578-D997-6450-C55CFD38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378"/>
            <a:ext cx="11083506" cy="484849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dirty="0"/>
              <a:t>Effective and interactive 3-day workshop, few days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facility visits offered a one-on-one interaction, stirred commitment to action points, useful to understand working conditions of subordinates 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Impactful and convenient online sessions, interrupted by work schedule and negative attitude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FD18D-D6E0-B83C-B990-378A28645B08}"/>
              </a:ext>
            </a:extLst>
          </p:cNvPr>
          <p:cNvGrpSpPr/>
          <p:nvPr/>
        </p:nvGrpSpPr>
        <p:grpSpPr>
          <a:xfrm>
            <a:off x="8554458" y="6083509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4CBFD5-14DD-2345-97DD-A3DD3EF8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0F99E8-A310-F9DE-6681-353E7624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693FF6-24A4-E652-ADA0-26903A77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34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753F-5212-EC2E-B48C-5AF6241E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809F79-C3C3-110A-1F6E-3ADE45619508}"/>
              </a:ext>
            </a:extLst>
          </p:cNvPr>
          <p:cNvGraphicFramePr/>
          <p:nvPr/>
        </p:nvGraphicFramePr>
        <p:xfrm>
          <a:off x="2355274" y="872812"/>
          <a:ext cx="7606144" cy="511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185D9-0F5C-2AB2-C52A-9613901D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812"/>
            <a:ext cx="11083506" cy="530415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dirty="0"/>
              <a:t>4. Observed 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hanges among in-charges 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/>
              <a:t>Communication and writing skills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Problem solving and conflict management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Delegation and staff involvement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/>
              <a:t>Improved community dialogue 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management 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/>
              <a:t>Communication hierarchy 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Improved in-charge-supervisor interactions</a:t>
            </a: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2E2D7-8E13-5F6E-DD9E-BB3585D115FC}"/>
              </a:ext>
            </a:extLst>
          </p:cNvPr>
          <p:cNvGrpSpPr/>
          <p:nvPr/>
        </p:nvGrpSpPr>
        <p:grpSpPr>
          <a:xfrm>
            <a:off x="8593436" y="5985165"/>
            <a:ext cx="2486580" cy="676973"/>
            <a:chOff x="8622698" y="5914896"/>
            <a:chExt cx="3152092" cy="866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8E3AE2-9C18-685F-B197-A9F69F3E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8B023-9BF1-FC10-D171-55A6493E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1810B8-BE8A-317D-B5E1-DDC6373D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79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0C482A-590D-48AD-CB3B-FD326B674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779" y="600501"/>
            <a:ext cx="5435220" cy="582759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b="1" kern="100" dirty="0">
                <a:ea typeface="Calibri" panose="020F0502020204030204" pitchFamily="34" charset="0"/>
              </a:rPr>
              <a:t>Challenges still faced by health managers</a:t>
            </a:r>
            <a:endParaRPr lang="en-GB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Little support from supervisors 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Political interference 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Lack of ICT knowledge and skills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Personal weaknesses 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Negative attitude 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Staff absenteeism 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20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4EDFF60-8622-5721-3499-4847CE09A531}"/>
              </a:ext>
            </a:extLst>
          </p:cNvPr>
          <p:cNvSpPr txBox="1">
            <a:spLocks/>
          </p:cNvSpPr>
          <p:nvPr/>
        </p:nvSpPr>
        <p:spPr>
          <a:xfrm>
            <a:off x="6095999" y="600501"/>
            <a:ext cx="5435221" cy="49828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b="1" kern="100" dirty="0">
                <a:ea typeface="Calibri" panose="020F0502020204030204" pitchFamily="34" charset="0"/>
              </a:rPr>
              <a:t>Suggested sustainability activities </a:t>
            </a:r>
            <a:endParaRPr lang="en-GB" kern="1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Disseminating findings to top officials  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Keeping the WhatsApp group active 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Support supervision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Routine mentorship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a typeface="Calibri" panose="020F0502020204030204" pitchFamily="34" charset="0"/>
              </a:rPr>
              <a:t>Continued training among in-charges and staff</a:t>
            </a:r>
          </a:p>
          <a:p>
            <a:pPr marL="0" indent="0">
              <a:lnSpc>
                <a:spcPct val="6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kern="100" dirty="0">
              <a:ea typeface="Calibri" panose="020F0502020204030204" pitchFamily="34" charset="0"/>
            </a:endParaRP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2AA0A-8577-B38B-6273-B16FF45EEC8D}"/>
              </a:ext>
            </a:extLst>
          </p:cNvPr>
          <p:cNvGrpSpPr/>
          <p:nvPr/>
        </p:nvGrpSpPr>
        <p:grpSpPr>
          <a:xfrm>
            <a:off x="8527163" y="6089609"/>
            <a:ext cx="2486580" cy="676973"/>
            <a:chOff x="8622698" y="5914896"/>
            <a:chExt cx="3152092" cy="866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69A00F-67FE-AE74-2191-52BE6855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B5ACC9-7476-6157-AA4C-663FA4557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6D2541-3AE0-F1E5-77DF-44CB15BFC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08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582FD-4407-E80D-D0CC-AAEDB288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2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ea typeface="Calibri" panose="020F0502020204030204" pitchFamily="34" charset="0"/>
              </a:rPr>
              <a:t>Discussion</a:t>
            </a:r>
            <a:endParaRPr lang="en-GB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GB" sz="4400" b="1" dirty="0">
                <a:ea typeface="Calibri" panose="020F0502020204030204" pitchFamily="34" charset="0"/>
              </a:rPr>
              <a:t>All participants</a:t>
            </a: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B1679-744C-C8F8-353E-FB98A37003AF}"/>
              </a:ext>
            </a:extLst>
          </p:cNvPr>
          <p:cNvGrpSpPr/>
          <p:nvPr/>
        </p:nvGrpSpPr>
        <p:grpSpPr>
          <a:xfrm>
            <a:off x="8486220" y="6033852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762C3A-7CA4-698A-82F0-F3024A1D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2A86C0-4A8D-9A98-A32C-3D53965C4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1AC67D-1F14-B66C-B52A-32B3EFD6B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63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309A5-E780-A4FD-7318-4DC5640D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EB093-8D08-6F77-664E-3397334E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2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work</a:t>
            </a:r>
          </a:p>
          <a:p>
            <a:pPr marL="0" indent="0">
              <a:buNone/>
            </a:pPr>
            <a:endParaRPr lang="en-GB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GB" sz="4400" b="1" dirty="0">
                <a:ea typeface="Calibri" panose="020F0502020204030204" pitchFamily="34" charset="0"/>
              </a:rPr>
              <a:t>All participants</a:t>
            </a: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8AFF29-F0F0-EBA2-AC82-60ABFCCBD2AB}"/>
              </a:ext>
            </a:extLst>
          </p:cNvPr>
          <p:cNvGrpSpPr/>
          <p:nvPr/>
        </p:nvGrpSpPr>
        <p:grpSpPr>
          <a:xfrm>
            <a:off x="8431629" y="6033852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2D0645-C40E-6325-E9BF-CC31B44D7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1FC4C2-D2DF-E87C-C046-CCE32E3B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5CD359-5836-A78C-0399-63295AB00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93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88992-6E05-CFE9-624E-2DF4B91C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Vote of thanks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8F83C-89E5-2E77-D645-DC5707FE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019301"/>
            <a:ext cx="11236943" cy="25985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75E185-9CAA-FF76-2DF1-3B1C4CC24E51}"/>
              </a:ext>
            </a:extLst>
          </p:cNvPr>
          <p:cNvGrpSpPr/>
          <p:nvPr/>
        </p:nvGrpSpPr>
        <p:grpSpPr>
          <a:xfrm>
            <a:off x="8527163" y="6047500"/>
            <a:ext cx="2486580" cy="676973"/>
            <a:chOff x="8622698" y="5914896"/>
            <a:chExt cx="3152092" cy="866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5EE37E-2D5C-A0A3-51CA-966A358D4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4F98BA-2994-B55A-B988-813D2B8F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9A82E7-0139-8B46-1D30-9DECDB463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61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4DD08-35D4-1D22-D7BC-76CC95C63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429438-EFBA-EB92-EED9-F1FF066B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emarks 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BA894E-4F42-7C19-8A8F-ED578C55B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5" y="1690688"/>
            <a:ext cx="5718206" cy="3011208"/>
          </a:xfrm>
          <a:prstGeom prst="rect">
            <a:avLst/>
          </a:prstGeom>
        </p:spPr>
      </p:pic>
      <p:pic>
        <p:nvPicPr>
          <p:cNvPr id="4" name="Picture 6" descr="Global Health Partnerships (formerly ...">
            <a:extLst>
              <a:ext uri="{FF2B5EF4-FFF2-40B4-BE49-F238E27FC236}">
                <a16:creationId xmlns:a16="http://schemas.microsoft.com/office/drawing/2014/main" id="{5ACC8472-13E0-066D-E359-A6300DD2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21" y="1975972"/>
            <a:ext cx="3450582" cy="34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B611F9-6687-075D-1D3C-4E5A03537AAE}"/>
              </a:ext>
            </a:extLst>
          </p:cNvPr>
          <p:cNvGrpSpPr/>
          <p:nvPr/>
        </p:nvGrpSpPr>
        <p:grpSpPr>
          <a:xfrm>
            <a:off x="8527164" y="6047500"/>
            <a:ext cx="2486580" cy="676973"/>
            <a:chOff x="8622698" y="5914896"/>
            <a:chExt cx="3152092" cy="8660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8942AB-11D0-B34E-7EEA-FC6A50FCB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992C02-F244-C959-8074-72D969CAF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BD40D8-9CFD-8AA3-2311-12F5CCCFB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90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00AC-8460-2AD0-C694-3FC219E2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F41461-AE3A-AD58-E0A4-22BDF759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emarks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BF6854-803B-707A-A5CB-67D290FB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1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Wakiso District </a:t>
            </a:r>
          </a:p>
          <a:p>
            <a:pPr marL="0" indent="0">
              <a:buNone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Local Government 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605B079-DA1F-0E67-FFF3-4C538298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51" y="1690688"/>
            <a:ext cx="3195134" cy="31951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1E9AD7-7FF0-EDBB-7365-4C6942498773}"/>
              </a:ext>
            </a:extLst>
          </p:cNvPr>
          <p:cNvGrpSpPr/>
          <p:nvPr/>
        </p:nvGrpSpPr>
        <p:grpSpPr>
          <a:xfrm>
            <a:off x="8538735" y="6042026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4352F1-DDA2-2067-C2D3-FA926367C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B0FA73-9557-54B7-9BC4-6BA4E7C2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46F822-3217-33D1-D7B4-4AB235776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50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815A7-FEC3-AE25-60DC-2AF1E745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166937-2DEF-DA6A-8C65-72C28133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Closing remarks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36756-B77E-2DFC-78B1-10E474801DE1}"/>
              </a:ext>
            </a:extLst>
          </p:cNvPr>
          <p:cNvSpPr txBox="1"/>
          <p:nvPr/>
        </p:nvSpPr>
        <p:spPr>
          <a:xfrm>
            <a:off x="1090317" y="2367171"/>
            <a:ext cx="6189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THE REPUBLIC OF UGANDA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MINISTRY OF HEALTH </a:t>
            </a: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D7EE88E8-8735-42B9-229F-DF0454B9D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75" y="1690688"/>
            <a:ext cx="2979173" cy="3185106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868227F-FAB0-915C-0B10-71A6DF986168}"/>
              </a:ext>
            </a:extLst>
          </p:cNvPr>
          <p:cNvGrpSpPr/>
          <p:nvPr/>
        </p:nvGrpSpPr>
        <p:grpSpPr>
          <a:xfrm>
            <a:off x="8499868" y="6047500"/>
            <a:ext cx="2486580" cy="676973"/>
            <a:chOff x="8622698" y="5914896"/>
            <a:chExt cx="3152092" cy="866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969ACE-A48F-1E5A-ED7B-8E7FF1C2A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4A1261-C188-2BA1-51E0-6508CB33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AE9E42-0599-489F-9840-4EB31AE57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7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CA9140-DF05-76D0-BFDC-78777DECBD80}"/>
              </a:ext>
            </a:extLst>
          </p:cNvPr>
          <p:cNvSpPr txBox="1"/>
          <p:nvPr/>
        </p:nvSpPr>
        <p:spPr>
          <a:xfrm>
            <a:off x="633446" y="1859340"/>
            <a:ext cx="10087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Health Centre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Favourite Animal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F28CB-AA31-BAA0-EB40-250832639BDE}"/>
              </a:ext>
            </a:extLst>
          </p:cNvPr>
          <p:cNvSpPr txBox="1"/>
          <p:nvPr/>
        </p:nvSpPr>
        <p:spPr>
          <a:xfrm>
            <a:off x="633447" y="540252"/>
            <a:ext cx="1008756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81BE90-C009-E804-6420-575B27BCF5BF}"/>
              </a:ext>
            </a:extLst>
          </p:cNvPr>
          <p:cNvGrpSpPr/>
          <p:nvPr/>
        </p:nvGrpSpPr>
        <p:grpSpPr>
          <a:xfrm>
            <a:off x="8486220" y="6074795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7CAF521-D690-86FA-478F-7EDBD1401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287E4B-80A4-577F-4052-7AD4F6D8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F6C097-A5B7-27D4-EB2B-B49654E5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75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6AF95C-082B-2AF5-DE4B-660945FD2FA3}"/>
              </a:ext>
            </a:extLst>
          </p:cNvPr>
          <p:cNvSpPr txBox="1"/>
          <p:nvPr/>
        </p:nvSpPr>
        <p:spPr>
          <a:xfrm>
            <a:off x="841612" y="2459504"/>
            <a:ext cx="105087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Award of certificates, Group photo and Lunch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74E48E-AFC3-25E8-B087-B84376B81890}"/>
              </a:ext>
            </a:extLst>
          </p:cNvPr>
          <p:cNvGrpSpPr/>
          <p:nvPr/>
        </p:nvGrpSpPr>
        <p:grpSpPr>
          <a:xfrm>
            <a:off x="8513515" y="6047500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7E0F57-5418-99AB-9481-62606FCE7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0306E6-7957-CAE7-D342-B259A99C4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846032-115D-1505-40B9-400DEB1B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2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0BA502-0D1E-4CFD-B748-53F8DB2A353F}"/>
              </a:ext>
            </a:extLst>
          </p:cNvPr>
          <p:cNvSpPr txBox="1">
            <a:spLocks/>
          </p:cNvSpPr>
          <p:nvPr/>
        </p:nvSpPr>
        <p:spPr>
          <a:xfrm>
            <a:off x="2882689" y="479680"/>
            <a:ext cx="642662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Opening remarks </a:t>
            </a:r>
            <a:endParaRPr lang="en-GB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kerere University School of Public ...">
            <a:extLst>
              <a:ext uri="{FF2B5EF4-FFF2-40B4-BE49-F238E27FC236}">
                <a16:creationId xmlns:a16="http://schemas.microsoft.com/office/drawing/2014/main" id="{9608FB0F-6E8F-513B-3FBC-BF79BF4D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14" y="2226204"/>
            <a:ext cx="8753879" cy="26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190EA5-F017-F2FC-AB11-C4E89CAD340C}"/>
              </a:ext>
            </a:extLst>
          </p:cNvPr>
          <p:cNvGrpSpPr/>
          <p:nvPr/>
        </p:nvGrpSpPr>
        <p:grpSpPr>
          <a:xfrm>
            <a:off x="8445276" y="6039833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401EB5-4D90-2637-DD8A-FAE99B8D3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BF855-2088-A4CB-974B-F6AD3CB6B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C8D233-BBBA-F1F8-446F-78839AC1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65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CA9140-DF05-76D0-BFDC-78777DECBD80}"/>
              </a:ext>
            </a:extLst>
          </p:cNvPr>
          <p:cNvSpPr txBox="1"/>
          <p:nvPr/>
        </p:nvSpPr>
        <p:spPr>
          <a:xfrm>
            <a:off x="640204" y="1719617"/>
            <a:ext cx="11150221" cy="269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achievements</a:t>
            </a:r>
          </a:p>
          <a:p>
            <a:pPr marL="0" indent="0">
              <a:buNone/>
            </a:pPr>
            <a:endParaRPr lang="en-GB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By  Dr. David Musoke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F9E683-7777-DE4F-7C8C-F69FA66B88A7}"/>
              </a:ext>
            </a:extLst>
          </p:cNvPr>
          <p:cNvGrpSpPr/>
          <p:nvPr/>
        </p:nvGrpSpPr>
        <p:grpSpPr>
          <a:xfrm>
            <a:off x="8499868" y="6033852"/>
            <a:ext cx="2486580" cy="676973"/>
            <a:chOff x="8622698" y="5914896"/>
            <a:chExt cx="3152092" cy="866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4E2E03-CD42-B2F2-EC15-CF5FE9E7A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EA2BF4-C656-C447-E4EE-2EC39A1D6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540217-84E8-2492-41F8-985BE3B8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87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1D34C9-EB3F-4204-674D-7633077FB523}"/>
              </a:ext>
            </a:extLst>
          </p:cNvPr>
          <p:cNvSpPr txBox="1"/>
          <p:nvPr/>
        </p:nvSpPr>
        <p:spPr>
          <a:xfrm>
            <a:off x="641445" y="1405720"/>
            <a:ext cx="105633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Findings from the </a:t>
            </a: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endline</a:t>
            </a:r>
            <a: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survey on Leadership and Management </a:t>
            </a:r>
          </a:p>
          <a:p>
            <a:pPr marL="0" indent="0">
              <a:buNone/>
            </a:pPr>
            <a:endParaRPr lang="en-GB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By  Allan </a:t>
            </a:r>
            <a:r>
              <a:rPr lang="en-GB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Ssembuusi</a:t>
            </a: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E002F-4EDB-146B-0087-EFD601079FB6}"/>
              </a:ext>
            </a:extLst>
          </p:cNvPr>
          <p:cNvGrpSpPr/>
          <p:nvPr/>
        </p:nvGrpSpPr>
        <p:grpSpPr>
          <a:xfrm>
            <a:off x="8513515" y="6047500"/>
            <a:ext cx="2486580" cy="676973"/>
            <a:chOff x="8622698" y="5914896"/>
            <a:chExt cx="3152092" cy="866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53209D-8EA6-C6BE-B886-01766D042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E208D4-62AE-6649-18A5-419EFA27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5B1520-D9B5-EBDC-0E46-1B7FF8E6E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05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543F52A-6E69-5049-02F0-2112A3BC9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87386"/>
              </p:ext>
            </p:extLst>
          </p:nvPr>
        </p:nvGraphicFramePr>
        <p:xfrm>
          <a:off x="153043" y="1236805"/>
          <a:ext cx="3976141" cy="383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261C71-95BF-3E7A-8C40-B11C6706D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708138"/>
              </p:ext>
            </p:extLst>
          </p:nvPr>
        </p:nvGraphicFramePr>
        <p:xfrm>
          <a:off x="4364021" y="1344312"/>
          <a:ext cx="3976140" cy="324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B9449B-A312-9ABD-6A8D-F1F620817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094032"/>
              </p:ext>
            </p:extLst>
          </p:nvPr>
        </p:nvGraphicFramePr>
        <p:xfrm>
          <a:off x="8340161" y="1454381"/>
          <a:ext cx="4124794" cy="34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C3E1430-3F27-AD88-C64C-94A01BDAE0A7}"/>
              </a:ext>
            </a:extLst>
          </p:cNvPr>
          <p:cNvGrpSpPr/>
          <p:nvPr/>
        </p:nvGrpSpPr>
        <p:grpSpPr>
          <a:xfrm>
            <a:off x="8513515" y="6074796"/>
            <a:ext cx="2486580" cy="676973"/>
            <a:chOff x="8622698" y="5914896"/>
            <a:chExt cx="3152092" cy="8660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A97C0F-9BB5-D805-475D-CF620A04C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8D9852-B89A-5AA9-1EF5-9E0D6691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569CB6-BD8D-AF9A-58F3-48D3470A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04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387B1D-9719-FC60-9CE8-42408ED62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89463"/>
              </p:ext>
            </p:extLst>
          </p:nvPr>
        </p:nvGraphicFramePr>
        <p:xfrm>
          <a:off x="607811" y="551274"/>
          <a:ext cx="11032415" cy="521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508439E-47F4-FD68-8FAB-E20AD25EB28B}"/>
              </a:ext>
            </a:extLst>
          </p:cNvPr>
          <p:cNvGrpSpPr/>
          <p:nvPr/>
        </p:nvGrpSpPr>
        <p:grpSpPr>
          <a:xfrm>
            <a:off x="8540811" y="6074795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D9B76-186E-F081-0300-75871841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9CDBE7-22AF-9E03-167B-B9D1B9FF0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617B9D-4F75-0C48-38AC-88AB46A2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88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9E70A34B-8DB3-2C80-D815-B7D58474B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920586"/>
              </p:ext>
            </p:extLst>
          </p:nvPr>
        </p:nvGraphicFramePr>
        <p:xfrm>
          <a:off x="838200" y="450757"/>
          <a:ext cx="10792325" cy="53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4AC6CD8-64DC-3A94-D15F-03598C0EBD05}"/>
              </a:ext>
            </a:extLst>
          </p:cNvPr>
          <p:cNvGrpSpPr/>
          <p:nvPr/>
        </p:nvGrpSpPr>
        <p:grpSpPr>
          <a:xfrm>
            <a:off x="8513515" y="6068756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31983E-4F9B-C864-7743-401B64301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DF70D-0349-FADA-43D0-284843C2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2F0D65-4038-35E4-2C2C-52E78E7DF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1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305975-7E16-D862-360F-955E0ABED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75042"/>
              </p:ext>
            </p:extLst>
          </p:nvPr>
        </p:nvGraphicFramePr>
        <p:xfrm>
          <a:off x="796413" y="304800"/>
          <a:ext cx="10499072" cy="583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508357C-A89A-AF37-1F96-99B95F794D81}"/>
              </a:ext>
            </a:extLst>
          </p:cNvPr>
          <p:cNvGrpSpPr/>
          <p:nvPr/>
        </p:nvGrpSpPr>
        <p:grpSpPr>
          <a:xfrm>
            <a:off x="8513515" y="6020205"/>
            <a:ext cx="2486580" cy="676973"/>
            <a:chOff x="8622698" y="5914896"/>
            <a:chExt cx="3152092" cy="866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A13C6A-A63F-4DF3-CA3A-73B71F74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698" y="5914896"/>
              <a:ext cx="1274584" cy="8481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5CB0FE-2311-6341-E7D4-51E323A1C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426" y="5914896"/>
              <a:ext cx="785364" cy="7853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F68ABB-A740-57ED-CB88-8BB39A4E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83" y="5914896"/>
              <a:ext cx="1027794" cy="866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51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Segoe UI</vt:lpstr>
      <vt:lpstr>Office Theme</vt:lpstr>
      <vt:lpstr>Strengthening leadership and management among local government health managers in Wakiso district, Uganda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findings </vt:lpstr>
      <vt:lpstr>PowerPoint Presentation</vt:lpstr>
      <vt:lpstr>PowerPoint Presentation</vt:lpstr>
      <vt:lpstr>PowerPoint Presentation</vt:lpstr>
      <vt:lpstr>PowerPoint Presentation</vt:lpstr>
      <vt:lpstr>Vote of thanks </vt:lpstr>
      <vt:lpstr>Remarks </vt:lpstr>
      <vt:lpstr>Remarks </vt:lpstr>
      <vt:lpstr>Closing remarks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Ward, Laura</cp:lastModifiedBy>
  <cp:revision>75</cp:revision>
  <dcterms:created xsi:type="dcterms:W3CDTF">2021-07-23T08:00:39Z</dcterms:created>
  <dcterms:modified xsi:type="dcterms:W3CDTF">2025-08-15T08:04:40Z</dcterms:modified>
</cp:coreProperties>
</file>