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8" r:id="rId6"/>
    <p:sldId id="264" r:id="rId7"/>
    <p:sldId id="260" r:id="rId8"/>
    <p:sldId id="261" r:id="rId9"/>
    <p:sldId id="262" r:id="rId10"/>
    <p:sldId id="263" r:id="rId11"/>
    <p:sldId id="265" r:id="rId12"/>
    <p:sldId id="269" r:id="rId13"/>
    <p:sldId id="267"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84EB1-F2A9-47D4-8DDF-667D9F0ECABB}" v="736" dt="2025-05-26T16:05:39.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1DF7-F3D7-CA41-F383-41AC75E564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EE0ACF-38CA-F1D9-E8BA-38C4A0A8C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237E51-8814-5661-ACCD-7922B262820C}"/>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5" name="Footer Placeholder 4">
            <a:extLst>
              <a:ext uri="{FF2B5EF4-FFF2-40B4-BE49-F238E27FC236}">
                <a16:creationId xmlns:a16="http://schemas.microsoft.com/office/drawing/2014/main" id="{D0C17E7C-B6E8-F48C-AB07-30F077872C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60CBC6-1234-601A-00DE-633DF4A1AFCD}"/>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337666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B59B-6248-8E94-9A69-4FB4D49032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E79CE4-C674-F1E9-E7B0-324446DF11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CACABB-3C94-D4B1-AB90-82A7720F2676}"/>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5" name="Footer Placeholder 4">
            <a:extLst>
              <a:ext uri="{FF2B5EF4-FFF2-40B4-BE49-F238E27FC236}">
                <a16:creationId xmlns:a16="http://schemas.microsoft.com/office/drawing/2014/main" id="{4FECEE54-5D2C-019C-8D71-C3C1E5078B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FE8BE6-9192-4F17-B9CB-CF65E2D024D6}"/>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248580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523A0-7F2F-706B-D1B6-DCC8C85DC8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DDB7E1-2028-AD40-AA71-BE1B92B4BE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EAD386-30B2-D096-B668-558E706B0EEC}"/>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5" name="Footer Placeholder 4">
            <a:extLst>
              <a:ext uri="{FF2B5EF4-FFF2-40B4-BE49-F238E27FC236}">
                <a16:creationId xmlns:a16="http://schemas.microsoft.com/office/drawing/2014/main" id="{EC4DF138-2D10-2DFB-BF76-99E72DC1FB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40DA-68FF-ED32-4133-3AB91987CB63}"/>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120709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F78F-F3D1-4F3F-90DD-1D4DD00423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F77098-22D4-B673-7EBD-37F55B74C2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B4A791-8F13-437E-00FD-F8F8E709D8E3}"/>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5" name="Footer Placeholder 4">
            <a:extLst>
              <a:ext uri="{FF2B5EF4-FFF2-40B4-BE49-F238E27FC236}">
                <a16:creationId xmlns:a16="http://schemas.microsoft.com/office/drawing/2014/main" id="{4547FF6E-1F17-404C-6C17-48B8D570DC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451749-6A62-5196-BBD6-EAD7E63AA374}"/>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362198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3F56-92D2-BCBA-761D-15AFDBDBA8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35EF35-323F-E69C-123A-1840E26C69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B820B2-0EFA-B2D2-E029-36C8ACCC23B5}"/>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5" name="Footer Placeholder 4">
            <a:extLst>
              <a:ext uri="{FF2B5EF4-FFF2-40B4-BE49-F238E27FC236}">
                <a16:creationId xmlns:a16="http://schemas.microsoft.com/office/drawing/2014/main" id="{2C04EF38-213D-68C8-C44B-B319B78D68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9DDCCD-F2CE-02CA-2D70-F83D78324AA7}"/>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422950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AE53-09C5-E691-26E2-C5AAD38269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1D3410-35DA-C2F9-24F0-678C0FBC2B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75160B-2A13-D036-8E90-B2204009C8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88EAD7-3C2F-DB76-F4A8-71E826E076F7}"/>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6" name="Footer Placeholder 5">
            <a:extLst>
              <a:ext uri="{FF2B5EF4-FFF2-40B4-BE49-F238E27FC236}">
                <a16:creationId xmlns:a16="http://schemas.microsoft.com/office/drawing/2014/main" id="{36A6B235-4255-CE7F-421C-8E9B7C5575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2F76A9-B995-00A9-3CDE-0B099204B856}"/>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214556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8006-CCBA-8C40-6AAE-EF52D5D2D6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3DFEE2-713C-9B44-7D40-55BC6827D2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8E997F-6C0F-6B56-E136-AE2F26745B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DDFEA8-E76E-03F5-BF5D-313C4BEC6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D43C8-B1EC-65B0-CF92-A7A122ADDA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8BC8DD-E56F-B702-78CA-950F40A2BE3E}"/>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8" name="Footer Placeholder 7">
            <a:extLst>
              <a:ext uri="{FF2B5EF4-FFF2-40B4-BE49-F238E27FC236}">
                <a16:creationId xmlns:a16="http://schemas.microsoft.com/office/drawing/2014/main" id="{445C2F12-EB22-440E-DBC2-DFB16AEFCA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DD03B51-3112-9798-779F-A6FA75AEE458}"/>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132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7A6A-AB14-7A43-84DB-4BC3EB90E1E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688EA6-E809-8339-392C-8CECC356E316}"/>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4" name="Footer Placeholder 3">
            <a:extLst>
              <a:ext uri="{FF2B5EF4-FFF2-40B4-BE49-F238E27FC236}">
                <a16:creationId xmlns:a16="http://schemas.microsoft.com/office/drawing/2014/main" id="{343928E6-1B9D-87DB-6152-1383E84EC1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C9C0A2-D13F-6C58-6EA6-55F1C84AFD16}"/>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107595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D7A72C-5F5F-44E4-F873-410705F2FEB2}"/>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3" name="Footer Placeholder 2">
            <a:extLst>
              <a:ext uri="{FF2B5EF4-FFF2-40B4-BE49-F238E27FC236}">
                <a16:creationId xmlns:a16="http://schemas.microsoft.com/office/drawing/2014/main" id="{46CF88E5-5F2D-7F8A-1810-A5500439C8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11DB5B-D3B3-A4FB-ED9F-CB7359585B36}"/>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4096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417A-779C-3871-D4AC-0C7B5BB124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0621AE2-7F53-BB0C-3081-BF4BC72F02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FB8431-6EED-DA3F-CB3A-D55A11F82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40CFB-7A5A-20D7-5784-9E3367ADD5B3}"/>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6" name="Footer Placeholder 5">
            <a:extLst>
              <a:ext uri="{FF2B5EF4-FFF2-40B4-BE49-F238E27FC236}">
                <a16:creationId xmlns:a16="http://schemas.microsoft.com/office/drawing/2014/main" id="{E7EBE7A8-BEC1-9B6E-A5C6-FC0D9DF522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7F22E-9F12-6B84-FBFC-ECA66507E422}"/>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58791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6B03-DF7A-76D1-20D9-6056B2846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1A78530-EF71-320F-7432-9BDA25CB6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A6B72A-E75F-0998-17A6-BFF5938C6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89BA0-14BB-C4D3-ED8A-8EF86FD741B5}"/>
              </a:ext>
            </a:extLst>
          </p:cNvPr>
          <p:cNvSpPr>
            <a:spLocks noGrp="1"/>
          </p:cNvSpPr>
          <p:nvPr>
            <p:ph type="dt" sz="half" idx="10"/>
          </p:nvPr>
        </p:nvSpPr>
        <p:spPr/>
        <p:txBody>
          <a:bodyPr/>
          <a:lstStyle/>
          <a:p>
            <a:fld id="{8292A38A-5DAD-4AB3-88E0-76C9267223B4}" type="datetimeFigureOut">
              <a:rPr lang="en-GB" smtClean="0"/>
              <a:t>15/08/2025</a:t>
            </a:fld>
            <a:endParaRPr lang="en-GB"/>
          </a:p>
        </p:txBody>
      </p:sp>
      <p:sp>
        <p:nvSpPr>
          <p:cNvPr id="6" name="Footer Placeholder 5">
            <a:extLst>
              <a:ext uri="{FF2B5EF4-FFF2-40B4-BE49-F238E27FC236}">
                <a16:creationId xmlns:a16="http://schemas.microsoft.com/office/drawing/2014/main" id="{D2C021C3-0C6A-3064-2A03-A9374144BE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A09C26-CD94-98FF-6F63-82F9C0DFFA4A}"/>
              </a:ext>
            </a:extLst>
          </p:cNvPr>
          <p:cNvSpPr>
            <a:spLocks noGrp="1"/>
          </p:cNvSpPr>
          <p:nvPr>
            <p:ph type="sldNum" sz="quarter" idx="12"/>
          </p:nvPr>
        </p:nvSpPr>
        <p:spPr/>
        <p:txBody>
          <a:bodyPr/>
          <a:lstStyle/>
          <a:p>
            <a:fld id="{D79592C2-D9C7-4051-B716-1766F8DB7871}" type="slidenum">
              <a:rPr lang="en-GB" smtClean="0"/>
              <a:t>‹#›</a:t>
            </a:fld>
            <a:endParaRPr lang="en-GB"/>
          </a:p>
        </p:txBody>
      </p:sp>
    </p:spTree>
    <p:extLst>
      <p:ext uri="{BB962C8B-B14F-4D97-AF65-F5344CB8AC3E}">
        <p14:creationId xmlns:p14="http://schemas.microsoft.com/office/powerpoint/2010/main" val="262740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B41BD-4AAE-8ABC-651D-327BB751A2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8CE205-077F-3CB8-D241-FEE1FB52D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5D194D-94CC-9F92-0FD1-2F58259123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92A38A-5DAD-4AB3-88E0-76C9267223B4}" type="datetimeFigureOut">
              <a:rPr lang="en-GB" smtClean="0"/>
              <a:t>15/08/2025</a:t>
            </a:fld>
            <a:endParaRPr lang="en-GB"/>
          </a:p>
        </p:txBody>
      </p:sp>
      <p:sp>
        <p:nvSpPr>
          <p:cNvPr id="5" name="Footer Placeholder 4">
            <a:extLst>
              <a:ext uri="{FF2B5EF4-FFF2-40B4-BE49-F238E27FC236}">
                <a16:creationId xmlns:a16="http://schemas.microsoft.com/office/drawing/2014/main" id="{906D44D4-EAEB-9FDE-2B72-9FB8C2FFE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DA82720-B163-5CD5-7D45-DF6E13500A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9592C2-D9C7-4051-B716-1766F8DB7871}" type="slidenum">
              <a:rPr lang="en-GB" smtClean="0"/>
              <a:t>‹#›</a:t>
            </a:fld>
            <a:endParaRPr lang="en-GB"/>
          </a:p>
        </p:txBody>
      </p:sp>
    </p:spTree>
    <p:extLst>
      <p:ext uri="{BB962C8B-B14F-4D97-AF65-F5344CB8AC3E}">
        <p14:creationId xmlns:p14="http://schemas.microsoft.com/office/powerpoint/2010/main" val="573196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80/15456870.2024.2435940" TargetMode="External"/><Relationship Id="rId2" Type="http://schemas.openxmlformats.org/officeDocument/2006/relationships/hyperlink" Target="http://www.etai.co.uk/"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itting in a chair&#10;&#10;Description automatically generated">
            <a:extLst>
              <a:ext uri="{FF2B5EF4-FFF2-40B4-BE49-F238E27FC236}">
                <a16:creationId xmlns:a16="http://schemas.microsoft.com/office/drawing/2014/main" id="{1AED1D4C-1F76-B58C-0938-D0CEAC3258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47" y="10"/>
            <a:ext cx="12191999" cy="6857990"/>
          </a:xfrm>
          <a:prstGeom prst="rect">
            <a:avLst/>
          </a:prstGeom>
        </p:spPr>
      </p:pic>
      <p:sp>
        <p:nvSpPr>
          <p:cNvPr id="36" name="Rectangle 3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BAC19-209D-A3D0-D835-C8EACD8E463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b="0" i="0">
                <a:solidFill>
                  <a:srgbClr val="FFFFFF"/>
                </a:solidFill>
                <a:effectLst/>
                <a:latin typeface="Times New Roman" panose="02020603050405020304" pitchFamily="18" charset="0"/>
              </a:rPr>
              <a:t>Documentary as a powerful form of research dissemination and impact: a case study</a:t>
            </a:r>
            <a:endParaRPr lang="en-GB" sz="5200">
              <a:solidFill>
                <a:srgbClr val="FFFFFF"/>
              </a:solidFill>
            </a:endParaRPr>
          </a:p>
        </p:txBody>
      </p:sp>
      <p:sp>
        <p:nvSpPr>
          <p:cNvPr id="3" name="Subtitle 2">
            <a:extLst>
              <a:ext uri="{FF2B5EF4-FFF2-40B4-BE49-F238E27FC236}">
                <a16:creationId xmlns:a16="http://schemas.microsoft.com/office/drawing/2014/main" id="{315DAA62-9031-3D08-2DC4-D3010DA1728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a:solidFill>
                  <a:srgbClr val="FFFFFF"/>
                </a:solidFill>
              </a:rPr>
              <a:t>Professor Linda Gibson</a:t>
            </a:r>
          </a:p>
          <a:p>
            <a:r>
              <a:rPr lang="en-GB">
                <a:solidFill>
                  <a:srgbClr val="FFFFFF"/>
                </a:solidFill>
              </a:rPr>
              <a:t>Dr Sally Bashford-Squires</a:t>
            </a:r>
          </a:p>
        </p:txBody>
      </p:sp>
    </p:spTree>
    <p:extLst>
      <p:ext uri="{BB962C8B-B14F-4D97-AF65-F5344CB8AC3E}">
        <p14:creationId xmlns:p14="http://schemas.microsoft.com/office/powerpoint/2010/main" val="38200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053E2E-F1EF-2ACF-98F2-3F52C2C9A6EF}"/>
              </a:ext>
            </a:extLst>
          </p:cNvPr>
          <p:cNvSpPr>
            <a:spLocks noGrp="1"/>
          </p:cNvSpPr>
          <p:nvPr>
            <p:ph type="title"/>
          </p:nvPr>
        </p:nvSpPr>
        <p:spPr>
          <a:xfrm>
            <a:off x="761803" y="350196"/>
            <a:ext cx="4646904" cy="1624520"/>
          </a:xfrm>
        </p:spPr>
        <p:txBody>
          <a:bodyPr anchor="ctr">
            <a:normAutofit/>
          </a:bodyPr>
          <a:lstStyle/>
          <a:p>
            <a:r>
              <a:rPr lang="en-GB" sz="4000"/>
              <a:t>Eitai</a:t>
            </a:r>
            <a:r>
              <a:rPr lang="en-GB" sz="4000" dirty="0"/>
              <a:t> in action</a:t>
            </a:r>
          </a:p>
        </p:txBody>
      </p:sp>
      <p:sp>
        <p:nvSpPr>
          <p:cNvPr id="3" name="Content Placeholder 2">
            <a:extLst>
              <a:ext uri="{FF2B5EF4-FFF2-40B4-BE49-F238E27FC236}">
                <a16:creationId xmlns:a16="http://schemas.microsoft.com/office/drawing/2014/main" id="{6B868991-7213-4B6E-42C6-D6460DE8A019}"/>
              </a:ext>
            </a:extLst>
          </p:cNvPr>
          <p:cNvSpPr>
            <a:spLocks noGrp="1"/>
          </p:cNvSpPr>
          <p:nvPr>
            <p:ph idx="1"/>
          </p:nvPr>
        </p:nvSpPr>
        <p:spPr>
          <a:xfrm>
            <a:off x="200967" y="2743200"/>
            <a:ext cx="5735805" cy="3613149"/>
          </a:xfrm>
        </p:spPr>
        <p:txBody>
          <a:bodyPr anchor="ctr">
            <a:normAutofit/>
          </a:bodyPr>
          <a:lstStyle/>
          <a:p>
            <a:pPr marL="0" indent="0">
              <a:lnSpc>
                <a:spcPct val="100000"/>
              </a:lnSpc>
              <a:spcAft>
                <a:spcPts val="800"/>
              </a:spcAft>
              <a:buNone/>
            </a:pPr>
            <a:r>
              <a:rPr lang="en-GB" sz="1800" i="1" kern="100" dirty="0">
                <a:effectLst/>
                <a:latin typeface="Aptos" panose="020B0004020202020204" pitchFamily="34" charset="0"/>
                <a:ea typeface="Aptos" panose="020B0004020202020204" pitchFamily="34" charset="0"/>
                <a:cs typeface="Times New Roman" panose="02020603050405020304" pitchFamily="18" charset="0"/>
              </a:rPr>
              <a:t>“</a:t>
            </a:r>
            <a:r>
              <a:rPr lang="en-GB" sz="1800" i="1" kern="100" dirty="0">
                <a:latin typeface="Aptos" panose="020B0004020202020204" pitchFamily="34" charset="0"/>
                <a:ea typeface="Aptos" panose="020B0004020202020204" pitchFamily="34" charset="0"/>
                <a:cs typeface="Times New Roman" panose="02020603050405020304" pitchFamily="18" charset="0"/>
              </a:rPr>
              <a:t>L</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et's see how we can help each other and support each other. What can I borrow from you what can I take from you? The idea coming out from </a:t>
            </a:r>
            <a:r>
              <a:rPr lang="en-GB" sz="1800" i="1" kern="100" dirty="0" err="1">
                <a:effectLst/>
                <a:latin typeface="Aptos" panose="020B0004020202020204" pitchFamily="34" charset="0"/>
                <a:ea typeface="Aptos" panose="020B0004020202020204" pitchFamily="34" charset="0"/>
                <a:cs typeface="Times New Roman" panose="02020603050405020304" pitchFamily="18" charset="0"/>
              </a:rPr>
              <a:t>Eitai</a:t>
            </a:r>
            <a:r>
              <a:rPr lang="en-GB" sz="1800" i="1" kern="100" dirty="0">
                <a:effectLst/>
                <a:latin typeface="Aptos" panose="020B0004020202020204" pitchFamily="34" charset="0"/>
                <a:ea typeface="Aptos" panose="020B0004020202020204" pitchFamily="34" charset="0"/>
                <a:cs typeface="Times New Roman" panose="02020603050405020304" pitchFamily="18" charset="0"/>
              </a:rPr>
              <a:t> proves applies to all the groups…How can we realise the little we already have to ensure that it grows into something that moves to the future... You are giving us a push to do better. … we shall build ourselves into a very big tree and other birds will come and perch and take the fruit we hav</a:t>
            </a:r>
            <a:r>
              <a:rPr lang="en-GB" sz="1800" i="1" kern="100" dirty="0">
                <a:latin typeface="Aptos" panose="020B0004020202020204" pitchFamily="34" charset="0"/>
                <a:ea typeface="Aptos" panose="020B0004020202020204" pitchFamily="34" charset="0"/>
                <a:cs typeface="Times New Roman" panose="02020603050405020304" pitchFamily="18" charset="0"/>
              </a:rPr>
              <a:t>e planted. We shall support each other to stand.”  </a:t>
            </a:r>
          </a:p>
          <a:p>
            <a:pPr marL="0" indent="0">
              <a:spcAft>
                <a:spcPts val="800"/>
              </a:spcAft>
              <a:buNone/>
            </a:pPr>
            <a:r>
              <a:rPr lang="en-GB" sz="1600" i="1" kern="100" dirty="0">
                <a:latin typeface="Aptos" panose="020B0004020202020204" pitchFamily="34" charset="0"/>
                <a:ea typeface="Aptos" panose="020B0004020202020204" pitchFamily="34" charset="0"/>
                <a:cs typeface="Times New Roman" panose="02020603050405020304" pitchFamily="18" charset="0"/>
              </a:rPr>
              <a:t>Alice, Action Aid Lead</a:t>
            </a:r>
            <a:endParaRPr lang="en-GB" sz="1600" i="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1600" dirty="0"/>
          </a:p>
        </p:txBody>
      </p:sp>
      <p:pic>
        <p:nvPicPr>
          <p:cNvPr id="6" name="Picture 5">
            <a:extLst>
              <a:ext uri="{FF2B5EF4-FFF2-40B4-BE49-F238E27FC236}">
                <a16:creationId xmlns:a16="http://schemas.microsoft.com/office/drawing/2014/main" id="{8D540A93-26B8-1E4D-9987-7A5F4A8398F6}"/>
              </a:ext>
            </a:extLst>
          </p:cNvPr>
          <p:cNvPicPr>
            <a:picLocks noChangeAspect="1"/>
          </p:cNvPicPr>
          <p:nvPr/>
        </p:nvPicPr>
        <p:blipFill>
          <a:blip r:embed="rId2"/>
          <a:srcRect l="11594" r="38350"/>
          <a:stretch>
            <a:fillRect/>
          </a:stretch>
        </p:blipFill>
        <p:spPr>
          <a:xfrm>
            <a:off x="6096000" y="1"/>
            <a:ext cx="6102825" cy="6858000"/>
          </a:xfrm>
          <a:prstGeom prst="rect">
            <a:avLst/>
          </a:prstGeom>
        </p:spPr>
      </p:pic>
      <p:sp>
        <p:nvSpPr>
          <p:cNvPr id="4" name="AutoShape 2" descr="Image preview">
            <a:extLst>
              <a:ext uri="{FF2B5EF4-FFF2-40B4-BE49-F238E27FC236}">
                <a16:creationId xmlns:a16="http://schemas.microsoft.com/office/drawing/2014/main" id="{170CCB19-58F3-41CB-DA5E-AE4473D2B9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720540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F1CBDE-6602-68CF-D8F6-3A72D6D973FD}"/>
              </a:ext>
            </a:extLst>
          </p:cNvPr>
          <p:cNvSpPr>
            <a:spLocks noGrp="1"/>
          </p:cNvSpPr>
          <p:nvPr>
            <p:ph type="title"/>
          </p:nvPr>
        </p:nvSpPr>
        <p:spPr>
          <a:xfrm>
            <a:off x="540737" y="0"/>
            <a:ext cx="5334197" cy="1708242"/>
          </a:xfrm>
        </p:spPr>
        <p:txBody>
          <a:bodyPr anchor="ctr">
            <a:normAutofit/>
          </a:bodyPr>
          <a:lstStyle/>
          <a:p>
            <a:r>
              <a:rPr lang="en-GB" sz="4000" dirty="0"/>
              <a:t>Top Tips!</a:t>
            </a:r>
          </a:p>
        </p:txBody>
      </p:sp>
      <p:sp>
        <p:nvSpPr>
          <p:cNvPr id="3" name="Content Placeholder 2">
            <a:extLst>
              <a:ext uri="{FF2B5EF4-FFF2-40B4-BE49-F238E27FC236}">
                <a16:creationId xmlns:a16="http://schemas.microsoft.com/office/drawing/2014/main" id="{EBD8FC84-C69D-A9CD-23B4-B121D3E21581}"/>
              </a:ext>
            </a:extLst>
          </p:cNvPr>
          <p:cNvSpPr>
            <a:spLocks noGrp="1"/>
          </p:cNvSpPr>
          <p:nvPr>
            <p:ph idx="1"/>
          </p:nvPr>
        </p:nvSpPr>
        <p:spPr>
          <a:xfrm>
            <a:off x="150726" y="1276141"/>
            <a:ext cx="5945272" cy="5581859"/>
          </a:xfrm>
        </p:spPr>
        <p:txBody>
          <a:bodyPr anchor="ctr">
            <a:normAutofit/>
          </a:bodyPr>
          <a:lstStyle/>
          <a:p>
            <a:pPr rtl="0" fontAlgn="base">
              <a:spcBef>
                <a:spcPts val="1200"/>
              </a:spcBef>
              <a:spcAft>
                <a:spcPts val="1200"/>
              </a:spcAft>
            </a:pPr>
            <a:r>
              <a:rPr lang="en-GB" sz="1600" dirty="0">
                <a:latin typeface="Aptos" panose="020B0004020202020204" pitchFamily="34" charset="0"/>
              </a:rPr>
              <a:t>B</a:t>
            </a:r>
            <a:r>
              <a:rPr lang="en-GB" sz="1600" b="0" i="0" dirty="0">
                <a:effectLst/>
                <a:latin typeface="Aptos" panose="020B0004020202020204" pitchFamily="34" charset="0"/>
              </a:rPr>
              <a:t>udget carefully.</a:t>
            </a:r>
          </a:p>
          <a:p>
            <a:pPr rtl="0" fontAlgn="base">
              <a:spcBef>
                <a:spcPts val="1200"/>
              </a:spcBef>
              <a:spcAft>
                <a:spcPts val="1200"/>
              </a:spcAft>
            </a:pPr>
            <a:r>
              <a:rPr lang="en-GB" sz="1600" b="0" i="0" dirty="0">
                <a:effectLst/>
                <a:latin typeface="Aptos" panose="020B0004020202020204" pitchFamily="34" charset="0"/>
              </a:rPr>
              <a:t>Time—almost as demanding as writing a PhD. </a:t>
            </a:r>
            <a:endParaRPr lang="en-GB" sz="1600" b="0" i="0" dirty="0">
              <a:effectLst/>
              <a:latin typeface="Segoe UI" panose="020B0502040204020203" pitchFamily="34" charset="0"/>
            </a:endParaRPr>
          </a:p>
          <a:p>
            <a:pPr rtl="0" fontAlgn="base">
              <a:spcBef>
                <a:spcPts val="1200"/>
              </a:spcBef>
              <a:spcAft>
                <a:spcPts val="1200"/>
              </a:spcAft>
            </a:pPr>
            <a:r>
              <a:rPr lang="en-GB" sz="1600" b="0" i="0" dirty="0">
                <a:effectLst/>
                <a:latin typeface="Aptos" panose="020B0004020202020204" pitchFamily="34" charset="0"/>
              </a:rPr>
              <a:t>Start with a clear vision: know your goals, identify the footage you need, and define your key messages early. </a:t>
            </a:r>
          </a:p>
          <a:p>
            <a:pPr rtl="0" fontAlgn="base">
              <a:spcBef>
                <a:spcPts val="1200"/>
              </a:spcBef>
              <a:spcAft>
                <a:spcPts val="1200"/>
              </a:spcAft>
            </a:pPr>
            <a:r>
              <a:rPr lang="en-GB" sz="1600" b="0" i="0" dirty="0">
                <a:effectLst/>
                <a:latin typeface="Aptos" panose="020B0004020202020204" pitchFamily="34" charset="0"/>
              </a:rPr>
              <a:t>Atmosphere is crucial, include shots that show daily life and the natural environment. In </a:t>
            </a:r>
            <a:r>
              <a:rPr lang="en-GB" sz="1600" b="0" i="1" dirty="0" err="1">
                <a:effectLst/>
                <a:latin typeface="Aptos" panose="020B0004020202020204" pitchFamily="34" charset="0"/>
              </a:rPr>
              <a:t>Eitai</a:t>
            </a:r>
            <a:r>
              <a:rPr lang="en-GB" sz="1600" b="0" i="0" dirty="0">
                <a:effectLst/>
                <a:latin typeface="Aptos" panose="020B0004020202020204" pitchFamily="34" charset="0"/>
              </a:rPr>
              <a:t>, we also recorded local music, which grounded the film both sonically and culturally. </a:t>
            </a:r>
            <a:endParaRPr lang="en-GB" sz="1600" b="0" i="0" dirty="0">
              <a:effectLst/>
              <a:latin typeface="Segoe UI" panose="020B0502040204020203" pitchFamily="34" charset="0"/>
            </a:endParaRPr>
          </a:p>
          <a:p>
            <a:pPr rtl="0" fontAlgn="base">
              <a:spcBef>
                <a:spcPts val="1200"/>
              </a:spcBef>
              <a:spcAft>
                <a:spcPts val="1200"/>
              </a:spcAft>
            </a:pPr>
            <a:r>
              <a:rPr lang="en-GB" sz="1600" dirty="0">
                <a:latin typeface="Aptos" panose="020B0004020202020204" pitchFamily="34" charset="0"/>
              </a:rPr>
              <a:t>B</a:t>
            </a:r>
            <a:r>
              <a:rPr lang="en-GB" sz="1600" b="0" i="0" dirty="0">
                <a:effectLst/>
                <a:latin typeface="Aptos" panose="020B0004020202020204" pitchFamily="34" charset="0"/>
              </a:rPr>
              <a:t>uild trust. </a:t>
            </a:r>
          </a:p>
          <a:p>
            <a:pPr rtl="0" fontAlgn="base">
              <a:spcBef>
                <a:spcPts val="1200"/>
              </a:spcBef>
              <a:spcAft>
                <a:spcPts val="1200"/>
              </a:spcAft>
            </a:pPr>
            <a:r>
              <a:rPr lang="en-GB" sz="1600" b="0" i="0" dirty="0">
                <a:effectLst/>
                <a:latin typeface="Aptos" panose="020B0004020202020204" pitchFamily="34" charset="0"/>
              </a:rPr>
              <a:t>Listen carefully, open-ended questions and silence often lead to the most meaningful stories. </a:t>
            </a:r>
            <a:endParaRPr lang="en-GB" sz="1300" dirty="0"/>
          </a:p>
        </p:txBody>
      </p:sp>
      <p:pic>
        <p:nvPicPr>
          <p:cNvPr id="5" name="Picture 4" descr="A group of people posing for a photo&#10;&#10;Description automatically generated">
            <a:extLst>
              <a:ext uri="{FF2B5EF4-FFF2-40B4-BE49-F238E27FC236}">
                <a16:creationId xmlns:a16="http://schemas.microsoft.com/office/drawing/2014/main" id="{BDDD154C-1C2C-7954-C3D9-1E038DBB6A17}"/>
              </a:ext>
            </a:extLst>
          </p:cNvPr>
          <p:cNvPicPr>
            <a:picLocks noChangeAspect="1"/>
          </p:cNvPicPr>
          <p:nvPr/>
        </p:nvPicPr>
        <p:blipFill>
          <a:blip r:embed="rId2">
            <a:extLst>
              <a:ext uri="{28A0092B-C50C-407E-A947-70E740481C1C}">
                <a14:useLocalDpi xmlns:a14="http://schemas.microsoft.com/office/drawing/2010/main" val="0"/>
              </a:ext>
            </a:extLst>
          </a:blip>
          <a:srcRect l="23787" r="32530"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87476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FF7D8-F115-0FD6-BCCA-2400D33AD72A}"/>
              </a:ext>
            </a:extLst>
          </p:cNvPr>
          <p:cNvSpPr>
            <a:spLocks noGrp="1"/>
          </p:cNvSpPr>
          <p:nvPr>
            <p:ph type="title"/>
          </p:nvPr>
        </p:nvSpPr>
        <p:spPr>
          <a:xfrm>
            <a:off x="836679" y="723898"/>
            <a:ext cx="6002110" cy="1495425"/>
          </a:xfrm>
        </p:spPr>
        <p:txBody>
          <a:bodyPr>
            <a:normAutofit/>
          </a:bodyPr>
          <a:lstStyle/>
          <a:p>
            <a:r>
              <a:rPr lang="en-GB" sz="4000" dirty="0"/>
              <a:t>In conclusion…</a:t>
            </a:r>
          </a:p>
        </p:txBody>
      </p:sp>
      <p:sp>
        <p:nvSpPr>
          <p:cNvPr id="3" name="Content Placeholder 2">
            <a:extLst>
              <a:ext uri="{FF2B5EF4-FFF2-40B4-BE49-F238E27FC236}">
                <a16:creationId xmlns:a16="http://schemas.microsoft.com/office/drawing/2014/main" id="{6584B6C6-AF3F-50B0-5CFA-B28B91B5AB2E}"/>
              </a:ext>
            </a:extLst>
          </p:cNvPr>
          <p:cNvSpPr>
            <a:spLocks noGrp="1"/>
          </p:cNvSpPr>
          <p:nvPr>
            <p:ph idx="1"/>
          </p:nvPr>
        </p:nvSpPr>
        <p:spPr>
          <a:xfrm>
            <a:off x="836680" y="2035277"/>
            <a:ext cx="6002110" cy="4098824"/>
          </a:xfrm>
        </p:spPr>
        <p:txBody>
          <a:bodyPr>
            <a:normAutofit fontScale="77500" lnSpcReduction="20000"/>
          </a:bodyPr>
          <a:lstStyle/>
          <a:p>
            <a:pPr marL="0" indent="0" rtl="0" fontAlgn="base">
              <a:spcBef>
                <a:spcPts val="1200"/>
              </a:spcBef>
              <a:spcAft>
                <a:spcPts val="1200"/>
              </a:spcAft>
              <a:buNone/>
            </a:pPr>
            <a:r>
              <a:rPr lang="en-GB" sz="2000" dirty="0"/>
              <a:t>Documentary film offers an alternative to the written word and can impact a broader audience; enabling researchers to both analyse and present real lives in a more accessible, engaging format.</a:t>
            </a:r>
          </a:p>
          <a:p>
            <a:pPr marL="0" indent="0" rtl="0" fontAlgn="base">
              <a:spcBef>
                <a:spcPts val="1200"/>
              </a:spcBef>
              <a:spcAft>
                <a:spcPts val="1200"/>
              </a:spcAft>
              <a:buNone/>
            </a:pPr>
            <a:r>
              <a:rPr lang="en-GB" sz="2000" dirty="0"/>
              <a:t>It can lead to social change and justice, especially when respecting and representing the rights of those involved and building relationality and reciprocity.</a:t>
            </a:r>
          </a:p>
          <a:p>
            <a:pPr marL="0" indent="0" rtl="0" fontAlgn="base">
              <a:spcBef>
                <a:spcPts val="1200"/>
              </a:spcBef>
              <a:spcAft>
                <a:spcPts val="1200"/>
              </a:spcAft>
              <a:buNone/>
            </a:pPr>
            <a:r>
              <a:rPr lang="en-GB" sz="2000" b="1" i="0" dirty="0">
                <a:effectLst/>
                <a:latin typeface="Segoe UI" panose="020B0502040204020203" pitchFamily="34" charset="0"/>
              </a:rPr>
              <a:t>What next…</a:t>
            </a:r>
          </a:p>
          <a:p>
            <a:pPr fontAlgn="base">
              <a:spcBef>
                <a:spcPts val="1200"/>
              </a:spcBef>
              <a:spcAft>
                <a:spcPts val="1200"/>
              </a:spcAft>
            </a:pPr>
            <a:r>
              <a:rPr lang="en-GB" sz="2000" dirty="0">
                <a:latin typeface="Segoe UI" panose="020B0502040204020203" pitchFamily="34" charset="0"/>
              </a:rPr>
              <a:t>Website – etai.co.uk</a:t>
            </a:r>
          </a:p>
          <a:p>
            <a:pPr fontAlgn="base">
              <a:spcBef>
                <a:spcPts val="1200"/>
              </a:spcBef>
              <a:spcAft>
                <a:spcPts val="1200"/>
              </a:spcAft>
            </a:pPr>
            <a:r>
              <a:rPr lang="en-GB" sz="2000" b="0" i="0" dirty="0">
                <a:effectLst/>
                <a:latin typeface="Segoe UI" panose="020B0502040204020203" pitchFamily="34" charset="0"/>
              </a:rPr>
              <a:t>Crowd Funding – Football story</a:t>
            </a:r>
          </a:p>
          <a:p>
            <a:pPr fontAlgn="base">
              <a:spcBef>
                <a:spcPts val="1200"/>
              </a:spcBef>
              <a:spcAft>
                <a:spcPts val="1200"/>
              </a:spcAft>
            </a:pPr>
            <a:r>
              <a:rPr lang="en-GB" sz="2000" dirty="0">
                <a:latin typeface="Segoe UI" panose="020B0502040204020203" pitchFamily="34" charset="0"/>
              </a:rPr>
              <a:t>Publications</a:t>
            </a:r>
          </a:p>
          <a:p>
            <a:pPr fontAlgn="base">
              <a:spcBef>
                <a:spcPts val="1200"/>
              </a:spcBef>
              <a:spcAft>
                <a:spcPts val="1200"/>
              </a:spcAft>
            </a:pPr>
            <a:r>
              <a:rPr lang="en-GB" sz="2000" b="0" i="0" dirty="0">
                <a:effectLst/>
                <a:latin typeface="Segoe UI" panose="020B0502040204020203" pitchFamily="34" charset="0"/>
              </a:rPr>
              <a:t>Film Festivals, conferences, and as educational tool</a:t>
            </a:r>
          </a:p>
          <a:p>
            <a:pPr marL="0" indent="0" rtl="0" fontAlgn="base">
              <a:spcBef>
                <a:spcPts val="1200"/>
              </a:spcBef>
              <a:spcAft>
                <a:spcPts val="1200"/>
              </a:spcAft>
              <a:buNone/>
            </a:pPr>
            <a:endParaRPr lang="en-GB" sz="2000" b="0" i="0" dirty="0">
              <a:effectLst/>
              <a:latin typeface="Segoe UI" panose="020B0502040204020203" pitchFamily="34" charset="0"/>
            </a:endParaRPr>
          </a:p>
          <a:p>
            <a:endParaRPr lang="en-GB" sz="2000" dirty="0"/>
          </a:p>
        </p:txBody>
      </p:sp>
      <p:pic>
        <p:nvPicPr>
          <p:cNvPr id="5" name="Picture 4" descr="A person holding a child and a sheep&#10;&#10;Description automatically generated">
            <a:extLst>
              <a:ext uri="{FF2B5EF4-FFF2-40B4-BE49-F238E27FC236}">
                <a16:creationId xmlns:a16="http://schemas.microsoft.com/office/drawing/2014/main" id="{EAAEED90-52BC-B8A5-3DF1-23E541F14D1F}"/>
              </a:ext>
            </a:extLst>
          </p:cNvPr>
          <p:cNvPicPr>
            <a:picLocks noChangeAspect="1"/>
          </p:cNvPicPr>
          <p:nvPr/>
        </p:nvPicPr>
        <p:blipFill>
          <a:blip r:embed="rId2">
            <a:extLst>
              <a:ext uri="{28A0092B-C50C-407E-A947-70E740481C1C}">
                <a14:useLocalDpi xmlns:a14="http://schemas.microsoft.com/office/drawing/2010/main" val="0"/>
              </a:ext>
            </a:extLst>
          </a:blip>
          <a:srcRect l="2934"/>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3207884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B83E0-295A-24D6-F9FB-819AEE53811B}"/>
              </a:ext>
            </a:extLst>
          </p:cNvPr>
          <p:cNvSpPr>
            <a:spLocks noGrp="1"/>
          </p:cNvSpPr>
          <p:nvPr>
            <p:ph type="title"/>
          </p:nvPr>
        </p:nvSpPr>
        <p:spPr/>
        <p:txBody>
          <a:bodyPr/>
          <a:lstStyle/>
          <a:p>
            <a:r>
              <a:rPr lang="en-GB"/>
              <a:t>End video</a:t>
            </a:r>
          </a:p>
        </p:txBody>
      </p:sp>
      <p:sp>
        <p:nvSpPr>
          <p:cNvPr id="3" name="Content Placeholder 2">
            <a:extLst>
              <a:ext uri="{FF2B5EF4-FFF2-40B4-BE49-F238E27FC236}">
                <a16:creationId xmlns:a16="http://schemas.microsoft.com/office/drawing/2014/main" id="{70B4F926-1873-90B9-BC3E-2A1AB9228E9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210538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905297-DCDC-5ABE-B2C3-AF87A42968E3}"/>
              </a:ext>
            </a:extLst>
          </p:cNvPr>
          <p:cNvSpPr>
            <a:spLocks noGrp="1"/>
          </p:cNvSpPr>
          <p:nvPr>
            <p:ph type="title"/>
          </p:nvPr>
        </p:nvSpPr>
        <p:spPr>
          <a:xfrm>
            <a:off x="190919" y="170800"/>
            <a:ext cx="5334197" cy="1708242"/>
          </a:xfrm>
        </p:spPr>
        <p:txBody>
          <a:bodyPr anchor="ctr">
            <a:normAutofit/>
          </a:bodyPr>
          <a:lstStyle/>
          <a:p>
            <a:r>
              <a:rPr lang="en-GB" sz="4000" dirty="0"/>
              <a:t>Thank you!</a:t>
            </a:r>
          </a:p>
        </p:txBody>
      </p:sp>
      <p:sp>
        <p:nvSpPr>
          <p:cNvPr id="3" name="Content Placeholder 2">
            <a:extLst>
              <a:ext uri="{FF2B5EF4-FFF2-40B4-BE49-F238E27FC236}">
                <a16:creationId xmlns:a16="http://schemas.microsoft.com/office/drawing/2014/main" id="{5C021E78-2F25-6981-A47B-87206E6750DE}"/>
              </a:ext>
            </a:extLst>
          </p:cNvPr>
          <p:cNvSpPr>
            <a:spLocks noGrp="1"/>
          </p:cNvSpPr>
          <p:nvPr>
            <p:ph idx="1"/>
          </p:nvPr>
        </p:nvSpPr>
        <p:spPr>
          <a:xfrm>
            <a:off x="190920" y="1879042"/>
            <a:ext cx="6350558" cy="4361037"/>
          </a:xfrm>
        </p:spPr>
        <p:txBody>
          <a:bodyPr anchor="ctr">
            <a:normAutofit fontScale="92500" lnSpcReduction="10000"/>
          </a:bodyPr>
          <a:lstStyle/>
          <a:p>
            <a:r>
              <a:rPr lang="en-GB" sz="2600" dirty="0">
                <a:hlinkClick r:id="rId2"/>
              </a:rPr>
              <a:t>www.etai.co.uk</a:t>
            </a:r>
            <a:endParaRPr lang="en-GB" sz="2600" dirty="0"/>
          </a:p>
          <a:p>
            <a:endParaRPr lang="en-GB" sz="1600" dirty="0"/>
          </a:p>
          <a:p>
            <a:pPr marL="0" indent="0">
              <a:buNone/>
            </a:pPr>
            <a:r>
              <a:rPr lang="en-GB" sz="1600" b="1" dirty="0"/>
              <a:t>References</a:t>
            </a:r>
          </a:p>
          <a:p>
            <a:pPr marL="0" indent="0">
              <a:buNone/>
            </a:pPr>
            <a:r>
              <a:rPr lang="en-GB" sz="1600" dirty="0"/>
              <a:t>Eisner, E. W. (1997). The promise and perils of alternative forms of data representation. </a:t>
            </a:r>
            <a:r>
              <a:rPr lang="en-GB" sz="1600" i="1" dirty="0"/>
              <a:t>Educational Researcher</a:t>
            </a:r>
            <a:r>
              <a:rPr lang="en-GB" sz="1600" dirty="0"/>
              <a:t>, 26(6), 4-10.</a:t>
            </a:r>
            <a:endParaRPr lang="en-GB" sz="1600" b="1" dirty="0"/>
          </a:p>
          <a:p>
            <a:pPr marL="0" indent="0">
              <a:buNone/>
            </a:pPr>
            <a:r>
              <a:rPr lang="en-GB" sz="1600" b="0" i="0" dirty="0">
                <a:effectLst/>
              </a:rPr>
              <a:t>Petrarca, D.M. and Hughes, J.M., 2014. Mobilizing knowledge via documentary filmmaking—Is the academy ready?. </a:t>
            </a:r>
            <a:r>
              <a:rPr lang="en-GB" sz="1600" b="0" i="1" dirty="0">
                <a:effectLst/>
              </a:rPr>
              <a:t>McGill Journal of Education</a:t>
            </a:r>
            <a:r>
              <a:rPr lang="en-GB" sz="1600" b="0" i="0" dirty="0">
                <a:effectLst/>
              </a:rPr>
              <a:t>, </a:t>
            </a:r>
            <a:r>
              <a:rPr lang="en-GB" sz="1600" b="0" i="1" dirty="0">
                <a:effectLst/>
              </a:rPr>
              <a:t>49</a:t>
            </a:r>
            <a:r>
              <a:rPr lang="en-GB" sz="1600" b="0" i="0" dirty="0">
                <a:effectLst/>
              </a:rPr>
              <a:t>(3), pp.561-582.</a:t>
            </a:r>
          </a:p>
          <a:p>
            <a:pPr marL="0" indent="0">
              <a:buNone/>
            </a:pPr>
            <a:r>
              <a:rPr lang="en-GB" sz="1600" dirty="0"/>
              <a:t>Ruby, J. (2008). A future for ethnographic film? </a:t>
            </a:r>
            <a:r>
              <a:rPr lang="en-GB" sz="1600" i="1" dirty="0"/>
              <a:t>Journal of Film and Video</a:t>
            </a:r>
            <a:r>
              <a:rPr lang="en-GB" sz="1600" dirty="0"/>
              <a:t>, 60(2), 5-14.</a:t>
            </a:r>
          </a:p>
          <a:p>
            <a:pPr marL="0" indent="0">
              <a:buNone/>
            </a:pPr>
            <a:r>
              <a:rPr lang="en-GB" sz="1600" b="0" i="0" dirty="0" err="1">
                <a:effectLst/>
              </a:rPr>
              <a:t>Shyngyssova</a:t>
            </a:r>
            <a:r>
              <a:rPr lang="en-GB" sz="1600" b="0" i="0" dirty="0">
                <a:effectLst/>
              </a:rPr>
              <a:t>, N., </a:t>
            </a:r>
            <a:r>
              <a:rPr lang="en-GB" sz="1600" b="0" i="0" dirty="0" err="1">
                <a:effectLst/>
              </a:rPr>
              <a:t>Nurshaikhova</a:t>
            </a:r>
            <a:r>
              <a:rPr lang="en-GB" sz="1600" b="0" i="0" dirty="0">
                <a:effectLst/>
              </a:rPr>
              <a:t>, A., </a:t>
            </a:r>
            <a:r>
              <a:rPr lang="en-GB" sz="1600" b="0" i="0" dirty="0" err="1">
                <a:effectLst/>
              </a:rPr>
              <a:t>Kopbayev</a:t>
            </a:r>
            <a:r>
              <a:rPr lang="en-GB" sz="1600" b="0" i="0" dirty="0">
                <a:effectLst/>
              </a:rPr>
              <a:t>, T., </a:t>
            </a:r>
            <a:r>
              <a:rPr lang="en-GB" sz="1600" b="0" i="0" dirty="0" err="1">
                <a:effectLst/>
              </a:rPr>
              <a:t>Yessenbek</a:t>
            </a:r>
            <a:r>
              <a:rPr lang="en-GB" sz="1600" b="0" i="0" dirty="0">
                <a:effectLst/>
              </a:rPr>
              <a:t>, Z., &amp; </a:t>
            </a:r>
            <a:r>
              <a:rPr lang="en-GB" sz="1600" b="0" i="0" dirty="0" err="1">
                <a:effectLst/>
              </a:rPr>
              <a:t>Yertassova</a:t>
            </a:r>
            <a:r>
              <a:rPr lang="en-GB" sz="1600" b="0" i="0" dirty="0">
                <a:effectLst/>
              </a:rPr>
              <a:t>, G. (2024). The impact of documentary films as a form of investigative journalism: analysis of methods, ethics, and public influence. </a:t>
            </a:r>
            <a:r>
              <a:rPr lang="en-GB" sz="1600" b="0" i="1" dirty="0">
                <a:effectLst/>
              </a:rPr>
              <a:t>Atlantic Journal of Communication</a:t>
            </a:r>
            <a:r>
              <a:rPr lang="en-GB" sz="1600" b="0" i="0" dirty="0">
                <a:effectLst/>
              </a:rPr>
              <a:t>, </a:t>
            </a:r>
            <a:r>
              <a:rPr lang="en-GB" sz="1600" b="0" i="1" dirty="0">
                <a:effectLst/>
              </a:rPr>
              <a:t>33</a:t>
            </a:r>
            <a:r>
              <a:rPr lang="en-GB" sz="1600" b="0" i="0" dirty="0">
                <a:effectLst/>
              </a:rPr>
              <a:t>(2), 327–340. </a:t>
            </a:r>
            <a:r>
              <a:rPr lang="en-GB" sz="1600" b="0" i="0" dirty="0">
                <a:effectLst/>
                <a:hlinkClick r:id="rId3"/>
              </a:rPr>
              <a:t>https://doi.org/10.1080/15456870.2024.2435940</a:t>
            </a:r>
            <a:endParaRPr lang="en-GB" sz="1600" b="0" i="0" dirty="0">
              <a:effectLst/>
            </a:endParaRPr>
          </a:p>
          <a:p>
            <a:pPr marL="0" indent="0">
              <a:buNone/>
            </a:pPr>
            <a:r>
              <a:rPr lang="en-GB" sz="1600" dirty="0">
                <a:effectLst/>
                <a:ea typeface="Calibri" panose="020F0502020204030204" pitchFamily="34" charset="0"/>
                <a:cs typeface="Calibri" panose="020F0502020204030204" pitchFamily="34" charset="0"/>
              </a:rPr>
              <a:t>Smith, L.T., 2021. </a:t>
            </a:r>
            <a:r>
              <a:rPr lang="en-GB" sz="1600" i="1" dirty="0">
                <a:effectLst/>
                <a:ea typeface="Calibri" panose="020F0502020204030204" pitchFamily="34" charset="0"/>
                <a:cs typeface="Calibri" panose="020F0502020204030204" pitchFamily="34" charset="0"/>
              </a:rPr>
              <a:t>Decolonizing methodologies: Research and indigenous peoples</a:t>
            </a:r>
            <a:r>
              <a:rPr lang="en-GB" sz="1600" dirty="0">
                <a:effectLst/>
                <a:ea typeface="Calibri" panose="020F0502020204030204" pitchFamily="34" charset="0"/>
                <a:cs typeface="Calibri" panose="020F0502020204030204" pitchFamily="34" charset="0"/>
              </a:rPr>
              <a:t>. Bloomsbury Publishing.</a:t>
            </a:r>
            <a:endParaRPr lang="en-GB" sz="1600" dirty="0">
              <a:effectLst/>
              <a:ea typeface="Calibri" panose="020F0502020204030204" pitchFamily="34" charset="0"/>
              <a:cs typeface="Times New Roman" panose="02020603050405020304" pitchFamily="18" charset="0"/>
            </a:endParaRPr>
          </a:p>
          <a:p>
            <a:pPr marL="0" indent="0">
              <a:buNone/>
            </a:pPr>
            <a:endParaRPr lang="en-GB" sz="1100" dirty="0"/>
          </a:p>
        </p:txBody>
      </p:sp>
      <p:pic>
        <p:nvPicPr>
          <p:cNvPr id="7" name="Picture 6" descr="A person carrying a child in a garden&#10;&#10;Description automatically generated">
            <a:extLst>
              <a:ext uri="{FF2B5EF4-FFF2-40B4-BE49-F238E27FC236}">
                <a16:creationId xmlns:a16="http://schemas.microsoft.com/office/drawing/2014/main" id="{A9E7F0B9-8830-E886-AF55-AD4789EE2448}"/>
              </a:ext>
            </a:extLst>
          </p:cNvPr>
          <p:cNvPicPr>
            <a:picLocks noChangeAspect="1"/>
          </p:cNvPicPr>
          <p:nvPr/>
        </p:nvPicPr>
        <p:blipFill>
          <a:blip r:embed="rId4">
            <a:extLst>
              <a:ext uri="{28A0092B-C50C-407E-A947-70E740481C1C}">
                <a14:useLocalDpi xmlns:a14="http://schemas.microsoft.com/office/drawing/2010/main" val="0"/>
              </a:ext>
            </a:extLst>
          </a:blip>
          <a:srcRect r="3424" b="2"/>
          <a:stretch>
            <a:fillRect/>
          </a:stretch>
        </p:blipFill>
        <p:spPr>
          <a:xfrm rot="5400000">
            <a:off x="6090456" y="756455"/>
            <a:ext cx="6868886" cy="533420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7657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5931-DBD2-051C-7B37-3D9CE4D04579}"/>
              </a:ext>
            </a:extLst>
          </p:cNvPr>
          <p:cNvSpPr>
            <a:spLocks noGrp="1"/>
          </p:cNvSpPr>
          <p:nvPr>
            <p:ph type="title"/>
          </p:nvPr>
        </p:nvSpPr>
        <p:spPr>
          <a:xfrm>
            <a:off x="643466" y="5304675"/>
            <a:ext cx="10905065" cy="662672"/>
          </a:xfrm>
        </p:spPr>
        <p:txBody>
          <a:bodyPr vert="horz" lIns="91440" tIns="45720" rIns="91440" bIns="45720" rtlCol="0" anchor="b">
            <a:normAutofit/>
          </a:bodyPr>
          <a:lstStyle/>
          <a:p>
            <a:pPr algn="ctr">
              <a:lnSpc>
                <a:spcPct val="80000"/>
              </a:lnSpc>
            </a:pPr>
            <a:r>
              <a:rPr lang="en-US" sz="2800" spc="150">
                <a:solidFill>
                  <a:schemeClr val="tx2"/>
                </a:solidFill>
              </a:rPr>
              <a:t>Welcome!</a:t>
            </a:r>
          </a:p>
        </p:txBody>
      </p:sp>
      <p:pic>
        <p:nvPicPr>
          <p:cNvPr id="4" name="Trailer Excerpt Comp">
            <a:hlinkClick r:id="" action="ppaction://media"/>
            <a:extLst>
              <a:ext uri="{FF2B5EF4-FFF2-40B4-BE49-F238E27FC236}">
                <a16:creationId xmlns:a16="http://schemas.microsoft.com/office/drawing/2014/main" id="{B11E6F66-8AC5-0454-BCB2-3220A7C0EE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34221"/>
            <a:ext cx="12188952" cy="6856285"/>
          </a:xfrm>
          <a:prstGeom prst="rect">
            <a:avLst/>
          </a:prstGeom>
        </p:spPr>
      </p:pic>
    </p:spTree>
    <p:extLst>
      <p:ext uri="{BB962C8B-B14F-4D97-AF65-F5344CB8AC3E}">
        <p14:creationId xmlns:p14="http://schemas.microsoft.com/office/powerpoint/2010/main" val="6405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carrying a baby and a sheep&#10;&#10;Description automatically generated">
            <a:extLst>
              <a:ext uri="{FF2B5EF4-FFF2-40B4-BE49-F238E27FC236}">
                <a16:creationId xmlns:a16="http://schemas.microsoft.com/office/drawing/2014/main" id="{50C48E32-05F6-E535-7224-22AE0638ACA5}"/>
              </a:ext>
            </a:extLst>
          </p:cNvPr>
          <p:cNvPicPr>
            <a:picLocks noChangeAspect="1"/>
          </p:cNvPicPr>
          <p:nvPr/>
        </p:nvPicPr>
        <p:blipFill>
          <a:blip r:embed="rId2">
            <a:extLst>
              <a:ext uri="{28A0092B-C50C-407E-A947-70E740481C1C}">
                <a14:useLocalDpi xmlns:a14="http://schemas.microsoft.com/office/drawing/2010/main" val="0"/>
              </a:ext>
            </a:extLst>
          </a:blip>
          <a:srcRect r="456"/>
          <a:stretch>
            <a:fillRect/>
          </a:stretch>
        </p:blipFill>
        <p:spPr>
          <a:xfrm>
            <a:off x="-1" y="-2"/>
            <a:ext cx="5410198" cy="6858002"/>
          </a:xfrm>
          <a:prstGeom prst="rect">
            <a:avLst/>
          </a:prstGeom>
        </p:spPr>
      </p:pic>
      <p:sp useBgFill="1">
        <p:nvSpPr>
          <p:cNvPr id="13" name="Rectangle 12">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4242CC-91FC-47DC-2E0D-58B07351BFE3}"/>
              </a:ext>
            </a:extLst>
          </p:cNvPr>
          <p:cNvSpPr>
            <a:spLocks noGrp="1"/>
          </p:cNvSpPr>
          <p:nvPr>
            <p:ph type="title"/>
          </p:nvPr>
        </p:nvSpPr>
        <p:spPr>
          <a:xfrm>
            <a:off x="6115317" y="405685"/>
            <a:ext cx="5464968" cy="1559301"/>
          </a:xfrm>
        </p:spPr>
        <p:txBody>
          <a:bodyPr>
            <a:normAutofit/>
          </a:bodyPr>
          <a:lstStyle/>
          <a:p>
            <a:r>
              <a:rPr lang="en-GB" sz="4000"/>
              <a:t>Background</a:t>
            </a:r>
          </a:p>
        </p:txBody>
      </p:sp>
      <p:sp>
        <p:nvSpPr>
          <p:cNvPr id="3" name="Content Placeholder 2">
            <a:extLst>
              <a:ext uri="{FF2B5EF4-FFF2-40B4-BE49-F238E27FC236}">
                <a16:creationId xmlns:a16="http://schemas.microsoft.com/office/drawing/2014/main" id="{4858234B-A399-DE8B-3B30-CD4447B14920}"/>
              </a:ext>
            </a:extLst>
          </p:cNvPr>
          <p:cNvSpPr>
            <a:spLocks noGrp="1"/>
          </p:cNvSpPr>
          <p:nvPr>
            <p:ph idx="1"/>
          </p:nvPr>
        </p:nvSpPr>
        <p:spPr>
          <a:xfrm>
            <a:off x="6115317" y="2743200"/>
            <a:ext cx="5247340" cy="3496878"/>
          </a:xfrm>
        </p:spPr>
        <p:txBody>
          <a:bodyPr anchor="ctr">
            <a:normAutofit fontScale="92500" lnSpcReduction="10000"/>
          </a:bodyPr>
          <a:lstStyle/>
          <a:p>
            <a:r>
              <a:rPr lang="en-GB" sz="2000" dirty="0"/>
              <a:t>Professor Linda Gibson</a:t>
            </a:r>
          </a:p>
          <a:p>
            <a:r>
              <a:rPr lang="en-GB" sz="2000" dirty="0"/>
              <a:t>Links to Uganda</a:t>
            </a:r>
          </a:p>
          <a:p>
            <a:endParaRPr lang="en-GB" sz="2000" dirty="0"/>
          </a:p>
          <a:p>
            <a:endParaRPr lang="en-GB" sz="2000" dirty="0"/>
          </a:p>
          <a:p>
            <a:r>
              <a:rPr lang="en-GB" sz="2000" dirty="0"/>
              <a:t>Dr Sally Bashford-Squires</a:t>
            </a:r>
          </a:p>
          <a:p>
            <a:r>
              <a:rPr lang="en-GB" sz="2000" dirty="0"/>
              <a:t>Links to Uganda</a:t>
            </a:r>
          </a:p>
          <a:p>
            <a:r>
              <a:rPr lang="en-GB" sz="2000" dirty="0"/>
              <a:t>PhD</a:t>
            </a:r>
          </a:p>
          <a:p>
            <a:r>
              <a:rPr lang="en-GB" sz="2000" dirty="0"/>
              <a:t>Dissemination through documentary – NTU QR funding</a:t>
            </a:r>
          </a:p>
          <a:p>
            <a:r>
              <a:rPr lang="en-GB" sz="2000" dirty="0" err="1"/>
              <a:t>Eitai</a:t>
            </a:r>
            <a:r>
              <a:rPr lang="en-GB" sz="2000" dirty="0"/>
              <a:t> – Community togetherness</a:t>
            </a:r>
          </a:p>
        </p:txBody>
      </p:sp>
    </p:spTree>
    <p:extLst>
      <p:ext uri="{BB962C8B-B14F-4D97-AF65-F5344CB8AC3E}">
        <p14:creationId xmlns:p14="http://schemas.microsoft.com/office/powerpoint/2010/main" val="2424789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holding plants&#10;&#10;Description automatically generated">
            <a:extLst>
              <a:ext uri="{FF2B5EF4-FFF2-40B4-BE49-F238E27FC236}">
                <a16:creationId xmlns:a16="http://schemas.microsoft.com/office/drawing/2014/main" id="{1B973C3F-35B5-C5F4-5088-20EBFCD358AD}"/>
              </a:ext>
            </a:extLst>
          </p:cNvPr>
          <p:cNvPicPr>
            <a:picLocks noChangeAspect="1"/>
          </p:cNvPicPr>
          <p:nvPr/>
        </p:nvPicPr>
        <p:blipFill>
          <a:blip r:embed="rId2">
            <a:extLst>
              <a:ext uri="{28A0092B-C50C-407E-A947-70E740481C1C}">
                <a14:useLocalDpi xmlns:a14="http://schemas.microsoft.com/office/drawing/2010/main" val="0"/>
              </a:ext>
            </a:extLst>
          </a:blip>
          <a:srcRect l="6014" r="574" b="-1"/>
          <a:stretch>
            <a:fillRect/>
          </a:stretch>
        </p:blipFill>
        <p:spPr>
          <a:xfrm>
            <a:off x="2522356"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D14A5A-7E53-FA2C-0DC4-EAA08C873629}"/>
              </a:ext>
            </a:extLst>
          </p:cNvPr>
          <p:cNvSpPr>
            <a:spLocks noGrp="1"/>
          </p:cNvSpPr>
          <p:nvPr>
            <p:ph type="title"/>
          </p:nvPr>
        </p:nvSpPr>
        <p:spPr>
          <a:xfrm>
            <a:off x="64421" y="-383458"/>
            <a:ext cx="4758732" cy="1899912"/>
          </a:xfrm>
        </p:spPr>
        <p:txBody>
          <a:bodyPr>
            <a:normAutofit/>
          </a:bodyPr>
          <a:lstStyle/>
          <a:p>
            <a:r>
              <a:rPr lang="en-GB" sz="4000" dirty="0"/>
              <a:t>Why a documentary? </a:t>
            </a:r>
          </a:p>
        </p:txBody>
      </p:sp>
      <p:sp>
        <p:nvSpPr>
          <p:cNvPr id="3" name="Content Placeholder 2">
            <a:extLst>
              <a:ext uri="{FF2B5EF4-FFF2-40B4-BE49-F238E27FC236}">
                <a16:creationId xmlns:a16="http://schemas.microsoft.com/office/drawing/2014/main" id="{98C1E0B1-EFB8-46B1-190F-B6CF2B4B5247}"/>
              </a:ext>
            </a:extLst>
          </p:cNvPr>
          <p:cNvSpPr>
            <a:spLocks noGrp="1"/>
          </p:cNvSpPr>
          <p:nvPr>
            <p:ph idx="1"/>
          </p:nvPr>
        </p:nvSpPr>
        <p:spPr>
          <a:xfrm>
            <a:off x="273459" y="964872"/>
            <a:ext cx="3822189" cy="3742762"/>
          </a:xfrm>
        </p:spPr>
        <p:txBody>
          <a:bodyPr>
            <a:noAutofit/>
          </a:bodyPr>
          <a:lstStyle/>
          <a:p>
            <a:pPr marL="0" indent="0">
              <a:buNone/>
            </a:pPr>
            <a:r>
              <a:rPr kumimoji="0" lang="en-US" altLang="en-US" sz="1600" b="0" i="0" u="none" strike="noStrike" cap="none" normalizeH="0" baseline="0" dirty="0">
                <a:ln>
                  <a:noFill/>
                </a:ln>
                <a:effectLst/>
              </a:rPr>
              <a:t>Research is primarily disseminated within academic circles. This space is inaccessible to the public and those that might benefit from the research (</a:t>
            </a:r>
            <a:r>
              <a:rPr lang="en-GB" sz="1600" b="0" i="0" dirty="0">
                <a:effectLst/>
              </a:rPr>
              <a:t>Petrarca and Hughes, 2014).</a:t>
            </a:r>
            <a:endParaRPr kumimoji="0" lang="en-US" altLang="en-US" sz="1600" b="0" i="0" u="none" strike="noStrike" cap="none" normalizeH="0" baseline="0" dirty="0">
              <a:ln>
                <a:noFill/>
              </a:ln>
              <a:effectLst/>
            </a:endParaRPr>
          </a:p>
          <a:p>
            <a:pPr marL="0" indent="0">
              <a:buNone/>
            </a:pPr>
            <a:r>
              <a:rPr kumimoji="0" lang="en-US" altLang="en-US" sz="1600" b="0" i="0" u="none" strike="noStrike" cap="none" normalizeH="0" baseline="0" dirty="0">
                <a:ln>
                  <a:noFill/>
                </a:ln>
                <a:effectLst/>
              </a:rPr>
              <a:t>Alternative data forms, when treated as art, foster empathy, highlight specifics missed by abstractions, offer insight, and draw attention to complexity (Eisner, 1997).</a:t>
            </a:r>
          </a:p>
          <a:p>
            <a:pPr marL="0" indent="0">
              <a:buNone/>
            </a:pPr>
            <a:r>
              <a:rPr lang="en-GB" sz="1600" dirty="0"/>
              <a:t>Documentaries expose social issues by grounding them in real stories. This brings hidden concerns to light, sparking public awareness, dialogue, and potential action </a:t>
            </a:r>
            <a:r>
              <a:rPr lang="en-GB" sz="1600" b="0" i="0" dirty="0">
                <a:effectLst/>
              </a:rPr>
              <a:t>(</a:t>
            </a:r>
            <a:r>
              <a:rPr lang="en-GB" sz="1600" b="0" i="0" dirty="0" err="1">
                <a:effectLst/>
              </a:rPr>
              <a:t>Shyngyssova</a:t>
            </a:r>
            <a:r>
              <a:rPr lang="en-GB" sz="1600" b="0" i="0" dirty="0">
                <a:effectLst/>
              </a:rPr>
              <a:t>, 2024).</a:t>
            </a:r>
            <a:endParaRPr kumimoji="0" lang="en-US" altLang="en-US" sz="1600" b="0" i="0" u="none" strike="noStrike" cap="none" normalizeH="0" baseline="0" dirty="0">
              <a:ln>
                <a:noFill/>
              </a:ln>
              <a:effectLst/>
            </a:endParaRPr>
          </a:p>
          <a:p>
            <a:pPr marL="0" indent="0">
              <a:buNone/>
            </a:pPr>
            <a:endParaRPr lang="en-GB" sz="1600" dirty="0"/>
          </a:p>
          <a:p>
            <a:pPr marL="0" indent="0">
              <a:buNone/>
            </a:pPr>
            <a:r>
              <a:rPr lang="en-GB" sz="1600" dirty="0"/>
              <a:t>In the context of this research:</a:t>
            </a:r>
          </a:p>
          <a:p>
            <a:r>
              <a:rPr lang="en-GB" sz="1600" dirty="0"/>
              <a:t>Afrocentric values</a:t>
            </a:r>
          </a:p>
          <a:p>
            <a:r>
              <a:rPr lang="en-GB" sz="1600" dirty="0"/>
              <a:t>Field work – dance, drama, music</a:t>
            </a:r>
          </a:p>
          <a:p>
            <a:r>
              <a:rPr lang="en-GB" sz="1600" dirty="0"/>
              <a:t>Rich tradition of storytelling</a:t>
            </a:r>
          </a:p>
        </p:txBody>
      </p:sp>
    </p:spTree>
    <p:extLst>
      <p:ext uri="{BB962C8B-B14F-4D97-AF65-F5344CB8AC3E}">
        <p14:creationId xmlns:p14="http://schemas.microsoft.com/office/powerpoint/2010/main" val="177949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dresses&#10;&#10;Description automatically generated">
            <a:extLst>
              <a:ext uri="{FF2B5EF4-FFF2-40B4-BE49-F238E27FC236}">
                <a16:creationId xmlns:a16="http://schemas.microsoft.com/office/drawing/2014/main" id="{CFA17EF1-C306-7C24-02E5-771D5F48AE0E}"/>
              </a:ext>
            </a:extLst>
          </p:cNvPr>
          <p:cNvPicPr>
            <a:picLocks noChangeAspect="1"/>
          </p:cNvPicPr>
          <p:nvPr/>
        </p:nvPicPr>
        <p:blipFill>
          <a:blip r:embed="rId2">
            <a:extLst>
              <a:ext uri="{28A0092B-C50C-407E-A947-70E740481C1C}">
                <a14:useLocalDpi xmlns:a14="http://schemas.microsoft.com/office/drawing/2010/main" val="0"/>
              </a:ext>
            </a:extLst>
          </a:blip>
          <a:srcRect b="5436"/>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F6B17EF-8E42-D947-055F-0C28C8C28971}"/>
              </a:ext>
            </a:extLst>
          </p:cNvPr>
          <p:cNvSpPr>
            <a:spLocks noGrp="1"/>
          </p:cNvSpPr>
          <p:nvPr>
            <p:ph idx="1"/>
          </p:nvPr>
        </p:nvSpPr>
        <p:spPr>
          <a:xfrm>
            <a:off x="7833061" y="916900"/>
            <a:ext cx="3822189" cy="3742762"/>
          </a:xfrm>
        </p:spPr>
        <p:txBody>
          <a:bodyPr>
            <a:noAutofit/>
          </a:bodyPr>
          <a:lstStyle/>
          <a:p>
            <a:pPr marL="0" indent="0">
              <a:buNone/>
            </a:pPr>
            <a:r>
              <a:rPr lang="en-GB" sz="2000" i="1" dirty="0"/>
              <a:t>“The word itself, ‘research’ is probably one of the dirtiest words in the Indigenous world’s vocabulary. When mentioned in many Indigenous contexts, it stirs up silence, it conjures up bad memories, and it raises a smile that is knowing and distrustful.”” </a:t>
            </a:r>
            <a:r>
              <a:rPr lang="en-GB" sz="2000" dirty="0"/>
              <a:t>(Smith, 1999)</a:t>
            </a:r>
          </a:p>
          <a:p>
            <a:pPr marL="0" indent="0">
              <a:buNone/>
            </a:pPr>
            <a:endParaRPr lang="en-GB" sz="2000" dirty="0"/>
          </a:p>
          <a:p>
            <a:pPr marL="0" indent="0">
              <a:buNone/>
            </a:pPr>
            <a:r>
              <a:rPr lang="en-GB" sz="2000" dirty="0"/>
              <a:t>Documentary filmmakers must navigate issues of consent, representation, and the responsibility to portray their subjects fairly and honestly (Ruby, 2008).</a:t>
            </a:r>
          </a:p>
        </p:txBody>
      </p:sp>
    </p:spTree>
    <p:extLst>
      <p:ext uri="{BB962C8B-B14F-4D97-AF65-F5344CB8AC3E}">
        <p14:creationId xmlns:p14="http://schemas.microsoft.com/office/powerpoint/2010/main" val="10597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637CD-138C-A8B4-360C-C5DBC3A7C856}"/>
              </a:ext>
            </a:extLst>
          </p:cNvPr>
          <p:cNvSpPr>
            <a:spLocks noGrp="1"/>
          </p:cNvSpPr>
          <p:nvPr>
            <p:ph type="title"/>
          </p:nvPr>
        </p:nvSpPr>
        <p:spPr/>
        <p:txBody>
          <a:bodyPr/>
          <a:lstStyle/>
          <a:p>
            <a:r>
              <a:rPr lang="en-GB" dirty="0"/>
              <a:t>HIV story</a:t>
            </a:r>
          </a:p>
        </p:txBody>
      </p:sp>
      <p:sp>
        <p:nvSpPr>
          <p:cNvPr id="3" name="Content Placeholder 2">
            <a:extLst>
              <a:ext uri="{FF2B5EF4-FFF2-40B4-BE49-F238E27FC236}">
                <a16:creationId xmlns:a16="http://schemas.microsoft.com/office/drawing/2014/main" id="{1F7D0777-D955-01AD-46FD-982D486F5D60}"/>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18047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768807-AD56-ACF8-FDF9-1F1CA57FCFF1}"/>
              </a:ext>
            </a:extLst>
          </p:cNvPr>
          <p:cNvSpPr>
            <a:spLocks noGrp="1"/>
          </p:cNvSpPr>
          <p:nvPr>
            <p:ph type="title"/>
          </p:nvPr>
        </p:nvSpPr>
        <p:spPr>
          <a:xfrm>
            <a:off x="761803" y="350196"/>
            <a:ext cx="4646904" cy="1624520"/>
          </a:xfrm>
        </p:spPr>
        <p:txBody>
          <a:bodyPr anchor="ctr">
            <a:normAutofit/>
          </a:bodyPr>
          <a:lstStyle/>
          <a:p>
            <a:r>
              <a:rPr lang="en-GB" sz="4000"/>
              <a:t>Impact</a:t>
            </a:r>
          </a:p>
        </p:txBody>
      </p:sp>
      <p:sp>
        <p:nvSpPr>
          <p:cNvPr id="3" name="Content Placeholder 2">
            <a:extLst>
              <a:ext uri="{FF2B5EF4-FFF2-40B4-BE49-F238E27FC236}">
                <a16:creationId xmlns:a16="http://schemas.microsoft.com/office/drawing/2014/main" id="{B91EDFCE-C524-B711-2012-E35ADC561358}"/>
              </a:ext>
            </a:extLst>
          </p:cNvPr>
          <p:cNvSpPr>
            <a:spLocks noGrp="1"/>
          </p:cNvSpPr>
          <p:nvPr>
            <p:ph idx="1"/>
          </p:nvPr>
        </p:nvSpPr>
        <p:spPr>
          <a:xfrm>
            <a:off x="761802" y="2743200"/>
            <a:ext cx="4646905" cy="3613149"/>
          </a:xfrm>
        </p:spPr>
        <p:txBody>
          <a:bodyPr anchor="ctr">
            <a:normAutofit/>
          </a:bodyPr>
          <a:lstStyle/>
          <a:p>
            <a:r>
              <a:rPr lang="en-GB" sz="1900"/>
              <a:t>Shown to over 1000 people across London, Nottingham, and Kampala and rural Uganda via conferences, cinemas, community screenings, and school visits.</a:t>
            </a:r>
          </a:p>
          <a:p>
            <a:r>
              <a:rPr lang="en-GB" sz="1900"/>
              <a:t>Discussed with MP in parliament.</a:t>
            </a:r>
          </a:p>
          <a:p>
            <a:r>
              <a:rPr lang="en-GB" sz="1900"/>
              <a:t>Listed by Springer as one of the 100 most influential global public health films.</a:t>
            </a:r>
          </a:p>
          <a:p>
            <a:r>
              <a:rPr lang="en-GB" sz="1900"/>
              <a:t>Shortlisted out of over 100 films for the International Sociological Association Film festival in Rabat</a:t>
            </a:r>
          </a:p>
        </p:txBody>
      </p:sp>
      <p:pic>
        <p:nvPicPr>
          <p:cNvPr id="5" name="Picture 4" descr="A person holding a cup and another person holding a mug&#10;&#10;Description automatically generated">
            <a:extLst>
              <a:ext uri="{FF2B5EF4-FFF2-40B4-BE49-F238E27FC236}">
                <a16:creationId xmlns:a16="http://schemas.microsoft.com/office/drawing/2014/main" id="{FB549157-C9BD-E512-8091-6DDF1CB271D4}"/>
              </a:ext>
            </a:extLst>
          </p:cNvPr>
          <p:cNvPicPr>
            <a:picLocks noChangeAspect="1"/>
          </p:cNvPicPr>
          <p:nvPr/>
        </p:nvPicPr>
        <p:blipFill>
          <a:blip r:embed="rId2">
            <a:extLst>
              <a:ext uri="{28A0092B-C50C-407E-A947-70E740481C1C}">
                <a14:useLocalDpi xmlns:a14="http://schemas.microsoft.com/office/drawing/2010/main" val="0"/>
              </a:ext>
            </a:extLst>
          </a:blip>
          <a:srcRect l="21166" r="12093"/>
          <a:stretch>
            <a:fillRect/>
          </a:stretch>
        </p:blipFill>
        <p:spPr>
          <a:xfrm>
            <a:off x="6096000" y="1"/>
            <a:ext cx="6102825" cy="6858000"/>
          </a:xfrm>
          <a:prstGeom prst="rect">
            <a:avLst/>
          </a:prstGeom>
        </p:spPr>
      </p:pic>
    </p:spTree>
    <p:extLst>
      <p:ext uri="{BB962C8B-B14F-4D97-AF65-F5344CB8AC3E}">
        <p14:creationId xmlns:p14="http://schemas.microsoft.com/office/powerpoint/2010/main" val="1699765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7B0EAC71-1588-4F05-B8F6-39B63FC63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nt">
            <a:extLst>
              <a:ext uri="{FF2B5EF4-FFF2-40B4-BE49-F238E27FC236}">
                <a16:creationId xmlns:a16="http://schemas.microsoft.com/office/drawing/2014/main" id="{B7D0ACE8-8ED8-4CA7-9DDB-B725E80C0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1700" y="0"/>
            <a:ext cx="10472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9864AAEA-8DC4-4D15-864C-B53C5B4CC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E82F361B-984A-43B6-AFE8-1F1439428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299"/>
            <a:ext cx="12191999" cy="2726601"/>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35A61D-EA7F-1A2E-B278-DCD5436BFC16}"/>
              </a:ext>
            </a:extLst>
          </p:cNvPr>
          <p:cNvSpPr>
            <a:spLocks noGrp="1"/>
          </p:cNvSpPr>
          <p:nvPr>
            <p:ph type="title"/>
          </p:nvPr>
        </p:nvSpPr>
        <p:spPr>
          <a:xfrm>
            <a:off x="761801" y="529088"/>
            <a:ext cx="4697303" cy="1804680"/>
          </a:xfrm>
        </p:spPr>
        <p:txBody>
          <a:bodyPr>
            <a:normAutofit/>
          </a:bodyPr>
          <a:lstStyle/>
          <a:p>
            <a:r>
              <a:rPr lang="en-GB" sz="4000"/>
              <a:t>Dissemination</a:t>
            </a:r>
          </a:p>
        </p:txBody>
      </p:sp>
      <p:sp useBgFill="1">
        <p:nvSpPr>
          <p:cNvPr id="22" name="Rectangle 21">
            <a:extLst>
              <a:ext uri="{FF2B5EF4-FFF2-40B4-BE49-F238E27FC236}">
                <a16:creationId xmlns:a16="http://schemas.microsoft.com/office/drawing/2014/main" id="{4F2A6A32-9ADF-4DD4-AEA5-0D1FF0F8B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in a lecture hall&#10;&#10;Description automatically generated">
            <a:extLst>
              <a:ext uri="{FF2B5EF4-FFF2-40B4-BE49-F238E27FC236}">
                <a16:creationId xmlns:a16="http://schemas.microsoft.com/office/drawing/2014/main" id="{B92B325C-1BE7-AC14-AB42-4C33EBFDE4ED}"/>
              </a:ext>
            </a:extLst>
          </p:cNvPr>
          <p:cNvPicPr>
            <a:picLocks noChangeAspect="1"/>
          </p:cNvPicPr>
          <p:nvPr/>
        </p:nvPicPr>
        <p:blipFill>
          <a:blip r:embed="rId2">
            <a:extLst>
              <a:ext uri="{28A0092B-C50C-407E-A947-70E740481C1C}">
                <a14:useLocalDpi xmlns:a14="http://schemas.microsoft.com/office/drawing/2010/main" val="0"/>
              </a:ext>
            </a:extLst>
          </a:blip>
          <a:srcRect t="9937"/>
          <a:stretch>
            <a:fillRect/>
          </a:stretch>
        </p:blipFill>
        <p:spPr>
          <a:xfrm>
            <a:off x="20" y="2734900"/>
            <a:ext cx="6095983" cy="4131399"/>
          </a:xfrm>
          <a:prstGeom prst="rect">
            <a:avLst/>
          </a:prstGeom>
        </p:spPr>
      </p:pic>
      <p:pic>
        <p:nvPicPr>
          <p:cNvPr id="5" name="Picture 4" descr="A room with a large screen and speakers&#10;&#10;Description automatically generated">
            <a:extLst>
              <a:ext uri="{FF2B5EF4-FFF2-40B4-BE49-F238E27FC236}">
                <a16:creationId xmlns:a16="http://schemas.microsoft.com/office/drawing/2014/main" id="{9F3DF428-525D-47D5-E8C8-209CA294F1DC}"/>
              </a:ext>
            </a:extLst>
          </p:cNvPr>
          <p:cNvPicPr>
            <a:picLocks noChangeAspect="1"/>
          </p:cNvPicPr>
          <p:nvPr/>
        </p:nvPicPr>
        <p:blipFill>
          <a:blip r:embed="rId3">
            <a:extLst>
              <a:ext uri="{28A0092B-C50C-407E-A947-70E740481C1C}">
                <a14:useLocalDpi xmlns:a14="http://schemas.microsoft.com/office/drawing/2010/main" val="0"/>
              </a:ext>
            </a:extLst>
          </a:blip>
          <a:srcRect r="32296"/>
          <a:stretch>
            <a:fillRect/>
          </a:stretch>
        </p:blipFill>
        <p:spPr>
          <a:xfrm rot="5400000">
            <a:off x="9292262" y="-161133"/>
            <a:ext cx="2751500" cy="3048001"/>
          </a:xfrm>
          <a:prstGeom prst="rect">
            <a:avLst/>
          </a:prstGeom>
        </p:spPr>
      </p:pic>
      <p:pic>
        <p:nvPicPr>
          <p:cNvPr id="9" name="Picture 2" descr="No alternative text description for this image">
            <a:extLst>
              <a:ext uri="{FF2B5EF4-FFF2-40B4-BE49-F238E27FC236}">
                <a16:creationId xmlns:a16="http://schemas.microsoft.com/office/drawing/2014/main" id="{23BEFFE2-60C5-737B-4C2D-71BF84E197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36" r="1503" b="-3"/>
          <a:stretch>
            <a:fillRect/>
          </a:stretch>
        </p:blipFill>
        <p:spPr bwMode="auto">
          <a:xfrm>
            <a:off x="6095997" y="-12883"/>
            <a:ext cx="3054096" cy="2751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2BEC01D-C747-DDB9-2907-4C7D4F0598BE}"/>
              </a:ext>
            </a:extLst>
          </p:cNvPr>
          <p:cNvSpPr>
            <a:spLocks noGrp="1"/>
          </p:cNvSpPr>
          <p:nvPr>
            <p:ph idx="1"/>
          </p:nvPr>
        </p:nvSpPr>
        <p:spPr>
          <a:xfrm>
            <a:off x="6794838" y="3234518"/>
            <a:ext cx="4505275" cy="3121831"/>
          </a:xfrm>
        </p:spPr>
        <p:txBody>
          <a:bodyPr anchor="ctr">
            <a:normAutofit/>
          </a:bodyPr>
          <a:lstStyle/>
          <a:p>
            <a:r>
              <a:rPr lang="en-GB" sz="2000" dirty="0"/>
              <a:t>Nottingham Trent University, University of Greenwich, Broadway Cinema, Mammoth Cinema, </a:t>
            </a:r>
            <a:r>
              <a:rPr lang="en-GB" sz="2000" dirty="0" err="1"/>
              <a:t>Makerrere</a:t>
            </a:r>
            <a:r>
              <a:rPr lang="en-GB" sz="2000" dirty="0"/>
              <a:t> University, TASO, Indigenous Women, Action Aid Women’s Centre, and MIDA, St Peter’s Junior School, Middleton Primary School, University of Nottingham, Klagenfurt University</a:t>
            </a:r>
          </a:p>
          <a:p>
            <a:endParaRPr lang="en-GB" sz="2000" dirty="0"/>
          </a:p>
        </p:txBody>
      </p:sp>
    </p:spTree>
    <p:extLst>
      <p:ext uri="{BB962C8B-B14F-4D97-AF65-F5344CB8AC3E}">
        <p14:creationId xmlns:p14="http://schemas.microsoft.com/office/powerpoint/2010/main" val="866823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28F9370-ADC5-47F2-DEBD-669DAE4AE973}"/>
              </a:ext>
            </a:extLst>
          </p:cNvPr>
          <p:cNvPicPr>
            <a:picLocks noChangeAspect="1"/>
          </p:cNvPicPr>
          <p:nvPr/>
        </p:nvPicPr>
        <p:blipFill>
          <a:blip r:embed="rId2"/>
          <a:srcRect b="5436"/>
          <a:stretch>
            <a:fillRect/>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F29B24-5ACF-47ED-8128-B70F89448213}"/>
              </a:ext>
            </a:extLst>
          </p:cNvPr>
          <p:cNvSpPr>
            <a:spLocks noGrp="1"/>
          </p:cNvSpPr>
          <p:nvPr>
            <p:ph type="title"/>
          </p:nvPr>
        </p:nvSpPr>
        <p:spPr>
          <a:xfrm>
            <a:off x="838200" y="365125"/>
            <a:ext cx="3822189" cy="1899912"/>
          </a:xfrm>
        </p:spPr>
        <p:txBody>
          <a:bodyPr>
            <a:normAutofit/>
          </a:bodyPr>
          <a:lstStyle/>
          <a:p>
            <a:r>
              <a:rPr lang="en-GB" sz="4000" dirty="0"/>
              <a:t>Taking the film back to where it began…</a:t>
            </a:r>
          </a:p>
        </p:txBody>
      </p:sp>
      <p:sp>
        <p:nvSpPr>
          <p:cNvPr id="3" name="Content Placeholder 2">
            <a:extLst>
              <a:ext uri="{FF2B5EF4-FFF2-40B4-BE49-F238E27FC236}">
                <a16:creationId xmlns:a16="http://schemas.microsoft.com/office/drawing/2014/main" id="{73485DB2-3C09-A1BC-E4C6-C08F0BBDEAD4}"/>
              </a:ext>
            </a:extLst>
          </p:cNvPr>
          <p:cNvSpPr>
            <a:spLocks noGrp="1"/>
          </p:cNvSpPr>
          <p:nvPr>
            <p:ph idx="1"/>
          </p:nvPr>
        </p:nvSpPr>
        <p:spPr>
          <a:xfrm>
            <a:off x="838200" y="2434201"/>
            <a:ext cx="3822189" cy="3742762"/>
          </a:xfrm>
        </p:spPr>
        <p:txBody>
          <a:bodyPr>
            <a:normAutofit/>
          </a:bodyPr>
          <a:lstStyle/>
          <a:p>
            <a:pPr>
              <a:spcAft>
                <a:spcPts val="800"/>
              </a:spcAft>
            </a:pPr>
            <a:endParaRPr lang="en-GB" sz="1700" i="1" kern="100">
              <a:latin typeface="Aptos" panose="020B0004020202020204" pitchFamily="34" charset="0"/>
              <a:ea typeface="Aptos" panose="020B0004020202020204" pitchFamily="34" charset="0"/>
              <a:cs typeface="Times New Roman" panose="02020603050405020304" pitchFamily="18" charset="0"/>
            </a:endParaRPr>
          </a:p>
          <a:p>
            <a:pPr marL="0" indent="0">
              <a:spcAft>
                <a:spcPts val="800"/>
              </a:spcAft>
              <a:buNone/>
            </a:pPr>
            <a:r>
              <a:rPr lang="en-GB" sz="1700" i="1" kern="100">
                <a:effectLst/>
                <a:latin typeface="Aptos" panose="020B0004020202020204" pitchFamily="34" charset="0"/>
                <a:ea typeface="Aptos" panose="020B0004020202020204" pitchFamily="34" charset="0"/>
                <a:cs typeface="Times New Roman" panose="02020603050405020304" pitchFamily="18" charset="0"/>
              </a:rPr>
              <a:t>“Created as a more impactful way to share her PhD findings, the film ensures that the wider knowledge is not only disseminated to wider audiences bur also made accessible to the people of Teso, whose stories and resilience it captures…A heartfelt reminder that meaningful change starts with the people and belongs to them</a:t>
            </a:r>
            <a:r>
              <a:rPr lang="en-GB" sz="1700" kern="100">
                <a:effectLst/>
                <a:latin typeface="Aptos" panose="020B0004020202020204" pitchFamily="34" charset="0"/>
                <a:ea typeface="Aptos" panose="020B0004020202020204" pitchFamily="34" charset="0"/>
                <a:cs typeface="Times New Roman" panose="02020603050405020304" pitchFamily="18" charset="0"/>
              </a:rPr>
              <a:t>.”</a:t>
            </a:r>
          </a:p>
          <a:p>
            <a:pPr marL="0" indent="0">
              <a:spcAft>
                <a:spcPts val="800"/>
              </a:spcAft>
              <a:buNone/>
            </a:pPr>
            <a:r>
              <a:rPr lang="en-GB" sz="1700" kern="100" dirty="0">
                <a:effectLst/>
                <a:latin typeface="Aptos" panose="020B0004020202020204" pitchFamily="34" charset="0"/>
                <a:ea typeface="Aptos" panose="020B0004020202020204" pitchFamily="34" charset="0"/>
                <a:cs typeface="Times New Roman" panose="02020603050405020304" pitchFamily="18" charset="0"/>
              </a:rPr>
              <a:t>Environmental Health Students, Makerere University</a:t>
            </a:r>
          </a:p>
          <a:p>
            <a:pPr>
              <a:spcAft>
                <a:spcPts val="800"/>
              </a:spcAft>
            </a:pPr>
            <a:endParaRPr lang="en-GB" sz="1700" kern="100" dirty="0">
              <a:latin typeface="Aptos" panose="020B0004020202020204" pitchFamily="34" charset="0"/>
              <a:ea typeface="Aptos" panose="020B0004020202020204" pitchFamily="34" charset="0"/>
              <a:cs typeface="Times New Roman" panose="02020603050405020304" pitchFamily="18" charset="0"/>
            </a:endParaRPr>
          </a:p>
          <a:p>
            <a:endParaRPr lang="en-GB" sz="1700" dirty="0"/>
          </a:p>
        </p:txBody>
      </p:sp>
    </p:spTree>
    <p:extLst>
      <p:ext uri="{BB962C8B-B14F-4D97-AF65-F5344CB8AC3E}">
        <p14:creationId xmlns:p14="http://schemas.microsoft.com/office/powerpoint/2010/main" val="15349592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901</Words>
  <Application>Microsoft Office PowerPoint</Application>
  <PresentationFormat>Widescreen</PresentationFormat>
  <Paragraphs>66</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Aptos Display</vt:lpstr>
      <vt:lpstr>Arial</vt:lpstr>
      <vt:lpstr>Calibri</vt:lpstr>
      <vt:lpstr>Segoe UI</vt:lpstr>
      <vt:lpstr>Times New Roman</vt:lpstr>
      <vt:lpstr>Office Theme</vt:lpstr>
      <vt:lpstr>Documentary as a powerful form of research dissemination and impact: a case study</vt:lpstr>
      <vt:lpstr>Welcome!</vt:lpstr>
      <vt:lpstr>Background</vt:lpstr>
      <vt:lpstr>Why a documentary? </vt:lpstr>
      <vt:lpstr>PowerPoint Presentation</vt:lpstr>
      <vt:lpstr>HIV story</vt:lpstr>
      <vt:lpstr>Impact</vt:lpstr>
      <vt:lpstr>Dissemination</vt:lpstr>
      <vt:lpstr>Taking the film back to where it began…</vt:lpstr>
      <vt:lpstr>Eitai in action</vt:lpstr>
      <vt:lpstr>Top Tips!</vt:lpstr>
      <vt:lpstr>In conclusion…</vt:lpstr>
      <vt:lpstr>End video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Sally Bashford-Squires</dc:creator>
  <cp:lastModifiedBy>Ward, Laura</cp:lastModifiedBy>
  <cp:revision>2</cp:revision>
  <dcterms:created xsi:type="dcterms:W3CDTF">2025-05-22T14:55:02Z</dcterms:created>
  <dcterms:modified xsi:type="dcterms:W3CDTF">2025-08-15T08:35:44Z</dcterms:modified>
</cp:coreProperties>
</file>