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324" r:id="rId5"/>
    <p:sldId id="322" r:id="rId6"/>
    <p:sldId id="321" r:id="rId7"/>
    <p:sldId id="467" r:id="rId8"/>
    <p:sldId id="469" r:id="rId9"/>
    <p:sldId id="471" r:id="rId10"/>
    <p:sldId id="473" r:id="rId11"/>
    <p:sldId id="476" r:id="rId12"/>
    <p:sldId id="472" r:id="rId13"/>
    <p:sldId id="475" r:id="rId14"/>
    <p:sldId id="477" r:id="rId15"/>
    <p:sldId id="478" r:id="rId16"/>
    <p:sldId id="479" r:id="rId17"/>
    <p:sldId id="480" r:id="rId18"/>
    <p:sldId id="481" r:id="rId19"/>
    <p:sldId id="482" r:id="rId20"/>
    <p:sldId id="483" r:id="rId21"/>
    <p:sldId id="319" r:id="rId22"/>
    <p:sldId id="320" r:id="rId23"/>
    <p:sldId id="484" r:id="rId24"/>
    <p:sldId id="3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A4812-2DA6-4B19-9413-E3B2F913FA39}" v="29" dt="2025-05-12T00:14:52.876"/>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22" autoAdjust="0"/>
    <p:restoredTop sz="92165" autoAdjust="0"/>
  </p:normalViewPr>
  <p:slideViewPr>
    <p:cSldViewPr snapToGrid="0">
      <p:cViewPr varScale="1">
        <p:scale>
          <a:sx n="58" d="100"/>
          <a:sy n="58" d="100"/>
        </p:scale>
        <p:origin x="476" y="48"/>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8/19/2025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8/19/2025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47580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3F13C-C47D-00C1-6C04-E4A528B42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45CAD-3554-05E5-A7D2-6B438D80C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7BC6A-092F-2CD7-4852-F7E21571C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58F0DD-1CFA-BC23-2715-7658D2C65A72}"/>
              </a:ext>
            </a:extLst>
          </p:cNvPr>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275796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337568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330228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1090555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149598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471180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85962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SimSun" panose="02010600030101010101" pitchFamily="2" charset="-122"/>
              </a:rPr>
              <a:t>Uses a quadruple helix approach that brings together stakeholders from public, private, civic and academic sectors to interact, exchange and deliberate problems and solutions in a ‘market square’. </a:t>
            </a:r>
          </a:p>
          <a:p>
            <a:endParaRPr lang="en-GB" sz="1800" dirty="0">
              <a:solidFill>
                <a:srgbClr val="000000"/>
              </a:solidFill>
              <a:effectLst/>
              <a:latin typeface="Calibri" panose="020F0502020204030204" pitchFamily="34" charset="0"/>
              <a:ea typeface="SimSun" panose="02010600030101010101" pitchFamily="2" charset="-122"/>
            </a:endParaRPr>
          </a:p>
          <a:p>
            <a:r>
              <a:rPr lang="en-GB" dirty="0"/>
              <a:t>MARKETs works on a set of interlocking principles, including deep listening, systems thinking and policy research which involves student –led projects.</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63069B8-09FD-4B0A-A3E5-16B2599654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3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354396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DLHE = ‘Destinations of Leavers of Higher Education’ </a:t>
            </a: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Manchester had the highest graduate retention, at 48.7%, followed by Birmingham, at 46.3%. </a:t>
            </a:r>
          </a:p>
          <a:p>
            <a:pPr algn="l"/>
            <a:endParaRPr lang="en-GB" sz="1800" b="0" i="0" u="none" strike="noStrike" baseline="0" dirty="0">
              <a:solidFill>
                <a:srgbClr val="000000"/>
              </a:solidFill>
              <a:latin typeface="Calibri" panose="020F0502020204030204" pitchFamily="34" charset="0"/>
            </a:endParaRPr>
          </a:p>
          <a:p>
            <a:pPr algn="l"/>
            <a:r>
              <a:rPr lang="en-GB" sz="1800" b="0" i="0" u="none" strike="noStrike" baseline="0" dirty="0">
                <a:solidFill>
                  <a:srgbClr val="000000"/>
                </a:solidFill>
                <a:latin typeface="Calibri" panose="020F0502020204030204" pitchFamily="34" charset="0"/>
              </a:rPr>
              <a:t>But graduate retention falling over time in most cities and regions except London – “The broadest trend is that graduates are now a little less likely to stay close to the university where they studied and a little more likely to go to London.” </a:t>
            </a:r>
          </a:p>
          <a:p>
            <a:endParaRPr lang="en-GB"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306655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E6C7-B0C8-1F32-B8FA-32799EBF0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AAB2B-B145-ED2F-C21F-8D0772402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CC9D9-2A09-2952-E711-79464BBD5E5D}"/>
              </a:ext>
            </a:extLst>
          </p:cNvPr>
          <p:cNvSpPr>
            <a:spLocks noGrp="1"/>
          </p:cNvSpPr>
          <p:nvPr>
            <p:ph type="body" idx="1"/>
          </p:nvPr>
        </p:nvSpPr>
        <p:spPr/>
        <p:txBody>
          <a:bodyPr/>
          <a:lstStyle/>
          <a:p>
            <a:r>
              <a:rPr lang="en-GB" dirty="0"/>
              <a:t>DLHE = ‘Destinations of Leavers of Higher Education’ </a:t>
            </a: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Manchester had the highest graduate retention, at 48.7%, followed by Birmingham, at 46.3%. </a:t>
            </a:r>
          </a:p>
          <a:p>
            <a:pPr algn="l"/>
            <a:endParaRPr lang="en-GB" sz="1800" b="0" i="0" u="none" strike="noStrike" baseline="0" dirty="0">
              <a:solidFill>
                <a:srgbClr val="000000"/>
              </a:solidFill>
              <a:latin typeface="Calibri" panose="020F0502020204030204" pitchFamily="34" charset="0"/>
            </a:endParaRPr>
          </a:p>
          <a:p>
            <a:pPr algn="l"/>
            <a:r>
              <a:rPr lang="en-GB" sz="1800" b="0" i="0" u="none" strike="noStrike" baseline="0" dirty="0">
                <a:solidFill>
                  <a:srgbClr val="000000"/>
                </a:solidFill>
                <a:latin typeface="Calibri" panose="020F0502020204030204" pitchFamily="34" charset="0"/>
              </a:rPr>
              <a:t>But graduate retention falling over time in most cities and regions except London – “The broadest trend is that graduates are now a little less likely to stay close to the university where they studied and a little more likely to go to London.” </a:t>
            </a:r>
          </a:p>
          <a:p>
            <a:pPr algn="l"/>
            <a:endParaRPr lang="en-GB" sz="1800" b="0" i="0" u="none" strike="noStrike" baseline="0" dirty="0">
              <a:solidFill>
                <a:srgbClr val="000000"/>
              </a:solidFill>
              <a:latin typeface="Calibri" panose="020F0502020204030204" pitchFamily="34" charset="0"/>
            </a:endParaRPr>
          </a:p>
          <a:p>
            <a:pPr algn="l"/>
            <a:r>
              <a:rPr lang="en-GB" sz="1800" b="0" i="0" u="none" strike="noStrike" baseline="0" dirty="0">
                <a:solidFill>
                  <a:srgbClr val="000000"/>
                </a:solidFill>
                <a:latin typeface="Calibri" panose="020F0502020204030204" pitchFamily="34" charset="0"/>
              </a:rPr>
              <a:t>Place marketing can be more active, i.e., through work experiences and alumni mentoring</a:t>
            </a:r>
          </a:p>
          <a:p>
            <a:endParaRPr lang="en-GB"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1ED869E2-CF80-A3AD-98BE-5DDC7352A015}"/>
              </a:ext>
            </a:extLst>
          </p:cNvPr>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320108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129191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209226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77558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8/19/2025</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1287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nottinghaminsight.org.uk/populatio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universitiesfornottingham.ac.uk/wp-content/uploads/2023/12/Economic-Social-and-Cultural-Impact-Report.pdf" TargetMode="External"/><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www.conavigator.or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linkedin.com/groups/13123226/"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hyperlink" Target="https://www.linkedin.com/groups/13123226/" TargetMode="External"/><Relationship Id="rId3" Type="http://schemas.openxmlformats.org/officeDocument/2006/relationships/hyperlink" Target="mailto:eva.zemandl@ntu.ac.uk" TargetMode="External"/><Relationship Id="rId7" Type="http://schemas.openxmlformats.org/officeDocument/2006/relationships/hyperlink" Target="mailto:jon.rea@nottinghamcity.gov.uk"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mailto:elme.vivier@ntu.ac.uk" TargetMode="External"/><Relationship Id="rId5" Type="http://schemas.openxmlformats.org/officeDocument/2006/relationships/hyperlink" Target="mailto:ana.nunes@ntu.ac.uk" TargetMode="External"/><Relationship Id="rId4" Type="http://schemas.openxmlformats.org/officeDocument/2006/relationships/hyperlink" Target="mailto:peter.eckersley@ntu.ac.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mailto:peter.eckersley@ntu.ac.uk" TargetMode="External"/><Relationship Id="rId2" Type="http://schemas.openxmlformats.org/officeDocument/2006/relationships/hyperlink" Target="mailto:eva.zemandl@ntu.ac.uk" TargetMode="External"/><Relationship Id="rId1" Type="http://schemas.openxmlformats.org/officeDocument/2006/relationships/slideLayout" Target="../slideLayouts/slideLayout5.xml"/><Relationship Id="rId6" Type="http://schemas.openxmlformats.org/officeDocument/2006/relationships/hyperlink" Target="mailto:jon.rea@nottinghamcity.gov.uk" TargetMode="External"/><Relationship Id="rId5" Type="http://schemas.openxmlformats.org/officeDocument/2006/relationships/hyperlink" Target="mailto:elme.vivier@ntu.ac.uk" TargetMode="External"/><Relationship Id="rId4" Type="http://schemas.openxmlformats.org/officeDocument/2006/relationships/hyperlink" Target="mailto:ana.nunes@ntu.ac.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0B15E-DAE7-702C-8BFB-8826C5CC84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39EC06-459F-AFCA-AAE9-C403914BCBF3}"/>
              </a:ext>
            </a:extLst>
          </p:cNvPr>
          <p:cNvSpPr>
            <a:spLocks noGrp="1"/>
          </p:cNvSpPr>
          <p:nvPr>
            <p:ph type="title"/>
          </p:nvPr>
        </p:nvSpPr>
        <p:spPr>
          <a:xfrm>
            <a:off x="1353827" y="3508311"/>
            <a:ext cx="9923770" cy="1438762"/>
          </a:xfrm>
        </p:spPr>
        <p:txBody>
          <a:bodyPr anchor="b">
            <a:normAutofit/>
          </a:bodyPr>
          <a:lstStyle/>
          <a:p>
            <a:r>
              <a:rPr lang="en-US" dirty="0"/>
              <a:t>Welcome to A Nottingham Debate Revisited!</a:t>
            </a:r>
            <a:endParaRPr lang="en-ZA" dirty="0"/>
          </a:p>
        </p:txBody>
      </p:sp>
      <p:pic>
        <p:nvPicPr>
          <p:cNvPr id="8" name="Picture Placeholder 7">
            <a:extLst>
              <a:ext uri="{FF2B5EF4-FFF2-40B4-BE49-F238E27FC236}">
                <a16:creationId xmlns:a16="http://schemas.microsoft.com/office/drawing/2014/main" id="{4727ACA2-B7C0-D4F8-55A4-58E410E59F0E}"/>
              </a:ext>
            </a:extLst>
          </p:cNvPr>
          <p:cNvPicPr>
            <a:picLocks noGrp="1" noChangeAspect="1"/>
          </p:cNvPicPr>
          <p:nvPr>
            <p:ph type="pic" sz="quarter" idx="13"/>
          </p:nvPr>
        </p:nvPicPr>
        <p:blipFill>
          <a:blip r:embed="rId3"/>
          <a:srcRect t="26695" b="26695"/>
          <a:stretch/>
        </p:blipFill>
        <p:spPr>
          <a:xfrm>
            <a:off x="915766" y="0"/>
            <a:ext cx="10361663" cy="3429000"/>
          </a:xfrm>
          <a:prstGeom prst="rect">
            <a:avLst/>
          </a:prstGeom>
          <a:noFill/>
        </p:spPr>
      </p:pic>
      <p:sp>
        <p:nvSpPr>
          <p:cNvPr id="3" name="Content Placeholder 2">
            <a:extLst>
              <a:ext uri="{FF2B5EF4-FFF2-40B4-BE49-F238E27FC236}">
                <a16:creationId xmlns:a16="http://schemas.microsoft.com/office/drawing/2014/main" id="{C421FE7C-61C6-50DF-BD7A-516EB8072682}"/>
              </a:ext>
            </a:extLst>
          </p:cNvPr>
          <p:cNvSpPr>
            <a:spLocks noGrp="1"/>
          </p:cNvSpPr>
          <p:nvPr>
            <p:ph type="body" sz="quarter" idx="12"/>
          </p:nvPr>
        </p:nvSpPr>
        <p:spPr>
          <a:xfrm>
            <a:off x="1353828" y="5228488"/>
            <a:ext cx="9923770" cy="1368256"/>
          </a:xfrm>
        </p:spPr>
        <p:txBody>
          <a:bodyPr anchor="t">
            <a:normAutofit/>
          </a:bodyPr>
          <a:lstStyle/>
          <a:p>
            <a:pPr>
              <a:spcAft>
                <a:spcPts val="600"/>
              </a:spcAft>
            </a:pPr>
            <a:r>
              <a:rPr lang="en-US" dirty="0"/>
              <a:t>Enjoy a </a:t>
            </a:r>
            <a:r>
              <a:rPr lang="en-US" dirty="0" err="1"/>
              <a:t>cuppa</a:t>
            </a:r>
            <a:r>
              <a:rPr lang="en-US" dirty="0"/>
              <a:t> and a pastry, have a chat and find a seat…</a:t>
            </a:r>
          </a:p>
          <a:p>
            <a:pPr>
              <a:spcAft>
                <a:spcPts val="600"/>
              </a:spcAft>
            </a:pPr>
            <a:endParaRPr lang="en-US" dirty="0"/>
          </a:p>
          <a:p>
            <a:pPr>
              <a:spcAft>
                <a:spcPts val="600"/>
              </a:spcAft>
            </a:pPr>
            <a:r>
              <a:rPr lang="en-US" dirty="0"/>
              <a:t>We will be starting at 9:15am.</a:t>
            </a:r>
          </a:p>
          <a:p>
            <a:pPr>
              <a:spcAft>
                <a:spcPts val="600"/>
              </a:spcAft>
            </a:pPr>
            <a:endParaRPr lang="en-US" dirty="0"/>
          </a:p>
          <a:p>
            <a:pPr>
              <a:spcAft>
                <a:spcPts val="600"/>
              </a:spcAft>
            </a:pPr>
            <a:endParaRPr lang="en-US" dirty="0"/>
          </a:p>
        </p:txBody>
      </p:sp>
      <p:sp>
        <p:nvSpPr>
          <p:cNvPr id="2" name="Slide Number Placeholder 1" hidden="1">
            <a:extLst>
              <a:ext uri="{FF2B5EF4-FFF2-40B4-BE49-F238E27FC236}">
                <a16:creationId xmlns:a16="http://schemas.microsoft.com/office/drawing/2014/main" id="{F8B7DFFE-09A5-C705-A055-AD338FAB9968}"/>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1</a:t>
            </a:fld>
            <a:endParaRPr lang="en-US"/>
          </a:p>
        </p:txBody>
      </p:sp>
    </p:spTree>
    <p:extLst>
      <p:ext uri="{BB962C8B-B14F-4D97-AF65-F5344CB8AC3E}">
        <p14:creationId xmlns:p14="http://schemas.microsoft.com/office/powerpoint/2010/main" val="1664153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9775-1B0D-07FA-32C5-19F6576D7358}"/>
              </a:ext>
            </a:extLst>
          </p:cNvPr>
          <p:cNvSpPr>
            <a:spLocks noGrp="1"/>
          </p:cNvSpPr>
          <p:nvPr>
            <p:ph type="title"/>
          </p:nvPr>
        </p:nvSpPr>
        <p:spPr>
          <a:xfrm>
            <a:off x="1353827" y="3508311"/>
            <a:ext cx="9923770" cy="1438762"/>
          </a:xfrm>
        </p:spPr>
        <p:txBody>
          <a:bodyPr anchor="b">
            <a:normAutofit/>
          </a:bodyPr>
          <a:lstStyle/>
          <a:p>
            <a:r>
              <a:rPr lang="en-US" dirty="0"/>
              <a:t>Graduate retention as a lens…</a:t>
            </a:r>
          </a:p>
        </p:txBody>
      </p:sp>
      <p:sp>
        <p:nvSpPr>
          <p:cNvPr id="5" name="Content Placeholder 4">
            <a:extLst>
              <a:ext uri="{FF2B5EF4-FFF2-40B4-BE49-F238E27FC236}">
                <a16:creationId xmlns:a16="http://schemas.microsoft.com/office/drawing/2014/main" id="{6A60662F-15F5-F1B1-CBD0-DB250B10805D}"/>
              </a:ext>
            </a:extLst>
          </p:cNvPr>
          <p:cNvSpPr>
            <a:spLocks noGrp="1"/>
          </p:cNvSpPr>
          <p:nvPr>
            <p:ph type="body" sz="quarter" idx="12"/>
          </p:nvPr>
        </p:nvSpPr>
        <p:spPr>
          <a:xfrm>
            <a:off x="1353828" y="5228488"/>
            <a:ext cx="9923770" cy="1368256"/>
          </a:xfrm>
        </p:spPr>
        <p:txBody>
          <a:bodyPr anchor="t">
            <a:normAutofit/>
          </a:bodyPr>
          <a:lstStyle/>
          <a:p>
            <a:pPr>
              <a:spcAft>
                <a:spcPts val="600"/>
              </a:spcAft>
            </a:pPr>
            <a:r>
              <a:rPr lang="en-US" dirty="0"/>
              <a:t>By starting the conversation with graduate retention, what other questions and problem definitions (re)emerge?</a:t>
            </a:r>
          </a:p>
        </p:txBody>
      </p:sp>
      <p:pic>
        <p:nvPicPr>
          <p:cNvPr id="11" name="Picture Placeholder 10" descr="Close-up of camera lens">
            <a:extLst>
              <a:ext uri="{FF2B5EF4-FFF2-40B4-BE49-F238E27FC236}">
                <a16:creationId xmlns:a16="http://schemas.microsoft.com/office/drawing/2014/main" id="{7B0D13EC-3AE4-91BA-2EB2-1E3AC5D1E097}"/>
              </a:ext>
            </a:extLst>
          </p:cNvPr>
          <p:cNvPicPr>
            <a:picLocks noGrp="1" noChangeAspect="1"/>
          </p:cNvPicPr>
          <p:nvPr>
            <p:ph type="pic" sz="quarter" idx="13"/>
          </p:nvPr>
        </p:nvPicPr>
        <p:blipFill>
          <a:blip r:embed="rId3"/>
          <a:srcRect t="25083" b="25083"/>
          <a:stretch>
            <a:fillRect/>
          </a:stretch>
        </p:blipFill>
        <p:spPr/>
      </p:pic>
    </p:spTree>
    <p:extLst>
      <p:ext uri="{BB962C8B-B14F-4D97-AF65-F5344CB8AC3E}">
        <p14:creationId xmlns:p14="http://schemas.microsoft.com/office/powerpoint/2010/main" val="4031306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AC1AF-D4E9-08E3-B722-75A7089036FC}"/>
              </a:ext>
            </a:extLst>
          </p:cNvPr>
          <p:cNvSpPr>
            <a:spLocks noGrp="1"/>
          </p:cNvSpPr>
          <p:nvPr>
            <p:ph type="title"/>
          </p:nvPr>
        </p:nvSpPr>
        <p:spPr/>
        <p:txBody>
          <a:bodyPr/>
          <a:lstStyle/>
          <a:p>
            <a:r>
              <a:rPr lang="en-US" dirty="0"/>
              <a:t>Research support from student projects</a:t>
            </a:r>
          </a:p>
        </p:txBody>
      </p:sp>
      <p:pic>
        <p:nvPicPr>
          <p:cNvPr id="6" name="Picture Placeholder 5" descr="People doing teamwork illustration">
            <a:extLst>
              <a:ext uri="{FF2B5EF4-FFF2-40B4-BE49-F238E27FC236}">
                <a16:creationId xmlns:a16="http://schemas.microsoft.com/office/drawing/2014/main" id="{2FDF165B-5F48-F40E-DBF4-0D2D7E60FDE6}"/>
              </a:ext>
            </a:extLst>
          </p:cNvPr>
          <p:cNvPicPr>
            <a:picLocks noGrp="1" noChangeAspect="1"/>
          </p:cNvPicPr>
          <p:nvPr>
            <p:ph type="pic" sz="quarter" idx="13"/>
          </p:nvPr>
        </p:nvPicPr>
        <p:blipFill>
          <a:blip r:embed="rId2"/>
          <a:srcRect t="23811" b="23811"/>
          <a:stretch>
            <a:fillRect/>
          </a:stretch>
        </p:blipFill>
        <p:spPr/>
      </p:pic>
      <p:sp>
        <p:nvSpPr>
          <p:cNvPr id="4" name="Text Placeholder 3">
            <a:extLst>
              <a:ext uri="{FF2B5EF4-FFF2-40B4-BE49-F238E27FC236}">
                <a16:creationId xmlns:a16="http://schemas.microsoft.com/office/drawing/2014/main" id="{EC7E68BE-56E8-36E7-A1EC-582B516242E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94328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8920B-A1E0-C105-93DC-88695C6A8AA3}"/>
              </a:ext>
            </a:extLst>
          </p:cNvPr>
          <p:cNvSpPr>
            <a:spLocks noGrp="1"/>
          </p:cNvSpPr>
          <p:nvPr>
            <p:ph type="title"/>
          </p:nvPr>
        </p:nvSpPr>
        <p:spPr>
          <a:xfrm>
            <a:off x="1468815" y="503852"/>
            <a:ext cx="9150675" cy="1427585"/>
          </a:xfrm>
        </p:spPr>
        <p:txBody>
          <a:bodyPr anchor="ctr">
            <a:normAutofit/>
          </a:bodyPr>
          <a:lstStyle/>
          <a:p>
            <a:r>
              <a:rPr lang="en-US" dirty="0"/>
              <a:t>Policy Lab Report (postgraduates)</a:t>
            </a:r>
          </a:p>
        </p:txBody>
      </p:sp>
      <p:sp>
        <p:nvSpPr>
          <p:cNvPr id="3" name="Content Placeholder 2">
            <a:extLst>
              <a:ext uri="{FF2B5EF4-FFF2-40B4-BE49-F238E27FC236}">
                <a16:creationId xmlns:a16="http://schemas.microsoft.com/office/drawing/2014/main" id="{0E404E11-DD30-285C-DE70-B4E903E321BF}"/>
              </a:ext>
            </a:extLst>
          </p:cNvPr>
          <p:cNvSpPr>
            <a:spLocks noGrp="1"/>
          </p:cNvSpPr>
          <p:nvPr>
            <p:ph sz="quarter" idx="12"/>
          </p:nvPr>
        </p:nvSpPr>
        <p:spPr>
          <a:xfrm>
            <a:off x="1450153" y="2108722"/>
            <a:ext cx="8552264" cy="4119463"/>
          </a:xfrm>
        </p:spPr>
        <p:txBody>
          <a:bodyPr>
            <a:normAutofit fontScale="92500" lnSpcReduction="20000"/>
          </a:bodyPr>
          <a:lstStyle/>
          <a:p>
            <a:pPr marL="0" indent="0">
              <a:lnSpc>
                <a:spcPct val="90000"/>
              </a:lnSpc>
              <a:buNone/>
            </a:pPr>
            <a:r>
              <a:rPr lang="en-US" sz="1700" dirty="0"/>
              <a:t>Taking stock of successes, gaps and inspiration from other examples (May – August 2025)</a:t>
            </a:r>
          </a:p>
          <a:p>
            <a:pPr marL="342900" indent="-342900">
              <a:lnSpc>
                <a:spcPct val="90000"/>
              </a:lnSpc>
              <a:buFont typeface="Arial" panose="020B0604020202020204" pitchFamily="34" charset="0"/>
              <a:buChar char="•"/>
            </a:pPr>
            <a:endParaRPr lang="en-US" sz="1700" dirty="0"/>
          </a:p>
          <a:p>
            <a:pPr marL="342900" indent="-342900">
              <a:lnSpc>
                <a:spcPct val="90000"/>
              </a:lnSpc>
              <a:buFont typeface="Arial" panose="020B0604020202020204" pitchFamily="34" charset="0"/>
              <a:buChar char="•"/>
            </a:pPr>
            <a:r>
              <a:rPr lang="en-US" sz="1700" dirty="0"/>
              <a:t>Desk research and literature review</a:t>
            </a:r>
          </a:p>
          <a:p>
            <a:pPr marL="571500" lvl="1" indent="-342900">
              <a:lnSpc>
                <a:spcPct val="90000"/>
              </a:lnSpc>
            </a:pPr>
            <a:r>
              <a:rPr lang="en-US" sz="1700" dirty="0"/>
              <a:t>Global, national and regional drivers (policy and economic)</a:t>
            </a:r>
          </a:p>
          <a:p>
            <a:pPr marL="571500" lvl="1" indent="-342900">
              <a:lnSpc>
                <a:spcPct val="90000"/>
              </a:lnSpc>
            </a:pPr>
            <a:r>
              <a:rPr lang="en-US" sz="1700" dirty="0"/>
              <a:t>Nottingham’s graduate retention and high skills landscape</a:t>
            </a:r>
          </a:p>
          <a:p>
            <a:pPr marL="571500" lvl="1" indent="-342900">
              <a:lnSpc>
                <a:spcPct val="90000"/>
              </a:lnSpc>
            </a:pPr>
            <a:r>
              <a:rPr lang="en-US" sz="1700" dirty="0"/>
              <a:t>‘Best’ practices from other UK cities</a:t>
            </a:r>
          </a:p>
          <a:p>
            <a:pPr marL="342900" indent="-342900">
              <a:lnSpc>
                <a:spcPct val="90000"/>
              </a:lnSpc>
              <a:buFont typeface="Arial" panose="020B0604020202020204" pitchFamily="34" charset="0"/>
              <a:buChar char="•"/>
            </a:pPr>
            <a:r>
              <a:rPr lang="en-US" sz="1700" dirty="0"/>
              <a:t>Stakeholder interviews</a:t>
            </a:r>
          </a:p>
          <a:p>
            <a:pPr marL="571500" lvl="1" indent="-342900">
              <a:lnSpc>
                <a:spcPct val="90000"/>
              </a:lnSpc>
            </a:pPr>
            <a:r>
              <a:rPr lang="en-US" sz="1700" dirty="0"/>
              <a:t>What has been the impact of joint actions since the Great Nottingham Debate in 2016? </a:t>
            </a:r>
          </a:p>
          <a:p>
            <a:pPr marL="571500" lvl="1" indent="-342900">
              <a:lnSpc>
                <a:spcPct val="90000"/>
              </a:lnSpc>
            </a:pPr>
            <a:r>
              <a:rPr lang="en-US" sz="1700" dirty="0"/>
              <a:t>What is influence of the post-pandemic, post-Brexit, post-[insert word] landscape? (economic, political/policy, social, cultural), etc.)</a:t>
            </a:r>
          </a:p>
          <a:p>
            <a:pPr marL="0">
              <a:lnSpc>
                <a:spcPct val="90000"/>
              </a:lnSpc>
              <a:buNone/>
            </a:pPr>
            <a:endParaRPr lang="en-US" sz="1700" dirty="0"/>
          </a:p>
          <a:p>
            <a:pPr marL="0">
              <a:lnSpc>
                <a:spcPct val="90000"/>
              </a:lnSpc>
              <a:buNone/>
            </a:pPr>
            <a:r>
              <a:rPr lang="en-US" sz="1700" dirty="0"/>
              <a:t>July, Stefani and Ben will be immersing themselves in your discussions today. They are grateful for any information and insights you can offer for their policy report.</a:t>
            </a:r>
          </a:p>
          <a:p>
            <a:pPr>
              <a:lnSpc>
                <a:spcPct val="90000"/>
              </a:lnSpc>
            </a:pPr>
            <a:endParaRPr lang="en-US" sz="1700" dirty="0"/>
          </a:p>
        </p:txBody>
      </p:sp>
      <p:sp>
        <p:nvSpPr>
          <p:cNvPr id="5" name="Slide Number Placeholder 4">
            <a:extLst>
              <a:ext uri="{FF2B5EF4-FFF2-40B4-BE49-F238E27FC236}">
                <a16:creationId xmlns:a16="http://schemas.microsoft.com/office/drawing/2014/main" id="{8BD7CA75-6B50-65D8-3578-C489FABEE85A}"/>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spTree>
    <p:extLst>
      <p:ext uri="{BB962C8B-B14F-4D97-AF65-F5344CB8AC3E}">
        <p14:creationId xmlns:p14="http://schemas.microsoft.com/office/powerpoint/2010/main" val="316789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9CC77-0EF1-B8D8-F1D2-57F5DDC41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D7DA5-8023-3377-4547-996CD410E4AD}"/>
              </a:ext>
            </a:extLst>
          </p:cNvPr>
          <p:cNvSpPr>
            <a:spLocks noGrp="1"/>
          </p:cNvSpPr>
          <p:nvPr>
            <p:ph type="title"/>
          </p:nvPr>
        </p:nvSpPr>
        <p:spPr>
          <a:xfrm>
            <a:off x="1468815" y="503852"/>
            <a:ext cx="9150675" cy="1427585"/>
          </a:xfrm>
        </p:spPr>
        <p:txBody>
          <a:bodyPr anchor="ctr">
            <a:normAutofit/>
          </a:bodyPr>
          <a:lstStyle/>
          <a:p>
            <a:r>
              <a:rPr lang="en-US" dirty="0"/>
              <a:t>Summer Research Bursary (second-years)</a:t>
            </a:r>
          </a:p>
        </p:txBody>
      </p:sp>
      <p:sp>
        <p:nvSpPr>
          <p:cNvPr id="3" name="Content Placeholder 2">
            <a:extLst>
              <a:ext uri="{FF2B5EF4-FFF2-40B4-BE49-F238E27FC236}">
                <a16:creationId xmlns:a16="http://schemas.microsoft.com/office/drawing/2014/main" id="{5466EAC7-7B45-9536-8C06-2387D4880468}"/>
              </a:ext>
            </a:extLst>
          </p:cNvPr>
          <p:cNvSpPr>
            <a:spLocks noGrp="1"/>
          </p:cNvSpPr>
          <p:nvPr>
            <p:ph sz="quarter" idx="12"/>
          </p:nvPr>
        </p:nvSpPr>
        <p:spPr>
          <a:xfrm>
            <a:off x="1450153" y="2108722"/>
            <a:ext cx="8552264" cy="4119463"/>
          </a:xfrm>
        </p:spPr>
        <p:txBody>
          <a:bodyPr>
            <a:normAutofit fontScale="92500"/>
          </a:bodyPr>
          <a:lstStyle/>
          <a:p>
            <a:pPr marL="0" indent="0">
              <a:buNone/>
            </a:pPr>
            <a:r>
              <a:rPr lang="en-US" sz="1800" dirty="0"/>
              <a:t>Uncovering post-Brexit/post-pandemic preferences, choices and decisions  (June – September 2025)</a:t>
            </a:r>
          </a:p>
          <a:p>
            <a:pPr marL="0" indent="0">
              <a:buNone/>
            </a:pPr>
            <a:r>
              <a:rPr lang="en-US" sz="1800" dirty="0"/>
              <a:t> </a:t>
            </a:r>
          </a:p>
          <a:p>
            <a:r>
              <a:rPr lang="en-US" sz="1800" dirty="0"/>
              <a:t>Surveys and focus groups with final year students, recent graduates and alumni</a:t>
            </a:r>
          </a:p>
          <a:p>
            <a:pPr marL="800100" lvl="1" indent="-342900"/>
            <a:r>
              <a:rPr lang="en-GB" sz="1800" dirty="0"/>
              <a:t>How they see the City in 5, 10 (possibly) 20 years?</a:t>
            </a:r>
          </a:p>
          <a:p>
            <a:pPr marL="800100" lvl="1" indent="-342900"/>
            <a:r>
              <a:rPr lang="en-GB" sz="1800" dirty="0"/>
              <a:t>What career opportunities and amenities like a vibrant arts, culture, green spaces, community hubs and sports scene would keep them in Nottingham? </a:t>
            </a:r>
          </a:p>
          <a:p>
            <a:pPr marL="800100" lvl="1" indent="-342900"/>
            <a:r>
              <a:rPr lang="en-GB" sz="1800" dirty="0"/>
              <a:t>How do they see themselves contributing to the city's economic life and vibrancy? </a:t>
            </a:r>
          </a:p>
          <a:p>
            <a:pPr marL="800100" lvl="1" indent="-342900"/>
            <a:r>
              <a:rPr lang="en-GB" sz="1800" dirty="0"/>
              <a:t>Do they want to stay in Nottingham? </a:t>
            </a:r>
          </a:p>
          <a:p>
            <a:pPr marL="800100" lvl="1" indent="-342900"/>
            <a:r>
              <a:rPr lang="en-GB" sz="1800" dirty="0"/>
              <a:t>And for graduates – what influenced their choice to stay or leave the city?</a:t>
            </a:r>
            <a:endParaRPr lang="en-US" sz="1800" dirty="0"/>
          </a:p>
          <a:p>
            <a:pPr>
              <a:lnSpc>
                <a:spcPct val="90000"/>
              </a:lnSpc>
            </a:pPr>
            <a:endParaRPr lang="en-US" sz="1700" dirty="0"/>
          </a:p>
        </p:txBody>
      </p:sp>
      <p:sp>
        <p:nvSpPr>
          <p:cNvPr id="5" name="Slide Number Placeholder 4">
            <a:extLst>
              <a:ext uri="{FF2B5EF4-FFF2-40B4-BE49-F238E27FC236}">
                <a16:creationId xmlns:a16="http://schemas.microsoft.com/office/drawing/2014/main" id="{A05B250D-A787-F44D-21DC-22D56B983682}"/>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3A98EE3D-8CD1-4C3F-BD1C-C98C9596463C}" type="slidenum">
              <a:rPr lang="en-US" smtClean="0"/>
              <a:pPr>
                <a:spcAft>
                  <a:spcPts val="600"/>
                </a:spcAft>
              </a:pPr>
              <a:t>13</a:t>
            </a:fld>
            <a:endParaRPr lang="en-US"/>
          </a:p>
        </p:txBody>
      </p:sp>
    </p:spTree>
    <p:extLst>
      <p:ext uri="{BB962C8B-B14F-4D97-AF65-F5344CB8AC3E}">
        <p14:creationId xmlns:p14="http://schemas.microsoft.com/office/powerpoint/2010/main" val="1084159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EE296-4437-C8A6-C5D3-FF2EF6709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3241E-8605-CFBE-68A0-289B06825914}"/>
              </a:ext>
            </a:extLst>
          </p:cNvPr>
          <p:cNvSpPr>
            <a:spLocks noGrp="1"/>
          </p:cNvSpPr>
          <p:nvPr>
            <p:ph type="title"/>
          </p:nvPr>
        </p:nvSpPr>
        <p:spPr/>
        <p:txBody>
          <a:bodyPr/>
          <a:lstStyle/>
          <a:p>
            <a:r>
              <a:rPr lang="en-US" dirty="0"/>
              <a:t>Data to bear in mind</a:t>
            </a:r>
          </a:p>
        </p:txBody>
      </p:sp>
      <p:sp>
        <p:nvSpPr>
          <p:cNvPr id="4" name="Text Placeholder 3">
            <a:extLst>
              <a:ext uri="{FF2B5EF4-FFF2-40B4-BE49-F238E27FC236}">
                <a16:creationId xmlns:a16="http://schemas.microsoft.com/office/drawing/2014/main" id="{351E88AF-5A5A-8B13-3821-B3AAF01829DC}"/>
              </a:ext>
            </a:extLst>
          </p:cNvPr>
          <p:cNvSpPr>
            <a:spLocks noGrp="1"/>
          </p:cNvSpPr>
          <p:nvPr>
            <p:ph type="body" sz="quarter" idx="12"/>
          </p:nvPr>
        </p:nvSpPr>
        <p:spPr/>
        <p:txBody>
          <a:bodyPr/>
          <a:lstStyle/>
          <a:p>
            <a:endParaRPr lang="en-US"/>
          </a:p>
        </p:txBody>
      </p:sp>
      <p:pic>
        <p:nvPicPr>
          <p:cNvPr id="8" name="Picture Placeholder 7" descr="Different numbers in 3D">
            <a:extLst>
              <a:ext uri="{FF2B5EF4-FFF2-40B4-BE49-F238E27FC236}">
                <a16:creationId xmlns:a16="http://schemas.microsoft.com/office/drawing/2014/main" id="{F68AA5C7-BCB5-F360-68FA-312EAF967413}"/>
              </a:ext>
            </a:extLst>
          </p:cNvPr>
          <p:cNvPicPr>
            <a:picLocks noGrp="1" noChangeAspect="1"/>
          </p:cNvPicPr>
          <p:nvPr>
            <p:ph type="pic" sz="quarter" idx="13"/>
          </p:nvPr>
        </p:nvPicPr>
        <p:blipFill>
          <a:blip r:embed="rId2"/>
          <a:srcRect t="20585" b="20585"/>
          <a:stretch>
            <a:fillRect/>
          </a:stretch>
        </p:blipFill>
        <p:spPr/>
      </p:pic>
    </p:spTree>
    <p:extLst>
      <p:ext uri="{BB962C8B-B14F-4D97-AF65-F5344CB8AC3E}">
        <p14:creationId xmlns:p14="http://schemas.microsoft.com/office/powerpoint/2010/main" val="2519344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92D56-728A-51EE-F034-EB80486114E6}"/>
              </a:ext>
            </a:extLst>
          </p:cNvPr>
          <p:cNvSpPr>
            <a:spLocks noGrp="1"/>
          </p:cNvSpPr>
          <p:nvPr>
            <p:ph type="title"/>
          </p:nvPr>
        </p:nvSpPr>
        <p:spPr/>
        <p:txBody>
          <a:bodyPr/>
          <a:lstStyle/>
          <a:p>
            <a:r>
              <a:rPr lang="en-US" dirty="0"/>
              <a:t>Stability of East Midlands graduate retention</a:t>
            </a:r>
          </a:p>
        </p:txBody>
      </p:sp>
      <p:pic>
        <p:nvPicPr>
          <p:cNvPr id="5" name="Content Placeholder 4">
            <a:extLst>
              <a:ext uri="{FF2B5EF4-FFF2-40B4-BE49-F238E27FC236}">
                <a16:creationId xmlns:a16="http://schemas.microsoft.com/office/drawing/2014/main" id="{EE038F8C-23A4-D4A1-C5D4-89336982ACA1}"/>
              </a:ext>
            </a:extLst>
          </p:cNvPr>
          <p:cNvPicPr>
            <a:picLocks noGrp="1" noChangeAspect="1"/>
          </p:cNvPicPr>
          <p:nvPr>
            <p:ph sz="quarter" idx="12"/>
          </p:nvPr>
        </p:nvPicPr>
        <p:blipFill>
          <a:blip r:embed="rId3"/>
          <a:stretch>
            <a:fillRect/>
          </a:stretch>
        </p:blipFill>
        <p:spPr>
          <a:xfrm>
            <a:off x="6388100" y="1830935"/>
            <a:ext cx="4449763" cy="3218355"/>
          </a:xfrm>
          <a:prstGeom prst="rect">
            <a:avLst/>
          </a:prstGeom>
        </p:spPr>
      </p:pic>
      <p:sp>
        <p:nvSpPr>
          <p:cNvPr id="4" name="Slide Number Placeholder 3">
            <a:extLst>
              <a:ext uri="{FF2B5EF4-FFF2-40B4-BE49-F238E27FC236}">
                <a16:creationId xmlns:a16="http://schemas.microsoft.com/office/drawing/2014/main" id="{3137451A-AA2A-35E3-AB31-5ED2CD025385}"/>
              </a:ext>
            </a:extLst>
          </p:cNvPr>
          <p:cNvSpPr>
            <a:spLocks noGrp="1"/>
          </p:cNvSpPr>
          <p:nvPr>
            <p:ph type="sldNum" sz="quarter" idx="15"/>
          </p:nvPr>
        </p:nvSpPr>
        <p:spPr/>
        <p:txBody>
          <a:bodyPr/>
          <a:lstStyle/>
          <a:p>
            <a:fld id="{18D65601-5AE2-46FC-B138-694DDD2B510D}" type="slidenum">
              <a:rPr lang="en-US" smtClean="0"/>
              <a:pPr/>
              <a:t>15</a:t>
            </a:fld>
            <a:endParaRPr lang="en-US" dirty="0"/>
          </a:p>
        </p:txBody>
      </p:sp>
    </p:spTree>
    <p:extLst>
      <p:ext uri="{BB962C8B-B14F-4D97-AF65-F5344CB8AC3E}">
        <p14:creationId xmlns:p14="http://schemas.microsoft.com/office/powerpoint/2010/main" val="387430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6602-A841-31CF-6C6E-A60C49E859F5}"/>
              </a:ext>
            </a:extLst>
          </p:cNvPr>
          <p:cNvSpPr>
            <a:spLocks noGrp="1"/>
          </p:cNvSpPr>
          <p:nvPr>
            <p:ph type="title"/>
          </p:nvPr>
        </p:nvSpPr>
        <p:spPr/>
        <p:txBody>
          <a:bodyPr/>
          <a:lstStyle/>
          <a:p>
            <a:r>
              <a:rPr lang="en-US" dirty="0">
                <a:hlinkClick r:id="rId2"/>
              </a:rPr>
              <a:t>A snapshot of Nottingham’s population (young, diverse, disadvantaged)</a:t>
            </a:r>
            <a:endParaRPr lang="en-US" dirty="0"/>
          </a:p>
        </p:txBody>
      </p:sp>
      <p:sp>
        <p:nvSpPr>
          <p:cNvPr id="3" name="Content Placeholder 2">
            <a:extLst>
              <a:ext uri="{FF2B5EF4-FFF2-40B4-BE49-F238E27FC236}">
                <a16:creationId xmlns:a16="http://schemas.microsoft.com/office/drawing/2014/main" id="{ED04B38D-CB94-BB69-444A-CDCF460B0888}"/>
              </a:ext>
            </a:extLst>
          </p:cNvPr>
          <p:cNvSpPr>
            <a:spLocks noGrp="1"/>
          </p:cNvSpPr>
          <p:nvPr>
            <p:ph sz="quarter" idx="12"/>
          </p:nvPr>
        </p:nvSpPr>
        <p:spPr/>
        <p:txBody>
          <a:bodyPr>
            <a:normAutofit fontScale="77500" lnSpcReduction="20000"/>
          </a:bodyPr>
          <a:lstStyle/>
          <a:p>
            <a:r>
              <a:rPr lang="en-GB" dirty="0"/>
              <a:t>Large amount of population ‘churn’ (33,500 people arriving from elsewhere within the UK and 41,800 leaving in the year 2022 – 2023)</a:t>
            </a:r>
          </a:p>
          <a:p>
            <a:r>
              <a:rPr lang="en-GB" dirty="0"/>
              <a:t>International migration and an increase in student numbers are the main reasons for the population growth </a:t>
            </a:r>
          </a:p>
          <a:p>
            <a:r>
              <a:rPr lang="en-GB" dirty="0"/>
              <a:t>Full-time students comprise 1 in 7 of the population</a:t>
            </a:r>
          </a:p>
          <a:p>
            <a:r>
              <a:rPr lang="en-GB" dirty="0"/>
              <a:t>Just under 30% of the population are aged 18 to 29 (City gains young adults; loses families to the suburbs)</a:t>
            </a:r>
          </a:p>
          <a:p>
            <a:r>
              <a:rPr lang="en-GB" dirty="0"/>
              <a:t>42.7% of the population from BME groups (increase from 35% in 2011)</a:t>
            </a:r>
          </a:p>
          <a:p>
            <a:r>
              <a:rPr lang="en-GB" dirty="0"/>
              <a:t>Nottingham has a higher than average rate of people with a limiting long-term illness or disability</a:t>
            </a:r>
          </a:p>
          <a:p>
            <a:r>
              <a:rPr lang="en-GB" dirty="0"/>
              <a:t>Despite large numbers of students, Nottingham has a higher proportion of people of working age with no qualifications, compared with the national average</a:t>
            </a:r>
          </a:p>
          <a:p>
            <a:endParaRPr lang="en-GB" dirty="0"/>
          </a:p>
          <a:p>
            <a:endParaRPr lang="en-US" dirty="0"/>
          </a:p>
        </p:txBody>
      </p:sp>
      <p:sp>
        <p:nvSpPr>
          <p:cNvPr id="4" name="Slide Number Placeholder 3">
            <a:extLst>
              <a:ext uri="{FF2B5EF4-FFF2-40B4-BE49-F238E27FC236}">
                <a16:creationId xmlns:a16="http://schemas.microsoft.com/office/drawing/2014/main" id="{DF7C7228-8FB6-CEF5-DF2D-81A0D742F238}"/>
              </a:ext>
            </a:extLst>
          </p:cNvPr>
          <p:cNvSpPr>
            <a:spLocks noGrp="1"/>
          </p:cNvSpPr>
          <p:nvPr>
            <p:ph type="sldNum" sz="quarter" idx="15"/>
          </p:nvPr>
        </p:nvSpPr>
        <p:spPr/>
        <p:txBody>
          <a:bodyPr/>
          <a:lstStyle/>
          <a:p>
            <a:fld id="{18D65601-5AE2-46FC-B138-694DDD2B510D}" type="slidenum">
              <a:rPr lang="en-US" smtClean="0"/>
              <a:pPr/>
              <a:t>16</a:t>
            </a:fld>
            <a:endParaRPr lang="en-US" dirty="0"/>
          </a:p>
        </p:txBody>
      </p:sp>
    </p:spTree>
    <p:extLst>
      <p:ext uri="{BB962C8B-B14F-4D97-AF65-F5344CB8AC3E}">
        <p14:creationId xmlns:p14="http://schemas.microsoft.com/office/powerpoint/2010/main" val="181844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E417-24BD-DC96-9D75-33DA38D5C954}"/>
              </a:ext>
            </a:extLst>
          </p:cNvPr>
          <p:cNvSpPr>
            <a:spLocks noGrp="1"/>
          </p:cNvSpPr>
          <p:nvPr>
            <p:ph type="title"/>
          </p:nvPr>
        </p:nvSpPr>
        <p:spPr/>
        <p:txBody>
          <a:bodyPr/>
          <a:lstStyle/>
          <a:p>
            <a:r>
              <a:rPr lang="en-GB" dirty="0">
                <a:hlinkClick r:id="rId3"/>
              </a:rPr>
              <a:t>The combined economic,</a:t>
            </a:r>
            <a:br>
              <a:rPr lang="en-GB" dirty="0">
                <a:hlinkClick r:id="rId3"/>
              </a:rPr>
            </a:br>
            <a:r>
              <a:rPr lang="en-GB" dirty="0">
                <a:hlinkClick r:id="rId3"/>
              </a:rPr>
              <a:t>social and cultural impact of</a:t>
            </a:r>
            <a:br>
              <a:rPr lang="en-GB" dirty="0">
                <a:hlinkClick r:id="rId3"/>
              </a:rPr>
            </a:br>
            <a:r>
              <a:rPr lang="en-GB" dirty="0">
                <a:hlinkClick r:id="rId3"/>
              </a:rPr>
              <a:t>Nottingham Trent University and</a:t>
            </a:r>
            <a:br>
              <a:rPr lang="en-GB" dirty="0">
                <a:hlinkClick r:id="rId3"/>
              </a:rPr>
            </a:br>
            <a:r>
              <a:rPr lang="en-GB" dirty="0">
                <a:hlinkClick r:id="rId3"/>
              </a:rPr>
              <a:t>the University of Nottingham</a:t>
            </a:r>
            <a:endParaRPr lang="en-US" dirty="0"/>
          </a:p>
        </p:txBody>
      </p:sp>
      <p:sp>
        <p:nvSpPr>
          <p:cNvPr id="5" name="Slide Number Placeholder 4">
            <a:extLst>
              <a:ext uri="{FF2B5EF4-FFF2-40B4-BE49-F238E27FC236}">
                <a16:creationId xmlns:a16="http://schemas.microsoft.com/office/drawing/2014/main" id="{2B21F0AE-047D-AA22-35EC-2F1A109FA09F}"/>
              </a:ext>
            </a:extLst>
          </p:cNvPr>
          <p:cNvSpPr>
            <a:spLocks noGrp="1"/>
          </p:cNvSpPr>
          <p:nvPr>
            <p:ph type="sldNum" sz="quarter" idx="15"/>
          </p:nvPr>
        </p:nvSpPr>
        <p:spPr/>
        <p:txBody>
          <a:bodyPr/>
          <a:lstStyle/>
          <a:p>
            <a:fld id="{3A98EE3D-8CD1-4C3F-BD1C-C98C9596463C}" type="slidenum">
              <a:rPr lang="en-US" smtClean="0"/>
              <a:t>17</a:t>
            </a:fld>
            <a:endParaRPr lang="en-US"/>
          </a:p>
        </p:txBody>
      </p:sp>
      <p:pic>
        <p:nvPicPr>
          <p:cNvPr id="9" name="Picture 8">
            <a:extLst>
              <a:ext uri="{FF2B5EF4-FFF2-40B4-BE49-F238E27FC236}">
                <a16:creationId xmlns:a16="http://schemas.microsoft.com/office/drawing/2014/main" id="{CCE52E56-D2D0-9245-F391-A31915F5F140}"/>
              </a:ext>
            </a:extLst>
          </p:cNvPr>
          <p:cNvPicPr>
            <a:picLocks noChangeAspect="1"/>
          </p:cNvPicPr>
          <p:nvPr/>
        </p:nvPicPr>
        <p:blipFill>
          <a:blip r:embed="rId4"/>
          <a:stretch>
            <a:fillRect/>
          </a:stretch>
        </p:blipFill>
        <p:spPr>
          <a:xfrm>
            <a:off x="6761873" y="2719777"/>
            <a:ext cx="1752690" cy="1276416"/>
          </a:xfrm>
          <a:prstGeom prst="rect">
            <a:avLst/>
          </a:prstGeom>
        </p:spPr>
      </p:pic>
      <p:pic>
        <p:nvPicPr>
          <p:cNvPr id="11" name="Picture 10">
            <a:extLst>
              <a:ext uri="{FF2B5EF4-FFF2-40B4-BE49-F238E27FC236}">
                <a16:creationId xmlns:a16="http://schemas.microsoft.com/office/drawing/2014/main" id="{E78592AF-5584-9354-A4FC-3E60AF5ED14C}"/>
              </a:ext>
            </a:extLst>
          </p:cNvPr>
          <p:cNvPicPr>
            <a:picLocks noChangeAspect="1"/>
          </p:cNvPicPr>
          <p:nvPr/>
        </p:nvPicPr>
        <p:blipFill>
          <a:blip r:embed="rId5"/>
          <a:stretch>
            <a:fillRect/>
          </a:stretch>
        </p:blipFill>
        <p:spPr>
          <a:xfrm>
            <a:off x="8841003" y="2719777"/>
            <a:ext cx="1797142" cy="1225613"/>
          </a:xfrm>
          <a:prstGeom prst="rect">
            <a:avLst/>
          </a:prstGeom>
        </p:spPr>
      </p:pic>
      <p:pic>
        <p:nvPicPr>
          <p:cNvPr id="13" name="Picture 12">
            <a:extLst>
              <a:ext uri="{FF2B5EF4-FFF2-40B4-BE49-F238E27FC236}">
                <a16:creationId xmlns:a16="http://schemas.microsoft.com/office/drawing/2014/main" id="{8A5F1988-4654-2895-1110-B8B5969B2432}"/>
              </a:ext>
            </a:extLst>
          </p:cNvPr>
          <p:cNvPicPr>
            <a:picLocks noChangeAspect="1"/>
          </p:cNvPicPr>
          <p:nvPr/>
        </p:nvPicPr>
        <p:blipFill>
          <a:blip r:embed="rId6"/>
          <a:stretch>
            <a:fillRect/>
          </a:stretch>
        </p:blipFill>
        <p:spPr>
          <a:xfrm>
            <a:off x="8812427" y="871318"/>
            <a:ext cx="1701887" cy="1301817"/>
          </a:xfrm>
          <a:prstGeom prst="rect">
            <a:avLst/>
          </a:prstGeom>
        </p:spPr>
      </p:pic>
      <p:pic>
        <p:nvPicPr>
          <p:cNvPr id="17" name="Content Placeholder 16">
            <a:extLst>
              <a:ext uri="{FF2B5EF4-FFF2-40B4-BE49-F238E27FC236}">
                <a16:creationId xmlns:a16="http://schemas.microsoft.com/office/drawing/2014/main" id="{A3E1C79F-D5BD-007C-1C5D-CDB578CE8FFC}"/>
              </a:ext>
            </a:extLst>
          </p:cNvPr>
          <p:cNvPicPr>
            <a:picLocks noGrp="1" noChangeAspect="1"/>
          </p:cNvPicPr>
          <p:nvPr>
            <p:ph sz="quarter" idx="12"/>
          </p:nvPr>
        </p:nvPicPr>
        <p:blipFill>
          <a:blip r:embed="rId7"/>
          <a:stretch>
            <a:fillRect/>
          </a:stretch>
        </p:blipFill>
        <p:spPr>
          <a:xfrm>
            <a:off x="6907930" y="871318"/>
            <a:ext cx="1606633" cy="1301817"/>
          </a:xfrm>
        </p:spPr>
      </p:pic>
      <p:pic>
        <p:nvPicPr>
          <p:cNvPr id="21" name="Picture 20">
            <a:extLst>
              <a:ext uri="{FF2B5EF4-FFF2-40B4-BE49-F238E27FC236}">
                <a16:creationId xmlns:a16="http://schemas.microsoft.com/office/drawing/2014/main" id="{B9ABD315-1F8C-2BB6-E6EE-F0BAACEC571C}"/>
              </a:ext>
            </a:extLst>
          </p:cNvPr>
          <p:cNvPicPr>
            <a:picLocks noChangeAspect="1"/>
          </p:cNvPicPr>
          <p:nvPr/>
        </p:nvPicPr>
        <p:blipFill>
          <a:blip r:embed="rId8"/>
          <a:stretch>
            <a:fillRect/>
          </a:stretch>
        </p:blipFill>
        <p:spPr>
          <a:xfrm>
            <a:off x="7961483" y="4492032"/>
            <a:ext cx="1701887" cy="1339919"/>
          </a:xfrm>
          <a:prstGeom prst="rect">
            <a:avLst/>
          </a:prstGeom>
        </p:spPr>
      </p:pic>
    </p:spTree>
    <p:extLst>
      <p:ext uri="{BB962C8B-B14F-4D97-AF65-F5344CB8AC3E}">
        <p14:creationId xmlns:p14="http://schemas.microsoft.com/office/powerpoint/2010/main" val="207331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17614" y="690511"/>
            <a:ext cx="4964671" cy="5253089"/>
          </a:xfrm>
        </p:spPr>
        <p:txBody>
          <a:bodyPr anchor="b">
            <a:normAutofit/>
          </a:bodyPr>
          <a:lstStyle/>
          <a:p>
            <a:r>
              <a:rPr lang="en-US" dirty="0">
                <a:hlinkClick r:id="rId3">
                  <a:extLst>
                    <a:ext uri="{A12FA001-AC4F-418D-AE19-62706E023703}">
                      <ahyp:hlinkClr xmlns:ahyp="http://schemas.microsoft.com/office/drawing/2018/hyperlinkcolor" val="tx"/>
                    </a:ext>
                  </a:extLst>
                </a:hlinkClick>
              </a:rPr>
              <a:t>Co-Navigator Activity</a:t>
            </a:r>
            <a:endParaRPr lang="en-ZA" dirty="0"/>
          </a:p>
        </p:txBody>
      </p:sp>
      <p:pic>
        <p:nvPicPr>
          <p:cNvPr id="6" name="Picture 5" descr="A white cubes with colorful buttons attached to a string&#10;&#10;AI-generated content may be incorrect.">
            <a:extLst>
              <a:ext uri="{FF2B5EF4-FFF2-40B4-BE49-F238E27FC236}">
                <a16:creationId xmlns:a16="http://schemas.microsoft.com/office/drawing/2014/main" id="{3AA3AA97-D7C2-D981-7048-B5FC092267E8}"/>
              </a:ext>
            </a:extLst>
          </p:cNvPr>
          <p:cNvPicPr>
            <a:picLocks noChangeAspect="1"/>
          </p:cNvPicPr>
          <p:nvPr/>
        </p:nvPicPr>
        <p:blipFill>
          <a:blip r:embed="rId4"/>
          <a:srcRect l="15332" r="31614" b="-2"/>
          <a:stretch/>
        </p:blipFill>
        <p:spPr>
          <a:xfrm>
            <a:off x="6282286" y="690465"/>
            <a:ext cx="4784372" cy="5253089"/>
          </a:xfrm>
          <a:prstGeom prst="rect">
            <a:avLst/>
          </a:prstGeom>
          <a:noFill/>
        </p:spPr>
      </p:pic>
    </p:spTree>
    <p:extLst>
      <p:ext uri="{BB962C8B-B14F-4D97-AF65-F5344CB8AC3E}">
        <p14:creationId xmlns:p14="http://schemas.microsoft.com/office/powerpoint/2010/main" val="3421680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317614" y="690511"/>
            <a:ext cx="4964671" cy="5253089"/>
          </a:xfrm>
        </p:spPr>
        <p:txBody>
          <a:bodyPr anchor="b">
            <a:normAutofit/>
          </a:bodyPr>
          <a:lstStyle/>
          <a:p>
            <a:r>
              <a:rPr lang="en-US" dirty="0"/>
              <a:t>Coffee break</a:t>
            </a:r>
          </a:p>
        </p:txBody>
      </p:sp>
      <p:pic>
        <p:nvPicPr>
          <p:cNvPr id="7" name="Picture Placeholder 6" descr="Two cups of coffee on wooden table">
            <a:extLst>
              <a:ext uri="{FF2B5EF4-FFF2-40B4-BE49-F238E27FC236}">
                <a16:creationId xmlns:a16="http://schemas.microsoft.com/office/drawing/2014/main" id="{F056DD42-DFC0-80EF-8107-35FC6A952391}"/>
              </a:ext>
            </a:extLst>
          </p:cNvPr>
          <p:cNvPicPr>
            <a:picLocks noGrp="1" noChangeAspect="1"/>
          </p:cNvPicPr>
          <p:nvPr>
            <p:ph sz="quarter" idx="10"/>
          </p:nvPr>
        </p:nvPicPr>
        <p:blipFill>
          <a:blip r:embed="rId2"/>
          <a:srcRect l="29501" r="9703" b="-2"/>
          <a:stretch/>
        </p:blipFill>
        <p:spPr>
          <a:xfrm>
            <a:off x="6282286" y="690465"/>
            <a:ext cx="4784372" cy="5253089"/>
          </a:xfrm>
          <a:noFill/>
        </p:spPr>
      </p:pic>
    </p:spTree>
    <p:extLst>
      <p:ext uri="{BB962C8B-B14F-4D97-AF65-F5344CB8AC3E}">
        <p14:creationId xmlns:p14="http://schemas.microsoft.com/office/powerpoint/2010/main" val="3752118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53827" y="2590800"/>
            <a:ext cx="9923770" cy="2356273"/>
          </a:xfrm>
        </p:spPr>
        <p:txBody>
          <a:bodyPr anchor="b">
            <a:normAutofit/>
          </a:bodyPr>
          <a:lstStyle/>
          <a:p>
            <a:pPr algn="ctr"/>
            <a:r>
              <a:rPr lang="en-US" dirty="0"/>
              <a:t>A Nottingham Debate Revisited </a:t>
            </a:r>
            <a:br>
              <a:rPr lang="en-US" dirty="0"/>
            </a:br>
            <a:br>
              <a:rPr lang="en-US" dirty="0"/>
            </a:br>
            <a:r>
              <a:rPr lang="en-US" dirty="0"/>
              <a:t>post-Brexit and post-pandemic perspectives on graduate retention, belonging and placemaking </a:t>
            </a:r>
          </a:p>
        </p:txBody>
      </p:sp>
      <p:sp>
        <p:nvSpPr>
          <p:cNvPr id="9" name="Text Placeholder 3">
            <a:extLst>
              <a:ext uri="{FF2B5EF4-FFF2-40B4-BE49-F238E27FC236}">
                <a16:creationId xmlns:a16="http://schemas.microsoft.com/office/drawing/2014/main" id="{4A6BBF7D-8FFF-C9BB-0C84-D4C30C22BC6E}"/>
              </a:ext>
            </a:extLst>
          </p:cNvPr>
          <p:cNvSpPr>
            <a:spLocks noGrp="1"/>
          </p:cNvSpPr>
          <p:nvPr>
            <p:ph type="body" sz="quarter" idx="12"/>
          </p:nvPr>
        </p:nvSpPr>
        <p:spPr>
          <a:xfrm>
            <a:off x="1353828" y="5228488"/>
            <a:ext cx="9923770" cy="1368256"/>
          </a:xfrm>
        </p:spPr>
        <p:txBody>
          <a:bodyPr/>
          <a:lstStyle/>
          <a:p>
            <a:r>
              <a:rPr lang="en-GB" sz="2000" kern="100" dirty="0">
                <a:effectLst/>
                <a:ea typeface="Aptos" panose="020B0004020202020204" pitchFamily="34" charset="0"/>
                <a:cs typeface="Times New Roman" panose="02020603050405020304" pitchFamily="18" charset="0"/>
              </a:rPr>
              <a:t>Monday, 12</a:t>
            </a:r>
            <a:r>
              <a:rPr lang="en-GB" sz="2000" kern="100" baseline="30000" dirty="0">
                <a:effectLst/>
                <a:ea typeface="Aptos" panose="020B0004020202020204" pitchFamily="34" charset="0"/>
                <a:cs typeface="Times New Roman" panose="02020603050405020304" pitchFamily="18" charset="0"/>
              </a:rPr>
              <a:t>th</a:t>
            </a:r>
            <a:r>
              <a:rPr lang="en-GB" sz="2000" kern="100" dirty="0">
                <a:effectLst/>
                <a:ea typeface="Aptos" panose="020B0004020202020204" pitchFamily="34" charset="0"/>
                <a:cs typeface="Times New Roman" panose="02020603050405020304" pitchFamily="18" charset="0"/>
              </a:rPr>
              <a:t> May, 2025 (9:00am – 12:00pm), Nottingham Trent University</a:t>
            </a:r>
          </a:p>
          <a:p>
            <a:endParaRPr lang="en-US" sz="2000" kern="100" dirty="0">
              <a:effectLst/>
              <a:ea typeface="Aptos" panose="020B0004020202020204" pitchFamily="34" charset="0"/>
              <a:cs typeface="Times New Roman" panose="02020603050405020304" pitchFamily="18" charset="0"/>
            </a:endParaRPr>
          </a:p>
          <a:p>
            <a:r>
              <a:rPr lang="en-GB" sz="2000" kern="100" dirty="0">
                <a:effectLst/>
                <a:ea typeface="Aptos" panose="020B0004020202020204" pitchFamily="34" charset="0"/>
                <a:cs typeface="Times New Roman" panose="02020603050405020304" pitchFamily="18" charset="0"/>
              </a:rPr>
              <a:t>A workstream of the </a:t>
            </a:r>
            <a:r>
              <a:rPr lang="en-GB" sz="2000" u="sng" kern="100" dirty="0">
                <a:solidFill>
                  <a:srgbClr val="467886"/>
                </a:solidFill>
                <a:effectLst/>
                <a:ea typeface="Aptos" panose="020B0004020202020204" pitchFamily="34" charset="0"/>
                <a:cs typeface="Times New Roman" panose="02020603050405020304" pitchFamily="18" charset="0"/>
                <a:hlinkClick r:id="rId2"/>
              </a:rPr>
              <a:t>NTU “MARKETs” Group</a:t>
            </a:r>
            <a:endParaRPr lang="en-US" sz="2000" kern="100" dirty="0">
              <a:effectLst/>
              <a:ea typeface="Aptos" panose="020B0004020202020204" pitchFamily="34" charset="0"/>
              <a:cs typeface="Times New Roman" panose="02020603050405020304" pitchFamily="18" charset="0"/>
            </a:endParaRPr>
          </a:p>
          <a:p>
            <a:endParaRPr lang="en-US" dirty="0"/>
          </a:p>
        </p:txBody>
      </p:sp>
      <p:pic>
        <p:nvPicPr>
          <p:cNvPr id="6" name="Picture Placeholder 5">
            <a:extLst>
              <a:ext uri="{FF2B5EF4-FFF2-40B4-BE49-F238E27FC236}">
                <a16:creationId xmlns:a16="http://schemas.microsoft.com/office/drawing/2014/main" id="{17F6E9EF-F070-DAFB-977F-162CC217C763}"/>
              </a:ext>
            </a:extLst>
          </p:cNvPr>
          <p:cNvPicPr>
            <a:picLocks noGrp="1" noChangeAspect="1"/>
          </p:cNvPicPr>
          <p:nvPr>
            <p:ph type="pic" sz="quarter" idx="13"/>
          </p:nvPr>
        </p:nvPicPr>
        <p:blipFill>
          <a:blip r:embed="rId3"/>
          <a:srcRect t="7011" b="7011"/>
          <a:stretch>
            <a:fillRect/>
          </a:stretch>
        </p:blipFill>
        <p:spPr>
          <a:xfrm>
            <a:off x="7098632" y="255564"/>
            <a:ext cx="3813765" cy="1262101"/>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7853F179-39C4-B550-965C-AF6A22780C26}"/>
              </a:ext>
            </a:extLst>
          </p:cNvPr>
          <p:cNvPicPr>
            <a:picLocks noChangeAspect="1"/>
          </p:cNvPicPr>
          <p:nvPr/>
        </p:nvPicPr>
        <p:blipFill>
          <a:blip r:embed="rId4"/>
          <a:stretch>
            <a:fillRect/>
          </a:stretch>
        </p:blipFill>
        <p:spPr>
          <a:xfrm>
            <a:off x="1199709" y="340759"/>
            <a:ext cx="4145182" cy="1209396"/>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C1AE5-4BC2-081F-4B34-D6B37AF594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C878BE-45A7-0493-693F-D24F89C17A14}"/>
              </a:ext>
            </a:extLst>
          </p:cNvPr>
          <p:cNvSpPr>
            <a:spLocks noGrp="1"/>
          </p:cNvSpPr>
          <p:nvPr>
            <p:ph type="title"/>
          </p:nvPr>
        </p:nvSpPr>
        <p:spPr>
          <a:xfrm>
            <a:off x="1317614" y="690511"/>
            <a:ext cx="4964671" cy="5253089"/>
          </a:xfrm>
        </p:spPr>
        <p:txBody>
          <a:bodyPr anchor="b">
            <a:normAutofit/>
          </a:bodyPr>
          <a:lstStyle/>
          <a:p>
            <a:r>
              <a:rPr lang="en-US" dirty="0"/>
              <a:t>Plenary and next steps</a:t>
            </a:r>
          </a:p>
        </p:txBody>
      </p:sp>
      <p:pic>
        <p:nvPicPr>
          <p:cNvPr id="6" name="Content Placeholder 5" descr="People meeting in conference room">
            <a:extLst>
              <a:ext uri="{FF2B5EF4-FFF2-40B4-BE49-F238E27FC236}">
                <a16:creationId xmlns:a16="http://schemas.microsoft.com/office/drawing/2014/main" id="{A4FC46E2-6A97-40C5-E4C5-2E7A40A753DE}"/>
              </a:ext>
            </a:extLst>
          </p:cNvPr>
          <p:cNvPicPr>
            <a:picLocks noGrp="1" noChangeAspect="1"/>
          </p:cNvPicPr>
          <p:nvPr>
            <p:ph sz="quarter" idx="10"/>
          </p:nvPr>
        </p:nvPicPr>
        <p:blipFill>
          <a:blip r:embed="rId3"/>
          <a:srcRect l="25285" r="13919" b="-2"/>
          <a:stretch/>
        </p:blipFill>
        <p:spPr>
          <a:xfrm>
            <a:off x="6282286" y="690465"/>
            <a:ext cx="4784372" cy="5253089"/>
          </a:xfrm>
          <a:noFill/>
        </p:spPr>
      </p:pic>
    </p:spTree>
    <p:extLst>
      <p:ext uri="{BB962C8B-B14F-4D97-AF65-F5344CB8AC3E}">
        <p14:creationId xmlns:p14="http://schemas.microsoft.com/office/powerpoint/2010/main" val="401218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17614" y="690511"/>
            <a:ext cx="4964671" cy="5253089"/>
          </a:xfrm>
        </p:spPr>
        <p:txBody>
          <a:bodyPr/>
          <a:lstStyle/>
          <a:p>
            <a:r>
              <a:rPr lang="en-US" dirty="0"/>
              <a:t>Thank</a:t>
            </a:r>
            <a:br>
              <a:rPr lang="en-US" dirty="0"/>
            </a:br>
            <a:r>
              <a:rPr lang="en-US" dirty="0"/>
              <a:t>you! Stay in touch</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282286" y="690465"/>
            <a:ext cx="4784372" cy="5253089"/>
          </a:xfrm>
        </p:spPr>
        <p:txBody>
          <a:bodyPr/>
          <a:lstStyle/>
          <a:p>
            <a:r>
              <a:rPr lang="en-US" sz="2000" dirty="0">
                <a:hlinkClick r:id="rId3">
                  <a:extLst>
                    <a:ext uri="{A12FA001-AC4F-418D-AE19-62706E023703}">
                      <ahyp:hlinkClr xmlns:ahyp="http://schemas.microsoft.com/office/drawing/2018/hyperlinkcolor" val="tx"/>
                    </a:ext>
                  </a:extLst>
                </a:hlinkClick>
              </a:rPr>
              <a:t>eva.zemandl@ntu.ac.uk</a:t>
            </a:r>
            <a:endParaRPr lang="en-US" sz="2000" dirty="0"/>
          </a:p>
          <a:p>
            <a:r>
              <a:rPr lang="en-US" sz="2000" dirty="0">
                <a:hlinkClick r:id="rId4">
                  <a:extLst>
                    <a:ext uri="{A12FA001-AC4F-418D-AE19-62706E023703}">
                      <ahyp:hlinkClr xmlns:ahyp="http://schemas.microsoft.com/office/drawing/2018/hyperlinkcolor" val="tx"/>
                    </a:ext>
                  </a:extLst>
                </a:hlinkClick>
              </a:rPr>
              <a:t>peter.eckersley@ntu.ac.uk</a:t>
            </a:r>
            <a:endParaRPr lang="en-US" sz="2000" dirty="0"/>
          </a:p>
          <a:p>
            <a:r>
              <a:rPr lang="en-US" sz="2000" dirty="0">
                <a:hlinkClick r:id="rId5">
                  <a:extLst>
                    <a:ext uri="{A12FA001-AC4F-418D-AE19-62706E023703}">
                      <ahyp:hlinkClr xmlns:ahyp="http://schemas.microsoft.com/office/drawing/2018/hyperlinkcolor" val="tx"/>
                    </a:ext>
                  </a:extLst>
                </a:hlinkClick>
              </a:rPr>
              <a:t>ana.nunes@ntu.ac.uk</a:t>
            </a:r>
            <a:endParaRPr lang="en-US" sz="2000" dirty="0"/>
          </a:p>
          <a:p>
            <a:r>
              <a:rPr lang="en-US" sz="2000" dirty="0">
                <a:hlinkClick r:id="rId6">
                  <a:extLst>
                    <a:ext uri="{A12FA001-AC4F-418D-AE19-62706E023703}">
                      <ahyp:hlinkClr xmlns:ahyp="http://schemas.microsoft.com/office/drawing/2018/hyperlinkcolor" val="tx"/>
                    </a:ext>
                  </a:extLst>
                </a:hlinkClick>
              </a:rPr>
              <a:t>elme.vivier@ntu.ac.uk</a:t>
            </a:r>
            <a:endParaRPr lang="en-US" sz="2000" dirty="0"/>
          </a:p>
          <a:p>
            <a:r>
              <a:rPr lang="en-US" sz="2000" dirty="0">
                <a:hlinkClick r:id="rId7">
                  <a:extLst>
                    <a:ext uri="{A12FA001-AC4F-418D-AE19-62706E023703}">
                      <ahyp:hlinkClr xmlns:ahyp="http://schemas.microsoft.com/office/drawing/2018/hyperlinkcolor" val="tx"/>
                    </a:ext>
                  </a:extLst>
                </a:hlinkClick>
              </a:rPr>
              <a:t>jon.rea@nottinghamcity.gov.uk</a:t>
            </a:r>
            <a:r>
              <a:rPr lang="en-US" sz="2000" dirty="0"/>
              <a:t> </a:t>
            </a:r>
          </a:p>
          <a:p>
            <a:endParaRPr lang="en-US" dirty="0"/>
          </a:p>
          <a:p>
            <a:r>
              <a:rPr lang="en-US" dirty="0"/>
              <a:t>LinkedIn: </a:t>
            </a:r>
            <a:r>
              <a:rPr lang="en-US" dirty="0">
                <a:hlinkClick r:id="rId8">
                  <a:extLst>
                    <a:ext uri="{A12FA001-AC4F-418D-AE19-62706E023703}">
                      <ahyp:hlinkClr xmlns:ahyp="http://schemas.microsoft.com/office/drawing/2018/hyperlinkcolor" val="tx"/>
                    </a:ext>
                  </a:extLst>
                </a:hlinkClick>
              </a:rPr>
              <a:t>https://www.linkedin.com/groups/13123226/</a:t>
            </a:r>
            <a:r>
              <a:rPr lang="en-US" dirty="0"/>
              <a:t> </a:t>
            </a:r>
            <a:endParaRPr lang="en-US" sz="2000" dirty="0"/>
          </a:p>
        </p:txBody>
      </p:sp>
    </p:spTree>
    <p:extLst>
      <p:ext uri="{BB962C8B-B14F-4D97-AF65-F5344CB8AC3E}">
        <p14:creationId xmlns:p14="http://schemas.microsoft.com/office/powerpoint/2010/main" val="7043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68815" y="503852"/>
            <a:ext cx="9150675" cy="1427585"/>
          </a:xfrm>
        </p:spPr>
        <p:txBody>
          <a:bodyPr anchor="ctr">
            <a:normAutofit/>
          </a:bodyPr>
          <a:lstStyle/>
          <a:p>
            <a:r>
              <a:rPr lang="en-US" dirty="0"/>
              <a:t>Agenda</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1450153" y="2108722"/>
            <a:ext cx="8552264" cy="4119463"/>
          </a:xfrm>
        </p:spPr>
        <p:txBody>
          <a:bodyPr>
            <a:normAutofit/>
          </a:bodyPr>
          <a:lstStyle/>
          <a:p>
            <a:r>
              <a:rPr lang="en-US" b="1" dirty="0"/>
              <a:t>9:15: </a:t>
            </a:r>
            <a:r>
              <a:rPr lang="en-US" dirty="0"/>
              <a:t>Welcome (Jon Rea/Matt Wheatley, Nottingham City Council)</a:t>
            </a:r>
          </a:p>
          <a:p>
            <a:r>
              <a:rPr lang="en-US" b="1" dirty="0"/>
              <a:t>9:20: </a:t>
            </a:r>
            <a:r>
              <a:rPr lang="en-US" dirty="0"/>
              <a:t>Introduction and background </a:t>
            </a:r>
            <a:r>
              <a:rPr lang="en-GB" dirty="0"/>
              <a:t>(Eva Zemandl, NTU)</a:t>
            </a:r>
            <a:endParaRPr lang="en-US" dirty="0"/>
          </a:p>
          <a:p>
            <a:r>
              <a:rPr lang="en-US" b="1" dirty="0"/>
              <a:t>9:40: </a:t>
            </a:r>
            <a:r>
              <a:rPr lang="en-GB" dirty="0"/>
              <a:t>Co-Navigator activity (Kelly Auty, NTU Institute for Knowledge Exchange Practice)</a:t>
            </a:r>
          </a:p>
          <a:p>
            <a:r>
              <a:rPr lang="en-US" b="1" dirty="0"/>
              <a:t>10:30: </a:t>
            </a:r>
            <a:r>
              <a:rPr lang="en-US" dirty="0"/>
              <a:t>Coffee break</a:t>
            </a:r>
          </a:p>
          <a:p>
            <a:r>
              <a:rPr lang="en-US" b="1" dirty="0"/>
              <a:t>10:45: </a:t>
            </a:r>
            <a:r>
              <a:rPr lang="en-US" dirty="0"/>
              <a:t>Resume activity</a:t>
            </a:r>
          </a:p>
          <a:p>
            <a:r>
              <a:rPr lang="en-US" b="1" dirty="0"/>
              <a:t>11:40: </a:t>
            </a:r>
            <a:r>
              <a:rPr lang="en-US" dirty="0"/>
              <a:t>Plenary and next steps</a:t>
            </a:r>
          </a:p>
          <a:p>
            <a:r>
              <a:rPr lang="en-US" b="1" dirty="0"/>
              <a:t>12:00: </a:t>
            </a:r>
            <a:r>
              <a:rPr lang="en-US" dirty="0"/>
              <a:t>End</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a:t>
            </a:fld>
            <a:endParaRPr lang="en-US"/>
          </a:p>
        </p:txBody>
      </p:sp>
    </p:spTree>
    <p:extLst>
      <p:ext uri="{BB962C8B-B14F-4D97-AF65-F5344CB8AC3E}">
        <p14:creationId xmlns:p14="http://schemas.microsoft.com/office/powerpoint/2010/main" val="160745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03D2-3637-634B-55CF-5B8FB573980C}"/>
              </a:ext>
            </a:extLst>
          </p:cNvPr>
          <p:cNvSpPr>
            <a:spLocks noGrp="1"/>
          </p:cNvSpPr>
          <p:nvPr>
            <p:ph type="title"/>
          </p:nvPr>
        </p:nvSpPr>
        <p:spPr/>
        <p:txBody>
          <a:bodyPr/>
          <a:lstStyle/>
          <a:p>
            <a:r>
              <a:rPr lang="en-US" dirty="0"/>
              <a:t>What is the MARKETs approach? </a:t>
            </a:r>
          </a:p>
        </p:txBody>
      </p:sp>
      <p:pic>
        <p:nvPicPr>
          <p:cNvPr id="5" name="Content Placeholder 5">
            <a:extLst>
              <a:ext uri="{FF2B5EF4-FFF2-40B4-BE49-F238E27FC236}">
                <a16:creationId xmlns:a16="http://schemas.microsoft.com/office/drawing/2014/main" id="{D659D210-79F9-95C6-3392-0CAFD55F56BB}"/>
              </a:ext>
            </a:extLst>
          </p:cNvPr>
          <p:cNvPicPr>
            <a:picLocks noGrp="1" noChangeAspect="1"/>
          </p:cNvPicPr>
          <p:nvPr>
            <p:ph sz="half" idx="1"/>
          </p:nvPr>
        </p:nvPicPr>
        <p:blipFill>
          <a:blip r:embed="rId3"/>
          <a:stretch>
            <a:fillRect/>
          </a:stretch>
        </p:blipFill>
        <p:spPr>
          <a:xfrm>
            <a:off x="1069987" y="2131912"/>
            <a:ext cx="4640262" cy="1694063"/>
          </a:xfrm>
        </p:spPr>
      </p:pic>
      <p:pic>
        <p:nvPicPr>
          <p:cNvPr id="7" name="Content Placeholder 6">
            <a:extLst>
              <a:ext uri="{FF2B5EF4-FFF2-40B4-BE49-F238E27FC236}">
                <a16:creationId xmlns:a16="http://schemas.microsoft.com/office/drawing/2014/main" id="{0245153B-0178-D117-76F9-C83510E08C9F}"/>
              </a:ext>
            </a:extLst>
          </p:cNvPr>
          <p:cNvPicPr>
            <a:picLocks noGrp="1" noChangeAspect="1"/>
          </p:cNvPicPr>
          <p:nvPr>
            <p:ph sz="half" idx="2"/>
          </p:nvPr>
        </p:nvPicPr>
        <p:blipFill>
          <a:blip r:embed="rId4"/>
          <a:stretch>
            <a:fillRect/>
          </a:stretch>
        </p:blipFill>
        <p:spPr>
          <a:xfrm>
            <a:off x="1071574" y="4220527"/>
            <a:ext cx="4638675" cy="1413436"/>
          </a:xfrm>
        </p:spPr>
      </p:pic>
      <p:sp>
        <p:nvSpPr>
          <p:cNvPr id="3" name="TextBox 2">
            <a:extLst>
              <a:ext uri="{FF2B5EF4-FFF2-40B4-BE49-F238E27FC236}">
                <a16:creationId xmlns:a16="http://schemas.microsoft.com/office/drawing/2014/main" id="{E9AE4FBA-2184-5740-17CC-AECF283CDF15}"/>
              </a:ext>
            </a:extLst>
          </p:cNvPr>
          <p:cNvSpPr txBox="1"/>
          <p:nvPr/>
        </p:nvSpPr>
        <p:spPr>
          <a:xfrm>
            <a:off x="6481753" y="1834344"/>
            <a:ext cx="5179190" cy="3896603"/>
          </a:xfrm>
          <a:prstGeom prst="rect">
            <a:avLst/>
          </a:prstGeom>
          <a:noFill/>
        </p:spPr>
        <p:txBody>
          <a:bodyPr wrap="none" lIns="0" tIns="0" rIns="0" bIns="0" rtlCol="0" anchor="b" anchorCtr="0">
            <a:no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rPr>
              <a:t>Quadruple helix</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rPr>
              <a:t>Mission oriented</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rPr>
              <a:t>Action oriented</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rPr>
              <a:t>Systems thinking</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rPr>
              <a:t>Deep listening</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rPr>
              <a:t>Relationship facilitation</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rPr>
              <a:t>Policy research</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rPr>
              <a:t>Student engagement</a:t>
            </a:r>
            <a:r>
              <a:rPr lang="en-US" sz="2400" dirty="0">
                <a:solidFill>
                  <a:srgbClr val="000000"/>
                </a:solidFill>
              </a:rPr>
              <a:t>/</a:t>
            </a:r>
          </a:p>
          <a:p>
            <a:pPr lvl="1">
              <a:defRPr/>
            </a:pPr>
            <a:r>
              <a:rPr kumimoji="0" lang="en-US" sz="2400" b="0" i="0" u="none" strike="noStrike" kern="1200" cap="none" spc="0" normalizeH="0" baseline="0" noProof="0" dirty="0">
                <a:ln>
                  <a:noFill/>
                </a:ln>
                <a:solidFill>
                  <a:srgbClr val="000000"/>
                </a:solidFill>
                <a:effectLst/>
                <a:uLnTx/>
                <a:uFillTx/>
              </a:rPr>
              <a:t>empowerment</a:t>
            </a:r>
          </a:p>
        </p:txBody>
      </p:sp>
    </p:spTree>
    <p:extLst>
      <p:ext uri="{BB962C8B-B14F-4D97-AF65-F5344CB8AC3E}">
        <p14:creationId xmlns:p14="http://schemas.microsoft.com/office/powerpoint/2010/main" val="100597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D79848-AAB7-42EA-E87A-0DAB8532EDD7}"/>
              </a:ext>
            </a:extLst>
          </p:cNvPr>
          <p:cNvSpPr>
            <a:spLocks noGrp="1"/>
          </p:cNvSpPr>
          <p:nvPr>
            <p:ph type="title"/>
          </p:nvPr>
        </p:nvSpPr>
        <p:spPr/>
        <p:txBody>
          <a:bodyPr/>
          <a:lstStyle/>
          <a:p>
            <a:r>
              <a:rPr lang="en-US" dirty="0"/>
              <a:t>MARKETs Group</a:t>
            </a:r>
          </a:p>
        </p:txBody>
      </p:sp>
      <p:sp>
        <p:nvSpPr>
          <p:cNvPr id="7" name="Content Placeholder 6">
            <a:extLst>
              <a:ext uri="{FF2B5EF4-FFF2-40B4-BE49-F238E27FC236}">
                <a16:creationId xmlns:a16="http://schemas.microsoft.com/office/drawing/2014/main" id="{ACBA61D0-39D6-DF73-2B2E-F9C7A2809E23}"/>
              </a:ext>
            </a:extLst>
          </p:cNvPr>
          <p:cNvSpPr>
            <a:spLocks noGrp="1"/>
          </p:cNvSpPr>
          <p:nvPr>
            <p:ph sz="quarter" idx="12"/>
          </p:nvPr>
        </p:nvSpPr>
        <p:spPr/>
        <p:txBody>
          <a:bodyPr/>
          <a:lstStyle/>
          <a:p>
            <a:r>
              <a:rPr lang="en-US" sz="2000" dirty="0"/>
              <a:t>Project lead</a:t>
            </a:r>
            <a:r>
              <a:rPr lang="en-US" sz="2000" dirty="0">
                <a:solidFill>
                  <a:schemeClr val="tx1"/>
                </a:solidFill>
              </a:rPr>
              <a:t>: Dr Eva Zemandl (</a:t>
            </a:r>
            <a:r>
              <a:rPr lang="en-US" sz="2000" dirty="0">
                <a:solidFill>
                  <a:schemeClr val="tx1"/>
                </a:solidFill>
                <a:hlinkClick r:id="rId2">
                  <a:extLst>
                    <a:ext uri="{A12FA001-AC4F-418D-AE19-62706E023703}">
                      <ahyp:hlinkClr xmlns:ahyp="http://schemas.microsoft.com/office/drawing/2018/hyperlinkcolor" val="tx"/>
                    </a:ext>
                  </a:extLst>
                </a:hlinkClick>
              </a:rPr>
              <a:t>eva.zemandl@ntu.ac.uk</a:t>
            </a:r>
            <a:r>
              <a:rPr lang="en-US" sz="2000" dirty="0">
                <a:solidFill>
                  <a:schemeClr val="tx1"/>
                </a:solidFill>
              </a:rPr>
              <a:t>)</a:t>
            </a:r>
          </a:p>
          <a:p>
            <a:r>
              <a:rPr lang="en-US" sz="2000" dirty="0">
                <a:solidFill>
                  <a:schemeClr val="tx1"/>
                </a:solidFill>
              </a:rPr>
              <a:t>Associate Prof Peter Eckersley (</a:t>
            </a:r>
            <a:r>
              <a:rPr lang="en-US" sz="2000" dirty="0">
                <a:solidFill>
                  <a:schemeClr val="tx1"/>
                </a:solidFill>
                <a:hlinkClick r:id="rId3">
                  <a:extLst>
                    <a:ext uri="{A12FA001-AC4F-418D-AE19-62706E023703}">
                      <ahyp:hlinkClr xmlns:ahyp="http://schemas.microsoft.com/office/drawing/2018/hyperlinkcolor" val="tx"/>
                    </a:ext>
                  </a:extLst>
                </a:hlinkClick>
              </a:rPr>
              <a:t>peter.eckersley@ntu.ac.uk</a:t>
            </a:r>
            <a:r>
              <a:rPr lang="en-US" sz="2000" dirty="0">
                <a:solidFill>
                  <a:schemeClr val="tx1"/>
                </a:solidFill>
              </a:rPr>
              <a:t>)  </a:t>
            </a:r>
          </a:p>
          <a:p>
            <a:r>
              <a:rPr lang="en-US" sz="2000" dirty="0">
                <a:solidFill>
                  <a:schemeClr val="tx1"/>
                </a:solidFill>
              </a:rPr>
              <a:t>Dr Ana Nunes (</a:t>
            </a:r>
            <a:r>
              <a:rPr lang="en-US" sz="2000" dirty="0">
                <a:solidFill>
                  <a:schemeClr val="tx1"/>
                </a:solidFill>
                <a:hlinkClick r:id="rId4">
                  <a:extLst>
                    <a:ext uri="{A12FA001-AC4F-418D-AE19-62706E023703}">
                      <ahyp:hlinkClr xmlns:ahyp="http://schemas.microsoft.com/office/drawing/2018/hyperlinkcolor" val="tx"/>
                    </a:ext>
                  </a:extLst>
                </a:hlinkClick>
              </a:rPr>
              <a:t>ana.nunes@ntu.ac.uk</a:t>
            </a:r>
            <a:r>
              <a:rPr lang="en-US" sz="2000" dirty="0">
                <a:solidFill>
                  <a:schemeClr val="tx1"/>
                </a:solidFill>
              </a:rPr>
              <a:t>)  </a:t>
            </a:r>
          </a:p>
          <a:p>
            <a:r>
              <a:rPr lang="en-US" sz="2000" dirty="0">
                <a:solidFill>
                  <a:schemeClr val="tx1"/>
                </a:solidFill>
              </a:rPr>
              <a:t>Dr Elme Vivier (</a:t>
            </a:r>
            <a:r>
              <a:rPr lang="en-US" sz="2000" dirty="0">
                <a:solidFill>
                  <a:schemeClr val="tx1"/>
                </a:solidFill>
                <a:hlinkClick r:id="rId5"/>
              </a:rPr>
              <a:t>elme.vivier@ntu.ac.uk</a:t>
            </a:r>
            <a:r>
              <a:rPr lang="en-US" sz="2000" dirty="0">
                <a:solidFill>
                  <a:schemeClr val="tx1"/>
                </a:solidFill>
              </a:rPr>
              <a:t>) </a:t>
            </a:r>
          </a:p>
          <a:p>
            <a:r>
              <a:rPr lang="en-US" sz="2000" dirty="0">
                <a:solidFill>
                  <a:schemeClr val="tx1"/>
                </a:solidFill>
              </a:rPr>
              <a:t>Advisor and collaborator: Jon Rea (</a:t>
            </a:r>
            <a:r>
              <a:rPr lang="en-US" sz="2000" dirty="0">
                <a:solidFill>
                  <a:schemeClr val="tx1"/>
                </a:solidFill>
                <a:hlinkClick r:id="rId6">
                  <a:extLst>
                    <a:ext uri="{A12FA001-AC4F-418D-AE19-62706E023703}">
                      <ahyp:hlinkClr xmlns:ahyp="http://schemas.microsoft.com/office/drawing/2018/hyperlinkcolor" val="tx"/>
                    </a:ext>
                  </a:extLst>
                </a:hlinkClick>
              </a:rPr>
              <a:t>jon.rea@nottinghamcity.gov.uk</a:t>
            </a:r>
            <a:r>
              <a:rPr lang="en-US" sz="2000" dirty="0">
                <a:solidFill>
                  <a:schemeClr val="tx1"/>
                </a:solidFill>
              </a:rPr>
              <a:t>) </a:t>
            </a:r>
          </a:p>
          <a:p>
            <a:r>
              <a:rPr lang="en-US" sz="2000" dirty="0"/>
              <a:t>Policy Lab and postgraduate students: Benjamin Frimpong Anim, July Myint Aung and Stefani Tieri Georges</a:t>
            </a:r>
          </a:p>
          <a:p>
            <a:pPr marL="0" indent="0">
              <a:buNone/>
            </a:pPr>
            <a:endParaRPr lang="en-US" dirty="0"/>
          </a:p>
        </p:txBody>
      </p:sp>
      <p:sp>
        <p:nvSpPr>
          <p:cNvPr id="5" name="Slide Number Placeholder 4">
            <a:extLst>
              <a:ext uri="{FF2B5EF4-FFF2-40B4-BE49-F238E27FC236}">
                <a16:creationId xmlns:a16="http://schemas.microsoft.com/office/drawing/2014/main" id="{C932AFB0-3A35-C697-EF12-C8E397951424}"/>
              </a:ext>
            </a:extLst>
          </p:cNvPr>
          <p:cNvSpPr>
            <a:spLocks noGrp="1"/>
          </p:cNvSpPr>
          <p:nvPr>
            <p:ph type="sldNum" sz="quarter" idx="15"/>
          </p:nvPr>
        </p:nvSpPr>
        <p:spPr/>
        <p:txBody>
          <a:bodyPr/>
          <a:lstStyle/>
          <a:p>
            <a:fld id="{3A98EE3D-8CD1-4C3F-BD1C-C98C9596463C}" type="slidenum">
              <a:rPr lang="en-US" smtClean="0"/>
              <a:t>5</a:t>
            </a:fld>
            <a:endParaRPr lang="en-US"/>
          </a:p>
        </p:txBody>
      </p:sp>
    </p:spTree>
    <p:extLst>
      <p:ext uri="{BB962C8B-B14F-4D97-AF65-F5344CB8AC3E}">
        <p14:creationId xmlns:p14="http://schemas.microsoft.com/office/powerpoint/2010/main" val="398997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08B19-AB05-DD59-5C96-A63CB6D83DFE}"/>
              </a:ext>
            </a:extLst>
          </p:cNvPr>
          <p:cNvSpPr>
            <a:spLocks noGrp="1"/>
          </p:cNvSpPr>
          <p:nvPr>
            <p:ph type="title"/>
          </p:nvPr>
        </p:nvSpPr>
        <p:spPr>
          <a:xfrm>
            <a:off x="1317614" y="690511"/>
            <a:ext cx="4964671" cy="5253089"/>
          </a:xfrm>
        </p:spPr>
        <p:txBody>
          <a:bodyPr anchor="b">
            <a:normAutofit/>
          </a:bodyPr>
          <a:lstStyle/>
          <a:p>
            <a:r>
              <a:rPr lang="en-US" dirty="0"/>
              <a:t>Introduction and background</a:t>
            </a:r>
          </a:p>
        </p:txBody>
      </p:sp>
      <p:pic>
        <p:nvPicPr>
          <p:cNvPr id="4" name="Content Placeholder 3" descr="A white background with green text&#10;&#10;AI-generated content may be incorrect.">
            <a:extLst>
              <a:ext uri="{FF2B5EF4-FFF2-40B4-BE49-F238E27FC236}">
                <a16:creationId xmlns:a16="http://schemas.microsoft.com/office/drawing/2014/main" id="{861FE74E-2ECA-1B29-C3E4-19CEF28AE804}"/>
              </a:ext>
            </a:extLst>
          </p:cNvPr>
          <p:cNvPicPr>
            <a:picLocks noGrp="1" noChangeAspect="1"/>
          </p:cNvPicPr>
          <p:nvPr>
            <p:ph sz="quarter" idx="10"/>
          </p:nvPr>
        </p:nvPicPr>
        <p:blipFill>
          <a:blip r:embed="rId3"/>
          <a:stretch>
            <a:fillRect/>
          </a:stretch>
        </p:blipFill>
        <p:spPr>
          <a:xfrm>
            <a:off x="6282286" y="1570714"/>
            <a:ext cx="4784372" cy="3492591"/>
          </a:xfrm>
          <a:prstGeom prst="rect">
            <a:avLst/>
          </a:prstGeom>
          <a:noFill/>
        </p:spPr>
      </p:pic>
    </p:spTree>
    <p:extLst>
      <p:ext uri="{BB962C8B-B14F-4D97-AF65-F5344CB8AC3E}">
        <p14:creationId xmlns:p14="http://schemas.microsoft.com/office/powerpoint/2010/main" val="80500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5F15-9375-3BD8-D92F-A5DAA7A7B8F7}"/>
              </a:ext>
            </a:extLst>
          </p:cNvPr>
          <p:cNvSpPr>
            <a:spLocks noGrp="1"/>
          </p:cNvSpPr>
          <p:nvPr>
            <p:ph type="title"/>
          </p:nvPr>
        </p:nvSpPr>
        <p:spPr/>
        <p:txBody>
          <a:bodyPr/>
          <a:lstStyle/>
          <a:p>
            <a:r>
              <a:rPr lang="en-US" dirty="0"/>
              <a:t>‘The Great Nottingham Debate’ </a:t>
            </a:r>
            <a:br>
              <a:rPr lang="en-US" dirty="0"/>
            </a:br>
            <a:r>
              <a:rPr lang="en-US" dirty="0"/>
              <a:t>(Lawton 2016)</a:t>
            </a:r>
          </a:p>
        </p:txBody>
      </p:sp>
      <p:sp>
        <p:nvSpPr>
          <p:cNvPr id="3" name="Content Placeholder 2">
            <a:extLst>
              <a:ext uri="{FF2B5EF4-FFF2-40B4-BE49-F238E27FC236}">
                <a16:creationId xmlns:a16="http://schemas.microsoft.com/office/drawing/2014/main" id="{F325EBB5-52B9-6647-28B0-D0C24529BDE5}"/>
              </a:ext>
            </a:extLst>
          </p:cNvPr>
          <p:cNvSpPr>
            <a:spLocks noGrp="1"/>
          </p:cNvSpPr>
          <p:nvPr>
            <p:ph sz="quarter" idx="12"/>
          </p:nvPr>
        </p:nvSpPr>
        <p:spPr/>
        <p:txBody>
          <a:bodyPr/>
          <a:lstStyle/>
          <a:p>
            <a:r>
              <a:rPr lang="en-GB" i="1" dirty="0"/>
              <a:t>What can be done to attract and retain graduates, other young people and skilled workers in the short term? What sort of economy should Nottingham aspire to develop in the long term and what are the lessons for Place Marketing?</a:t>
            </a:r>
          </a:p>
          <a:p>
            <a:r>
              <a:rPr lang="en-GB" dirty="0"/>
              <a:t>Nottingham had the lowest rate of graduate retention of the eight Core Cities plus Derby, at 27.7% (DHLE survey, 2012-13) </a:t>
            </a:r>
          </a:p>
          <a:p>
            <a:r>
              <a:rPr lang="en-GB" dirty="0"/>
              <a:t>Of the 11 English regions and UK nations, the East Midlands had the lowest proportion of retained graduates working in the region six months after graduation, at 39.2%.</a:t>
            </a:r>
            <a:endParaRPr lang="en-US" dirty="0"/>
          </a:p>
        </p:txBody>
      </p:sp>
      <p:sp>
        <p:nvSpPr>
          <p:cNvPr id="4" name="Slide Number Placeholder 3">
            <a:extLst>
              <a:ext uri="{FF2B5EF4-FFF2-40B4-BE49-F238E27FC236}">
                <a16:creationId xmlns:a16="http://schemas.microsoft.com/office/drawing/2014/main" id="{26798F38-88CD-D1B2-2DA3-10A732184CE0}"/>
              </a:ext>
            </a:extLst>
          </p:cNvPr>
          <p:cNvSpPr>
            <a:spLocks noGrp="1"/>
          </p:cNvSpPr>
          <p:nvPr>
            <p:ph type="sldNum" sz="quarter" idx="15"/>
          </p:nvPr>
        </p:nvSpPr>
        <p:spPr/>
        <p:txBody>
          <a:bodyPr/>
          <a:lstStyle/>
          <a:p>
            <a:fld id="{18D65601-5AE2-46FC-B138-694DDD2B510D}" type="slidenum">
              <a:rPr lang="en-US" smtClean="0"/>
              <a:pPr/>
              <a:t>7</a:t>
            </a:fld>
            <a:endParaRPr lang="en-US" dirty="0"/>
          </a:p>
        </p:txBody>
      </p:sp>
    </p:spTree>
    <p:extLst>
      <p:ext uri="{BB962C8B-B14F-4D97-AF65-F5344CB8AC3E}">
        <p14:creationId xmlns:p14="http://schemas.microsoft.com/office/powerpoint/2010/main" val="20441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C6F9C-5C9E-B7A8-0958-1A84FBEEC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484EB-98B4-B34F-D220-8E81054E7F24}"/>
              </a:ext>
            </a:extLst>
          </p:cNvPr>
          <p:cNvSpPr>
            <a:spLocks noGrp="1"/>
          </p:cNvSpPr>
          <p:nvPr>
            <p:ph type="title"/>
          </p:nvPr>
        </p:nvSpPr>
        <p:spPr/>
        <p:txBody>
          <a:bodyPr/>
          <a:lstStyle/>
          <a:p>
            <a:r>
              <a:rPr lang="en-US" dirty="0"/>
              <a:t>‘The Great Nottingham Debate’ </a:t>
            </a:r>
            <a:br>
              <a:rPr lang="en-US" dirty="0"/>
            </a:br>
            <a:r>
              <a:rPr lang="en-US" dirty="0"/>
              <a:t>(Lawton 2016)</a:t>
            </a:r>
          </a:p>
        </p:txBody>
      </p:sp>
      <p:sp>
        <p:nvSpPr>
          <p:cNvPr id="3" name="Content Placeholder 2">
            <a:extLst>
              <a:ext uri="{FF2B5EF4-FFF2-40B4-BE49-F238E27FC236}">
                <a16:creationId xmlns:a16="http://schemas.microsoft.com/office/drawing/2014/main" id="{3ACCD2D3-2137-C630-C89B-A4C492B9C9D6}"/>
              </a:ext>
            </a:extLst>
          </p:cNvPr>
          <p:cNvSpPr>
            <a:spLocks noGrp="1"/>
          </p:cNvSpPr>
          <p:nvPr>
            <p:ph sz="quarter" idx="12"/>
          </p:nvPr>
        </p:nvSpPr>
        <p:spPr/>
        <p:txBody>
          <a:bodyPr>
            <a:normAutofit fontScale="70000" lnSpcReduction="20000"/>
          </a:bodyPr>
          <a:lstStyle/>
          <a:p>
            <a:r>
              <a:rPr lang="en-GB" dirty="0"/>
              <a:t>Students and alumni had very positive views of Nottingham as a place to study</a:t>
            </a:r>
          </a:p>
          <a:p>
            <a:r>
              <a:rPr lang="en-GB" dirty="0"/>
              <a:t>But awareness of what Nottingham’s offer varied:</a:t>
            </a:r>
          </a:p>
          <a:p>
            <a:pPr lvl="1"/>
            <a:r>
              <a:rPr lang="en-GB" dirty="0"/>
              <a:t>Students from London and the South East and the East of England tended to compare Nottingham to London</a:t>
            </a:r>
          </a:p>
          <a:p>
            <a:pPr lvl="1"/>
            <a:r>
              <a:rPr lang="en-GB" dirty="0"/>
              <a:t>Local students and those on highly vocational degree courses had very positive views of Nottingham</a:t>
            </a:r>
          </a:p>
          <a:p>
            <a:pPr lvl="1"/>
            <a:r>
              <a:rPr lang="en-GB" dirty="0"/>
              <a:t>Students on more academic degree courses, those with limited work experience and/or students from London and the South East had more limited awareness of Nottingham’s assets </a:t>
            </a:r>
          </a:p>
          <a:p>
            <a:r>
              <a:rPr lang="en-GB" dirty="0"/>
              <a:t>Nottingham-based alumni an under-utilised resource</a:t>
            </a:r>
          </a:p>
          <a:p>
            <a:r>
              <a:rPr lang="en-GB" dirty="0"/>
              <a:t>Lack of information on employment opportunities and young professional life</a:t>
            </a:r>
          </a:p>
          <a:p>
            <a:r>
              <a:rPr lang="en-GB" dirty="0"/>
              <a:t>‘Over supply’ of student housing vs. housing for young professionals</a:t>
            </a:r>
          </a:p>
          <a:p>
            <a:r>
              <a:rPr lang="en-GB" dirty="0"/>
              <a:t>Student recommendations: dedicated local careers events, engaging students with local people, emphasising Nottingham’s strengths</a:t>
            </a:r>
          </a:p>
          <a:p>
            <a:r>
              <a:rPr lang="en-GB" dirty="0"/>
              <a:t>Emphasis on the important role of place marketing in attracting/retaining talent </a:t>
            </a:r>
          </a:p>
          <a:p>
            <a:endParaRPr lang="en-US" dirty="0"/>
          </a:p>
        </p:txBody>
      </p:sp>
      <p:sp>
        <p:nvSpPr>
          <p:cNvPr id="4" name="Slide Number Placeholder 3">
            <a:extLst>
              <a:ext uri="{FF2B5EF4-FFF2-40B4-BE49-F238E27FC236}">
                <a16:creationId xmlns:a16="http://schemas.microsoft.com/office/drawing/2014/main" id="{EC60EA48-96BB-4C30-6142-24A4014968BF}"/>
              </a:ext>
            </a:extLst>
          </p:cNvPr>
          <p:cNvSpPr>
            <a:spLocks noGrp="1"/>
          </p:cNvSpPr>
          <p:nvPr>
            <p:ph type="sldNum" sz="quarter" idx="15"/>
          </p:nvPr>
        </p:nvSpPr>
        <p:spPr/>
        <p:txBody>
          <a:bodyPr/>
          <a:lstStyle/>
          <a:p>
            <a:fld id="{18D65601-5AE2-46FC-B138-694DDD2B510D}" type="slidenum">
              <a:rPr lang="en-US" smtClean="0"/>
              <a:pPr/>
              <a:t>8</a:t>
            </a:fld>
            <a:endParaRPr lang="en-US" dirty="0"/>
          </a:p>
        </p:txBody>
      </p:sp>
    </p:spTree>
    <p:extLst>
      <p:ext uri="{BB962C8B-B14F-4D97-AF65-F5344CB8AC3E}">
        <p14:creationId xmlns:p14="http://schemas.microsoft.com/office/powerpoint/2010/main" val="410578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0416-812D-3A7E-87B5-B93938445161}"/>
              </a:ext>
            </a:extLst>
          </p:cNvPr>
          <p:cNvSpPr>
            <a:spLocks noGrp="1"/>
          </p:cNvSpPr>
          <p:nvPr>
            <p:ph type="title"/>
          </p:nvPr>
        </p:nvSpPr>
        <p:spPr/>
        <p:txBody>
          <a:bodyPr/>
          <a:lstStyle/>
          <a:p>
            <a:r>
              <a:rPr lang="en-US" dirty="0"/>
              <a:t>Revisiting the debate 2025</a:t>
            </a:r>
          </a:p>
        </p:txBody>
      </p:sp>
      <p:sp>
        <p:nvSpPr>
          <p:cNvPr id="3" name="Content Placeholder 2">
            <a:extLst>
              <a:ext uri="{FF2B5EF4-FFF2-40B4-BE49-F238E27FC236}">
                <a16:creationId xmlns:a16="http://schemas.microsoft.com/office/drawing/2014/main" id="{19CF8BA3-D768-5A4C-9CBF-A8157209006D}"/>
              </a:ext>
            </a:extLst>
          </p:cNvPr>
          <p:cNvSpPr>
            <a:spLocks noGrp="1"/>
          </p:cNvSpPr>
          <p:nvPr>
            <p:ph sz="quarter" idx="12"/>
          </p:nvPr>
        </p:nvSpPr>
        <p:spPr/>
        <p:txBody>
          <a:bodyPr>
            <a:normAutofit lnSpcReduction="10000"/>
          </a:bodyPr>
          <a:lstStyle/>
          <a:p>
            <a:pPr marL="0" indent="0">
              <a:buNone/>
            </a:pPr>
            <a:r>
              <a:rPr lang="en-GB" dirty="0"/>
              <a:t>To explore factors that may be influencing graduate retention and talent attraction in post-pandemic and post-Brexit era</a:t>
            </a:r>
          </a:p>
          <a:p>
            <a:r>
              <a:rPr lang="en-GB" dirty="0"/>
              <a:t>Taking stock of actions borne out of 2016 debate; policy and economic drivers; approaches in other UK cities</a:t>
            </a:r>
          </a:p>
          <a:p>
            <a:r>
              <a:rPr lang="en-GB" dirty="0"/>
              <a:t>Uncovering student, graduate and stakeholder perceptions of:</a:t>
            </a:r>
          </a:p>
          <a:p>
            <a:pPr lvl="1"/>
            <a:r>
              <a:rPr lang="en-GB" dirty="0"/>
              <a:t>What are (changing) expectations around jobs, lifestyle and place since the pandemic and Brexit?</a:t>
            </a:r>
          </a:p>
          <a:p>
            <a:pPr lvl="1"/>
            <a:r>
              <a:rPr lang="en-GB" dirty="0"/>
              <a:t>What conditions (could) make Nottingham an attractive place to stay, live, work and invest?</a:t>
            </a:r>
          </a:p>
          <a:p>
            <a:pPr lvl="1"/>
            <a:r>
              <a:rPr lang="en-GB" dirty="0"/>
              <a:t>What are the challenges of this post-pandemic, post-Brexit, etc.?</a:t>
            </a:r>
          </a:p>
          <a:p>
            <a:pPr marL="0" indent="0">
              <a:buNone/>
            </a:pPr>
            <a:r>
              <a:rPr lang="en-GB" dirty="0">
                <a:sym typeface="Wingdings" panose="05000000000000000000" pitchFamily="2" charset="2"/>
              </a:rPr>
              <a:t> </a:t>
            </a:r>
            <a:r>
              <a:rPr lang="en-GB" i="1" dirty="0">
                <a:sym typeface="Wingdings" panose="05000000000000000000" pitchFamily="2" charset="2"/>
              </a:rPr>
              <a:t>And . . . </a:t>
            </a:r>
            <a:r>
              <a:rPr lang="en-GB" dirty="0">
                <a:sym typeface="Wingdings" panose="05000000000000000000" pitchFamily="2" charset="2"/>
              </a:rPr>
              <a:t>what is this </a:t>
            </a:r>
            <a:r>
              <a:rPr lang="en-GB" i="1" dirty="0">
                <a:sym typeface="Wingdings" panose="05000000000000000000" pitchFamily="2" charset="2"/>
              </a:rPr>
              <a:t>really</a:t>
            </a:r>
            <a:r>
              <a:rPr lang="en-GB" dirty="0">
                <a:sym typeface="Wingdings" panose="05000000000000000000" pitchFamily="2" charset="2"/>
              </a:rPr>
              <a:t> about?</a:t>
            </a:r>
            <a:endParaRPr lang="en-US" dirty="0"/>
          </a:p>
        </p:txBody>
      </p:sp>
      <p:sp>
        <p:nvSpPr>
          <p:cNvPr id="4" name="Slide Number Placeholder 3">
            <a:extLst>
              <a:ext uri="{FF2B5EF4-FFF2-40B4-BE49-F238E27FC236}">
                <a16:creationId xmlns:a16="http://schemas.microsoft.com/office/drawing/2014/main" id="{5FB8D297-CB87-5464-1B06-A486388D11D3}"/>
              </a:ext>
            </a:extLst>
          </p:cNvPr>
          <p:cNvSpPr>
            <a:spLocks noGrp="1"/>
          </p:cNvSpPr>
          <p:nvPr>
            <p:ph type="sldNum" sz="quarter" idx="15"/>
          </p:nvPr>
        </p:nvSpPr>
        <p:spPr/>
        <p:txBody>
          <a:bodyPr/>
          <a:lstStyle/>
          <a:p>
            <a:fld id="{18D65601-5AE2-46FC-B138-694DDD2B510D}" type="slidenum">
              <a:rPr lang="en-US" smtClean="0"/>
              <a:pPr/>
              <a:t>9</a:t>
            </a:fld>
            <a:endParaRPr lang="en-US" dirty="0"/>
          </a:p>
        </p:txBody>
      </p:sp>
    </p:spTree>
    <p:extLst>
      <p:ext uri="{BB962C8B-B14F-4D97-AF65-F5344CB8AC3E}">
        <p14:creationId xmlns:p14="http://schemas.microsoft.com/office/powerpoint/2010/main" val="2156865244"/>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{0C8B7303-54D2-43F5-88C6-D515DD9F8AFD}tf78544816_win32</Template>
  <TotalTime>0</TotalTime>
  <Words>1393</Words>
  <Application>Microsoft Office PowerPoint</Application>
  <PresentationFormat>Widescreen</PresentationFormat>
  <Paragraphs>144</Paragraphs>
  <Slides>21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Tisa Offc Serif Pro</vt:lpstr>
      <vt:lpstr>Univers Light</vt:lpstr>
      <vt:lpstr>Wingdings</vt:lpstr>
      <vt:lpstr>Custom</vt:lpstr>
      <vt:lpstr>Welcome to A Nottingham Debate Revisited!</vt:lpstr>
      <vt:lpstr>A Nottingham Debate Revisited   post-Brexit and post-pandemic perspectives on graduate retention, belonging and placemaking </vt:lpstr>
      <vt:lpstr>Agenda</vt:lpstr>
      <vt:lpstr>What is the MARKETs approach? </vt:lpstr>
      <vt:lpstr>MARKETs Group</vt:lpstr>
      <vt:lpstr>Introduction and background</vt:lpstr>
      <vt:lpstr>‘The Great Nottingham Debate’  (Lawton 2016)</vt:lpstr>
      <vt:lpstr>‘The Great Nottingham Debate’  (Lawton 2016)</vt:lpstr>
      <vt:lpstr>Revisiting the debate 2025</vt:lpstr>
      <vt:lpstr>Graduate retention as a lens…</vt:lpstr>
      <vt:lpstr>Research support from student projects</vt:lpstr>
      <vt:lpstr>Policy Lab Report (postgraduates)</vt:lpstr>
      <vt:lpstr>Summer Research Bursary (second-years)</vt:lpstr>
      <vt:lpstr>Data to bear in mind</vt:lpstr>
      <vt:lpstr>Stability of East Midlands graduate retention</vt:lpstr>
      <vt:lpstr>A snapshot of Nottingham’s population (young, diverse, disadvantaged)</vt:lpstr>
      <vt:lpstr>The combined economic, social and cultural impact of Nottingham Trent University and the University of Nottingham</vt:lpstr>
      <vt:lpstr>Co-Navigator Activity</vt:lpstr>
      <vt:lpstr>Coffee break</vt:lpstr>
      <vt:lpstr>Plenary and next steps</vt:lpstr>
      <vt:lpstr>Thank you! 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Zemandl, Eva</dc:creator>
  <cp:lastModifiedBy>Ward, Laura</cp:lastModifiedBy>
  <cp:revision>2</cp:revision>
  <dcterms:created xsi:type="dcterms:W3CDTF">2025-05-11T20:26:12Z</dcterms:created>
  <dcterms:modified xsi:type="dcterms:W3CDTF">2025-08-19T08:14:33Z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