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33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6E1E6-AFFF-483F-A755-23C55BED49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D6DAE4-9F77-4D0D-9D03-1B1E615D3076}">
      <dgm:prSet/>
      <dgm:spPr/>
      <dgm:t>
        <a:bodyPr/>
        <a:lstStyle/>
        <a:p>
          <a:r>
            <a:rPr lang="en-GB" b="1"/>
            <a:t>New Local Audit Office </a:t>
          </a:r>
          <a:endParaRPr lang="en-US"/>
        </a:p>
      </dgm:t>
    </dgm:pt>
    <dgm:pt modelId="{2F535ED6-6700-4CEA-85C4-BFB3182B2B42}" type="parTrans" cxnId="{FD18AE34-65B1-4C44-BB35-62E81A2181E4}">
      <dgm:prSet/>
      <dgm:spPr/>
      <dgm:t>
        <a:bodyPr/>
        <a:lstStyle/>
        <a:p>
          <a:endParaRPr lang="en-US"/>
        </a:p>
      </dgm:t>
    </dgm:pt>
    <dgm:pt modelId="{0E506E4D-6DF6-42FE-834F-6E1C47E72454}" type="sibTrans" cxnId="{FD18AE34-65B1-4C44-BB35-62E81A2181E4}">
      <dgm:prSet/>
      <dgm:spPr/>
      <dgm:t>
        <a:bodyPr/>
        <a:lstStyle/>
        <a:p>
          <a:endParaRPr lang="en-US"/>
        </a:p>
      </dgm:t>
    </dgm:pt>
    <dgm:pt modelId="{D41A118F-9B2D-4501-ADDE-62E1E4B8FE92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Assume responsibility for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appointing/contracting auditors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LAs,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0EB01C-6710-40E3-AB7F-445D97F5594C}" type="parTrans" cxnId="{9F5863A8-3FE8-497D-A6D6-1E9813DE7897}">
      <dgm:prSet/>
      <dgm:spPr/>
      <dgm:t>
        <a:bodyPr/>
        <a:lstStyle/>
        <a:p>
          <a:endParaRPr lang="en-US"/>
        </a:p>
      </dgm:t>
    </dgm:pt>
    <dgm:pt modelId="{B84B9273-3A56-4C49-B98C-34DC8C9CEF16}" type="sibTrans" cxnId="{9F5863A8-3FE8-497D-A6D6-1E9813DE7897}">
      <dgm:prSet/>
      <dgm:spPr/>
      <dgm:t>
        <a:bodyPr/>
        <a:lstStyle/>
        <a:p>
          <a:endParaRPr lang="en-US"/>
        </a:p>
      </dgm:t>
    </dgm:pt>
    <dgm:pt modelId="{0D535B87-49B7-4D0B-914C-C3453E8F8D4C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co-ordinate and manage an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oversight framework 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740A63-B2B7-40E4-91F4-F19E29BD82C3}" type="parTrans" cxnId="{2175E336-39C7-4493-992D-F5189B075444}">
      <dgm:prSet/>
      <dgm:spPr/>
      <dgm:t>
        <a:bodyPr/>
        <a:lstStyle/>
        <a:p>
          <a:endParaRPr lang="en-US"/>
        </a:p>
      </dgm:t>
    </dgm:pt>
    <dgm:pt modelId="{E6AAA450-1702-450A-B9B7-31D1553BA1FD}" type="sibTrans" cxnId="{2175E336-39C7-4493-992D-F5189B075444}">
      <dgm:prSet/>
      <dgm:spPr/>
      <dgm:t>
        <a:bodyPr/>
        <a:lstStyle/>
        <a:p>
          <a:endParaRPr lang="en-US"/>
        </a:p>
      </dgm:t>
    </dgm:pt>
    <dgm:pt modelId="{C87C4B0A-3A4E-41FB-8187-94D4F12D06C2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clear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the audit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backlog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147B33-FA53-4F1A-A608-078AF6EB50E4}" type="parTrans" cxnId="{DAB24457-3B41-4CB2-AF75-FD50C47FA88E}">
      <dgm:prSet/>
      <dgm:spPr/>
      <dgm:t>
        <a:bodyPr/>
        <a:lstStyle/>
        <a:p>
          <a:endParaRPr lang="en-US"/>
        </a:p>
      </dgm:t>
    </dgm:pt>
    <dgm:pt modelId="{B795EBCD-E8D3-4D8F-BA2C-ACDA4382650D}" type="sibTrans" cxnId="{DAB24457-3B41-4CB2-AF75-FD50C47FA88E}">
      <dgm:prSet/>
      <dgm:spPr/>
      <dgm:t>
        <a:bodyPr/>
        <a:lstStyle/>
        <a:p>
          <a:endParaRPr lang="en-US"/>
        </a:p>
      </dgm:t>
    </dgm:pt>
    <dgm:pt modelId="{3803814F-3D1F-48CD-A51C-A84DB765BCBF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reestablish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 provision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local audit and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D001B2-E0AE-45CA-BEFE-820232A17FB9}" type="parTrans" cxnId="{CDF72C1F-2301-45E3-A604-E3C0E49C2B46}">
      <dgm:prSet/>
      <dgm:spPr/>
      <dgm:t>
        <a:bodyPr/>
        <a:lstStyle/>
        <a:p>
          <a:endParaRPr lang="en-US"/>
        </a:p>
      </dgm:t>
    </dgm:pt>
    <dgm:pt modelId="{FE3744E2-DF6D-404C-946D-DFF52D0FECC8}" type="sibTrans" cxnId="{CDF72C1F-2301-45E3-A604-E3C0E49C2B46}">
      <dgm:prSet/>
      <dgm:spPr/>
      <dgm:t>
        <a:bodyPr/>
        <a:lstStyle/>
        <a:p>
          <a:endParaRPr lang="en-US"/>
        </a:p>
      </dgm:t>
    </dgm:pt>
    <dgm:pt modelId="{8F5B34B0-0B03-43BB-9103-B09A53AFC853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 new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career pathway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public sector local audit.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3C2858-7658-49EA-A4ED-80DE08C17F96}" type="parTrans" cxnId="{5A81A5BB-54C4-4588-9162-5DD51147270C}">
      <dgm:prSet/>
      <dgm:spPr/>
      <dgm:t>
        <a:bodyPr/>
        <a:lstStyle/>
        <a:p>
          <a:endParaRPr lang="en-US"/>
        </a:p>
      </dgm:t>
    </dgm:pt>
    <dgm:pt modelId="{7F14A571-4D1B-4E31-A49F-1AEC58673A09}" type="sibTrans" cxnId="{5A81A5BB-54C4-4588-9162-5DD51147270C}">
      <dgm:prSet/>
      <dgm:spPr/>
      <dgm:t>
        <a:bodyPr/>
        <a:lstStyle/>
        <a:p>
          <a:endParaRPr lang="en-US"/>
        </a:p>
      </dgm:t>
    </dgm:pt>
    <dgm:pt modelId="{59BE4ACA-F6DD-4EB0-84BF-6071A6EFA2A4}">
      <dgm:prSet/>
      <dgm:spPr/>
      <dgm:t>
        <a:bodyPr/>
        <a:lstStyle/>
        <a:p>
          <a:r>
            <a:rPr lang="en-GB" b="1"/>
            <a:t>Government </a:t>
          </a:r>
          <a:r>
            <a:rPr lang="en-GB"/>
            <a:t>to </a:t>
          </a:r>
          <a:endParaRPr lang="en-US"/>
        </a:p>
      </dgm:t>
    </dgm:pt>
    <dgm:pt modelId="{9EB63FA1-848F-46DD-948C-00675B070FBA}" type="parTrans" cxnId="{D05DB6FC-9AAD-4FFC-95A4-D62B136D8C33}">
      <dgm:prSet/>
      <dgm:spPr/>
      <dgm:t>
        <a:bodyPr/>
        <a:lstStyle/>
        <a:p>
          <a:endParaRPr lang="en-US"/>
        </a:p>
      </dgm:t>
    </dgm:pt>
    <dgm:pt modelId="{1E65266F-2DBA-40A9-A1C0-02F1A4E17632}" type="sibTrans" cxnId="{D05DB6FC-9AAD-4FFC-95A4-D62B136D8C33}">
      <dgm:prSet/>
      <dgm:spPr/>
      <dgm:t>
        <a:bodyPr/>
        <a:lstStyle/>
        <a:p>
          <a:endParaRPr lang="en-US"/>
        </a:p>
      </dgm:t>
    </dgm:pt>
    <dgm:pt modelId="{AF20BAC3-EB33-4AFA-8574-BF29982426D0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Amend primary legislation; review options for the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content and format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accounts and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list of bodies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which LAO appoints auditors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B1B5C7-AFD8-4A03-8169-D6F579D82EE8}" type="parTrans" cxnId="{E1823CCF-0667-49DC-93E9-1A6C79751BD9}">
      <dgm:prSet/>
      <dgm:spPr/>
      <dgm:t>
        <a:bodyPr/>
        <a:lstStyle/>
        <a:p>
          <a:endParaRPr lang="en-US"/>
        </a:p>
      </dgm:t>
    </dgm:pt>
    <dgm:pt modelId="{2DEE61FB-D2B6-4780-9AE2-3A539730274A}" type="sibTrans" cxnId="{E1823CCF-0667-49DC-93E9-1A6C79751BD9}">
      <dgm:prSet/>
      <dgm:spPr/>
      <dgm:t>
        <a:bodyPr/>
        <a:lstStyle/>
        <a:p>
          <a:endParaRPr lang="en-US"/>
        </a:p>
      </dgm:t>
    </dgm:pt>
    <dgm:pt modelId="{5682FC4A-A490-40D4-9B0F-1688ED314F73}">
      <dgm:prSet/>
      <dgm:spPr/>
      <dgm:t>
        <a:bodyPr/>
        <a:lstStyle/>
        <a:p>
          <a:r>
            <a:rPr lang="en-GB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collaboratively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the sector to develop and improve LPA to make it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fit for purpose 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3F2B89-60EE-4383-B67D-1840EB784AD4}" type="parTrans" cxnId="{6BAC4806-F55C-42AD-BCEA-3516F82B89F0}">
      <dgm:prSet/>
      <dgm:spPr/>
      <dgm:t>
        <a:bodyPr/>
        <a:lstStyle/>
        <a:p>
          <a:endParaRPr lang="en-US"/>
        </a:p>
      </dgm:t>
    </dgm:pt>
    <dgm:pt modelId="{7D94BA49-88CD-4895-8814-9FA3495F311B}" type="sibTrans" cxnId="{6BAC4806-F55C-42AD-BCEA-3516F82B89F0}">
      <dgm:prSet/>
      <dgm:spPr/>
      <dgm:t>
        <a:bodyPr/>
        <a:lstStyle/>
        <a:p>
          <a:endParaRPr lang="en-US"/>
        </a:p>
      </dgm:t>
    </dgm:pt>
    <dgm:pt modelId="{0C3A8268-3FA6-40C3-ABB3-EF5E3B5BD269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apply the new local audit approach/regime to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locally delivered services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/sectors such as the police, FRS, national parks etc,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2E3150-698A-429C-BE7B-0CA678216C17}" type="parTrans" cxnId="{E318A2A9-6923-4FB3-9336-77BC43090DCB}">
      <dgm:prSet/>
      <dgm:spPr/>
      <dgm:t>
        <a:bodyPr/>
        <a:lstStyle/>
        <a:p>
          <a:endParaRPr lang="en-US"/>
        </a:p>
      </dgm:t>
    </dgm:pt>
    <dgm:pt modelId="{E485F187-D576-4205-9541-B973325F554C}" type="sibTrans" cxnId="{E318A2A9-6923-4FB3-9336-77BC43090DCB}">
      <dgm:prSet/>
      <dgm:spPr/>
      <dgm:t>
        <a:bodyPr/>
        <a:lstStyle/>
        <a:p>
          <a:endParaRPr lang="en-US"/>
        </a:p>
      </dgm:t>
    </dgm:pt>
    <dgm:pt modelId="{6681A79F-440E-40BD-8CE5-37DEDD57DCE7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with the sector and Scotland, Wales and Northern Ireland to ensure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future accounting practices are consistent across the UK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A1C15E-2FCC-4FC2-81BA-19FF83DADE17}" type="parTrans" cxnId="{328684A7-2247-45CA-9C4E-C39EA32733B0}">
      <dgm:prSet/>
      <dgm:spPr/>
      <dgm:t>
        <a:bodyPr/>
        <a:lstStyle/>
        <a:p>
          <a:endParaRPr lang="en-US"/>
        </a:p>
      </dgm:t>
    </dgm:pt>
    <dgm:pt modelId="{859103DD-DE07-4F04-8685-8463160FC0AA}" type="sibTrans" cxnId="{328684A7-2247-45CA-9C4E-C39EA32733B0}">
      <dgm:prSet/>
      <dgm:spPr/>
      <dgm:t>
        <a:bodyPr/>
        <a:lstStyle/>
        <a:p>
          <a:endParaRPr lang="en-US"/>
        </a:p>
      </dgm:t>
    </dgm:pt>
    <dgm:pt modelId="{E255CBC4-CA55-4A45-9055-BED3234DD543}" type="pres">
      <dgm:prSet presAssocID="{8216E1E6-AFFF-483F-A755-23C55BED498B}" presName="linear" presStyleCnt="0">
        <dgm:presLayoutVars>
          <dgm:animLvl val="lvl"/>
          <dgm:resizeHandles val="exact"/>
        </dgm:presLayoutVars>
      </dgm:prSet>
      <dgm:spPr/>
    </dgm:pt>
    <dgm:pt modelId="{E945A5EC-BBE8-464D-9B6B-8E126D15BEE1}" type="pres">
      <dgm:prSet presAssocID="{F2D6DAE4-9F77-4D0D-9D03-1B1E615D30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0C2668-19D9-4140-8452-D4AAF5DCBB73}" type="pres">
      <dgm:prSet presAssocID="{F2D6DAE4-9F77-4D0D-9D03-1B1E615D3076}" presName="childText" presStyleLbl="revTx" presStyleIdx="0" presStyleCnt="2">
        <dgm:presLayoutVars>
          <dgm:bulletEnabled val="1"/>
        </dgm:presLayoutVars>
      </dgm:prSet>
      <dgm:spPr/>
    </dgm:pt>
    <dgm:pt modelId="{8C633BA2-61BD-4142-BB67-B6C875502D67}" type="pres">
      <dgm:prSet presAssocID="{59BE4ACA-F6DD-4EB0-84BF-6071A6EFA2A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6BB3EA-7989-49B9-A641-7DDD7C0FFFA2}" type="pres">
      <dgm:prSet presAssocID="{59BE4ACA-F6DD-4EB0-84BF-6071A6EFA2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E1CA805-0DAE-434D-B387-331067ECCCDD}" type="presOf" srcId="{8F5B34B0-0B03-43BB-9103-B09A53AFC853}" destId="{BB0C2668-19D9-4140-8452-D4AAF5DCBB73}" srcOrd="0" destOrd="4" presId="urn:microsoft.com/office/officeart/2005/8/layout/vList2"/>
    <dgm:cxn modelId="{6BAC4806-F55C-42AD-BCEA-3516F82B89F0}" srcId="{59BE4ACA-F6DD-4EB0-84BF-6071A6EFA2A4}" destId="{5682FC4A-A490-40D4-9B0F-1688ED314F73}" srcOrd="1" destOrd="0" parTransId="{043F2B89-60EE-4383-B67D-1840EB784AD4}" sibTransId="{7D94BA49-88CD-4895-8814-9FA3495F311B}"/>
    <dgm:cxn modelId="{CDF72C1F-2301-45E3-A604-E3C0E49C2B46}" srcId="{F2D6DAE4-9F77-4D0D-9D03-1B1E615D3076}" destId="{3803814F-3D1F-48CD-A51C-A84DB765BCBF}" srcOrd="3" destOrd="0" parTransId="{3AD001B2-E0AE-45CA-BEFE-820232A17FB9}" sibTransId="{FE3744E2-DF6D-404C-946D-DFF52D0FECC8}"/>
    <dgm:cxn modelId="{FD18AE34-65B1-4C44-BB35-62E81A2181E4}" srcId="{8216E1E6-AFFF-483F-A755-23C55BED498B}" destId="{F2D6DAE4-9F77-4D0D-9D03-1B1E615D3076}" srcOrd="0" destOrd="0" parTransId="{2F535ED6-6700-4CEA-85C4-BFB3182B2B42}" sibTransId="{0E506E4D-6DF6-42FE-834F-6E1C47E72454}"/>
    <dgm:cxn modelId="{F78CF735-57C7-4AA9-A089-47AE696516E7}" type="presOf" srcId="{0C3A8268-3FA6-40C3-ABB3-EF5E3B5BD269}" destId="{9B6BB3EA-7989-49B9-A641-7DDD7C0FFFA2}" srcOrd="0" destOrd="2" presId="urn:microsoft.com/office/officeart/2005/8/layout/vList2"/>
    <dgm:cxn modelId="{2175E336-39C7-4493-992D-F5189B075444}" srcId="{F2D6DAE4-9F77-4D0D-9D03-1B1E615D3076}" destId="{0D535B87-49B7-4D0B-914C-C3453E8F8D4C}" srcOrd="1" destOrd="0" parTransId="{65740A63-B2B7-40E4-91F4-F19E29BD82C3}" sibTransId="{E6AAA450-1702-450A-B9B7-31D1553BA1FD}"/>
    <dgm:cxn modelId="{45F6C443-9E0E-4159-927C-495C8437EF81}" type="presOf" srcId="{5682FC4A-A490-40D4-9B0F-1688ED314F73}" destId="{9B6BB3EA-7989-49B9-A641-7DDD7C0FFFA2}" srcOrd="0" destOrd="1" presId="urn:microsoft.com/office/officeart/2005/8/layout/vList2"/>
    <dgm:cxn modelId="{90E0C269-83F9-4DCD-B793-4EE65F8A3DC0}" type="presOf" srcId="{8216E1E6-AFFF-483F-A755-23C55BED498B}" destId="{E255CBC4-CA55-4A45-9055-BED3234DD543}" srcOrd="0" destOrd="0" presId="urn:microsoft.com/office/officeart/2005/8/layout/vList2"/>
    <dgm:cxn modelId="{F61C1E55-AA04-47DE-8E18-CF2D432946BB}" type="presOf" srcId="{59BE4ACA-F6DD-4EB0-84BF-6071A6EFA2A4}" destId="{8C633BA2-61BD-4142-BB67-B6C875502D67}" srcOrd="0" destOrd="0" presId="urn:microsoft.com/office/officeart/2005/8/layout/vList2"/>
    <dgm:cxn modelId="{19C55A55-77AD-459B-B78C-78EBA7DA3F75}" type="presOf" srcId="{0D535B87-49B7-4D0B-914C-C3453E8F8D4C}" destId="{BB0C2668-19D9-4140-8452-D4AAF5DCBB73}" srcOrd="0" destOrd="1" presId="urn:microsoft.com/office/officeart/2005/8/layout/vList2"/>
    <dgm:cxn modelId="{DAB24457-3B41-4CB2-AF75-FD50C47FA88E}" srcId="{F2D6DAE4-9F77-4D0D-9D03-1B1E615D3076}" destId="{C87C4B0A-3A4E-41FB-8187-94D4F12D06C2}" srcOrd="2" destOrd="0" parTransId="{B3147B33-FA53-4F1A-A608-078AF6EB50E4}" sibTransId="{B795EBCD-E8D3-4D8F-BA2C-ACDA4382650D}"/>
    <dgm:cxn modelId="{92A5418E-73F2-435E-8AF8-7F8DF205CE4F}" type="presOf" srcId="{C87C4B0A-3A4E-41FB-8187-94D4F12D06C2}" destId="{BB0C2668-19D9-4140-8452-D4AAF5DCBB73}" srcOrd="0" destOrd="2" presId="urn:microsoft.com/office/officeart/2005/8/layout/vList2"/>
    <dgm:cxn modelId="{B92E1A92-2C25-45FF-BBDF-A46EC59A8D85}" type="presOf" srcId="{F2D6DAE4-9F77-4D0D-9D03-1B1E615D3076}" destId="{E945A5EC-BBE8-464D-9B6B-8E126D15BEE1}" srcOrd="0" destOrd="0" presId="urn:microsoft.com/office/officeart/2005/8/layout/vList2"/>
    <dgm:cxn modelId="{D541E394-4033-4478-AD6F-E1A87C6621E9}" type="presOf" srcId="{AF20BAC3-EB33-4AFA-8574-BF29982426D0}" destId="{9B6BB3EA-7989-49B9-A641-7DDD7C0FFFA2}" srcOrd="0" destOrd="0" presId="urn:microsoft.com/office/officeart/2005/8/layout/vList2"/>
    <dgm:cxn modelId="{328684A7-2247-45CA-9C4E-C39EA32733B0}" srcId="{59BE4ACA-F6DD-4EB0-84BF-6071A6EFA2A4}" destId="{6681A79F-440E-40BD-8CE5-37DEDD57DCE7}" srcOrd="3" destOrd="0" parTransId="{A2A1C15E-2FCC-4FC2-81BA-19FF83DADE17}" sibTransId="{859103DD-DE07-4F04-8685-8463160FC0AA}"/>
    <dgm:cxn modelId="{9F5863A8-3FE8-497D-A6D6-1E9813DE7897}" srcId="{F2D6DAE4-9F77-4D0D-9D03-1B1E615D3076}" destId="{D41A118F-9B2D-4501-ADDE-62E1E4B8FE92}" srcOrd="0" destOrd="0" parTransId="{FD0EB01C-6710-40E3-AB7F-445D97F5594C}" sibTransId="{B84B9273-3A56-4C49-B98C-34DC8C9CEF16}"/>
    <dgm:cxn modelId="{E318A2A9-6923-4FB3-9336-77BC43090DCB}" srcId="{59BE4ACA-F6DD-4EB0-84BF-6071A6EFA2A4}" destId="{0C3A8268-3FA6-40C3-ABB3-EF5E3B5BD269}" srcOrd="2" destOrd="0" parTransId="{1C2E3150-698A-429C-BE7B-0CA678216C17}" sibTransId="{E485F187-D576-4205-9541-B973325F554C}"/>
    <dgm:cxn modelId="{FF6B18B8-1496-4612-B996-13C39EF28E52}" type="presOf" srcId="{6681A79F-440E-40BD-8CE5-37DEDD57DCE7}" destId="{9B6BB3EA-7989-49B9-A641-7DDD7C0FFFA2}" srcOrd="0" destOrd="3" presId="urn:microsoft.com/office/officeart/2005/8/layout/vList2"/>
    <dgm:cxn modelId="{5A81A5BB-54C4-4588-9162-5DD51147270C}" srcId="{F2D6DAE4-9F77-4D0D-9D03-1B1E615D3076}" destId="{8F5B34B0-0B03-43BB-9103-B09A53AFC853}" srcOrd="4" destOrd="0" parTransId="{CE3C2858-7658-49EA-A4ED-80DE08C17F96}" sibTransId="{7F14A571-4D1B-4E31-A49F-1AEC58673A09}"/>
    <dgm:cxn modelId="{619452C4-51CD-44A8-92EE-2E402E5B5878}" type="presOf" srcId="{D41A118F-9B2D-4501-ADDE-62E1E4B8FE92}" destId="{BB0C2668-19D9-4140-8452-D4AAF5DCBB73}" srcOrd="0" destOrd="0" presId="urn:microsoft.com/office/officeart/2005/8/layout/vList2"/>
    <dgm:cxn modelId="{E1823CCF-0667-49DC-93E9-1A6C79751BD9}" srcId="{59BE4ACA-F6DD-4EB0-84BF-6071A6EFA2A4}" destId="{AF20BAC3-EB33-4AFA-8574-BF29982426D0}" srcOrd="0" destOrd="0" parTransId="{62B1B5C7-AFD8-4A03-8169-D6F579D82EE8}" sibTransId="{2DEE61FB-D2B6-4780-9AE2-3A539730274A}"/>
    <dgm:cxn modelId="{F8777CDC-BB50-4573-8B07-AE406B08012C}" type="presOf" srcId="{3803814F-3D1F-48CD-A51C-A84DB765BCBF}" destId="{BB0C2668-19D9-4140-8452-D4AAF5DCBB73}" srcOrd="0" destOrd="3" presId="urn:microsoft.com/office/officeart/2005/8/layout/vList2"/>
    <dgm:cxn modelId="{D05DB6FC-9AAD-4FFC-95A4-D62B136D8C33}" srcId="{8216E1E6-AFFF-483F-A755-23C55BED498B}" destId="{59BE4ACA-F6DD-4EB0-84BF-6071A6EFA2A4}" srcOrd="1" destOrd="0" parTransId="{9EB63FA1-848F-46DD-948C-00675B070FBA}" sibTransId="{1E65266F-2DBA-40A9-A1C0-02F1A4E17632}"/>
    <dgm:cxn modelId="{A597C4EF-20FA-4D55-9F4E-FD3493D8BA78}" type="presParOf" srcId="{E255CBC4-CA55-4A45-9055-BED3234DD543}" destId="{E945A5EC-BBE8-464D-9B6B-8E126D15BEE1}" srcOrd="0" destOrd="0" presId="urn:microsoft.com/office/officeart/2005/8/layout/vList2"/>
    <dgm:cxn modelId="{29053452-7135-4CDF-85AA-F2F0F50F883F}" type="presParOf" srcId="{E255CBC4-CA55-4A45-9055-BED3234DD543}" destId="{BB0C2668-19D9-4140-8452-D4AAF5DCBB73}" srcOrd="1" destOrd="0" presId="urn:microsoft.com/office/officeart/2005/8/layout/vList2"/>
    <dgm:cxn modelId="{F53CCB34-0E95-47E9-8E37-D3549CE489A2}" type="presParOf" srcId="{E255CBC4-CA55-4A45-9055-BED3234DD543}" destId="{8C633BA2-61BD-4142-BB67-B6C875502D67}" srcOrd="2" destOrd="0" presId="urn:microsoft.com/office/officeart/2005/8/layout/vList2"/>
    <dgm:cxn modelId="{2D151804-92BD-451D-9E01-0214938706BC}" type="presParOf" srcId="{E255CBC4-CA55-4A45-9055-BED3234DD543}" destId="{9B6BB3EA-7989-49B9-A641-7DDD7C0FFF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C6E3B-FA23-4DF1-BC87-F186ED08DA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1CD0B7-432B-46CA-B409-F29FE86E0B81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redefinition of the purpose of audit, and clarity on system leadership (LAO) 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EC1A64-A85B-4360-8292-E1CCF56CF720}" type="parTrans" cxnId="{9B17FF59-338B-45BA-B522-3F9E92468FE3}">
      <dgm:prSet/>
      <dgm:spPr/>
      <dgm:t>
        <a:bodyPr/>
        <a:lstStyle/>
        <a:p>
          <a:endParaRPr lang="en-US"/>
        </a:p>
      </dgm:t>
    </dgm:pt>
    <dgm:pt modelId="{67E788D3-11F1-4710-84E0-C37166773FB0}" type="sibTrans" cxnId="{9B17FF59-338B-45BA-B522-3F9E92468FE3}">
      <dgm:prSet/>
      <dgm:spPr/>
      <dgm:t>
        <a:bodyPr/>
        <a:lstStyle/>
        <a:p>
          <a:endParaRPr lang="en-US"/>
        </a:p>
      </dgm:t>
    </dgm:pt>
    <dgm:pt modelId="{CFCA463F-1B99-40B9-94B2-8E4DE0408371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Proposals to tackle the dysfunctional audit ‘market’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BCF360-BAAE-4FD8-B5A7-B21E963A97A5}" type="parTrans" cxnId="{2842C34D-EC56-4FAB-8383-F410BCA92633}">
      <dgm:prSet/>
      <dgm:spPr/>
      <dgm:t>
        <a:bodyPr/>
        <a:lstStyle/>
        <a:p>
          <a:endParaRPr lang="en-US"/>
        </a:p>
      </dgm:t>
    </dgm:pt>
    <dgm:pt modelId="{2747DC77-740B-4B14-9652-8C8EDB322D81}" type="sibTrans" cxnId="{2842C34D-EC56-4FAB-8383-F410BCA92633}">
      <dgm:prSet/>
      <dgm:spPr/>
      <dgm:t>
        <a:bodyPr/>
        <a:lstStyle/>
        <a:p>
          <a:endParaRPr lang="en-US"/>
        </a:p>
      </dgm:t>
    </dgm:pt>
    <dgm:pt modelId="{9BE67D31-1B9B-4D3C-9D51-E56A19D0B86A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centralised audit registration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responsibility for fees;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19B10E-3659-413A-A8EB-16A39393B498}" type="parTrans" cxnId="{977AAB3C-A0C4-430F-960E-EFF5D6542689}">
      <dgm:prSet/>
      <dgm:spPr/>
      <dgm:t>
        <a:bodyPr/>
        <a:lstStyle/>
        <a:p>
          <a:endParaRPr lang="en-US"/>
        </a:p>
      </dgm:t>
    </dgm:pt>
    <dgm:pt modelId="{6CA507FB-D070-4F4B-AABE-77BB7675610C}" type="sibTrans" cxnId="{977AAB3C-A0C4-430F-960E-EFF5D6542689}">
      <dgm:prSet/>
      <dgm:spPr/>
      <dgm:t>
        <a:bodyPr/>
        <a:lstStyle/>
        <a:p>
          <a:endParaRPr lang="en-US"/>
        </a:p>
      </dgm:t>
    </dgm:pt>
    <dgm:pt modelId="{1A00E1C1-2882-48FE-B10E-FB7DB113C971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creation of a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new public audit firm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5F5BF8-027A-4845-B419-942DC1EE80B0}" type="parTrans" cxnId="{CEB9AABF-317A-4AC7-8D40-5B728014C9D2}">
      <dgm:prSet/>
      <dgm:spPr/>
      <dgm:t>
        <a:bodyPr/>
        <a:lstStyle/>
        <a:p>
          <a:endParaRPr lang="en-US"/>
        </a:p>
      </dgm:t>
    </dgm:pt>
    <dgm:pt modelId="{1CC46022-1BAD-40B5-887B-578541646F97}" type="sibTrans" cxnId="{CEB9AABF-317A-4AC7-8D40-5B728014C9D2}">
      <dgm:prSet/>
      <dgm:spPr/>
      <dgm:t>
        <a:bodyPr/>
        <a:lstStyle/>
        <a:p>
          <a:endParaRPr lang="en-US"/>
        </a:p>
      </dgm:t>
    </dgm:pt>
    <dgm:pt modelId="{928B7228-0747-4C22-AB77-4B72E9E91DAB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complementary changes to the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internal audit function within local authorities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482CCD-D868-44E8-AF2C-EC32B4698BA1}" type="parTrans" cxnId="{9A6ACAFE-5EE1-4581-925A-5A5FD3F8AD6F}">
      <dgm:prSet/>
      <dgm:spPr/>
      <dgm:t>
        <a:bodyPr/>
        <a:lstStyle/>
        <a:p>
          <a:endParaRPr lang="en-US"/>
        </a:p>
      </dgm:t>
    </dgm:pt>
    <dgm:pt modelId="{2735F241-D425-4937-A73C-9EC463F9D357}" type="sibTrans" cxnId="{9A6ACAFE-5EE1-4581-925A-5A5FD3F8AD6F}">
      <dgm:prSet/>
      <dgm:spPr/>
      <dgm:t>
        <a:bodyPr/>
        <a:lstStyle/>
        <a:p>
          <a:endParaRPr lang="en-US"/>
        </a:p>
      </dgm:t>
    </dgm:pt>
    <dgm:pt modelId="{4803233A-3662-4347-A376-D96C0CC0547C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new LPA regime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E55AE21-32C3-4DBA-B1AA-4109CC39ECE6}" type="parTrans" cxnId="{00AF1C7D-04B2-4AA6-BA5F-76817840F0FB}">
      <dgm:prSet/>
      <dgm:spPr/>
      <dgm:t>
        <a:bodyPr/>
        <a:lstStyle/>
        <a:p>
          <a:endParaRPr lang="en-US"/>
        </a:p>
      </dgm:t>
    </dgm:pt>
    <dgm:pt modelId="{4E9D8928-6A6A-4E29-BA78-7CBC8585748B}" type="sibTrans" cxnId="{00AF1C7D-04B2-4AA6-BA5F-76817840F0FB}">
      <dgm:prSet/>
      <dgm:spPr/>
      <dgm:t>
        <a:bodyPr/>
        <a:lstStyle/>
        <a:p>
          <a:endParaRPr lang="en-US"/>
        </a:p>
      </dgm:t>
    </dgm:pt>
    <dgm:pt modelId="{6E3091EC-F0F6-4BBA-A7A5-1DB8B1A94310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commitment to working collaboratively with the sector to develop/improve LPA and make it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fit for purpose and fit for future purpose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07DFA0-D2A1-4355-9D04-7216158B28CF}" type="parTrans" cxnId="{48AD8B03-2E1E-4435-B1E3-4576084D01CA}">
      <dgm:prSet/>
      <dgm:spPr/>
      <dgm:t>
        <a:bodyPr/>
        <a:lstStyle/>
        <a:p>
          <a:endParaRPr lang="en-US"/>
        </a:p>
      </dgm:t>
    </dgm:pt>
    <dgm:pt modelId="{F4E530DB-B952-428B-A302-AE64FBC1C215}" type="sibTrans" cxnId="{48AD8B03-2E1E-4435-B1E3-4576084D01CA}">
      <dgm:prSet/>
      <dgm:spPr/>
      <dgm:t>
        <a:bodyPr/>
        <a:lstStyle/>
        <a:p>
          <a:endParaRPr lang="en-US"/>
        </a:p>
      </dgm:t>
    </dgm:pt>
    <dgm:pt modelId="{E57101AC-EEFB-40C4-BD1A-8D220AFFF3FC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Consistent accounting practices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across the UK.  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39712A-27F3-4658-A456-F0760EE5F978}" type="parTrans" cxnId="{B41B7834-7EC8-45E4-A02F-C066254369DC}">
      <dgm:prSet/>
      <dgm:spPr/>
      <dgm:t>
        <a:bodyPr/>
        <a:lstStyle/>
        <a:p>
          <a:endParaRPr lang="en-US"/>
        </a:p>
      </dgm:t>
    </dgm:pt>
    <dgm:pt modelId="{89149E9C-305E-4BD6-8907-EA62C97CCBA6}" type="sibTrans" cxnId="{B41B7834-7EC8-45E4-A02F-C066254369DC}">
      <dgm:prSet/>
      <dgm:spPr/>
      <dgm:t>
        <a:bodyPr/>
        <a:lstStyle/>
        <a:p>
          <a:endParaRPr lang="en-US"/>
        </a:p>
      </dgm:t>
    </dgm:pt>
    <dgm:pt modelId="{6A81630C-2D95-4930-ADBB-A3788651AF0E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Proposed changes and </a:t>
          </a:r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 of smaller public entities audit </a:t>
          </a:r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30AD0B-8FDE-4C84-9D17-EBA727788FD9}" type="parTrans" cxnId="{F17D3829-79CE-4D01-8BEC-51A7A3C0A1CF}">
      <dgm:prSet/>
      <dgm:spPr/>
      <dgm:t>
        <a:bodyPr/>
        <a:lstStyle/>
        <a:p>
          <a:endParaRPr lang="en-US"/>
        </a:p>
      </dgm:t>
    </dgm:pt>
    <dgm:pt modelId="{8F83DF8E-AE30-4C09-96BF-29BC327D7E2D}" type="sibTrans" cxnId="{F17D3829-79CE-4D01-8BEC-51A7A3C0A1CF}">
      <dgm:prSet/>
      <dgm:spPr/>
      <dgm:t>
        <a:bodyPr/>
        <a:lstStyle/>
        <a:p>
          <a:endParaRPr lang="en-US"/>
        </a:p>
      </dgm:t>
    </dgm:pt>
    <dgm:pt modelId="{889E1F2B-E9B9-422C-948C-420F3D81073C}">
      <dgm:prSet/>
      <dgm:spPr/>
      <dgm:t>
        <a:bodyPr/>
        <a:lstStyle/>
        <a:p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C1D6CE-D5F0-46C5-ADD9-32CA147ACFBA}" type="parTrans" cxnId="{827C8338-996E-4649-8645-5F97CEE4C4A9}">
      <dgm:prSet/>
      <dgm:spPr/>
      <dgm:t>
        <a:bodyPr/>
        <a:lstStyle/>
        <a:p>
          <a:endParaRPr lang="en-GB"/>
        </a:p>
      </dgm:t>
    </dgm:pt>
    <dgm:pt modelId="{97120E63-9DFF-4400-86DB-6D1469DC31F6}" type="sibTrans" cxnId="{827C8338-996E-4649-8645-5F97CEE4C4A9}">
      <dgm:prSet/>
      <dgm:spPr/>
      <dgm:t>
        <a:bodyPr/>
        <a:lstStyle/>
        <a:p>
          <a:endParaRPr lang="en-GB"/>
        </a:p>
      </dgm:t>
    </dgm:pt>
    <dgm:pt modelId="{A4EAEB0A-3E5D-4AF5-8762-EC312E0333AF}" type="pres">
      <dgm:prSet presAssocID="{8C0C6E3B-FA23-4DF1-BC87-F186ED08DAD2}" presName="linear" presStyleCnt="0">
        <dgm:presLayoutVars>
          <dgm:animLvl val="lvl"/>
          <dgm:resizeHandles val="exact"/>
        </dgm:presLayoutVars>
      </dgm:prSet>
      <dgm:spPr/>
    </dgm:pt>
    <dgm:pt modelId="{38890E4B-B74D-4E3C-8A1B-1BB7305F6B79}" type="pres">
      <dgm:prSet presAssocID="{951CD0B7-432B-46CA-B409-F29FE86E0B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1CF217-9C57-437F-B14B-E0173B9DA0A6}" type="pres">
      <dgm:prSet presAssocID="{67E788D3-11F1-4710-84E0-C37166773FB0}" presName="spacer" presStyleCnt="0"/>
      <dgm:spPr/>
    </dgm:pt>
    <dgm:pt modelId="{43A8A004-5457-4080-9EDA-1C3A2167ADE7}" type="pres">
      <dgm:prSet presAssocID="{CFCA463F-1B99-40B9-94B2-8E4DE04083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B5A7C9-5AD0-4C0B-8D5E-325E5E4F84DC}" type="pres">
      <dgm:prSet presAssocID="{CFCA463F-1B99-40B9-94B2-8E4DE0408371}" presName="childText" presStyleLbl="revTx" presStyleIdx="0" presStyleCnt="2">
        <dgm:presLayoutVars>
          <dgm:bulletEnabled val="1"/>
        </dgm:presLayoutVars>
      </dgm:prSet>
      <dgm:spPr/>
    </dgm:pt>
    <dgm:pt modelId="{A1875A7B-4DFE-4D5E-B927-770ECE217291}" type="pres">
      <dgm:prSet presAssocID="{4803233A-3662-4347-A376-D96C0CC054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E6446F-3089-44A1-84C0-5F72E8339683}" type="pres">
      <dgm:prSet presAssocID="{4803233A-3662-4347-A376-D96C0CC054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8AD8B03-2E1E-4435-B1E3-4576084D01CA}" srcId="{4803233A-3662-4347-A376-D96C0CC0547C}" destId="{6E3091EC-F0F6-4BBA-A7A5-1DB8B1A94310}" srcOrd="0" destOrd="0" parTransId="{F807DFA0-D2A1-4355-9D04-7216158B28CF}" sibTransId="{F4E530DB-B952-428B-A302-AE64FBC1C215}"/>
    <dgm:cxn modelId="{F17D3829-79CE-4D01-8BEC-51A7A3C0A1CF}" srcId="{4803233A-3662-4347-A376-D96C0CC0547C}" destId="{6A81630C-2D95-4930-ADBB-A3788651AF0E}" srcOrd="2" destOrd="0" parTransId="{8330AD0B-8FDE-4C84-9D17-EBA727788FD9}" sibTransId="{8F83DF8E-AE30-4C09-96BF-29BC327D7E2D}"/>
    <dgm:cxn modelId="{EFCC4934-04EA-436D-91BD-F0CCB17DEDAB}" type="presOf" srcId="{951CD0B7-432B-46CA-B409-F29FE86E0B81}" destId="{38890E4B-B74D-4E3C-8A1B-1BB7305F6B79}" srcOrd="0" destOrd="0" presId="urn:microsoft.com/office/officeart/2005/8/layout/vList2"/>
    <dgm:cxn modelId="{B41B7834-7EC8-45E4-A02F-C066254369DC}" srcId="{4803233A-3662-4347-A376-D96C0CC0547C}" destId="{E57101AC-EEFB-40C4-BD1A-8D220AFFF3FC}" srcOrd="1" destOrd="0" parTransId="{BE39712A-27F3-4658-A456-F0760EE5F978}" sibTransId="{89149E9C-305E-4BD6-8907-EA62C97CCBA6}"/>
    <dgm:cxn modelId="{827C8338-996E-4649-8645-5F97CEE4C4A9}" srcId="{CFCA463F-1B99-40B9-94B2-8E4DE0408371}" destId="{889E1F2B-E9B9-422C-948C-420F3D81073C}" srcOrd="3" destOrd="0" parTransId="{F0C1D6CE-D5F0-46C5-ADD9-32CA147ACFBA}" sibTransId="{97120E63-9DFF-4400-86DB-6D1469DC31F6}"/>
    <dgm:cxn modelId="{977AAB3C-A0C4-430F-960E-EFF5D6542689}" srcId="{CFCA463F-1B99-40B9-94B2-8E4DE0408371}" destId="{9BE67D31-1B9B-4D3C-9D51-E56A19D0B86A}" srcOrd="0" destOrd="0" parTransId="{7719B10E-3659-413A-A8EB-16A39393B498}" sibTransId="{6CA507FB-D070-4F4B-AABE-77BB7675610C}"/>
    <dgm:cxn modelId="{3636534D-D5BD-4AAC-9CC1-EC72F4D4DC8B}" type="presOf" srcId="{928B7228-0747-4C22-AB77-4B72E9E91DAB}" destId="{F8B5A7C9-5AD0-4C0B-8D5E-325E5E4F84DC}" srcOrd="0" destOrd="2" presId="urn:microsoft.com/office/officeart/2005/8/layout/vList2"/>
    <dgm:cxn modelId="{2842C34D-EC56-4FAB-8383-F410BCA92633}" srcId="{8C0C6E3B-FA23-4DF1-BC87-F186ED08DAD2}" destId="{CFCA463F-1B99-40B9-94B2-8E4DE0408371}" srcOrd="1" destOrd="0" parTransId="{2FBCF360-BAAE-4FD8-B5A7-B21E963A97A5}" sibTransId="{2747DC77-740B-4B14-9652-8C8EDB322D81}"/>
    <dgm:cxn modelId="{473AC459-1008-4450-BE80-07BAE35EAA3D}" type="presOf" srcId="{1A00E1C1-2882-48FE-B10E-FB7DB113C971}" destId="{F8B5A7C9-5AD0-4C0B-8D5E-325E5E4F84DC}" srcOrd="0" destOrd="1" presId="urn:microsoft.com/office/officeart/2005/8/layout/vList2"/>
    <dgm:cxn modelId="{9B17FF59-338B-45BA-B522-3F9E92468FE3}" srcId="{8C0C6E3B-FA23-4DF1-BC87-F186ED08DAD2}" destId="{951CD0B7-432B-46CA-B409-F29FE86E0B81}" srcOrd="0" destOrd="0" parTransId="{FBEC1A64-A85B-4360-8292-E1CCF56CF720}" sibTransId="{67E788D3-11F1-4710-84E0-C37166773FB0}"/>
    <dgm:cxn modelId="{00AF1C7D-04B2-4AA6-BA5F-76817840F0FB}" srcId="{8C0C6E3B-FA23-4DF1-BC87-F186ED08DAD2}" destId="{4803233A-3662-4347-A376-D96C0CC0547C}" srcOrd="2" destOrd="0" parTransId="{4E55AE21-32C3-4DBA-B1AA-4109CC39ECE6}" sibTransId="{4E9D8928-6A6A-4E29-BA78-7CBC8585748B}"/>
    <dgm:cxn modelId="{E063617D-C552-40D9-9528-0EF6F04B761D}" type="presOf" srcId="{6E3091EC-F0F6-4BBA-A7A5-1DB8B1A94310}" destId="{D9E6446F-3089-44A1-84C0-5F72E8339683}" srcOrd="0" destOrd="0" presId="urn:microsoft.com/office/officeart/2005/8/layout/vList2"/>
    <dgm:cxn modelId="{3D413A80-C279-48BB-A877-75B73F0E7623}" type="presOf" srcId="{6A81630C-2D95-4930-ADBB-A3788651AF0E}" destId="{D9E6446F-3089-44A1-84C0-5F72E8339683}" srcOrd="0" destOrd="2" presId="urn:microsoft.com/office/officeart/2005/8/layout/vList2"/>
    <dgm:cxn modelId="{5F405E83-FEB2-4FFF-A9A7-E250EC72026E}" type="presOf" srcId="{4803233A-3662-4347-A376-D96C0CC0547C}" destId="{A1875A7B-4DFE-4D5E-B927-770ECE217291}" srcOrd="0" destOrd="0" presId="urn:microsoft.com/office/officeart/2005/8/layout/vList2"/>
    <dgm:cxn modelId="{EDF477B0-E0D8-4172-8984-EFC284712972}" type="presOf" srcId="{CFCA463F-1B99-40B9-94B2-8E4DE0408371}" destId="{43A8A004-5457-4080-9EDA-1C3A2167ADE7}" srcOrd="0" destOrd="0" presId="urn:microsoft.com/office/officeart/2005/8/layout/vList2"/>
    <dgm:cxn modelId="{CEB9AABF-317A-4AC7-8D40-5B728014C9D2}" srcId="{CFCA463F-1B99-40B9-94B2-8E4DE0408371}" destId="{1A00E1C1-2882-48FE-B10E-FB7DB113C971}" srcOrd="1" destOrd="0" parTransId="{035F5BF8-027A-4845-B419-942DC1EE80B0}" sibTransId="{1CC46022-1BAD-40B5-887B-578541646F97}"/>
    <dgm:cxn modelId="{F595FECE-2D2E-430D-8813-6699B5DD57B7}" type="presOf" srcId="{889E1F2B-E9B9-422C-948C-420F3D81073C}" destId="{F8B5A7C9-5AD0-4C0B-8D5E-325E5E4F84DC}" srcOrd="0" destOrd="3" presId="urn:microsoft.com/office/officeart/2005/8/layout/vList2"/>
    <dgm:cxn modelId="{6FB9ECD4-B26E-4A47-9A98-B0D539D067A0}" type="presOf" srcId="{8C0C6E3B-FA23-4DF1-BC87-F186ED08DAD2}" destId="{A4EAEB0A-3E5D-4AF5-8762-EC312E0333AF}" srcOrd="0" destOrd="0" presId="urn:microsoft.com/office/officeart/2005/8/layout/vList2"/>
    <dgm:cxn modelId="{22CF53E4-2184-479B-B677-7D28CB29D159}" type="presOf" srcId="{9BE67D31-1B9B-4D3C-9D51-E56A19D0B86A}" destId="{F8B5A7C9-5AD0-4C0B-8D5E-325E5E4F84DC}" srcOrd="0" destOrd="0" presId="urn:microsoft.com/office/officeart/2005/8/layout/vList2"/>
    <dgm:cxn modelId="{103406EB-E1CC-4359-B90B-1DB5C331DB1F}" type="presOf" srcId="{E57101AC-EEFB-40C4-BD1A-8D220AFFF3FC}" destId="{D9E6446F-3089-44A1-84C0-5F72E8339683}" srcOrd="0" destOrd="1" presId="urn:microsoft.com/office/officeart/2005/8/layout/vList2"/>
    <dgm:cxn modelId="{9A6ACAFE-5EE1-4581-925A-5A5FD3F8AD6F}" srcId="{CFCA463F-1B99-40B9-94B2-8E4DE0408371}" destId="{928B7228-0747-4C22-AB77-4B72E9E91DAB}" srcOrd="2" destOrd="0" parTransId="{64482CCD-D868-44E8-AF2C-EC32B4698BA1}" sibTransId="{2735F241-D425-4937-A73C-9EC463F9D357}"/>
    <dgm:cxn modelId="{C1AF0D1F-5545-4EB2-9AB9-48309D505EF7}" type="presParOf" srcId="{A4EAEB0A-3E5D-4AF5-8762-EC312E0333AF}" destId="{38890E4B-B74D-4E3C-8A1B-1BB7305F6B79}" srcOrd="0" destOrd="0" presId="urn:microsoft.com/office/officeart/2005/8/layout/vList2"/>
    <dgm:cxn modelId="{F6F6AF90-84D0-406C-A256-5D85C4C5ACA9}" type="presParOf" srcId="{A4EAEB0A-3E5D-4AF5-8762-EC312E0333AF}" destId="{001CF217-9C57-437F-B14B-E0173B9DA0A6}" srcOrd="1" destOrd="0" presId="urn:microsoft.com/office/officeart/2005/8/layout/vList2"/>
    <dgm:cxn modelId="{1432A50C-4408-4488-990D-2EFEE4F13720}" type="presParOf" srcId="{A4EAEB0A-3E5D-4AF5-8762-EC312E0333AF}" destId="{43A8A004-5457-4080-9EDA-1C3A2167ADE7}" srcOrd="2" destOrd="0" presId="urn:microsoft.com/office/officeart/2005/8/layout/vList2"/>
    <dgm:cxn modelId="{F274D20C-0CF5-4E90-9AA5-96BD157C6D19}" type="presParOf" srcId="{A4EAEB0A-3E5D-4AF5-8762-EC312E0333AF}" destId="{F8B5A7C9-5AD0-4C0B-8D5E-325E5E4F84DC}" srcOrd="3" destOrd="0" presId="urn:microsoft.com/office/officeart/2005/8/layout/vList2"/>
    <dgm:cxn modelId="{3C31966F-88AD-4F04-BCA5-E6CBD3E46A8B}" type="presParOf" srcId="{A4EAEB0A-3E5D-4AF5-8762-EC312E0333AF}" destId="{A1875A7B-4DFE-4D5E-B927-770ECE217291}" srcOrd="4" destOrd="0" presId="urn:microsoft.com/office/officeart/2005/8/layout/vList2"/>
    <dgm:cxn modelId="{17197616-1AB6-44DE-B72C-8BE4E3039388}" type="presParOf" srcId="{A4EAEB0A-3E5D-4AF5-8762-EC312E0333AF}" destId="{D9E6446F-3089-44A1-84C0-5F72E833968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A5EC-BBE8-464D-9B6B-8E126D15BEE1}">
      <dsp:nvSpPr>
        <dsp:cNvPr id="0" name=""/>
        <dsp:cNvSpPr/>
      </dsp:nvSpPr>
      <dsp:spPr>
        <a:xfrm>
          <a:off x="0" y="178039"/>
          <a:ext cx="8222383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New Local Audit Office </a:t>
          </a:r>
          <a:endParaRPr lang="en-US" sz="2700" kern="1200"/>
        </a:p>
      </dsp:txBody>
      <dsp:txXfrm>
        <a:off x="32384" y="210423"/>
        <a:ext cx="8157615" cy="598621"/>
      </dsp:txXfrm>
    </dsp:sp>
    <dsp:sp modelId="{BB0C2668-19D9-4140-8452-D4AAF5DCBB73}">
      <dsp:nvSpPr>
        <dsp:cNvPr id="0" name=""/>
        <dsp:cNvSpPr/>
      </dsp:nvSpPr>
      <dsp:spPr>
        <a:xfrm>
          <a:off x="0" y="841429"/>
          <a:ext cx="8222383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Assume responsibility for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appointing/contracting auditors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LAs, 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co-ordinate and manage an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oversight framework </a:t>
          </a:r>
          <a:endParaRPr lang="en-US" sz="2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clear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the audit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backlog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reestablish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 provision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local audit and 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 new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career pathway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public sector local audit. 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41429"/>
        <a:ext cx="8222383" cy="1844369"/>
      </dsp:txXfrm>
    </dsp:sp>
    <dsp:sp modelId="{8C633BA2-61BD-4142-BB67-B6C875502D67}">
      <dsp:nvSpPr>
        <dsp:cNvPr id="0" name=""/>
        <dsp:cNvSpPr/>
      </dsp:nvSpPr>
      <dsp:spPr>
        <a:xfrm>
          <a:off x="0" y="2685799"/>
          <a:ext cx="8222383" cy="663389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Government </a:t>
          </a:r>
          <a:r>
            <a:rPr lang="en-GB" sz="2700" kern="1200"/>
            <a:t>to </a:t>
          </a:r>
          <a:endParaRPr lang="en-US" sz="2700" kern="1200"/>
        </a:p>
      </dsp:txBody>
      <dsp:txXfrm>
        <a:off x="32384" y="2718183"/>
        <a:ext cx="8157615" cy="598621"/>
      </dsp:txXfrm>
    </dsp:sp>
    <dsp:sp modelId="{9B6BB3EA-7989-49B9-A641-7DDD7C0FFFA2}">
      <dsp:nvSpPr>
        <dsp:cNvPr id="0" name=""/>
        <dsp:cNvSpPr/>
      </dsp:nvSpPr>
      <dsp:spPr>
        <a:xfrm>
          <a:off x="0" y="3349189"/>
          <a:ext cx="8222383" cy="2626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Amend primary legislation; review options for the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content and format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accounts and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list of bodies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which LAO appoints auditors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collaboratively 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the sector to develop and improve LPA to make it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fit for purpose </a:t>
          </a:r>
          <a:endParaRPr lang="en-US" sz="21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apply the new local audit approach/regime to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locally delivered services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/sectors such as the police, FRS, national parks etc,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with the sector and Scotland, Wales and Northern Ireland to ensure </a:t>
          </a:r>
          <a:r>
            <a:rPr lang="en-GB" sz="2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future accounting practices are consistent across the UK</a:t>
          </a:r>
          <a:r>
            <a:rPr lang="en-GB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 </a:t>
          </a:r>
          <a:endParaRPr lang="en-US" sz="2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49189"/>
        <a:ext cx="8222383" cy="2626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90E4B-B74D-4E3C-8A1B-1BB7305F6B79}">
      <dsp:nvSpPr>
        <dsp:cNvPr id="0" name=""/>
        <dsp:cNvSpPr/>
      </dsp:nvSpPr>
      <dsp:spPr>
        <a:xfrm>
          <a:off x="0" y="209209"/>
          <a:ext cx="8389258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redefinition of the purpose of audit, and clarity on system leadership (LAO) </a:t>
          </a: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06" y="255815"/>
        <a:ext cx="8296046" cy="861507"/>
      </dsp:txXfrm>
    </dsp:sp>
    <dsp:sp modelId="{43A8A004-5457-4080-9EDA-1C3A2167ADE7}">
      <dsp:nvSpPr>
        <dsp:cNvPr id="0" name=""/>
        <dsp:cNvSpPr/>
      </dsp:nvSpPr>
      <dsp:spPr>
        <a:xfrm>
          <a:off x="0" y="1233049"/>
          <a:ext cx="8389258" cy="954719"/>
        </a:xfrm>
        <a:prstGeom prst="round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Proposals to tackle the dysfunctional audit ‘market’</a:t>
          </a: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06" y="1279655"/>
        <a:ext cx="8296046" cy="861507"/>
      </dsp:txXfrm>
    </dsp:sp>
    <dsp:sp modelId="{F8B5A7C9-5AD0-4C0B-8D5E-325E5E4F84DC}">
      <dsp:nvSpPr>
        <dsp:cNvPr id="0" name=""/>
        <dsp:cNvSpPr/>
      </dsp:nvSpPr>
      <dsp:spPr>
        <a:xfrm>
          <a:off x="0" y="2187768"/>
          <a:ext cx="8389258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5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centralised audit registration </a:t>
          </a: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responsibility for fees; 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creation of a </a:t>
          </a: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new public audit firm</a:t>
          </a: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complementary changes to the </a:t>
          </a: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internal audit function within local authorities</a:t>
          </a: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87768"/>
        <a:ext cx="8389258" cy="1316520"/>
      </dsp:txXfrm>
    </dsp:sp>
    <dsp:sp modelId="{A1875A7B-4DFE-4D5E-B927-770ECE217291}">
      <dsp:nvSpPr>
        <dsp:cNvPr id="0" name=""/>
        <dsp:cNvSpPr/>
      </dsp:nvSpPr>
      <dsp:spPr>
        <a:xfrm>
          <a:off x="0" y="3504289"/>
          <a:ext cx="8389258" cy="954719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new LPA regime 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06" y="3550895"/>
        <a:ext cx="8296046" cy="861507"/>
      </dsp:txXfrm>
    </dsp:sp>
    <dsp:sp modelId="{D9E6446F-3089-44A1-84C0-5F72E8339683}">
      <dsp:nvSpPr>
        <dsp:cNvPr id="0" name=""/>
        <dsp:cNvSpPr/>
      </dsp:nvSpPr>
      <dsp:spPr>
        <a:xfrm>
          <a:off x="0" y="4459009"/>
          <a:ext cx="8389258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5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commitment to working collaboratively with the sector to develop/improve LPA and make it </a:t>
          </a: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fit for purpose and fit for future purpose</a:t>
          </a:r>
          <a:endParaRPr lang="en-US" sz="19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Consistent accounting practices </a:t>
          </a: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across the UK.  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Proposed changes and </a:t>
          </a:r>
          <a:r>
            <a:rPr lang="en-GB" sz="1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 of smaller public entities audit </a:t>
          </a:r>
          <a:r>
            <a:rPr lang="en-GB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459009"/>
        <a:ext cx="8389258" cy="124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Murphy@ntu.ac.u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arzyna.Lakoma@ntu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6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F4D-FD6F-D1A9-007E-DD1E82262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713259"/>
            <a:ext cx="10683240" cy="118537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happening to Local Public Audit in England? 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policy briefing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1A8B3-F4E2-62A5-3EAF-789FA01D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09" y="5652161"/>
            <a:ext cx="6572382" cy="1037085"/>
          </a:xfrm>
        </p:spPr>
        <p:txBody>
          <a:bodyPr anchor="t">
            <a:normAutofit/>
          </a:bodyPr>
          <a:lstStyle/>
          <a:p>
            <a:r>
              <a:rPr lang="pl-PL" sz="2000" dirty="0"/>
              <a:t>Pete Murphy and Katarzyna Lakoma</a:t>
            </a:r>
            <a:endParaRPr lang="en-GB" sz="2000" dirty="0"/>
          </a:p>
          <a:p>
            <a:r>
              <a:rPr lang="en-GB" sz="2000" dirty="0"/>
              <a:t>Nottingham Business School, NTU.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9FB57B-D83D-36C0-0542-7C056204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>
            <a:fillRect/>
          </a:stretch>
        </p:blipFill>
        <p:spPr bwMode="auto">
          <a:xfrm>
            <a:off x="2988228" y="446670"/>
            <a:ext cx="6572382" cy="21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FDB93-83E3-D91D-9D7A-4EFA6EE9E2B0}"/>
              </a:ext>
            </a:extLst>
          </p:cNvPr>
          <p:cNvSpPr txBox="1"/>
          <p:nvPr/>
        </p:nvSpPr>
        <p:spPr>
          <a:xfrm>
            <a:off x="2988229" y="2787805"/>
            <a:ext cx="6215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Future of Public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26658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33287-1CD2-CB8D-96D7-BA5AFD1A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2232151" cy="5788152"/>
          </a:xfrm>
        </p:spPr>
        <p:txBody>
          <a:bodyPr anchor="ctr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  <a:b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and welcome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FDE64B-5FC4-7D43-D56F-DF5272EFE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68474"/>
              </p:ext>
            </p:extLst>
          </p:nvPr>
        </p:nvGraphicFramePr>
        <p:xfrm>
          <a:off x="2844800" y="687177"/>
          <a:ext cx="8389258" cy="591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88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E706C-9431-96DF-679C-BE271D31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98286"/>
            <a:ext cx="5846209" cy="696685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Clarifications and assurances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EF186-3956-674E-DFE7-53583CAE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70742"/>
            <a:ext cx="6368722" cy="49348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Inherently collaborative areas (public health, community health, preventative health) need a </a:t>
            </a:r>
            <a:r>
              <a:rPr lang="en-GB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 to make the LA and NHS systems as compatible as possible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Acs Auditors' Local Evaluation for Health and Use or Resources for LAs) as beneficial to future collaborations. </a:t>
            </a:r>
          </a:p>
          <a:p>
            <a:pPr>
              <a:lnSpc>
                <a:spcPct val="110000"/>
              </a:lnSpc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would like to see more acknowledgement of the importance of forward-looking prospective audit and accountability to complement the traditional backward-looking retrospective audit and accountability </a:t>
            </a:r>
          </a:p>
          <a:p>
            <a:pPr>
              <a:lnSpc>
                <a:spcPct val="110000"/>
              </a:lnSpc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intentions could be more explicit 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list of bodies to which the LAO will appoint auditors</a:t>
            </a:r>
          </a:p>
          <a:p>
            <a:pPr>
              <a:lnSpc>
                <a:spcPct val="110000"/>
              </a:lnSpc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statement of the relationship the LAO will adopt to </a:t>
            </a:r>
            <a:r>
              <a:rPr lang="en-GB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IAS and IFRS standards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E7DE3-1A9D-B214-F8EF-947AA321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7" y="1986167"/>
            <a:ext cx="3991429" cy="3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DFA71-11D0-64FC-4340-E0A50908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1" y="870857"/>
            <a:ext cx="3383951" cy="1088573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Thankyou for listening </a:t>
            </a:r>
          </a:p>
        </p:txBody>
      </p:sp>
      <p:pic>
        <p:nvPicPr>
          <p:cNvPr id="12" name="Picture 11" descr="Colourful envelopes">
            <a:extLst>
              <a:ext uri="{FF2B5EF4-FFF2-40B4-BE49-F238E27FC236}">
                <a16:creationId xmlns:a16="http://schemas.microsoft.com/office/drawing/2014/main" id="{BC0180CF-B4E5-9CF8-714E-9E6B4703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47" r="11579" b="-1"/>
          <a:stretch>
            <a:fillRect/>
          </a:stretch>
        </p:blipFill>
        <p:spPr>
          <a:xfrm>
            <a:off x="21" y="10"/>
            <a:ext cx="730066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20B76-3D11-0AEB-AA5E-6C1FF6D1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1" y="2423886"/>
            <a:ext cx="3512457" cy="37564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en-GB" sz="13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Comments,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Suggestions. </a:t>
            </a:r>
          </a:p>
          <a:p>
            <a:pPr>
              <a:lnSpc>
                <a:spcPct val="110000"/>
              </a:lnSpc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Contact:</a:t>
            </a:r>
          </a:p>
          <a:p>
            <a:pPr>
              <a:lnSpc>
                <a:spcPct val="110000"/>
              </a:lnSpc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Peter.Murphy@ntu.ac.uk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Katarzyna.Lakoma@ntu.ac.uk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765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0F199-CD93-E0CC-A954-AB3C6264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91886"/>
            <a:ext cx="6035040" cy="870857"/>
          </a:xfrm>
        </p:spPr>
        <p:txBody>
          <a:bodyPr anchor="b"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– where we are in the Parliamentary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F623-369F-A3A4-05CF-C392FF5F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61160"/>
            <a:ext cx="6458713" cy="492252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1st reading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2025: Government published English Devolution and Community Empowerment Bill,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4 is devoted to Local Audit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2nd Reading -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debate on general principles, and decision to proceed 2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September. No debate on its details at second reading.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 Stage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MPs selected to form a small committee (approx. 17) examine the bill in detail each line and clause and suggest amendments 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Stage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whole House considers the changes made at committee stage (then onto third reading in Commons before scrutiny in Lords). </a:t>
            </a:r>
          </a:p>
          <a:p>
            <a:pPr>
              <a:lnSpc>
                <a:spcPct val="110000"/>
              </a:lnSpc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DA1D4D91-7533-A77A-9416-FA3C9043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35" r="26594" b="-1"/>
          <a:stretch>
            <a:fillRect/>
          </a:stretch>
        </p:blipFill>
        <p:spPr>
          <a:xfrm>
            <a:off x="7574280" y="10"/>
            <a:ext cx="46177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322B4-8AC8-10CC-7781-C75EC19F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7" y="433384"/>
            <a:ext cx="6346647" cy="713245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Public Audit (LPA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BDC8-6E9E-FAF1-D7B0-EE77A3F7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1" y="1393371"/>
            <a:ext cx="7126515" cy="52251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Devolution &amp; Community Empowerment Bill,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contentious Bill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proposes a new framework for devolution of powers to local government and combined authorities in England.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Proposals for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Audit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probably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least contentious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the Bill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Why?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long gestation of the local public audit proposals and the broad agreement of the need for change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antecedents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back to the inadequacies of the Audit and Accountability Act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48BDA-E1A3-697A-58FF-9DA0C3AD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6" y="1000125"/>
            <a:ext cx="333374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EB5E5-AC5B-AA36-3686-B2F01974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7" y="603501"/>
            <a:ext cx="7130414" cy="630213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Public Audit in England</a:t>
            </a:r>
          </a:p>
        </p:txBody>
      </p:sp>
      <p:pic>
        <p:nvPicPr>
          <p:cNvPr id="12" name="Picture 11" descr="Angled shot of pen on a graph">
            <a:extLst>
              <a:ext uri="{FF2B5EF4-FFF2-40B4-BE49-F238E27FC236}">
                <a16:creationId xmlns:a16="http://schemas.microsoft.com/office/drawing/2014/main" id="{F9D0B390-9F7C-85CC-9728-11C1C3909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" r="37716" b="-1"/>
          <a:stretch>
            <a:fillRect/>
          </a:stretch>
        </p:blipFill>
        <p:spPr>
          <a:xfrm>
            <a:off x="435428" y="740229"/>
            <a:ext cx="3585029" cy="51670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C36C-9DDE-946F-E845-3B638273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7" y="1465943"/>
            <a:ext cx="7130414" cy="49348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1844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Local Public Audit system in England was established in the nineteenth century as a wholly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audit system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Transformed into a mixed audit system after the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Commission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established.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reformed into a primarily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audit systems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Local Audit and Accountability Act 2014.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currently proposed to be reformed into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 audit system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English Devolution and Community Empowerment Bill becomes law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models are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in Scotland, Wales and Northern Ireland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devolution meant  the auditing of public bodies was a transferred responsibility.  A public audit system that covers all public bodies.</a:t>
            </a:r>
          </a:p>
        </p:txBody>
      </p:sp>
    </p:spTree>
    <p:extLst>
      <p:ext uri="{BB962C8B-B14F-4D97-AF65-F5344CB8AC3E}">
        <p14:creationId xmlns:p14="http://schemas.microsoft.com/office/powerpoint/2010/main" val="230363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82DB-A4E7-2D73-D272-A4997CD3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Audit and Accountability Act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69B9-4446-242F-D741-90022CB9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80898"/>
            <a:ext cx="10653579" cy="3089222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comprehensive and inadequate audits by poorer qualified staff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oversight deteriorated as the new regime had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accountability, less transparency and weaker public assurance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(to government, stakeholders and the public)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growing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‘accountability gap’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what the public thought and assumed the system provided and what it actually provided.</a:t>
            </a: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backlogs in the publication of statutory reports led the NAO to disclaim the Whole of Government Accounts  for 2022/23 and 2023/24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687CA4-C73B-A749-B2AA-1C16871ED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96723"/>
              </p:ext>
            </p:extLst>
          </p:nvPr>
        </p:nvGraphicFramePr>
        <p:xfrm>
          <a:off x="316522" y="5134708"/>
          <a:ext cx="11641020" cy="93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02">
                  <a:extLst>
                    <a:ext uri="{9D8B030D-6E8A-4147-A177-3AD203B41FA5}">
                      <a16:colId xmlns:a16="http://schemas.microsoft.com/office/drawing/2014/main" val="1220934617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4129356272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155917345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3741494560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3987621021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3096183406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1594656951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1713615232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3757719259"/>
                    </a:ext>
                  </a:extLst>
                </a:gridCol>
                <a:gridCol w="1164102">
                  <a:extLst>
                    <a:ext uri="{9D8B030D-6E8A-4147-A177-3AD203B41FA5}">
                      <a16:colId xmlns:a16="http://schemas.microsoft.com/office/drawing/2014/main" val="1452184960"/>
                    </a:ext>
                  </a:extLst>
                </a:gridCol>
              </a:tblGrid>
              <a:tr h="349073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8706"/>
                  </a:ext>
                </a:extLst>
              </a:tr>
              <a:tr h="565327">
                <a:tc>
                  <a:txBody>
                    <a:bodyPr/>
                    <a:lstStyle/>
                    <a:p>
                      <a:r>
                        <a:rPr lang="en-GB" dirty="0"/>
                        <a:t>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0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45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5F0B4-5855-B58E-E250-65C3D1A5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8FB8E4-5B37-CBDF-F268-B97E2E82E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531CE-3A15-825B-946C-4957F827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7" y="433384"/>
            <a:ext cx="6346647" cy="713245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Redmond Review</a:t>
            </a:r>
          </a:p>
        </p:txBody>
      </p:sp>
      <p:pic>
        <p:nvPicPr>
          <p:cNvPr id="6" name="Picture 5" descr="An old person speaking at a podium&#10;&#10;AI-generated content may be incorrect.">
            <a:extLst>
              <a:ext uri="{FF2B5EF4-FFF2-40B4-BE49-F238E27FC236}">
                <a16:creationId xmlns:a16="http://schemas.microsoft.com/office/drawing/2014/main" id="{C0BAD050-D8E5-617D-F943-AC636BEFC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/>
          <a:stretch>
            <a:fillRect/>
          </a:stretch>
        </p:blipFill>
        <p:spPr>
          <a:xfrm>
            <a:off x="798378" y="753034"/>
            <a:ext cx="3632384" cy="5038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2279-04D0-6124-52B7-48EC2651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1" y="1344707"/>
            <a:ext cx="7016206" cy="52738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independent review of the oversight of local audit arrangements and the transparency of local authority financial reporting.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Findings 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public audit market was fundamentally flawed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Unprecedented backlogs of incomplete audits had built up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leadership fragmented and ineffective.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process and its reporting were no longer fit for purpose ( going concern judgement was effectively meaningless)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real assessment of an organisation’s financial sustainability, financial or organisational resilience, or its vulnerability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Responses had high level of unanimity across the sector.</a:t>
            </a:r>
          </a:p>
          <a:p>
            <a:pPr>
              <a:lnSpc>
                <a:spcPct val="110000"/>
              </a:lnSpc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4FF5-4979-7D70-A9A4-81D5DC8C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2020-2024 Governments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2872-CA2C-FCE3-539D-3DFBBE2F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65943"/>
            <a:ext cx="6862209" cy="4843417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2020,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agreed to the 17 recommendations relating to the content and conduct of the local audit but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6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system-leadership and management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proposals.</a:t>
            </a:r>
          </a:p>
          <a:p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(DBIS) and May (MHCLG) 2021 Proposed an Audit, Reporting and Governance Authority, (ARGA) be established to oversee both public and private auditing. </a:t>
            </a:r>
          </a:p>
          <a:p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2021  a “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consultation”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arrangements to extend new system to health police fire etc</a:t>
            </a: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2022 Announced £45m support in the 2022/23 spending review to tackle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backlogs </a:t>
            </a: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primary or secondary legislation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election in July 2024.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31B9E-065B-7A7E-5DC4-D2662D58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508380"/>
            <a:ext cx="2731826" cy="1963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4F56A-8F54-432C-BCA7-FC96D501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72" y="2375704"/>
            <a:ext cx="2519980" cy="1857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9B078-7CB7-2721-957D-DF45E45AA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070771"/>
            <a:ext cx="25199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C9225-6CAC-8FE2-7CC9-34E55E58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2024-Sept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D4C6F-0BDC-D3EE-9BFE-DB591D5A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5" y="1933543"/>
            <a:ext cx="5564375" cy="37362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FB36-ABAF-5D87-9AA7-182FC577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625" y="548640"/>
            <a:ext cx="4857079" cy="576072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July 2024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announced 13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December as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statutory backstop date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financial years up to and including 2022/23, and through to 2027/28 (NAO implementation  guidance.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 2024 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Reform Consultation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published. (239 responses).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2025 governments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to the consultation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published.</a:t>
            </a:r>
          </a:p>
          <a:p>
            <a:pPr>
              <a:lnSpc>
                <a:spcPct val="110000"/>
              </a:lnSpc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2024 English Devolution and Community Empowerment Bill  (Chapter 4 Local Audit). 2 September 2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Reading</a:t>
            </a:r>
          </a:p>
        </p:txBody>
      </p:sp>
    </p:spTree>
    <p:extLst>
      <p:ext uri="{BB962C8B-B14F-4D97-AF65-F5344CB8AC3E}">
        <p14:creationId xmlns:p14="http://schemas.microsoft.com/office/powerpoint/2010/main" val="290976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051CA-8DDE-F2AE-9BF2-EA949E18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2754665" cy="5788152"/>
          </a:xfrm>
        </p:spPr>
        <p:txBody>
          <a:bodyPr anchor="ctr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Latest proposals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1984BE-2CA2-0406-480E-283E3F751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735853"/>
              </p:ext>
            </p:extLst>
          </p:nvPr>
        </p:nvGraphicFramePr>
        <p:xfrm>
          <a:off x="3084245" y="377371"/>
          <a:ext cx="8222383" cy="615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81081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Neue Haas Grotesk Text Pro</vt:lpstr>
      <vt:lpstr>VanillaVTI</vt:lpstr>
      <vt:lpstr>What is happening to Local Public Audit in England?  A policy briefing paper</vt:lpstr>
      <vt:lpstr>Introduction – where we are in the Parliamentary Process </vt:lpstr>
      <vt:lpstr>Local Public Audit (LPA)</vt:lpstr>
      <vt:lpstr>Local Public Audit in England</vt:lpstr>
      <vt:lpstr>Local Audit and Accountability Act 2014</vt:lpstr>
      <vt:lpstr>The Redmond Review</vt:lpstr>
      <vt:lpstr>2020-2024 Governments response </vt:lpstr>
      <vt:lpstr>July 2024-Sept 2025</vt:lpstr>
      <vt:lpstr>Latest proposals</vt:lpstr>
      <vt:lpstr>We  support and welcome </vt:lpstr>
      <vt:lpstr>Clarifications and assurances</vt:lpstr>
      <vt:lpstr>Thankyou for listening 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Peter</dc:creator>
  <cp:lastModifiedBy>Ward, Laura</cp:lastModifiedBy>
  <cp:revision>15</cp:revision>
  <dcterms:created xsi:type="dcterms:W3CDTF">2025-08-22T14:26:22Z</dcterms:created>
  <dcterms:modified xsi:type="dcterms:W3CDTF">2025-09-19T14:57:55Z</dcterms:modified>
</cp:coreProperties>
</file>