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70" r:id="rId5"/>
    <p:sldId id="260" r:id="rId6"/>
    <p:sldId id="258" r:id="rId7"/>
    <p:sldId id="261" r:id="rId8"/>
    <p:sldId id="265" r:id="rId9"/>
    <p:sldId id="262" r:id="rId10"/>
    <p:sldId id="266" r:id="rId11"/>
    <p:sldId id="268"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99FF"/>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3" autoAdjust="0"/>
    <p:restoredTop sz="94660"/>
  </p:normalViewPr>
  <p:slideViewPr>
    <p:cSldViewPr snapToGrid="0">
      <p:cViewPr varScale="1">
        <p:scale>
          <a:sx n="59" d="100"/>
          <a:sy n="59" d="100"/>
        </p:scale>
        <p:origin x="8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59ECA-FB74-44E3-BFE4-7252108B7C6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A656590-6C6E-4746-A5EA-C15F7258DFA5}">
      <dgm:prSe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Significant changes </a:t>
          </a:r>
          <a:r>
            <a:rPr lang="en-GB" sz="2000" dirty="0">
              <a:latin typeface="Calibri" panose="020F0502020204030204" pitchFamily="34" charset="0"/>
              <a:ea typeface="Calibri" panose="020F0502020204030204" pitchFamily="34" charset="0"/>
              <a:cs typeface="Calibri" panose="020F0502020204030204" pitchFamily="34" charset="0"/>
            </a:rPr>
            <a:t>have been made in both </a:t>
          </a:r>
          <a:r>
            <a:rPr lang="en-GB" sz="2000" b="1" dirty="0">
              <a:latin typeface="Calibri" panose="020F0502020204030204" pitchFamily="34" charset="0"/>
              <a:ea typeface="Calibri" panose="020F0502020204030204" pitchFamily="34" charset="0"/>
              <a:cs typeface="Calibri" panose="020F0502020204030204" pitchFamily="34" charset="0"/>
            </a:rPr>
            <a:t>the form and nature </a:t>
          </a:r>
          <a:r>
            <a:rPr lang="en-GB" sz="2000" b="0" dirty="0">
              <a:latin typeface="Calibri" panose="020F0502020204030204" pitchFamily="34" charset="0"/>
              <a:ea typeface="Calibri" panose="020F0502020204030204" pitchFamily="34" charset="0"/>
              <a:cs typeface="Calibri" panose="020F0502020204030204" pitchFamily="34" charset="0"/>
            </a:rPr>
            <a:t>of external inspections</a:t>
          </a:r>
          <a:r>
            <a:rPr lang="en-GB" sz="2000" b="1" dirty="0">
              <a:latin typeface="Calibri" panose="020F0502020204030204" pitchFamily="34" charset="0"/>
              <a:ea typeface="Calibri" panose="020F0502020204030204" pitchFamily="34" charset="0"/>
              <a:cs typeface="Calibri" panose="020F0502020204030204" pitchFamily="34" charset="0"/>
            </a:rPr>
            <a:t> </a:t>
          </a:r>
          <a:r>
            <a:rPr lang="en-GB" sz="2000" dirty="0">
              <a:latin typeface="Calibri" panose="020F0502020204030204" pitchFamily="34" charset="0"/>
              <a:ea typeface="Calibri" panose="020F0502020204030204" pitchFamily="34" charset="0"/>
              <a:cs typeface="Calibri" panose="020F0502020204030204" pitchFamily="34" charset="0"/>
            </a:rPr>
            <a:t>in the FRS performance and assurance regimes. However, </a:t>
          </a:r>
          <a:r>
            <a:rPr lang="en-GB" sz="2000" b="1" dirty="0">
              <a:latin typeface="Calibri" panose="020F0502020204030204" pitchFamily="34" charset="0"/>
              <a:ea typeface="Calibri" panose="020F0502020204030204" pitchFamily="34" charset="0"/>
              <a:cs typeface="Calibri" panose="020F0502020204030204" pitchFamily="34" charset="0"/>
            </a:rPr>
            <a:t>questions remain about their adequacy </a:t>
          </a:r>
          <a:r>
            <a:rPr lang="en-GB" sz="2000" dirty="0">
              <a:latin typeface="Calibri" panose="020F0502020204030204" pitchFamily="34" charset="0"/>
              <a:ea typeface="Calibri" panose="020F0502020204030204" pitchFamily="34" charset="0"/>
              <a:cs typeface="Calibri" panose="020F0502020204030204" pitchFamily="34" charset="0"/>
            </a:rPr>
            <a:t>as the “evidence” or “justification” for central governments’ interventions in FRS.</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F02F3F77-8E32-42C8-B33D-0FDE3C0CBAD5}" type="parTrans" cxnId="{CD19A46B-5778-47FB-8297-A18E6F73B8ED}">
      <dgm:prSet/>
      <dgm:spPr/>
      <dgm:t>
        <a:bodyPr/>
        <a:lstStyle/>
        <a:p>
          <a:endParaRPr lang="en-US"/>
        </a:p>
      </dgm:t>
    </dgm:pt>
    <dgm:pt modelId="{223CCFDA-6324-4CD5-BD8F-4AF4BE77AF99}" type="sibTrans" cxnId="{CD19A46B-5778-47FB-8297-A18E6F73B8ED}">
      <dgm:prSet/>
      <dgm:spPr/>
      <dgm:t>
        <a:bodyPr/>
        <a:lstStyle/>
        <a:p>
          <a:endParaRPr lang="en-US"/>
        </a:p>
      </dgm:t>
    </dgm:pt>
    <dgm:pt modelId="{33C2BA5E-9344-48DE-B985-48CC7172D642}">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Interventions were more </a:t>
          </a:r>
          <a:r>
            <a:rPr lang="en-GB" sz="2000" b="1" dirty="0">
              <a:latin typeface="Calibri" panose="020F0502020204030204" pitchFamily="34" charset="0"/>
              <a:ea typeface="Calibri" panose="020F0502020204030204" pitchFamily="34" charset="0"/>
              <a:cs typeface="Calibri" panose="020F0502020204030204" pitchFamily="34" charset="0"/>
            </a:rPr>
            <a:t>coherent </a:t>
          </a:r>
          <a:r>
            <a:rPr lang="en-GB" sz="2000" dirty="0">
              <a:latin typeface="Calibri" panose="020F0502020204030204" pitchFamily="34" charset="0"/>
              <a:ea typeface="Calibri" panose="020F0502020204030204" pitchFamily="34" charset="0"/>
              <a:cs typeface="Calibri" panose="020F0502020204030204" pitchFamily="34" charset="0"/>
            </a:rPr>
            <a:t>and acknowledged to be more </a:t>
          </a:r>
          <a:r>
            <a:rPr lang="en-GB" sz="2000" b="1" dirty="0">
              <a:latin typeface="Calibri" panose="020F0502020204030204" pitchFamily="34" charset="0"/>
              <a:ea typeface="Calibri" panose="020F0502020204030204" pitchFamily="34" charset="0"/>
              <a:cs typeface="Calibri" panose="020F0502020204030204" pitchFamily="34" charset="0"/>
            </a:rPr>
            <a:t>successful </a:t>
          </a:r>
          <a:r>
            <a:rPr lang="en-GB" sz="2000" dirty="0">
              <a:latin typeface="Calibri" panose="020F0502020204030204" pitchFamily="34" charset="0"/>
              <a:ea typeface="Calibri" panose="020F0502020204030204" pitchFamily="34" charset="0"/>
              <a:cs typeface="Calibri" panose="020F0502020204030204" pitchFamily="34" charset="0"/>
            </a:rPr>
            <a:t>in the first regime based upon CPA/CAA between 2004-2010.</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FC001ABD-137B-49B0-ADF1-E38DC23C410F}" type="parTrans" cxnId="{B5CDBF14-102C-4FC2-9C67-FD8ACD89B730}">
      <dgm:prSet/>
      <dgm:spPr/>
      <dgm:t>
        <a:bodyPr/>
        <a:lstStyle/>
        <a:p>
          <a:endParaRPr lang="en-US"/>
        </a:p>
      </dgm:t>
    </dgm:pt>
    <dgm:pt modelId="{73462F4E-54B2-4076-B6B9-B96DCC5319FB}" type="sibTrans" cxnId="{B5CDBF14-102C-4FC2-9C67-FD8ACD89B730}">
      <dgm:prSet/>
      <dgm:spPr/>
      <dgm:t>
        <a:bodyPr/>
        <a:lstStyle/>
        <a:p>
          <a:endParaRPr lang="en-US"/>
        </a:p>
      </dgm:t>
    </dgm:pt>
    <dgm:pt modelId="{56B38F11-D58E-4A4F-8199-490D38D1A43A}">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Sector-led assessments and more recent HMICFRS inspections have been predominantly </a:t>
          </a:r>
          <a:r>
            <a:rPr lang="en-GB" sz="2000" b="1" dirty="0">
              <a:latin typeface="Calibri" panose="020F0502020204030204" pitchFamily="34" charset="0"/>
              <a:ea typeface="Calibri" panose="020F0502020204030204" pitchFamily="34" charset="0"/>
              <a:cs typeface="Calibri" panose="020F0502020204030204" pitchFamily="34" charset="0"/>
            </a:rPr>
            <a:t>operationally, and service based </a:t>
          </a:r>
          <a:r>
            <a:rPr lang="en-GB" sz="2000" dirty="0">
              <a:latin typeface="Calibri" panose="020F0502020204030204" pitchFamily="34" charset="0"/>
              <a:ea typeface="Calibri" panose="020F0502020204030204" pitchFamily="34" charset="0"/>
              <a:cs typeface="Calibri" panose="020F0502020204030204" pitchFamily="34" charset="0"/>
            </a:rPr>
            <a:t>despite strategic and corporate issues being manifest in the sector.  </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F691E5A1-39FB-4018-B5B6-FD40B213D7BD}" type="parTrans" cxnId="{1454286D-90F0-4F0C-AA87-04F3CD90949B}">
      <dgm:prSet/>
      <dgm:spPr/>
      <dgm:t>
        <a:bodyPr/>
        <a:lstStyle/>
        <a:p>
          <a:endParaRPr lang="en-US"/>
        </a:p>
      </dgm:t>
    </dgm:pt>
    <dgm:pt modelId="{7A06828B-8D37-4000-A7BC-055F7DF3499E}" type="sibTrans" cxnId="{1454286D-90F0-4F0C-AA87-04F3CD90949B}">
      <dgm:prSet/>
      <dgm:spPr/>
      <dgm:t>
        <a:bodyPr/>
        <a:lstStyle/>
        <a:p>
          <a:endParaRPr lang="en-US"/>
        </a:p>
      </dgm:t>
    </dgm:pt>
    <dgm:pt modelId="{7B00A276-7B8C-43CC-8998-2EB3B60B61D2}">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HMICFRS have a system for encouraging short-term action on operational inadequacies, but inspections are </a:t>
          </a:r>
          <a:r>
            <a:rPr lang="en-GB" sz="2000" b="1" dirty="0">
              <a:latin typeface="Calibri" panose="020F0502020204030204" pitchFamily="34" charset="0"/>
              <a:ea typeface="Calibri" panose="020F0502020204030204" pitchFamily="34" charset="0"/>
              <a:cs typeface="Calibri" panose="020F0502020204030204" pitchFamily="34" charset="0"/>
            </a:rPr>
            <a:t>not sufficiently robust </a:t>
          </a:r>
          <a:r>
            <a:rPr lang="en-GB" sz="2000" dirty="0">
              <a:latin typeface="Calibri" panose="020F0502020204030204" pitchFamily="34" charset="0"/>
              <a:ea typeface="Calibri" panose="020F0502020204030204" pitchFamily="34" charset="0"/>
              <a:cs typeface="Calibri" panose="020F0502020204030204" pitchFamily="34" charset="0"/>
            </a:rPr>
            <a:t>to justify addressing, what are essentially major strategic and corporate challenges, such as organizational culture, and strategic leadership and management inadequacies</a:t>
          </a:r>
          <a:r>
            <a:rPr lang="en-GB" sz="1900" dirty="0">
              <a:latin typeface="Calibri" panose="020F0502020204030204" pitchFamily="34" charset="0"/>
              <a:ea typeface="Calibri" panose="020F0502020204030204" pitchFamily="34" charset="0"/>
              <a:cs typeface="Calibri" panose="020F0502020204030204" pitchFamily="34" charset="0"/>
            </a:rPr>
            <a:t>.</a:t>
          </a:r>
          <a:endParaRPr lang="en-US" sz="1900" dirty="0">
            <a:latin typeface="Calibri" panose="020F0502020204030204" pitchFamily="34" charset="0"/>
            <a:ea typeface="Calibri" panose="020F0502020204030204" pitchFamily="34" charset="0"/>
            <a:cs typeface="Calibri" panose="020F0502020204030204" pitchFamily="34" charset="0"/>
          </a:endParaRPr>
        </a:p>
      </dgm:t>
    </dgm:pt>
    <dgm:pt modelId="{912F422D-65B3-4BF7-9EEB-9444CE98C99F}" type="parTrans" cxnId="{CBFBCA75-6433-432A-9E32-A2C9E11339AB}">
      <dgm:prSet/>
      <dgm:spPr/>
      <dgm:t>
        <a:bodyPr/>
        <a:lstStyle/>
        <a:p>
          <a:endParaRPr lang="en-US"/>
        </a:p>
      </dgm:t>
    </dgm:pt>
    <dgm:pt modelId="{FFD1307C-3D06-4F5B-8351-2C98858223AB}" type="sibTrans" cxnId="{CBFBCA75-6433-432A-9E32-A2C9E11339AB}">
      <dgm:prSet/>
      <dgm:spPr/>
      <dgm:t>
        <a:bodyPr/>
        <a:lstStyle/>
        <a:p>
          <a:endParaRPr lang="en-US"/>
        </a:p>
      </dgm:t>
    </dgm:pt>
    <dgm:pt modelId="{71B28059-32C7-4988-82C0-89265EC1DDD0}" type="pres">
      <dgm:prSet presAssocID="{D8259ECA-FB74-44E3-BFE4-7252108B7C6B}" presName="vert0" presStyleCnt="0">
        <dgm:presLayoutVars>
          <dgm:dir/>
          <dgm:animOne val="branch"/>
          <dgm:animLvl val="lvl"/>
        </dgm:presLayoutVars>
      </dgm:prSet>
      <dgm:spPr/>
    </dgm:pt>
    <dgm:pt modelId="{166E3BD8-B3C9-4C0D-8C34-1EB971024A41}" type="pres">
      <dgm:prSet presAssocID="{7A656590-6C6E-4746-A5EA-C15F7258DFA5}" presName="thickLine" presStyleLbl="alignNode1" presStyleIdx="0" presStyleCnt="4"/>
      <dgm:spPr/>
    </dgm:pt>
    <dgm:pt modelId="{60EF02D7-1673-49C4-9814-740BBC4B1EA0}" type="pres">
      <dgm:prSet presAssocID="{7A656590-6C6E-4746-A5EA-C15F7258DFA5}" presName="horz1" presStyleCnt="0"/>
      <dgm:spPr/>
    </dgm:pt>
    <dgm:pt modelId="{7866DEFC-D3CA-4AE2-BFDD-F97E150BD8C2}" type="pres">
      <dgm:prSet presAssocID="{7A656590-6C6E-4746-A5EA-C15F7258DFA5}" presName="tx1" presStyleLbl="revTx" presStyleIdx="0" presStyleCnt="4"/>
      <dgm:spPr/>
    </dgm:pt>
    <dgm:pt modelId="{A139694D-62CE-48CF-8220-8ED7DDD48DD1}" type="pres">
      <dgm:prSet presAssocID="{7A656590-6C6E-4746-A5EA-C15F7258DFA5}" presName="vert1" presStyleCnt="0"/>
      <dgm:spPr/>
    </dgm:pt>
    <dgm:pt modelId="{593A4F85-F081-4509-B8F8-BAF08280864B}" type="pres">
      <dgm:prSet presAssocID="{33C2BA5E-9344-48DE-B985-48CC7172D642}" presName="thickLine" presStyleLbl="alignNode1" presStyleIdx="1" presStyleCnt="4"/>
      <dgm:spPr/>
    </dgm:pt>
    <dgm:pt modelId="{5B64A68B-0569-4F6C-85EF-664EA6DE80A5}" type="pres">
      <dgm:prSet presAssocID="{33C2BA5E-9344-48DE-B985-48CC7172D642}" presName="horz1" presStyleCnt="0"/>
      <dgm:spPr/>
    </dgm:pt>
    <dgm:pt modelId="{725D8537-8FF0-4D48-A520-0DF9E71F45A3}" type="pres">
      <dgm:prSet presAssocID="{33C2BA5E-9344-48DE-B985-48CC7172D642}" presName="tx1" presStyleLbl="revTx" presStyleIdx="1" presStyleCnt="4"/>
      <dgm:spPr/>
    </dgm:pt>
    <dgm:pt modelId="{FEBC4D70-513B-4E3F-88A8-61AE3625AE49}" type="pres">
      <dgm:prSet presAssocID="{33C2BA5E-9344-48DE-B985-48CC7172D642}" presName="vert1" presStyleCnt="0"/>
      <dgm:spPr/>
    </dgm:pt>
    <dgm:pt modelId="{A06623ED-895D-4FC3-A188-0420C0EAB4B0}" type="pres">
      <dgm:prSet presAssocID="{56B38F11-D58E-4A4F-8199-490D38D1A43A}" presName="thickLine" presStyleLbl="alignNode1" presStyleIdx="2" presStyleCnt="4"/>
      <dgm:spPr/>
    </dgm:pt>
    <dgm:pt modelId="{88259E65-31B0-4776-B202-ABF5A6D036E0}" type="pres">
      <dgm:prSet presAssocID="{56B38F11-D58E-4A4F-8199-490D38D1A43A}" presName="horz1" presStyleCnt="0"/>
      <dgm:spPr/>
    </dgm:pt>
    <dgm:pt modelId="{8AB7E284-C94B-483D-924B-2FD203E4DFB5}" type="pres">
      <dgm:prSet presAssocID="{56B38F11-D58E-4A4F-8199-490D38D1A43A}" presName="tx1" presStyleLbl="revTx" presStyleIdx="2" presStyleCnt="4"/>
      <dgm:spPr/>
    </dgm:pt>
    <dgm:pt modelId="{5153E2EF-1D5C-4531-9BF8-8E242D98E535}" type="pres">
      <dgm:prSet presAssocID="{56B38F11-D58E-4A4F-8199-490D38D1A43A}" presName="vert1" presStyleCnt="0"/>
      <dgm:spPr/>
    </dgm:pt>
    <dgm:pt modelId="{09867486-B288-43C1-9732-E363D85127EB}" type="pres">
      <dgm:prSet presAssocID="{7B00A276-7B8C-43CC-8998-2EB3B60B61D2}" presName="thickLine" presStyleLbl="alignNode1" presStyleIdx="3" presStyleCnt="4"/>
      <dgm:spPr/>
    </dgm:pt>
    <dgm:pt modelId="{AFA1975D-3E6A-472D-92F2-6F99167D8A8D}" type="pres">
      <dgm:prSet presAssocID="{7B00A276-7B8C-43CC-8998-2EB3B60B61D2}" presName="horz1" presStyleCnt="0"/>
      <dgm:spPr/>
    </dgm:pt>
    <dgm:pt modelId="{80C8A18B-8D88-41A3-AE25-BC02A3DC691B}" type="pres">
      <dgm:prSet presAssocID="{7B00A276-7B8C-43CC-8998-2EB3B60B61D2}" presName="tx1" presStyleLbl="revTx" presStyleIdx="3" presStyleCnt="4"/>
      <dgm:spPr/>
    </dgm:pt>
    <dgm:pt modelId="{ABA22EFF-0483-42AA-BBEF-AFA07FA25CE5}" type="pres">
      <dgm:prSet presAssocID="{7B00A276-7B8C-43CC-8998-2EB3B60B61D2}" presName="vert1" presStyleCnt="0"/>
      <dgm:spPr/>
    </dgm:pt>
  </dgm:ptLst>
  <dgm:cxnLst>
    <dgm:cxn modelId="{B5CDBF14-102C-4FC2-9C67-FD8ACD89B730}" srcId="{D8259ECA-FB74-44E3-BFE4-7252108B7C6B}" destId="{33C2BA5E-9344-48DE-B985-48CC7172D642}" srcOrd="1" destOrd="0" parTransId="{FC001ABD-137B-49B0-ADF1-E38DC23C410F}" sibTransId="{73462F4E-54B2-4076-B6B9-B96DCC5319FB}"/>
    <dgm:cxn modelId="{6C50B715-E3BE-4AE8-A5FA-45BFCF33A805}" type="presOf" srcId="{7B00A276-7B8C-43CC-8998-2EB3B60B61D2}" destId="{80C8A18B-8D88-41A3-AE25-BC02A3DC691B}" srcOrd="0" destOrd="0" presId="urn:microsoft.com/office/officeart/2008/layout/LinedList"/>
    <dgm:cxn modelId="{CD19A46B-5778-47FB-8297-A18E6F73B8ED}" srcId="{D8259ECA-FB74-44E3-BFE4-7252108B7C6B}" destId="{7A656590-6C6E-4746-A5EA-C15F7258DFA5}" srcOrd="0" destOrd="0" parTransId="{F02F3F77-8E32-42C8-B33D-0FDE3C0CBAD5}" sibTransId="{223CCFDA-6324-4CD5-BD8F-4AF4BE77AF99}"/>
    <dgm:cxn modelId="{1454286D-90F0-4F0C-AA87-04F3CD90949B}" srcId="{D8259ECA-FB74-44E3-BFE4-7252108B7C6B}" destId="{56B38F11-D58E-4A4F-8199-490D38D1A43A}" srcOrd="2" destOrd="0" parTransId="{F691E5A1-39FB-4018-B5B6-FD40B213D7BD}" sibTransId="{7A06828B-8D37-4000-A7BC-055F7DF3499E}"/>
    <dgm:cxn modelId="{CBFBCA75-6433-432A-9E32-A2C9E11339AB}" srcId="{D8259ECA-FB74-44E3-BFE4-7252108B7C6B}" destId="{7B00A276-7B8C-43CC-8998-2EB3B60B61D2}" srcOrd="3" destOrd="0" parTransId="{912F422D-65B3-4BF7-9EEB-9444CE98C99F}" sibTransId="{FFD1307C-3D06-4F5B-8351-2C98858223AB}"/>
    <dgm:cxn modelId="{30FF7258-AE3F-4908-A4E8-DFE4408E17D9}" type="presOf" srcId="{D8259ECA-FB74-44E3-BFE4-7252108B7C6B}" destId="{71B28059-32C7-4988-82C0-89265EC1DDD0}" srcOrd="0" destOrd="0" presId="urn:microsoft.com/office/officeart/2008/layout/LinedList"/>
    <dgm:cxn modelId="{0ED47DBC-095F-4817-BA43-3390EDDEF128}" type="presOf" srcId="{33C2BA5E-9344-48DE-B985-48CC7172D642}" destId="{725D8537-8FF0-4D48-A520-0DF9E71F45A3}" srcOrd="0" destOrd="0" presId="urn:microsoft.com/office/officeart/2008/layout/LinedList"/>
    <dgm:cxn modelId="{DD2457C0-F8B7-472C-BD5E-BFF6AC40BD04}" type="presOf" srcId="{56B38F11-D58E-4A4F-8199-490D38D1A43A}" destId="{8AB7E284-C94B-483D-924B-2FD203E4DFB5}" srcOrd="0" destOrd="0" presId="urn:microsoft.com/office/officeart/2008/layout/LinedList"/>
    <dgm:cxn modelId="{796994D8-6351-424F-AAB5-C553ECA3B736}" type="presOf" srcId="{7A656590-6C6E-4746-A5EA-C15F7258DFA5}" destId="{7866DEFC-D3CA-4AE2-BFDD-F97E150BD8C2}" srcOrd="0" destOrd="0" presId="urn:microsoft.com/office/officeart/2008/layout/LinedList"/>
    <dgm:cxn modelId="{17AC194D-C562-4B1F-B755-F0EAA6F6A7CA}" type="presParOf" srcId="{71B28059-32C7-4988-82C0-89265EC1DDD0}" destId="{166E3BD8-B3C9-4C0D-8C34-1EB971024A41}" srcOrd="0" destOrd="0" presId="urn:microsoft.com/office/officeart/2008/layout/LinedList"/>
    <dgm:cxn modelId="{3F127555-DB15-4B4D-94F9-FAFB029F75EF}" type="presParOf" srcId="{71B28059-32C7-4988-82C0-89265EC1DDD0}" destId="{60EF02D7-1673-49C4-9814-740BBC4B1EA0}" srcOrd="1" destOrd="0" presId="urn:microsoft.com/office/officeart/2008/layout/LinedList"/>
    <dgm:cxn modelId="{9DAC0DB6-F5AB-4601-8195-0E9A63461E61}" type="presParOf" srcId="{60EF02D7-1673-49C4-9814-740BBC4B1EA0}" destId="{7866DEFC-D3CA-4AE2-BFDD-F97E150BD8C2}" srcOrd="0" destOrd="0" presId="urn:microsoft.com/office/officeart/2008/layout/LinedList"/>
    <dgm:cxn modelId="{1A659754-CD81-468D-8AF3-2BF0CB6E035B}" type="presParOf" srcId="{60EF02D7-1673-49C4-9814-740BBC4B1EA0}" destId="{A139694D-62CE-48CF-8220-8ED7DDD48DD1}" srcOrd="1" destOrd="0" presId="urn:microsoft.com/office/officeart/2008/layout/LinedList"/>
    <dgm:cxn modelId="{A1F4C159-4D81-415D-9C3E-DE49382C24E1}" type="presParOf" srcId="{71B28059-32C7-4988-82C0-89265EC1DDD0}" destId="{593A4F85-F081-4509-B8F8-BAF08280864B}" srcOrd="2" destOrd="0" presId="urn:microsoft.com/office/officeart/2008/layout/LinedList"/>
    <dgm:cxn modelId="{BBF52D12-0E93-403B-803E-8C0E52057F61}" type="presParOf" srcId="{71B28059-32C7-4988-82C0-89265EC1DDD0}" destId="{5B64A68B-0569-4F6C-85EF-664EA6DE80A5}" srcOrd="3" destOrd="0" presId="urn:microsoft.com/office/officeart/2008/layout/LinedList"/>
    <dgm:cxn modelId="{9309C523-3AF4-446D-8D97-DFB30C3C9273}" type="presParOf" srcId="{5B64A68B-0569-4F6C-85EF-664EA6DE80A5}" destId="{725D8537-8FF0-4D48-A520-0DF9E71F45A3}" srcOrd="0" destOrd="0" presId="urn:microsoft.com/office/officeart/2008/layout/LinedList"/>
    <dgm:cxn modelId="{D35FC12F-4D08-4114-AA30-EBC45046AAB8}" type="presParOf" srcId="{5B64A68B-0569-4F6C-85EF-664EA6DE80A5}" destId="{FEBC4D70-513B-4E3F-88A8-61AE3625AE49}" srcOrd="1" destOrd="0" presId="urn:microsoft.com/office/officeart/2008/layout/LinedList"/>
    <dgm:cxn modelId="{A48221F0-8B16-4F3D-B3AC-34C75B2CE01E}" type="presParOf" srcId="{71B28059-32C7-4988-82C0-89265EC1DDD0}" destId="{A06623ED-895D-4FC3-A188-0420C0EAB4B0}" srcOrd="4" destOrd="0" presId="urn:microsoft.com/office/officeart/2008/layout/LinedList"/>
    <dgm:cxn modelId="{03358096-6E48-481C-B5DB-F5F1C84ABA5D}" type="presParOf" srcId="{71B28059-32C7-4988-82C0-89265EC1DDD0}" destId="{88259E65-31B0-4776-B202-ABF5A6D036E0}" srcOrd="5" destOrd="0" presId="urn:microsoft.com/office/officeart/2008/layout/LinedList"/>
    <dgm:cxn modelId="{D5A4D3F3-F8FD-44B0-BC85-0F0F494E97EB}" type="presParOf" srcId="{88259E65-31B0-4776-B202-ABF5A6D036E0}" destId="{8AB7E284-C94B-483D-924B-2FD203E4DFB5}" srcOrd="0" destOrd="0" presId="urn:microsoft.com/office/officeart/2008/layout/LinedList"/>
    <dgm:cxn modelId="{33023960-361B-4D9E-B133-581A1F351F0E}" type="presParOf" srcId="{88259E65-31B0-4776-B202-ABF5A6D036E0}" destId="{5153E2EF-1D5C-4531-9BF8-8E242D98E535}" srcOrd="1" destOrd="0" presId="urn:microsoft.com/office/officeart/2008/layout/LinedList"/>
    <dgm:cxn modelId="{84D93486-FFE2-4318-A812-7A2159422381}" type="presParOf" srcId="{71B28059-32C7-4988-82C0-89265EC1DDD0}" destId="{09867486-B288-43C1-9732-E363D85127EB}" srcOrd="6" destOrd="0" presId="urn:microsoft.com/office/officeart/2008/layout/LinedList"/>
    <dgm:cxn modelId="{CE959FC5-528E-4DAD-9408-08AAF81B14CD}" type="presParOf" srcId="{71B28059-32C7-4988-82C0-89265EC1DDD0}" destId="{AFA1975D-3E6A-472D-92F2-6F99167D8A8D}" srcOrd="7" destOrd="0" presId="urn:microsoft.com/office/officeart/2008/layout/LinedList"/>
    <dgm:cxn modelId="{44993303-B7EB-4B1C-AD15-B5159E508057}" type="presParOf" srcId="{AFA1975D-3E6A-472D-92F2-6F99167D8A8D}" destId="{80C8A18B-8D88-41A3-AE25-BC02A3DC691B}" srcOrd="0" destOrd="0" presId="urn:microsoft.com/office/officeart/2008/layout/LinedList"/>
    <dgm:cxn modelId="{C3D04463-9BC0-43B5-B21E-1EAC1151887F}" type="presParOf" srcId="{AFA1975D-3E6A-472D-92F2-6F99167D8A8D}" destId="{ABA22EFF-0483-42AA-BBEF-AFA07FA25C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A3D63C-7DF0-43AF-B576-8C005E941E7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885C475-059A-46A2-A36C-226CDEC66E39}">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The purpose of intervention should be to turnaround FRSs into </a:t>
          </a:r>
          <a:r>
            <a:rPr lang="en-GB" sz="2000" b="1" dirty="0">
              <a:latin typeface="Calibri" panose="020F0502020204030204" pitchFamily="34" charset="0"/>
              <a:ea typeface="Calibri" panose="020F0502020204030204" pitchFamily="34" charset="0"/>
              <a:cs typeface="Calibri" panose="020F0502020204030204" pitchFamily="34" charset="0"/>
            </a:rPr>
            <a:t>sustainably improving organisations operating in the public interest</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7307C9F9-BC1E-49C2-AAA0-97D98B169D9F}" type="parTrans" cxnId="{D0AB0AAE-8026-46F0-9F5C-8F78A430770D}">
      <dgm:prSet/>
      <dgm:spPr/>
      <dgm:t>
        <a:bodyPr/>
        <a:lstStyle/>
        <a:p>
          <a:endParaRPr lang="en-US"/>
        </a:p>
      </dgm:t>
    </dgm:pt>
    <dgm:pt modelId="{76E1C499-CC38-4ECA-9B5F-490F0DED02AE}" type="sibTrans" cxnId="{D0AB0AAE-8026-46F0-9F5C-8F78A430770D}">
      <dgm:prSet/>
      <dgm:spPr/>
      <dgm:t>
        <a:bodyPr/>
        <a:lstStyle/>
        <a:p>
          <a:endParaRPr lang="en-US"/>
        </a:p>
      </dgm:t>
    </dgm:pt>
    <dgm:pt modelId="{2421FC04-59F9-4153-B83D-0C94E6BF9868}">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Although HMs Chief Inspector suggests the 2025-27 inspections will focus more on leadership and local community engagement, we think that the inspections should go further and be </a:t>
          </a:r>
          <a:r>
            <a:rPr lang="en-GB" sz="2000" b="1" dirty="0">
              <a:latin typeface="Calibri" panose="020F0502020204030204" pitchFamily="34" charset="0"/>
              <a:ea typeface="Calibri" panose="020F0502020204030204" pitchFamily="34" charset="0"/>
              <a:cs typeface="Calibri" panose="020F0502020204030204" pitchFamily="34" charset="0"/>
            </a:rPr>
            <a:t>fully comprehensive and strategic</a:t>
          </a:r>
          <a:r>
            <a:rPr lang="en-GB"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4586D499-FA23-4160-9AA6-77D5175FC3EB}" type="parTrans" cxnId="{4499AFFF-24C8-44F1-A608-297C3D5D43D6}">
      <dgm:prSet/>
      <dgm:spPr/>
      <dgm:t>
        <a:bodyPr/>
        <a:lstStyle/>
        <a:p>
          <a:endParaRPr lang="en-US"/>
        </a:p>
      </dgm:t>
    </dgm:pt>
    <dgm:pt modelId="{78FEE3EE-6C6C-4476-B467-06368B4B5B2B}" type="sibTrans" cxnId="{4499AFFF-24C8-44F1-A608-297C3D5D43D6}">
      <dgm:prSet/>
      <dgm:spPr/>
      <dgm:t>
        <a:bodyPr/>
        <a:lstStyle/>
        <a:p>
          <a:endParaRPr lang="en-US"/>
        </a:p>
      </dgm:t>
    </dgm:pt>
    <dgm:pt modelId="{F5602C53-B280-4787-870B-06B1B7E6FE0D}">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It also needs an appropriate assessment of the </a:t>
          </a:r>
          <a:r>
            <a:rPr lang="en-GB" sz="2000" b="1" dirty="0">
              <a:latin typeface="Calibri" panose="020F0502020204030204" pitchFamily="34" charset="0"/>
              <a:ea typeface="Calibri" panose="020F0502020204030204" pitchFamily="34" charset="0"/>
              <a:cs typeface="Calibri" panose="020F0502020204030204" pitchFamily="34" charset="0"/>
            </a:rPr>
            <a:t>short-, medium- and long-term use of resources</a:t>
          </a:r>
          <a:r>
            <a:rPr lang="en-GB" sz="2000" dirty="0">
              <a:latin typeface="Calibri" panose="020F0502020204030204" pitchFamily="34" charset="0"/>
              <a:ea typeface="Calibri" panose="020F0502020204030204" pitchFamily="34" charset="0"/>
              <a:cs typeface="Calibri" panose="020F0502020204030204" pitchFamily="34" charset="0"/>
            </a:rPr>
            <a:t>, the strategic leadership and performance of the FRA (as well as the FRS), and report on the </a:t>
          </a:r>
          <a:r>
            <a:rPr lang="en-GB" sz="2000" b="1" dirty="0">
              <a:latin typeface="Calibri" panose="020F0502020204030204" pitchFamily="34" charset="0"/>
              <a:ea typeface="Calibri" panose="020F0502020204030204" pitchFamily="34" charset="0"/>
              <a:cs typeface="Calibri" panose="020F0502020204030204" pitchFamily="34" charset="0"/>
            </a:rPr>
            <a:t>sustainability and resilience </a:t>
          </a:r>
          <a:r>
            <a:rPr lang="en-GB" sz="2000" dirty="0">
              <a:latin typeface="Calibri" panose="020F0502020204030204" pitchFamily="34" charset="0"/>
              <a:ea typeface="Calibri" panose="020F0502020204030204" pitchFamily="34" charset="0"/>
              <a:cs typeface="Calibri" panose="020F0502020204030204" pitchFamily="34" charset="0"/>
            </a:rPr>
            <a:t>of both organisations. </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D186636E-4D04-441B-BCD7-56A91878FF37}" type="parTrans" cxnId="{5D9627E2-A35B-4D7D-BAC0-42CC47D99F81}">
      <dgm:prSet/>
      <dgm:spPr/>
      <dgm:t>
        <a:bodyPr/>
        <a:lstStyle/>
        <a:p>
          <a:endParaRPr lang="en-US"/>
        </a:p>
      </dgm:t>
    </dgm:pt>
    <dgm:pt modelId="{56402104-B636-42BF-BBE6-99BDCE69ECE8}" type="sibTrans" cxnId="{5D9627E2-A35B-4D7D-BAC0-42CC47D99F81}">
      <dgm:prSet/>
      <dgm:spPr/>
      <dgm:t>
        <a:bodyPr/>
        <a:lstStyle/>
        <a:p>
          <a:endParaRPr lang="en-US"/>
        </a:p>
      </dgm:t>
    </dgm:pt>
    <dgm:pt modelId="{766BE477-985B-4BC0-B093-45030FE6E708}">
      <dgm:prSet custT="1"/>
      <dgm:spPr/>
      <dgm:t>
        <a:bodyPr/>
        <a:lstStyle/>
        <a:p>
          <a:r>
            <a:rPr lang="en-GB" sz="2000" dirty="0">
              <a:latin typeface="Calibri" panose="020F0502020204030204" pitchFamily="34" charset="0"/>
              <a:ea typeface="Calibri" panose="020F0502020204030204" pitchFamily="34" charset="0"/>
              <a:cs typeface="Calibri" panose="020F0502020204030204" pitchFamily="34" charset="0"/>
            </a:rPr>
            <a:t>The government therefore needs to </a:t>
          </a:r>
          <a:r>
            <a:rPr lang="en-GB" sz="2000" b="1" dirty="0">
              <a:latin typeface="Calibri" panose="020F0502020204030204" pitchFamily="34" charset="0"/>
              <a:ea typeface="Calibri" panose="020F0502020204030204" pitchFamily="34" charset="0"/>
              <a:cs typeface="Calibri" panose="020F0502020204030204" pitchFamily="34" charset="0"/>
            </a:rPr>
            <a:t>replace the 2018 National Framework</a:t>
          </a:r>
          <a:r>
            <a:rPr lang="en-GB" sz="2000" dirty="0">
              <a:latin typeface="Calibri" panose="020F0502020204030204" pitchFamily="34" charset="0"/>
              <a:ea typeface="Calibri" panose="020F0502020204030204" pitchFamily="34" charset="0"/>
              <a:cs typeface="Calibri" panose="020F0502020204030204" pitchFamily="34" charset="0"/>
            </a:rPr>
            <a:t>, revisit the intervention protocol and </a:t>
          </a:r>
          <a:r>
            <a:rPr lang="en-GB" sz="2000" b="1" dirty="0">
              <a:latin typeface="Calibri" panose="020F0502020204030204" pitchFamily="34" charset="0"/>
              <a:ea typeface="Calibri" panose="020F0502020204030204" pitchFamily="34" charset="0"/>
              <a:cs typeface="Calibri" panose="020F0502020204030204" pitchFamily="34" charset="0"/>
            </a:rPr>
            <a:t>ask HMICFRS to further develop its inspection methodology </a:t>
          </a:r>
          <a:r>
            <a:rPr lang="en-GB" sz="2000" dirty="0">
              <a:latin typeface="Calibri" panose="020F0502020204030204" pitchFamily="34" charset="0"/>
              <a:ea typeface="Calibri" panose="020F0502020204030204" pitchFamily="34" charset="0"/>
              <a:cs typeface="Calibri" panose="020F0502020204030204" pitchFamily="34" charset="0"/>
            </a:rPr>
            <a:t>to reflect these issues  prior to the next round of inspection post-2007.</a:t>
          </a:r>
          <a:endParaRPr lang="en-US" sz="2000" dirty="0">
            <a:latin typeface="Calibri" panose="020F0502020204030204" pitchFamily="34" charset="0"/>
            <a:ea typeface="Calibri" panose="020F0502020204030204" pitchFamily="34" charset="0"/>
            <a:cs typeface="Calibri" panose="020F0502020204030204" pitchFamily="34" charset="0"/>
          </a:endParaRPr>
        </a:p>
      </dgm:t>
    </dgm:pt>
    <dgm:pt modelId="{56562184-8C79-415B-98BA-8B38620C0115}" type="parTrans" cxnId="{99B9746F-2F4E-4811-9961-2E338931B3A9}">
      <dgm:prSet/>
      <dgm:spPr/>
      <dgm:t>
        <a:bodyPr/>
        <a:lstStyle/>
        <a:p>
          <a:endParaRPr lang="en-US"/>
        </a:p>
      </dgm:t>
    </dgm:pt>
    <dgm:pt modelId="{E8DA9056-BEBA-45A8-B3D9-2500FBAD7D03}" type="sibTrans" cxnId="{99B9746F-2F4E-4811-9961-2E338931B3A9}">
      <dgm:prSet/>
      <dgm:spPr/>
      <dgm:t>
        <a:bodyPr/>
        <a:lstStyle/>
        <a:p>
          <a:endParaRPr lang="en-US"/>
        </a:p>
      </dgm:t>
    </dgm:pt>
    <dgm:pt modelId="{FD704A5B-DAFC-4ADA-B91F-432D66E7B4F5}" type="pres">
      <dgm:prSet presAssocID="{7EA3D63C-7DF0-43AF-B576-8C005E941E75}" presName="vert0" presStyleCnt="0">
        <dgm:presLayoutVars>
          <dgm:dir/>
          <dgm:animOne val="branch"/>
          <dgm:animLvl val="lvl"/>
        </dgm:presLayoutVars>
      </dgm:prSet>
      <dgm:spPr/>
    </dgm:pt>
    <dgm:pt modelId="{CA232D27-5F0C-4973-A51F-1AC60048A544}" type="pres">
      <dgm:prSet presAssocID="{E885C475-059A-46A2-A36C-226CDEC66E39}" presName="thickLine" presStyleLbl="alignNode1" presStyleIdx="0" presStyleCnt="4"/>
      <dgm:spPr/>
    </dgm:pt>
    <dgm:pt modelId="{764E6AF8-8ED2-4E47-8DB0-4C59F14493EE}" type="pres">
      <dgm:prSet presAssocID="{E885C475-059A-46A2-A36C-226CDEC66E39}" presName="horz1" presStyleCnt="0"/>
      <dgm:spPr/>
    </dgm:pt>
    <dgm:pt modelId="{03EBA658-4B50-4C6B-8001-1E7193516712}" type="pres">
      <dgm:prSet presAssocID="{E885C475-059A-46A2-A36C-226CDEC66E39}" presName="tx1" presStyleLbl="revTx" presStyleIdx="0" presStyleCnt="4"/>
      <dgm:spPr/>
    </dgm:pt>
    <dgm:pt modelId="{E05B7929-CC8C-4428-AF5A-CED10EBA1431}" type="pres">
      <dgm:prSet presAssocID="{E885C475-059A-46A2-A36C-226CDEC66E39}" presName="vert1" presStyleCnt="0"/>
      <dgm:spPr/>
    </dgm:pt>
    <dgm:pt modelId="{4C7E349A-6396-4C11-8867-09EC44D7CFFA}" type="pres">
      <dgm:prSet presAssocID="{2421FC04-59F9-4153-B83D-0C94E6BF9868}" presName="thickLine" presStyleLbl="alignNode1" presStyleIdx="1" presStyleCnt="4"/>
      <dgm:spPr/>
    </dgm:pt>
    <dgm:pt modelId="{5C8B24FB-2B89-421C-AABD-4231954AC904}" type="pres">
      <dgm:prSet presAssocID="{2421FC04-59F9-4153-B83D-0C94E6BF9868}" presName="horz1" presStyleCnt="0"/>
      <dgm:spPr/>
    </dgm:pt>
    <dgm:pt modelId="{9F73F75C-C104-49B3-9D0B-CB296540B865}" type="pres">
      <dgm:prSet presAssocID="{2421FC04-59F9-4153-B83D-0C94E6BF9868}" presName="tx1" presStyleLbl="revTx" presStyleIdx="1" presStyleCnt="4"/>
      <dgm:spPr/>
    </dgm:pt>
    <dgm:pt modelId="{DA41FFA2-38A6-45CF-B399-CC1323BC2436}" type="pres">
      <dgm:prSet presAssocID="{2421FC04-59F9-4153-B83D-0C94E6BF9868}" presName="vert1" presStyleCnt="0"/>
      <dgm:spPr/>
    </dgm:pt>
    <dgm:pt modelId="{FBC0E258-55BB-427E-BF3E-8EE3B7DD44C0}" type="pres">
      <dgm:prSet presAssocID="{F5602C53-B280-4787-870B-06B1B7E6FE0D}" presName="thickLine" presStyleLbl="alignNode1" presStyleIdx="2" presStyleCnt="4"/>
      <dgm:spPr/>
    </dgm:pt>
    <dgm:pt modelId="{ECEE501B-4A50-4AEC-911C-03A325E8DB8A}" type="pres">
      <dgm:prSet presAssocID="{F5602C53-B280-4787-870B-06B1B7E6FE0D}" presName="horz1" presStyleCnt="0"/>
      <dgm:spPr/>
    </dgm:pt>
    <dgm:pt modelId="{38D1304E-27A7-495E-AC95-8119956B09BE}" type="pres">
      <dgm:prSet presAssocID="{F5602C53-B280-4787-870B-06B1B7E6FE0D}" presName="tx1" presStyleLbl="revTx" presStyleIdx="2" presStyleCnt="4"/>
      <dgm:spPr/>
    </dgm:pt>
    <dgm:pt modelId="{0A55067B-A95C-453E-B5F9-D97DC4877FA8}" type="pres">
      <dgm:prSet presAssocID="{F5602C53-B280-4787-870B-06B1B7E6FE0D}" presName="vert1" presStyleCnt="0"/>
      <dgm:spPr/>
    </dgm:pt>
    <dgm:pt modelId="{CF8D3A66-69A9-4C64-89FF-17408B6830E2}" type="pres">
      <dgm:prSet presAssocID="{766BE477-985B-4BC0-B093-45030FE6E708}" presName="thickLine" presStyleLbl="alignNode1" presStyleIdx="3" presStyleCnt="4"/>
      <dgm:spPr/>
    </dgm:pt>
    <dgm:pt modelId="{BD384C74-93F6-4325-B5DC-D56165A60F98}" type="pres">
      <dgm:prSet presAssocID="{766BE477-985B-4BC0-B093-45030FE6E708}" presName="horz1" presStyleCnt="0"/>
      <dgm:spPr/>
    </dgm:pt>
    <dgm:pt modelId="{C6652046-D2B9-4008-9404-713CA9D42491}" type="pres">
      <dgm:prSet presAssocID="{766BE477-985B-4BC0-B093-45030FE6E708}" presName="tx1" presStyleLbl="revTx" presStyleIdx="3" presStyleCnt="4"/>
      <dgm:spPr/>
    </dgm:pt>
    <dgm:pt modelId="{FA3CE012-EA1E-4FEE-B1C1-C8AD4FD0FA44}" type="pres">
      <dgm:prSet presAssocID="{766BE477-985B-4BC0-B093-45030FE6E708}" presName="vert1" presStyleCnt="0"/>
      <dgm:spPr/>
    </dgm:pt>
  </dgm:ptLst>
  <dgm:cxnLst>
    <dgm:cxn modelId="{6F365213-1BA5-41B4-B308-68BDED6662F0}" type="presOf" srcId="{E885C475-059A-46A2-A36C-226CDEC66E39}" destId="{03EBA658-4B50-4C6B-8001-1E7193516712}" srcOrd="0" destOrd="0" presId="urn:microsoft.com/office/officeart/2008/layout/LinedList"/>
    <dgm:cxn modelId="{A6868734-DCCE-413B-B041-77B251AA2565}" type="presOf" srcId="{7EA3D63C-7DF0-43AF-B576-8C005E941E75}" destId="{FD704A5B-DAFC-4ADA-B91F-432D66E7B4F5}" srcOrd="0" destOrd="0" presId="urn:microsoft.com/office/officeart/2008/layout/LinedList"/>
    <dgm:cxn modelId="{99B9746F-2F4E-4811-9961-2E338931B3A9}" srcId="{7EA3D63C-7DF0-43AF-B576-8C005E941E75}" destId="{766BE477-985B-4BC0-B093-45030FE6E708}" srcOrd="3" destOrd="0" parTransId="{56562184-8C79-415B-98BA-8B38620C0115}" sibTransId="{E8DA9056-BEBA-45A8-B3D9-2500FBAD7D03}"/>
    <dgm:cxn modelId="{62494B9C-615C-4694-B3E6-29C1394AEA9B}" type="presOf" srcId="{F5602C53-B280-4787-870B-06B1B7E6FE0D}" destId="{38D1304E-27A7-495E-AC95-8119956B09BE}" srcOrd="0" destOrd="0" presId="urn:microsoft.com/office/officeart/2008/layout/LinedList"/>
    <dgm:cxn modelId="{D0AB0AAE-8026-46F0-9F5C-8F78A430770D}" srcId="{7EA3D63C-7DF0-43AF-B576-8C005E941E75}" destId="{E885C475-059A-46A2-A36C-226CDEC66E39}" srcOrd="0" destOrd="0" parTransId="{7307C9F9-BC1E-49C2-AAA0-97D98B169D9F}" sibTransId="{76E1C499-CC38-4ECA-9B5F-490F0DED02AE}"/>
    <dgm:cxn modelId="{E3992AB7-F78D-4F7D-BE9B-B52F2966C903}" type="presOf" srcId="{2421FC04-59F9-4153-B83D-0C94E6BF9868}" destId="{9F73F75C-C104-49B3-9D0B-CB296540B865}" srcOrd="0" destOrd="0" presId="urn:microsoft.com/office/officeart/2008/layout/LinedList"/>
    <dgm:cxn modelId="{9661B7DA-F968-491B-968B-A62164F72C3E}" type="presOf" srcId="{766BE477-985B-4BC0-B093-45030FE6E708}" destId="{C6652046-D2B9-4008-9404-713CA9D42491}" srcOrd="0" destOrd="0" presId="urn:microsoft.com/office/officeart/2008/layout/LinedList"/>
    <dgm:cxn modelId="{5D9627E2-A35B-4D7D-BAC0-42CC47D99F81}" srcId="{7EA3D63C-7DF0-43AF-B576-8C005E941E75}" destId="{F5602C53-B280-4787-870B-06B1B7E6FE0D}" srcOrd="2" destOrd="0" parTransId="{D186636E-4D04-441B-BCD7-56A91878FF37}" sibTransId="{56402104-B636-42BF-BBE6-99BDCE69ECE8}"/>
    <dgm:cxn modelId="{4499AFFF-24C8-44F1-A608-297C3D5D43D6}" srcId="{7EA3D63C-7DF0-43AF-B576-8C005E941E75}" destId="{2421FC04-59F9-4153-B83D-0C94E6BF9868}" srcOrd="1" destOrd="0" parTransId="{4586D499-FA23-4160-9AA6-77D5175FC3EB}" sibTransId="{78FEE3EE-6C6C-4476-B467-06368B4B5B2B}"/>
    <dgm:cxn modelId="{DA9B0413-B6DA-4DA5-B572-37D0A94A9478}" type="presParOf" srcId="{FD704A5B-DAFC-4ADA-B91F-432D66E7B4F5}" destId="{CA232D27-5F0C-4973-A51F-1AC60048A544}" srcOrd="0" destOrd="0" presId="urn:microsoft.com/office/officeart/2008/layout/LinedList"/>
    <dgm:cxn modelId="{298ED8FE-F4BC-4726-A774-1E015AF0B40E}" type="presParOf" srcId="{FD704A5B-DAFC-4ADA-B91F-432D66E7B4F5}" destId="{764E6AF8-8ED2-4E47-8DB0-4C59F14493EE}" srcOrd="1" destOrd="0" presId="urn:microsoft.com/office/officeart/2008/layout/LinedList"/>
    <dgm:cxn modelId="{63AA0904-D750-4952-9D20-5CAE099B4843}" type="presParOf" srcId="{764E6AF8-8ED2-4E47-8DB0-4C59F14493EE}" destId="{03EBA658-4B50-4C6B-8001-1E7193516712}" srcOrd="0" destOrd="0" presId="urn:microsoft.com/office/officeart/2008/layout/LinedList"/>
    <dgm:cxn modelId="{CDF94EF5-4A6C-4EB1-8A53-B23E5C963238}" type="presParOf" srcId="{764E6AF8-8ED2-4E47-8DB0-4C59F14493EE}" destId="{E05B7929-CC8C-4428-AF5A-CED10EBA1431}" srcOrd="1" destOrd="0" presId="urn:microsoft.com/office/officeart/2008/layout/LinedList"/>
    <dgm:cxn modelId="{44882A84-E0CD-460B-8AD3-31D2FD1C110A}" type="presParOf" srcId="{FD704A5B-DAFC-4ADA-B91F-432D66E7B4F5}" destId="{4C7E349A-6396-4C11-8867-09EC44D7CFFA}" srcOrd="2" destOrd="0" presId="urn:microsoft.com/office/officeart/2008/layout/LinedList"/>
    <dgm:cxn modelId="{B2B59F5A-08FC-4ECC-9CBE-969D6D4C7B56}" type="presParOf" srcId="{FD704A5B-DAFC-4ADA-B91F-432D66E7B4F5}" destId="{5C8B24FB-2B89-421C-AABD-4231954AC904}" srcOrd="3" destOrd="0" presId="urn:microsoft.com/office/officeart/2008/layout/LinedList"/>
    <dgm:cxn modelId="{588F5288-52B6-4CA3-ADF7-57EA1AF90C7A}" type="presParOf" srcId="{5C8B24FB-2B89-421C-AABD-4231954AC904}" destId="{9F73F75C-C104-49B3-9D0B-CB296540B865}" srcOrd="0" destOrd="0" presId="urn:microsoft.com/office/officeart/2008/layout/LinedList"/>
    <dgm:cxn modelId="{67B7626C-1B0D-4BCD-87DC-B40EBD8B8EF4}" type="presParOf" srcId="{5C8B24FB-2B89-421C-AABD-4231954AC904}" destId="{DA41FFA2-38A6-45CF-B399-CC1323BC2436}" srcOrd="1" destOrd="0" presId="urn:microsoft.com/office/officeart/2008/layout/LinedList"/>
    <dgm:cxn modelId="{5073E985-22A5-44D7-BF82-4B5EB7A5E459}" type="presParOf" srcId="{FD704A5B-DAFC-4ADA-B91F-432D66E7B4F5}" destId="{FBC0E258-55BB-427E-BF3E-8EE3B7DD44C0}" srcOrd="4" destOrd="0" presId="urn:microsoft.com/office/officeart/2008/layout/LinedList"/>
    <dgm:cxn modelId="{46A131B0-85FF-452D-89AC-34700D00083E}" type="presParOf" srcId="{FD704A5B-DAFC-4ADA-B91F-432D66E7B4F5}" destId="{ECEE501B-4A50-4AEC-911C-03A325E8DB8A}" srcOrd="5" destOrd="0" presId="urn:microsoft.com/office/officeart/2008/layout/LinedList"/>
    <dgm:cxn modelId="{79ACE154-2099-4BAE-9E05-2CA09CF32150}" type="presParOf" srcId="{ECEE501B-4A50-4AEC-911C-03A325E8DB8A}" destId="{38D1304E-27A7-495E-AC95-8119956B09BE}" srcOrd="0" destOrd="0" presId="urn:microsoft.com/office/officeart/2008/layout/LinedList"/>
    <dgm:cxn modelId="{B6ED1201-11B9-4F4F-A281-D07C4C29E7BA}" type="presParOf" srcId="{ECEE501B-4A50-4AEC-911C-03A325E8DB8A}" destId="{0A55067B-A95C-453E-B5F9-D97DC4877FA8}" srcOrd="1" destOrd="0" presId="urn:microsoft.com/office/officeart/2008/layout/LinedList"/>
    <dgm:cxn modelId="{ECC836F7-6000-4FEB-87E6-1C47D6E920DD}" type="presParOf" srcId="{FD704A5B-DAFC-4ADA-B91F-432D66E7B4F5}" destId="{CF8D3A66-69A9-4C64-89FF-17408B6830E2}" srcOrd="6" destOrd="0" presId="urn:microsoft.com/office/officeart/2008/layout/LinedList"/>
    <dgm:cxn modelId="{62E443EB-FA7E-4CD0-82D8-72159CFA3679}" type="presParOf" srcId="{FD704A5B-DAFC-4ADA-B91F-432D66E7B4F5}" destId="{BD384C74-93F6-4325-B5DC-D56165A60F98}" srcOrd="7" destOrd="0" presId="urn:microsoft.com/office/officeart/2008/layout/LinedList"/>
    <dgm:cxn modelId="{61BEC75E-6798-4511-98E0-0D505DB02B52}" type="presParOf" srcId="{BD384C74-93F6-4325-B5DC-D56165A60F98}" destId="{C6652046-D2B9-4008-9404-713CA9D42491}" srcOrd="0" destOrd="0" presId="urn:microsoft.com/office/officeart/2008/layout/LinedList"/>
    <dgm:cxn modelId="{C57DC475-02EB-445B-A2FB-EFFE537FAAB7}" type="presParOf" srcId="{BD384C74-93F6-4325-B5DC-D56165A60F98}" destId="{FA3CE012-EA1E-4FEE-B1C1-C8AD4FD0FA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E3BD8-B3C9-4C0D-8C34-1EB971024A41}">
      <dsp:nvSpPr>
        <dsp:cNvPr id="0" name=""/>
        <dsp:cNvSpPr/>
      </dsp:nvSpPr>
      <dsp:spPr>
        <a:xfrm>
          <a:off x="0" y="0"/>
          <a:ext cx="80917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6DEFC-D3CA-4AE2-BFDD-F97E150BD8C2}">
      <dsp:nvSpPr>
        <dsp:cNvPr id="0" name=""/>
        <dsp:cNvSpPr/>
      </dsp:nvSpPr>
      <dsp:spPr>
        <a:xfrm>
          <a:off x="0" y="0"/>
          <a:ext cx="8091754"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Significant changes </a:t>
          </a:r>
          <a:r>
            <a:rPr lang="en-GB" sz="2000" kern="1200" dirty="0">
              <a:latin typeface="Calibri" panose="020F0502020204030204" pitchFamily="34" charset="0"/>
              <a:ea typeface="Calibri" panose="020F0502020204030204" pitchFamily="34" charset="0"/>
              <a:cs typeface="Calibri" panose="020F0502020204030204" pitchFamily="34" charset="0"/>
            </a:rPr>
            <a:t>have been made in both </a:t>
          </a:r>
          <a:r>
            <a:rPr lang="en-GB" sz="2000" b="1" kern="1200" dirty="0">
              <a:latin typeface="Calibri" panose="020F0502020204030204" pitchFamily="34" charset="0"/>
              <a:ea typeface="Calibri" panose="020F0502020204030204" pitchFamily="34" charset="0"/>
              <a:cs typeface="Calibri" panose="020F0502020204030204" pitchFamily="34" charset="0"/>
            </a:rPr>
            <a:t>the form and nature </a:t>
          </a:r>
          <a:r>
            <a:rPr lang="en-GB" sz="2000" b="0" kern="1200" dirty="0">
              <a:latin typeface="Calibri" panose="020F0502020204030204" pitchFamily="34" charset="0"/>
              <a:ea typeface="Calibri" panose="020F0502020204030204" pitchFamily="34" charset="0"/>
              <a:cs typeface="Calibri" panose="020F0502020204030204" pitchFamily="34" charset="0"/>
            </a:rPr>
            <a:t>of external inspections</a:t>
          </a:r>
          <a:r>
            <a:rPr lang="en-GB" sz="2000" b="1" kern="1200" dirty="0">
              <a:latin typeface="Calibri" panose="020F0502020204030204" pitchFamily="34" charset="0"/>
              <a:ea typeface="Calibri" panose="020F0502020204030204" pitchFamily="34" charset="0"/>
              <a:cs typeface="Calibri" panose="020F0502020204030204" pitchFamily="34" charset="0"/>
            </a:rPr>
            <a:t> </a:t>
          </a:r>
          <a:r>
            <a:rPr lang="en-GB" sz="2000" kern="1200" dirty="0">
              <a:latin typeface="Calibri" panose="020F0502020204030204" pitchFamily="34" charset="0"/>
              <a:ea typeface="Calibri" panose="020F0502020204030204" pitchFamily="34" charset="0"/>
              <a:cs typeface="Calibri" panose="020F0502020204030204" pitchFamily="34" charset="0"/>
            </a:rPr>
            <a:t>in the FRS performance and assurance regimes. However, </a:t>
          </a:r>
          <a:r>
            <a:rPr lang="en-GB" sz="2000" b="1" kern="1200" dirty="0">
              <a:latin typeface="Calibri" panose="020F0502020204030204" pitchFamily="34" charset="0"/>
              <a:ea typeface="Calibri" panose="020F0502020204030204" pitchFamily="34" charset="0"/>
              <a:cs typeface="Calibri" panose="020F0502020204030204" pitchFamily="34" charset="0"/>
            </a:rPr>
            <a:t>questions remain about their adequacy </a:t>
          </a:r>
          <a:r>
            <a:rPr lang="en-GB" sz="2000" kern="1200" dirty="0">
              <a:latin typeface="Calibri" panose="020F0502020204030204" pitchFamily="34" charset="0"/>
              <a:ea typeface="Calibri" panose="020F0502020204030204" pitchFamily="34" charset="0"/>
              <a:cs typeface="Calibri" panose="020F0502020204030204" pitchFamily="34" charset="0"/>
            </a:rPr>
            <a:t>as the “evidence” or “justification” for central governments’ interventions in FRS.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0"/>
        <a:ext cx="8091754" cy="1446659"/>
      </dsp:txXfrm>
    </dsp:sp>
    <dsp:sp modelId="{593A4F85-F081-4509-B8F8-BAF08280864B}">
      <dsp:nvSpPr>
        <dsp:cNvPr id="0" name=""/>
        <dsp:cNvSpPr/>
      </dsp:nvSpPr>
      <dsp:spPr>
        <a:xfrm>
          <a:off x="0" y="1446659"/>
          <a:ext cx="8091754"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D8537-8FF0-4D48-A520-0DF9E71F45A3}">
      <dsp:nvSpPr>
        <dsp:cNvPr id="0" name=""/>
        <dsp:cNvSpPr/>
      </dsp:nvSpPr>
      <dsp:spPr>
        <a:xfrm>
          <a:off x="0" y="1446659"/>
          <a:ext cx="8091754"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Interventions were more </a:t>
          </a:r>
          <a:r>
            <a:rPr lang="en-GB" sz="2000" b="1" kern="1200" dirty="0">
              <a:latin typeface="Calibri" panose="020F0502020204030204" pitchFamily="34" charset="0"/>
              <a:ea typeface="Calibri" panose="020F0502020204030204" pitchFamily="34" charset="0"/>
              <a:cs typeface="Calibri" panose="020F0502020204030204" pitchFamily="34" charset="0"/>
            </a:rPr>
            <a:t>coherent </a:t>
          </a:r>
          <a:r>
            <a:rPr lang="en-GB" sz="2000" kern="1200" dirty="0">
              <a:latin typeface="Calibri" panose="020F0502020204030204" pitchFamily="34" charset="0"/>
              <a:ea typeface="Calibri" panose="020F0502020204030204" pitchFamily="34" charset="0"/>
              <a:cs typeface="Calibri" panose="020F0502020204030204" pitchFamily="34" charset="0"/>
            </a:rPr>
            <a:t>and acknowledged to be more </a:t>
          </a:r>
          <a:r>
            <a:rPr lang="en-GB" sz="2000" b="1" kern="1200" dirty="0">
              <a:latin typeface="Calibri" panose="020F0502020204030204" pitchFamily="34" charset="0"/>
              <a:ea typeface="Calibri" panose="020F0502020204030204" pitchFamily="34" charset="0"/>
              <a:cs typeface="Calibri" panose="020F0502020204030204" pitchFamily="34" charset="0"/>
            </a:rPr>
            <a:t>successful </a:t>
          </a:r>
          <a:r>
            <a:rPr lang="en-GB" sz="2000" kern="1200" dirty="0">
              <a:latin typeface="Calibri" panose="020F0502020204030204" pitchFamily="34" charset="0"/>
              <a:ea typeface="Calibri" panose="020F0502020204030204" pitchFamily="34" charset="0"/>
              <a:cs typeface="Calibri" panose="020F0502020204030204" pitchFamily="34" charset="0"/>
            </a:rPr>
            <a:t>in the first regime based upon CPA/CAA between 2004-2010.</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1446659"/>
        <a:ext cx="8091754" cy="1446659"/>
      </dsp:txXfrm>
    </dsp:sp>
    <dsp:sp modelId="{A06623ED-895D-4FC3-A188-0420C0EAB4B0}">
      <dsp:nvSpPr>
        <dsp:cNvPr id="0" name=""/>
        <dsp:cNvSpPr/>
      </dsp:nvSpPr>
      <dsp:spPr>
        <a:xfrm>
          <a:off x="0" y="2893318"/>
          <a:ext cx="8091754"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7E284-C94B-483D-924B-2FD203E4DFB5}">
      <dsp:nvSpPr>
        <dsp:cNvPr id="0" name=""/>
        <dsp:cNvSpPr/>
      </dsp:nvSpPr>
      <dsp:spPr>
        <a:xfrm>
          <a:off x="0" y="2893318"/>
          <a:ext cx="8091754"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Sector-led assessments and more recent HMICFRS inspections have been predominantly </a:t>
          </a:r>
          <a:r>
            <a:rPr lang="en-GB" sz="2000" b="1" kern="1200" dirty="0">
              <a:latin typeface="Calibri" panose="020F0502020204030204" pitchFamily="34" charset="0"/>
              <a:ea typeface="Calibri" panose="020F0502020204030204" pitchFamily="34" charset="0"/>
              <a:cs typeface="Calibri" panose="020F0502020204030204" pitchFamily="34" charset="0"/>
            </a:rPr>
            <a:t>operationally, and service based </a:t>
          </a:r>
          <a:r>
            <a:rPr lang="en-GB" sz="2000" kern="1200" dirty="0">
              <a:latin typeface="Calibri" panose="020F0502020204030204" pitchFamily="34" charset="0"/>
              <a:ea typeface="Calibri" panose="020F0502020204030204" pitchFamily="34" charset="0"/>
              <a:cs typeface="Calibri" panose="020F0502020204030204" pitchFamily="34" charset="0"/>
            </a:rPr>
            <a:t>despite strategic and corporate issues being manifest in the sector.  </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2893318"/>
        <a:ext cx="8091754" cy="1446659"/>
      </dsp:txXfrm>
    </dsp:sp>
    <dsp:sp modelId="{09867486-B288-43C1-9732-E363D85127EB}">
      <dsp:nvSpPr>
        <dsp:cNvPr id="0" name=""/>
        <dsp:cNvSpPr/>
      </dsp:nvSpPr>
      <dsp:spPr>
        <a:xfrm>
          <a:off x="0" y="4339978"/>
          <a:ext cx="8091754"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C8A18B-8D88-41A3-AE25-BC02A3DC691B}">
      <dsp:nvSpPr>
        <dsp:cNvPr id="0" name=""/>
        <dsp:cNvSpPr/>
      </dsp:nvSpPr>
      <dsp:spPr>
        <a:xfrm>
          <a:off x="0" y="4339978"/>
          <a:ext cx="8091754"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HMICFRS have a system for encouraging short-term action on operational inadequacies, but inspections are </a:t>
          </a:r>
          <a:r>
            <a:rPr lang="en-GB" sz="2000" b="1" kern="1200" dirty="0">
              <a:latin typeface="Calibri" panose="020F0502020204030204" pitchFamily="34" charset="0"/>
              <a:ea typeface="Calibri" panose="020F0502020204030204" pitchFamily="34" charset="0"/>
              <a:cs typeface="Calibri" panose="020F0502020204030204" pitchFamily="34" charset="0"/>
            </a:rPr>
            <a:t>not sufficiently robust </a:t>
          </a:r>
          <a:r>
            <a:rPr lang="en-GB" sz="2000" kern="1200" dirty="0">
              <a:latin typeface="Calibri" panose="020F0502020204030204" pitchFamily="34" charset="0"/>
              <a:ea typeface="Calibri" panose="020F0502020204030204" pitchFamily="34" charset="0"/>
              <a:cs typeface="Calibri" panose="020F0502020204030204" pitchFamily="34" charset="0"/>
            </a:rPr>
            <a:t>to justify addressing, what are essentially major strategic and corporate challenges, such as organizational culture, and strategic leadership and management inadequacies</a:t>
          </a:r>
          <a:r>
            <a:rPr lang="en-GB" sz="1900" kern="1200" dirty="0">
              <a:latin typeface="Calibri" panose="020F0502020204030204" pitchFamily="34" charset="0"/>
              <a:ea typeface="Calibri" panose="020F0502020204030204" pitchFamily="34" charset="0"/>
              <a:cs typeface="Calibri" panose="020F0502020204030204" pitchFamily="34" charset="0"/>
            </a:rPr>
            <a:t>.</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0" y="4339978"/>
        <a:ext cx="8091754" cy="1446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32D27-5F0C-4973-A51F-1AC60048A544}">
      <dsp:nvSpPr>
        <dsp:cNvPr id="0" name=""/>
        <dsp:cNvSpPr/>
      </dsp:nvSpPr>
      <dsp:spPr>
        <a:xfrm>
          <a:off x="0" y="0"/>
          <a:ext cx="75982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BA658-4B50-4C6B-8001-1E7193516712}">
      <dsp:nvSpPr>
        <dsp:cNvPr id="0" name=""/>
        <dsp:cNvSpPr/>
      </dsp:nvSpPr>
      <dsp:spPr>
        <a:xfrm>
          <a:off x="0" y="0"/>
          <a:ext cx="7598268"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The purpose of intervention should be to turnaround FRSs into </a:t>
          </a:r>
          <a:r>
            <a:rPr lang="en-GB" sz="2000" b="1" kern="1200" dirty="0">
              <a:latin typeface="Calibri" panose="020F0502020204030204" pitchFamily="34" charset="0"/>
              <a:ea typeface="Calibri" panose="020F0502020204030204" pitchFamily="34" charset="0"/>
              <a:cs typeface="Calibri" panose="020F0502020204030204" pitchFamily="34" charset="0"/>
            </a:rPr>
            <a:t>sustainably improving organisations operating in the public interest</a:t>
          </a:r>
          <a:r>
            <a:rPr lang="en-GB" sz="2000" kern="1200" dirty="0">
              <a:latin typeface="Calibri" panose="020F0502020204030204" pitchFamily="34" charset="0"/>
              <a:ea typeface="Calibri" panose="020F0502020204030204" pitchFamily="34" charset="0"/>
              <a:cs typeface="Calibri" panose="020F0502020204030204" pitchFamily="34" charset="0"/>
            </a:rPr>
            <a:t>. </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0"/>
        <a:ext cx="7598268" cy="1446659"/>
      </dsp:txXfrm>
    </dsp:sp>
    <dsp:sp modelId="{4C7E349A-6396-4C11-8867-09EC44D7CFFA}">
      <dsp:nvSpPr>
        <dsp:cNvPr id="0" name=""/>
        <dsp:cNvSpPr/>
      </dsp:nvSpPr>
      <dsp:spPr>
        <a:xfrm>
          <a:off x="0" y="1446659"/>
          <a:ext cx="7598268" cy="0"/>
        </a:xfrm>
        <a:prstGeom prst="line">
          <a:avLst/>
        </a:prstGeom>
        <a:solidFill>
          <a:schemeClr val="accent2">
            <a:hueOff val="-347110"/>
            <a:satOff val="-7210"/>
            <a:lumOff val="-1961"/>
            <a:alphaOff val="0"/>
          </a:schemeClr>
        </a:solidFill>
        <a:ln w="12700" cap="flat" cmpd="sng" algn="ctr">
          <a:solidFill>
            <a:schemeClr val="accent2">
              <a:hueOff val="-347110"/>
              <a:satOff val="-7210"/>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3F75C-C104-49B3-9D0B-CB296540B865}">
      <dsp:nvSpPr>
        <dsp:cNvPr id="0" name=""/>
        <dsp:cNvSpPr/>
      </dsp:nvSpPr>
      <dsp:spPr>
        <a:xfrm>
          <a:off x="0" y="1446659"/>
          <a:ext cx="7598268"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Although HMs Chief Inspector suggests the 2025-27 inspections will focus more on leadership and local community engagement, we think that the inspections should go further and be </a:t>
          </a:r>
          <a:r>
            <a:rPr lang="en-GB" sz="2000" b="1" kern="1200" dirty="0">
              <a:latin typeface="Calibri" panose="020F0502020204030204" pitchFamily="34" charset="0"/>
              <a:ea typeface="Calibri" panose="020F0502020204030204" pitchFamily="34" charset="0"/>
              <a:cs typeface="Calibri" panose="020F0502020204030204" pitchFamily="34" charset="0"/>
            </a:rPr>
            <a:t>fully comprehensive and strategic</a:t>
          </a:r>
          <a:r>
            <a:rPr lang="en-GB" sz="2000" kern="1200" dirty="0">
              <a:latin typeface="Calibri" panose="020F0502020204030204" pitchFamily="34" charset="0"/>
              <a:ea typeface="Calibri" panose="020F0502020204030204" pitchFamily="34" charset="0"/>
              <a:cs typeface="Calibri" panose="020F0502020204030204" pitchFamily="34" charset="0"/>
            </a:rPr>
            <a:t>.</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1446659"/>
        <a:ext cx="7598268" cy="1446659"/>
      </dsp:txXfrm>
    </dsp:sp>
    <dsp:sp modelId="{FBC0E258-55BB-427E-BF3E-8EE3B7DD44C0}">
      <dsp:nvSpPr>
        <dsp:cNvPr id="0" name=""/>
        <dsp:cNvSpPr/>
      </dsp:nvSpPr>
      <dsp:spPr>
        <a:xfrm>
          <a:off x="0" y="2893318"/>
          <a:ext cx="7598268" cy="0"/>
        </a:xfrm>
        <a:prstGeom prst="line">
          <a:avLst/>
        </a:prstGeom>
        <a:solidFill>
          <a:schemeClr val="accent2">
            <a:hueOff val="-694219"/>
            <a:satOff val="-14421"/>
            <a:lumOff val="-3921"/>
            <a:alphaOff val="0"/>
          </a:schemeClr>
        </a:solidFill>
        <a:ln w="12700" cap="flat" cmpd="sng" algn="ctr">
          <a:solidFill>
            <a:schemeClr val="accent2">
              <a:hueOff val="-694219"/>
              <a:satOff val="-14421"/>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1304E-27A7-495E-AC95-8119956B09BE}">
      <dsp:nvSpPr>
        <dsp:cNvPr id="0" name=""/>
        <dsp:cNvSpPr/>
      </dsp:nvSpPr>
      <dsp:spPr>
        <a:xfrm>
          <a:off x="0" y="2893318"/>
          <a:ext cx="7598268"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It also needs an appropriate assessment of the </a:t>
          </a:r>
          <a:r>
            <a:rPr lang="en-GB" sz="2000" b="1" kern="1200" dirty="0">
              <a:latin typeface="Calibri" panose="020F0502020204030204" pitchFamily="34" charset="0"/>
              <a:ea typeface="Calibri" panose="020F0502020204030204" pitchFamily="34" charset="0"/>
              <a:cs typeface="Calibri" panose="020F0502020204030204" pitchFamily="34" charset="0"/>
            </a:rPr>
            <a:t>short-, medium- and long-term use of resources</a:t>
          </a:r>
          <a:r>
            <a:rPr lang="en-GB" sz="2000" kern="1200" dirty="0">
              <a:latin typeface="Calibri" panose="020F0502020204030204" pitchFamily="34" charset="0"/>
              <a:ea typeface="Calibri" panose="020F0502020204030204" pitchFamily="34" charset="0"/>
              <a:cs typeface="Calibri" panose="020F0502020204030204" pitchFamily="34" charset="0"/>
            </a:rPr>
            <a:t>, the strategic leadership and performance of the FRA (as well as the FRS), and report on the </a:t>
          </a:r>
          <a:r>
            <a:rPr lang="en-GB" sz="2000" b="1" kern="1200" dirty="0">
              <a:latin typeface="Calibri" panose="020F0502020204030204" pitchFamily="34" charset="0"/>
              <a:ea typeface="Calibri" panose="020F0502020204030204" pitchFamily="34" charset="0"/>
              <a:cs typeface="Calibri" panose="020F0502020204030204" pitchFamily="34" charset="0"/>
            </a:rPr>
            <a:t>sustainability and resilience </a:t>
          </a:r>
          <a:r>
            <a:rPr lang="en-GB" sz="2000" kern="1200" dirty="0">
              <a:latin typeface="Calibri" panose="020F0502020204030204" pitchFamily="34" charset="0"/>
              <a:ea typeface="Calibri" panose="020F0502020204030204" pitchFamily="34" charset="0"/>
              <a:cs typeface="Calibri" panose="020F0502020204030204" pitchFamily="34" charset="0"/>
            </a:rPr>
            <a:t>of both organisations. </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2893318"/>
        <a:ext cx="7598268" cy="1446659"/>
      </dsp:txXfrm>
    </dsp:sp>
    <dsp:sp modelId="{CF8D3A66-69A9-4C64-89FF-17408B6830E2}">
      <dsp:nvSpPr>
        <dsp:cNvPr id="0" name=""/>
        <dsp:cNvSpPr/>
      </dsp:nvSpPr>
      <dsp:spPr>
        <a:xfrm>
          <a:off x="0" y="4339978"/>
          <a:ext cx="7598268"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52046-D2B9-4008-9404-713CA9D42491}">
      <dsp:nvSpPr>
        <dsp:cNvPr id="0" name=""/>
        <dsp:cNvSpPr/>
      </dsp:nvSpPr>
      <dsp:spPr>
        <a:xfrm>
          <a:off x="0" y="4339978"/>
          <a:ext cx="7598268" cy="144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latin typeface="Calibri" panose="020F0502020204030204" pitchFamily="34" charset="0"/>
              <a:ea typeface="Calibri" panose="020F0502020204030204" pitchFamily="34" charset="0"/>
              <a:cs typeface="Calibri" panose="020F0502020204030204" pitchFamily="34" charset="0"/>
            </a:rPr>
            <a:t>The government therefore needs to </a:t>
          </a:r>
          <a:r>
            <a:rPr lang="en-GB" sz="2000" b="1" kern="1200" dirty="0">
              <a:latin typeface="Calibri" panose="020F0502020204030204" pitchFamily="34" charset="0"/>
              <a:ea typeface="Calibri" panose="020F0502020204030204" pitchFamily="34" charset="0"/>
              <a:cs typeface="Calibri" panose="020F0502020204030204" pitchFamily="34" charset="0"/>
            </a:rPr>
            <a:t>replace the 2018 National Framework</a:t>
          </a:r>
          <a:r>
            <a:rPr lang="en-GB" sz="2000" kern="1200" dirty="0">
              <a:latin typeface="Calibri" panose="020F0502020204030204" pitchFamily="34" charset="0"/>
              <a:ea typeface="Calibri" panose="020F0502020204030204" pitchFamily="34" charset="0"/>
              <a:cs typeface="Calibri" panose="020F0502020204030204" pitchFamily="34" charset="0"/>
            </a:rPr>
            <a:t>, revisit the intervention protocol and </a:t>
          </a:r>
          <a:r>
            <a:rPr lang="en-GB" sz="2000" b="1" kern="1200" dirty="0">
              <a:latin typeface="Calibri" panose="020F0502020204030204" pitchFamily="34" charset="0"/>
              <a:ea typeface="Calibri" panose="020F0502020204030204" pitchFamily="34" charset="0"/>
              <a:cs typeface="Calibri" panose="020F0502020204030204" pitchFamily="34" charset="0"/>
            </a:rPr>
            <a:t>ask HMICFRS to further develop its inspection methodology </a:t>
          </a:r>
          <a:r>
            <a:rPr lang="en-GB" sz="2000" kern="1200" dirty="0">
              <a:latin typeface="Calibri" panose="020F0502020204030204" pitchFamily="34" charset="0"/>
              <a:ea typeface="Calibri" panose="020F0502020204030204" pitchFamily="34" charset="0"/>
              <a:cs typeface="Calibri" panose="020F0502020204030204" pitchFamily="34" charset="0"/>
            </a:rPr>
            <a:t>to reflect these issues  prior to the next round of inspection post-2007.</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4339978"/>
        <a:ext cx="7598268" cy="14466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9/19/2025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717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9/19/2025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329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9/19/2025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411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9/19/2025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33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9/19/2025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62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9/19/2025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0763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9/19/2025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849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9/19/2025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6331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9/19/2025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1910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9/19/2025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260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9/19/2025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6437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9/19/2025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689332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mailto:Peter.Murphy@ntu.ac.uk"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mailto:Katarzyna.Lakoma@ntu.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7" name="Rectangle 1066">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5CF4D-FD6F-D1A9-007E-DD1E822628B0}"/>
              </a:ext>
            </a:extLst>
          </p:cNvPr>
          <p:cNvSpPr>
            <a:spLocks noGrp="1"/>
          </p:cNvSpPr>
          <p:nvPr>
            <p:ph type="ctrTitle"/>
          </p:nvPr>
        </p:nvSpPr>
        <p:spPr>
          <a:xfrm>
            <a:off x="838200" y="3901441"/>
            <a:ext cx="10683240" cy="1227500"/>
          </a:xfrm>
        </p:spPr>
        <p:txBody>
          <a:bodyPr>
            <a:normAutofit/>
          </a:bodyPr>
          <a:lstStyle/>
          <a:p>
            <a:r>
              <a:rPr lang="en-GB" sz="3600" dirty="0">
                <a:latin typeface="Calibri" panose="020F0502020204030204" pitchFamily="34" charset="0"/>
                <a:ea typeface="Calibri" panose="020F0502020204030204" pitchFamily="34" charset="0"/>
                <a:cs typeface="Calibri" panose="020F0502020204030204" pitchFamily="34" charset="0"/>
              </a:rPr>
              <a:t>Central Government Interventions in Fire and Rescue Services in England and Wales. </a:t>
            </a:r>
          </a:p>
        </p:txBody>
      </p:sp>
      <p:sp>
        <p:nvSpPr>
          <p:cNvPr id="3" name="Subtitle 2">
            <a:extLst>
              <a:ext uri="{FF2B5EF4-FFF2-40B4-BE49-F238E27FC236}">
                <a16:creationId xmlns:a16="http://schemas.microsoft.com/office/drawing/2014/main" id="{C691A8B3-F4E2-62A5-3EAF-789FA01D0095}"/>
              </a:ext>
            </a:extLst>
          </p:cNvPr>
          <p:cNvSpPr>
            <a:spLocks noGrp="1"/>
          </p:cNvSpPr>
          <p:nvPr>
            <p:ph type="subTitle" idx="1"/>
          </p:nvPr>
        </p:nvSpPr>
        <p:spPr>
          <a:xfrm>
            <a:off x="2809809" y="5652161"/>
            <a:ext cx="6572382" cy="1037085"/>
          </a:xfrm>
        </p:spPr>
        <p:txBody>
          <a:bodyPr anchor="t">
            <a:normAutofit/>
          </a:bodyPr>
          <a:lstStyle/>
          <a:p>
            <a:r>
              <a:rPr lang="pl-PL" sz="2000" dirty="0"/>
              <a:t>Pete Murphy and Katarzyna Lakoma</a:t>
            </a:r>
            <a:endParaRPr lang="en-GB" sz="2000" dirty="0"/>
          </a:p>
          <a:p>
            <a:r>
              <a:rPr lang="en-GB" sz="2000" dirty="0"/>
              <a:t>Nottingham Business School, NTU.</a:t>
            </a:r>
          </a:p>
        </p:txBody>
      </p:sp>
      <p:pic>
        <p:nvPicPr>
          <p:cNvPr id="1026" name="Picture 2">
            <a:extLst>
              <a:ext uri="{FF2B5EF4-FFF2-40B4-BE49-F238E27FC236}">
                <a16:creationId xmlns:a16="http://schemas.microsoft.com/office/drawing/2014/main" id="{D19FB57B-D83D-36C0-0542-7C0562048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50"/>
          <a:stretch>
            <a:fillRect/>
          </a:stretch>
        </p:blipFill>
        <p:spPr bwMode="auto">
          <a:xfrm>
            <a:off x="2988228" y="446670"/>
            <a:ext cx="6572382" cy="21723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6FDB93-83E3-D91D-9D7A-4EFA6EE9E2B0}"/>
              </a:ext>
            </a:extLst>
          </p:cNvPr>
          <p:cNvSpPr txBox="1"/>
          <p:nvPr/>
        </p:nvSpPr>
        <p:spPr>
          <a:xfrm>
            <a:off x="2988229" y="2787805"/>
            <a:ext cx="6215544" cy="584775"/>
          </a:xfrm>
          <a:prstGeom prst="rect">
            <a:avLst/>
          </a:prstGeom>
          <a:noFill/>
        </p:spPr>
        <p:txBody>
          <a:bodyPr wrap="square">
            <a:spAutoFit/>
          </a:bodyPr>
          <a:lstStyle/>
          <a:p>
            <a:r>
              <a:rPr lang="en-GB" sz="3200" b="1" dirty="0">
                <a:solidFill>
                  <a:srgbClr val="3366CC"/>
                </a:solidFill>
                <a:latin typeface="Calibri" panose="020F0502020204030204" pitchFamily="34" charset="0"/>
                <a:ea typeface="Calibri" panose="020F0502020204030204" pitchFamily="34" charset="0"/>
                <a:cs typeface="Calibri" panose="020F0502020204030204" pitchFamily="34" charset="0"/>
              </a:rPr>
              <a:t>The Future of Public Administration</a:t>
            </a:r>
          </a:p>
        </p:txBody>
      </p:sp>
    </p:spTree>
    <p:extLst>
      <p:ext uri="{BB962C8B-B14F-4D97-AF65-F5344CB8AC3E}">
        <p14:creationId xmlns:p14="http://schemas.microsoft.com/office/powerpoint/2010/main" val="426658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C70624-4451-40A7-3707-BB89AA34425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2A5B0-4603-1E2B-BBD6-AC7ACFBD30FF}"/>
              </a:ext>
            </a:extLst>
          </p:cNvPr>
          <p:cNvSpPr>
            <a:spLocks noGrp="1"/>
          </p:cNvSpPr>
          <p:nvPr>
            <p:ph type="title"/>
          </p:nvPr>
        </p:nvSpPr>
        <p:spPr>
          <a:xfrm>
            <a:off x="614679" y="1045029"/>
            <a:ext cx="4349207" cy="1571316"/>
          </a:xfrm>
        </p:spPr>
        <p:txBody>
          <a:bodyPr anchor="t">
            <a:norm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Findings: Interventions</a:t>
            </a:r>
            <a:br>
              <a:rPr lang="en-GB" sz="3200" dirty="0">
                <a:latin typeface="Calibri" panose="020F0502020204030204" pitchFamily="34" charset="0"/>
                <a:ea typeface="Calibri" panose="020F0502020204030204" pitchFamily="34" charset="0"/>
                <a:cs typeface="Calibri" panose="020F0502020204030204" pitchFamily="34" charset="0"/>
              </a:rPr>
            </a:br>
            <a:r>
              <a:rPr lang="en-GB" sz="3200" dirty="0">
                <a:latin typeface="Calibri" panose="020F0502020204030204" pitchFamily="34" charset="0"/>
                <a:ea typeface="Calibri" panose="020F0502020204030204" pitchFamily="34" charset="0"/>
                <a:cs typeface="Calibri" panose="020F0502020204030204" pitchFamily="34" charset="0"/>
              </a:rPr>
              <a:t>Phase 3: 2017-2025</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2C8C828-6FD7-8DE5-1CE7-7F9ED12B141A}"/>
              </a:ext>
            </a:extLst>
          </p:cNvPr>
          <p:cNvPicPr>
            <a:picLocks noChangeAspect="1"/>
          </p:cNvPicPr>
          <p:nvPr/>
        </p:nvPicPr>
        <p:blipFill>
          <a:blip r:embed="rId2"/>
          <a:stretch>
            <a:fillRect/>
          </a:stretch>
        </p:blipFill>
        <p:spPr>
          <a:xfrm>
            <a:off x="616364" y="2815657"/>
            <a:ext cx="3723408" cy="2380457"/>
          </a:xfrm>
          <a:prstGeom prst="rect">
            <a:avLst/>
          </a:prstGeom>
        </p:spPr>
      </p:pic>
      <p:sp>
        <p:nvSpPr>
          <p:cNvPr id="3" name="Content Placeholder 2">
            <a:extLst>
              <a:ext uri="{FF2B5EF4-FFF2-40B4-BE49-F238E27FC236}">
                <a16:creationId xmlns:a16="http://schemas.microsoft.com/office/drawing/2014/main" id="{67EE4078-3121-6779-7337-DFA1BF6993A6}"/>
              </a:ext>
            </a:extLst>
          </p:cNvPr>
          <p:cNvSpPr>
            <a:spLocks noGrp="1"/>
          </p:cNvSpPr>
          <p:nvPr>
            <p:ph idx="1"/>
          </p:nvPr>
        </p:nvSpPr>
        <p:spPr>
          <a:xfrm>
            <a:off x="4963886" y="548638"/>
            <a:ext cx="6241143" cy="5760721"/>
          </a:xfrm>
        </p:spPr>
        <p:txBody>
          <a:bodyPr anchor="t">
            <a:normAutofit/>
          </a:bodyPr>
          <a:lstStyle/>
          <a:p>
            <a:pPr>
              <a:lnSpc>
                <a:spcPct val="110000"/>
              </a:lnSpc>
            </a:pPr>
            <a:r>
              <a:rPr lang="en-GB" b="1" dirty="0">
                <a:latin typeface="Calibri" panose="020F0502020204030204" pitchFamily="34" charset="0"/>
                <a:ea typeface="Calibri" panose="020F0502020204030204" pitchFamily="34" charset="0"/>
                <a:cs typeface="Calibri" panose="020F0502020204030204" pitchFamily="34" charset="0"/>
              </a:rPr>
              <a:t>HMICFRS have two ‘flags</a:t>
            </a:r>
            <a:r>
              <a:rPr lang="en-GB" dirty="0">
                <a:latin typeface="Calibri" panose="020F0502020204030204" pitchFamily="34" charset="0"/>
                <a:ea typeface="Calibri" panose="020F0502020204030204" pitchFamily="34" charset="0"/>
                <a:cs typeface="Calibri" panose="020F0502020204030204" pitchFamily="34" charset="0"/>
              </a:rPr>
              <a:t>’ for specific operational concerns (</a:t>
            </a:r>
            <a:r>
              <a:rPr lang="en-GB" b="1" dirty="0">
                <a:latin typeface="Calibri" panose="020F0502020204030204" pitchFamily="34" charset="0"/>
                <a:ea typeface="Calibri" panose="020F0502020204030204" pitchFamily="34" charset="0"/>
                <a:cs typeface="Calibri" panose="020F0502020204030204" pitchFamily="34" charset="0"/>
              </a:rPr>
              <a:t>cause and accelerated cause for concern</a:t>
            </a:r>
            <a:r>
              <a:rPr lang="en-GB" dirty="0">
                <a:latin typeface="Calibri" panose="020F0502020204030204" pitchFamily="34" charset="0"/>
                <a:ea typeface="Calibri" panose="020F0502020204030204" pitchFamily="34" charset="0"/>
                <a:cs typeface="Calibri" panose="020F0502020204030204" pitchFamily="34" charset="0"/>
              </a:rPr>
              <a:t>) and two categories for different levels for the monitoring and assurance relationship with individual FRS (Scan and Engage) based on the severity and nature of the identified issues.</a:t>
            </a:r>
          </a:p>
          <a:p>
            <a:pPr>
              <a:lnSpc>
                <a:spcPct val="11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Statutory </a:t>
            </a:r>
            <a:r>
              <a:rPr lang="en-GB" b="1" dirty="0">
                <a:latin typeface="Calibri" panose="020F0502020204030204" pitchFamily="34" charset="0"/>
                <a:ea typeface="Calibri" panose="020F0502020204030204" pitchFamily="34" charset="0"/>
                <a:cs typeface="Calibri" panose="020F0502020204030204" pitchFamily="34" charset="0"/>
              </a:rPr>
              <a:t>Interventions have been preceded by bespoke or Best Value inspections </a:t>
            </a:r>
            <a:r>
              <a:rPr lang="en-GB" dirty="0">
                <a:latin typeface="Calibri" panose="020F0502020204030204" pitchFamily="34" charset="0"/>
                <a:ea typeface="Calibri" panose="020F0502020204030204" pitchFamily="34" charset="0"/>
                <a:cs typeface="Calibri" panose="020F0502020204030204" pitchFamily="34" charset="0"/>
              </a:rPr>
              <a:t>based on significant corporate issues in London, the West Midlands and South Wales. </a:t>
            </a:r>
          </a:p>
          <a:p>
            <a:pPr>
              <a:lnSpc>
                <a:spcPct val="11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Throughout this period (and since 2010) academics  have consistently called for more comprehensive corporate inspections to </a:t>
            </a:r>
            <a:r>
              <a:rPr lang="en-GB" b="1" dirty="0">
                <a:latin typeface="Calibri" panose="020F0502020204030204" pitchFamily="34" charset="0"/>
                <a:ea typeface="Calibri" panose="020F0502020204030204" pitchFamily="34" charset="0"/>
                <a:cs typeface="Calibri" panose="020F0502020204030204" pitchFamily="34" charset="0"/>
              </a:rPr>
              <a:t>include strategic as well as operational issues </a:t>
            </a:r>
            <a:r>
              <a:rPr lang="en-GB" dirty="0">
                <a:latin typeface="Calibri" panose="020F0502020204030204" pitchFamily="34" charset="0"/>
                <a:ea typeface="Calibri" panose="020F0502020204030204" pitchFamily="34" charset="0"/>
                <a:cs typeface="Calibri" panose="020F0502020204030204" pitchFamily="34" charset="0"/>
              </a:rPr>
              <a:t>and the FRA as well as the FRS.</a:t>
            </a:r>
          </a:p>
          <a:p>
            <a:pPr>
              <a:lnSpc>
                <a:spcPct val="110000"/>
              </a:lnSpc>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64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D7E556-88F5-9298-469D-E029F202B91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2433B-6531-E089-02F8-7C4C438D7D75}"/>
              </a:ext>
            </a:extLst>
          </p:cNvPr>
          <p:cNvSpPr>
            <a:spLocks noGrp="1"/>
          </p:cNvSpPr>
          <p:nvPr>
            <p:ph type="title"/>
          </p:nvPr>
        </p:nvSpPr>
        <p:spPr>
          <a:xfrm>
            <a:off x="612649" y="548638"/>
            <a:ext cx="2290208" cy="5788152"/>
          </a:xfrm>
        </p:spPr>
        <p:txBody>
          <a:bodyPr anchor="ctr">
            <a:normAutofit/>
          </a:bodyPr>
          <a:lstStyle/>
          <a:p>
            <a:r>
              <a:rPr lang="en-GB" sz="3200" dirty="0">
                <a:latin typeface="Calibri" panose="020F0502020204030204" pitchFamily="34" charset="0"/>
                <a:ea typeface="Calibri" panose="020F0502020204030204" pitchFamily="34" charset="0"/>
                <a:cs typeface="Calibri" panose="020F0502020204030204" pitchFamily="34" charset="0"/>
              </a:rPr>
              <a:t>Conclusions</a:t>
            </a:r>
          </a:p>
        </p:txBody>
      </p:sp>
      <p:graphicFrame>
        <p:nvGraphicFramePr>
          <p:cNvPr id="5" name="Content Placeholder 2">
            <a:extLst>
              <a:ext uri="{FF2B5EF4-FFF2-40B4-BE49-F238E27FC236}">
                <a16:creationId xmlns:a16="http://schemas.microsoft.com/office/drawing/2014/main" id="{D75313DE-C3D4-B1EC-A560-0918EB9FE39B}"/>
              </a:ext>
            </a:extLst>
          </p:cNvPr>
          <p:cNvGraphicFramePr>
            <a:graphicFrameLocks noGrp="1"/>
          </p:cNvGraphicFramePr>
          <p:nvPr>
            <p:ph idx="1"/>
            <p:extLst>
              <p:ext uri="{D42A27DB-BD31-4B8C-83A1-F6EECF244321}">
                <p14:modId xmlns:p14="http://schemas.microsoft.com/office/powerpoint/2010/main" val="768868072"/>
              </p:ext>
            </p:extLst>
          </p:nvPr>
        </p:nvGraphicFramePr>
        <p:xfrm>
          <a:off x="3069732" y="550152"/>
          <a:ext cx="8091754"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60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E10E-92DF-259A-CDE2-FC59A822A968}"/>
              </a:ext>
            </a:extLst>
          </p:cNvPr>
          <p:cNvSpPr>
            <a:spLocks noGrp="1"/>
          </p:cNvSpPr>
          <p:nvPr>
            <p:ph type="title"/>
          </p:nvPr>
        </p:nvSpPr>
        <p:spPr>
          <a:xfrm>
            <a:off x="612649" y="548638"/>
            <a:ext cx="2972380" cy="5788152"/>
          </a:xfrm>
        </p:spPr>
        <p:txBody>
          <a:bodyPr anchor="ctr">
            <a:norm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Recommendations</a:t>
            </a:r>
          </a:p>
        </p:txBody>
      </p:sp>
      <p:graphicFrame>
        <p:nvGraphicFramePr>
          <p:cNvPr id="5" name="Content Placeholder 2">
            <a:extLst>
              <a:ext uri="{FF2B5EF4-FFF2-40B4-BE49-F238E27FC236}">
                <a16:creationId xmlns:a16="http://schemas.microsoft.com/office/drawing/2014/main" id="{6CF17461-E5D0-E683-A88E-08821F8B1428}"/>
              </a:ext>
            </a:extLst>
          </p:cNvPr>
          <p:cNvGraphicFramePr>
            <a:graphicFrameLocks noGrp="1"/>
          </p:cNvGraphicFramePr>
          <p:nvPr>
            <p:ph idx="1"/>
            <p:extLst>
              <p:ext uri="{D42A27DB-BD31-4B8C-83A1-F6EECF244321}">
                <p14:modId xmlns:p14="http://schemas.microsoft.com/office/powerpoint/2010/main" val="2995920684"/>
              </p:ext>
            </p:extLst>
          </p:nvPr>
        </p:nvGraphicFramePr>
        <p:xfrm>
          <a:off x="3838989" y="550152"/>
          <a:ext cx="7598268"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00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827275-D6E5-B4CB-D632-FA3965C4789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0DAA4F2-ABB2-0282-A518-545E20061792}"/>
              </a:ext>
            </a:extLst>
          </p:cNvPr>
          <p:cNvSpPr>
            <a:spLocks noGrp="1"/>
          </p:cNvSpPr>
          <p:nvPr>
            <p:ph type="title"/>
          </p:nvPr>
        </p:nvSpPr>
        <p:spPr>
          <a:xfrm>
            <a:off x="5892801" y="1387928"/>
            <a:ext cx="5590122" cy="919844"/>
          </a:xfrm>
        </p:spPr>
        <p:txBody>
          <a:bodyPr anchor="b">
            <a:normAutofit/>
          </a:bodyPr>
          <a:lstStyle/>
          <a:p>
            <a:r>
              <a:rPr lang="en-GB" dirty="0">
                <a:latin typeface="Calibri" panose="020F0502020204030204" pitchFamily="34" charset="0"/>
                <a:ea typeface="Calibri" panose="020F0502020204030204" pitchFamily="34" charset="0"/>
                <a:cs typeface="Calibri" panose="020F0502020204030204" pitchFamily="34" charset="0"/>
              </a:rPr>
              <a:t>Thankyou for listening </a:t>
            </a:r>
          </a:p>
        </p:txBody>
      </p:sp>
      <p:pic>
        <p:nvPicPr>
          <p:cNvPr id="5" name="Picture 4" descr="Multi-coloured dialogue boxes">
            <a:extLst>
              <a:ext uri="{FF2B5EF4-FFF2-40B4-BE49-F238E27FC236}">
                <a16:creationId xmlns:a16="http://schemas.microsoft.com/office/drawing/2014/main" id="{026505B3-7EE4-F552-43D1-6BB52EF3E030}"/>
              </a:ext>
            </a:extLst>
          </p:cNvPr>
          <p:cNvPicPr>
            <a:picLocks noChangeAspect="1"/>
          </p:cNvPicPr>
          <p:nvPr/>
        </p:nvPicPr>
        <p:blipFill>
          <a:blip r:embed="rId2"/>
          <a:srcRect l="4309" r="8413" b="2"/>
          <a:stretch>
            <a:fillRect/>
          </a:stretch>
        </p:blipFill>
        <p:spPr>
          <a:xfrm>
            <a:off x="22" y="10"/>
            <a:ext cx="5225122" cy="6857990"/>
          </a:xfrm>
          <a:prstGeom prst="rect">
            <a:avLst/>
          </a:prstGeom>
        </p:spPr>
      </p:pic>
      <p:sp>
        <p:nvSpPr>
          <p:cNvPr id="3" name="Content Placeholder 2">
            <a:extLst>
              <a:ext uri="{FF2B5EF4-FFF2-40B4-BE49-F238E27FC236}">
                <a16:creationId xmlns:a16="http://schemas.microsoft.com/office/drawing/2014/main" id="{937F33B5-A4D7-D540-7992-7DAAAB94C5E2}"/>
              </a:ext>
            </a:extLst>
          </p:cNvPr>
          <p:cNvSpPr>
            <a:spLocks noGrp="1"/>
          </p:cNvSpPr>
          <p:nvPr>
            <p:ph idx="1"/>
          </p:nvPr>
        </p:nvSpPr>
        <p:spPr>
          <a:xfrm>
            <a:off x="5892800" y="2902857"/>
            <a:ext cx="5590122" cy="3277507"/>
          </a:xfrm>
        </p:spPr>
        <p:txBody>
          <a:bodyPr>
            <a:normAutofit/>
          </a:bodyPr>
          <a:lstStyle/>
          <a:p>
            <a:pPr>
              <a:lnSpc>
                <a:spcPct val="110000"/>
              </a:lnSpc>
            </a:pPr>
            <a:endParaRPr lang="en-GB" sz="1300" dirty="0"/>
          </a:p>
          <a:p>
            <a:pPr>
              <a:lnSpc>
                <a:spcPct val="110000"/>
              </a:lnSpc>
            </a:pPr>
            <a:r>
              <a:rPr lang="en-GB" sz="2400" b="1" dirty="0">
                <a:latin typeface="Calibri" panose="020F0502020204030204" pitchFamily="34" charset="0"/>
                <a:ea typeface="Calibri" panose="020F0502020204030204" pitchFamily="34" charset="0"/>
                <a:cs typeface="Calibri" panose="020F0502020204030204" pitchFamily="34" charset="0"/>
              </a:rPr>
              <a:t>Questions/comments/suggestions? </a:t>
            </a:r>
          </a:p>
          <a:p>
            <a:pPr>
              <a:lnSpc>
                <a:spcPct val="110000"/>
              </a:lnSpc>
            </a:pPr>
            <a:endParaRPr lang="en-GB" sz="13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endParaRPr lang="en-GB" sz="13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endParaRPr lang="en-GB" sz="13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sz="1800" b="1" dirty="0">
                <a:latin typeface="Calibri" panose="020F0502020204030204" pitchFamily="34" charset="0"/>
                <a:ea typeface="Calibri" panose="020F0502020204030204" pitchFamily="34" charset="0"/>
                <a:cs typeface="Calibri" panose="020F0502020204030204" pitchFamily="34" charset="0"/>
              </a:rPr>
              <a:t>Contact:</a:t>
            </a:r>
          </a:p>
          <a:p>
            <a:pPr>
              <a:lnSpc>
                <a:spcPct val="110000"/>
              </a:lnSpc>
            </a:pPr>
            <a:r>
              <a:rPr lang="en-GB" sz="18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Peter.Murphy@ntu.ac.uk</a:t>
            </a:r>
            <a:r>
              <a:rPr lang="en-GB" sz="1800" dirty="0">
                <a:latin typeface="Calibri" panose="020F0502020204030204" pitchFamily="34" charset="0"/>
                <a:ea typeface="Calibri" panose="020F0502020204030204" pitchFamily="34" charset="0"/>
                <a:cs typeface="Calibri" panose="020F0502020204030204" pitchFamily="34" charset="0"/>
              </a:rPr>
              <a:t> </a:t>
            </a:r>
          </a:p>
          <a:p>
            <a:pPr>
              <a:lnSpc>
                <a:spcPct val="110000"/>
              </a:lnSpc>
            </a:pPr>
            <a:r>
              <a:rPr lang="en-GB" sz="18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Katarzyna.Lakoma@ntu.ac.uk</a:t>
            </a:r>
            <a:r>
              <a:rPr lang="en-GB" sz="18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1224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0F199-CD93-E0CC-A954-AB3C6264E924}"/>
              </a:ext>
            </a:extLst>
          </p:cNvPr>
          <p:cNvSpPr>
            <a:spLocks noGrp="1"/>
          </p:cNvSpPr>
          <p:nvPr>
            <p:ph type="title"/>
          </p:nvPr>
        </p:nvSpPr>
        <p:spPr>
          <a:xfrm>
            <a:off x="4862288" y="603504"/>
            <a:ext cx="6622416" cy="615696"/>
          </a:xfrm>
        </p:spPr>
        <p:txBody>
          <a:bodyPr anchor="b">
            <a:normAutofit fontScale="90000"/>
          </a:bodyPr>
          <a:lstStyle/>
          <a:p>
            <a:br>
              <a:rPr lang="en-GB"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Introduction and background</a:t>
            </a:r>
          </a:p>
        </p:txBody>
      </p:sp>
      <p:pic>
        <p:nvPicPr>
          <p:cNvPr id="1026" name="Picture 2" descr="Northern Ireland Fire and Rescue Services dramatically reduce house ...">
            <a:extLst>
              <a:ext uri="{FF2B5EF4-FFF2-40B4-BE49-F238E27FC236}">
                <a16:creationId xmlns:a16="http://schemas.microsoft.com/office/drawing/2014/main" id="{8A7B3AD6-6321-C008-DD81-F517ED14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0" r="51647" b="-1"/>
          <a:stretch>
            <a:fillRect/>
          </a:stretch>
        </p:blipFill>
        <p:spPr bwMode="auto">
          <a:xfrm>
            <a:off x="20" y="10"/>
            <a:ext cx="392740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131F623-369F-A3A4-05CF-C392FF5FC626}"/>
              </a:ext>
            </a:extLst>
          </p:cNvPr>
          <p:cNvSpPr>
            <a:spLocks noGrp="1"/>
          </p:cNvSpPr>
          <p:nvPr>
            <p:ph idx="1"/>
          </p:nvPr>
        </p:nvSpPr>
        <p:spPr>
          <a:xfrm>
            <a:off x="4197246" y="1451429"/>
            <a:ext cx="7287457" cy="4857931"/>
          </a:xfrm>
        </p:spPr>
        <p:txBody>
          <a:bodyPr>
            <a:normAutofit fontScale="92500"/>
          </a:bodyPr>
          <a:lstStyle/>
          <a:p>
            <a:r>
              <a:rPr lang="en-GB" sz="2600" b="1" dirty="0">
                <a:latin typeface="Calibri" panose="020F0502020204030204" pitchFamily="34" charset="0"/>
                <a:ea typeface="Calibri" panose="020F0502020204030204" pitchFamily="34" charset="0"/>
                <a:cs typeface="Calibri" panose="020F0502020204030204" pitchFamily="34" charset="0"/>
              </a:rPr>
              <a:t>1947-2001</a:t>
            </a:r>
            <a:r>
              <a:rPr lang="en-GB" sz="2600" dirty="0">
                <a:latin typeface="Calibri" panose="020F0502020204030204" pitchFamily="34" charset="0"/>
                <a:ea typeface="Calibri" panose="020F0502020204030204" pitchFamily="34" charset="0"/>
                <a:cs typeface="Calibri" panose="020F0502020204030204" pitchFamily="34" charset="0"/>
              </a:rPr>
              <a:t> Under the Home Office - the period of </a:t>
            </a:r>
            <a:r>
              <a:rPr lang="en-GB" sz="2600" b="1" dirty="0">
                <a:latin typeface="Calibri" panose="020F0502020204030204" pitchFamily="34" charset="0"/>
                <a:ea typeface="Calibri" panose="020F0502020204030204" pitchFamily="34" charset="0"/>
                <a:cs typeface="Calibri" panose="020F0502020204030204" pitchFamily="34" charset="0"/>
              </a:rPr>
              <a:t>benign neglect. </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1947 Fire Services Act </a:t>
            </a:r>
            <a:r>
              <a:rPr lang="en-GB" sz="2400" dirty="0">
                <a:latin typeface="Calibri" panose="020F0502020204030204" pitchFamily="34" charset="0"/>
                <a:ea typeface="Calibri" panose="020F0502020204030204" pitchFamily="34" charset="0"/>
                <a:cs typeface="Calibri" panose="020F0502020204030204" pitchFamily="34" charset="0"/>
              </a:rPr>
              <a:t>returned responsibility to local government and established His Majesty’s Fire Service Inspectorate (HMFSI) with Chief Inspector for England and Wales reporting annually to the Home Office. </a:t>
            </a:r>
          </a:p>
          <a:p>
            <a:endParaRPr lang="en-GB" sz="800" b="1"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HMFSI  monitored technical standards and operational performance</a:t>
            </a:r>
            <a:r>
              <a:rPr lang="en-GB" sz="2400" dirty="0">
                <a:latin typeface="Calibri" panose="020F0502020204030204" pitchFamily="34" charset="0"/>
                <a:ea typeface="Calibri" panose="020F0502020204030204" pitchFamily="34" charset="0"/>
                <a:cs typeface="Calibri" panose="020F0502020204030204" pitchFamily="34" charset="0"/>
              </a:rPr>
              <a:t> by providing advice on standards and compliance.  </a:t>
            </a:r>
            <a:r>
              <a:rPr lang="en-GB" sz="2400" b="1" dirty="0">
                <a:latin typeface="Calibri" panose="020F0502020204030204" pitchFamily="34" charset="0"/>
                <a:ea typeface="Calibri" panose="020F0502020204030204" pitchFamily="34" charset="0"/>
                <a:cs typeface="Calibri" panose="020F0502020204030204" pitchFamily="34" charset="0"/>
              </a:rPr>
              <a:t>It did not hold FRS to account </a:t>
            </a:r>
          </a:p>
          <a:p>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977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CFA66-FF06-8241-6A04-60D946290528}"/>
              </a:ext>
            </a:extLst>
          </p:cNvPr>
          <p:cNvSpPr>
            <a:spLocks noGrp="1"/>
          </p:cNvSpPr>
          <p:nvPr>
            <p:ph type="title"/>
          </p:nvPr>
        </p:nvSpPr>
        <p:spPr>
          <a:xfrm>
            <a:off x="612648" y="600074"/>
            <a:ext cx="6986742" cy="706212"/>
          </a:xfrm>
        </p:spPr>
        <p:txBody>
          <a:bodyPr anchor="b">
            <a:norm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Methods and some limitations to the study</a:t>
            </a:r>
          </a:p>
        </p:txBody>
      </p:sp>
      <p:sp>
        <p:nvSpPr>
          <p:cNvPr id="3" name="Content Placeholder 2">
            <a:extLst>
              <a:ext uri="{FF2B5EF4-FFF2-40B4-BE49-F238E27FC236}">
                <a16:creationId xmlns:a16="http://schemas.microsoft.com/office/drawing/2014/main" id="{901384B6-82DF-5433-ED88-2677A611A99D}"/>
              </a:ext>
            </a:extLst>
          </p:cNvPr>
          <p:cNvSpPr>
            <a:spLocks noGrp="1"/>
          </p:cNvSpPr>
          <p:nvPr>
            <p:ph idx="1"/>
          </p:nvPr>
        </p:nvSpPr>
        <p:spPr>
          <a:xfrm>
            <a:off x="612647" y="1451429"/>
            <a:ext cx="6986742" cy="4806497"/>
          </a:xfrm>
        </p:spPr>
        <p:txBody>
          <a:bodyPr>
            <a:normAutofit fontScale="92500" lnSpcReduction="20000"/>
          </a:bodyPr>
          <a:lstStyle/>
          <a:p>
            <a:pPr marL="0" indent="0">
              <a:lnSpc>
                <a:spcPct val="110000"/>
              </a:lnSpc>
              <a:buNone/>
            </a:pPr>
            <a:r>
              <a:rPr lang="en-GB" sz="1900" dirty="0">
                <a:latin typeface="Calibri" panose="020F0502020204030204" pitchFamily="34" charset="0"/>
                <a:ea typeface="Calibri" panose="020F0502020204030204" pitchFamily="34" charset="0"/>
                <a:cs typeface="Calibri" panose="020F0502020204030204" pitchFamily="34" charset="0"/>
              </a:rPr>
              <a:t>It had to rely on very </a:t>
            </a:r>
            <a:r>
              <a:rPr lang="en-GB" sz="1900" b="1" dirty="0">
                <a:latin typeface="Calibri" panose="020F0502020204030204" pitchFamily="34" charset="0"/>
                <a:ea typeface="Calibri" panose="020F0502020204030204" pitchFamily="34" charset="0"/>
                <a:cs typeface="Calibri" panose="020F0502020204030204" pitchFamily="34" charset="0"/>
              </a:rPr>
              <a:t>different data and information sources </a:t>
            </a:r>
            <a:r>
              <a:rPr lang="en-GB" sz="1900" dirty="0">
                <a:latin typeface="Calibri" panose="020F0502020204030204" pitchFamily="34" charset="0"/>
                <a:ea typeface="Calibri" panose="020F0502020204030204" pitchFamily="34" charset="0"/>
                <a:cs typeface="Calibri" panose="020F0502020204030204" pitchFamily="34" charset="0"/>
              </a:rPr>
              <a:t>for each of the three periods. </a:t>
            </a:r>
          </a:p>
          <a:p>
            <a:pPr>
              <a:lnSpc>
                <a:spcPct val="110000"/>
              </a:lnSpc>
            </a:pPr>
            <a:endParaRPr lang="en-GB" sz="1300" dirty="0">
              <a:latin typeface="Calibri" panose="020F0502020204030204" pitchFamily="34" charset="0"/>
              <a:ea typeface="Calibri" panose="020F0502020204030204" pitchFamily="34" charset="0"/>
              <a:cs typeface="Calibri" panose="020F0502020204030204" pitchFamily="34" charset="0"/>
            </a:endParaRPr>
          </a:p>
          <a:p>
            <a:pPr lvl="1">
              <a:lnSpc>
                <a:spcPct val="110000"/>
              </a:lnSpc>
            </a:pPr>
            <a:r>
              <a:rPr lang="en-GB" b="1" dirty="0">
                <a:latin typeface="Calibri" panose="020F0502020204030204" pitchFamily="34" charset="0"/>
                <a:ea typeface="Calibri" panose="020F0502020204030204" pitchFamily="34" charset="0"/>
                <a:cs typeface="Calibri" panose="020F0502020204030204" pitchFamily="34" charset="0"/>
              </a:rPr>
              <a:t>Phase 1</a:t>
            </a:r>
            <a:r>
              <a:rPr lang="en-GB" dirty="0">
                <a:latin typeface="Calibri" panose="020F0502020204030204" pitchFamily="34" charset="0"/>
                <a:ea typeface="Calibri" panose="020F0502020204030204" pitchFamily="34" charset="0"/>
                <a:cs typeface="Calibri" panose="020F0502020204030204" pitchFamily="34" charset="0"/>
              </a:rPr>
              <a:t>: National reports by the Audit Commission and other collaborating local inspectorates lodged in the Government Collection of the National Archives (often summaries of unavailable individual reports).</a:t>
            </a:r>
          </a:p>
          <a:p>
            <a:pPr lvl="1">
              <a:lnSpc>
                <a:spcPct val="110000"/>
              </a:lnSpc>
            </a:pPr>
            <a:r>
              <a:rPr lang="en-GB" b="1" dirty="0">
                <a:latin typeface="Calibri" panose="020F0502020204030204" pitchFamily="34" charset="0"/>
                <a:ea typeface="Calibri" panose="020F0502020204030204" pitchFamily="34" charset="0"/>
                <a:cs typeface="Calibri" panose="020F0502020204030204" pitchFamily="34" charset="0"/>
              </a:rPr>
              <a:t>Phase 2</a:t>
            </a:r>
            <a:r>
              <a:rPr lang="en-GB" dirty="0">
                <a:latin typeface="Calibri" panose="020F0502020204030204" pitchFamily="34" charset="0"/>
                <a:ea typeface="Calibri" panose="020F0502020204030204" pitchFamily="34" charset="0"/>
                <a:cs typeface="Calibri" panose="020F0502020204030204" pitchFamily="34" charset="0"/>
              </a:rPr>
              <a:t>: National reports but with some ad hoc individual reports. Fire Peer Challenge and Operational Assessments removed from LGA website from 2015.</a:t>
            </a:r>
          </a:p>
          <a:p>
            <a:pPr lvl="1">
              <a:lnSpc>
                <a:spcPct val="110000"/>
              </a:lnSpc>
            </a:pPr>
            <a:r>
              <a:rPr lang="en-GB" b="1" dirty="0">
                <a:latin typeface="Calibri" panose="020F0502020204030204" pitchFamily="34" charset="0"/>
                <a:ea typeface="Calibri" panose="020F0502020204030204" pitchFamily="34" charset="0"/>
                <a:cs typeface="Calibri" panose="020F0502020204030204" pitchFamily="34" charset="0"/>
              </a:rPr>
              <a:t>Phase 3</a:t>
            </a:r>
            <a:r>
              <a:rPr lang="en-GB" dirty="0">
                <a:latin typeface="Calibri" panose="020F0502020204030204" pitchFamily="34" charset="0"/>
                <a:ea typeface="Calibri" panose="020F0502020204030204" pitchFamily="34" charset="0"/>
                <a:cs typeface="Calibri" panose="020F0502020204030204" pitchFamily="34" charset="0"/>
              </a:rPr>
              <a:t>:  Heavily dependent on the individual and national reports from the reconstituted HMICFRS established in 2018, after the Policing and Crime Act 2017. These are lodged on its current website which forms the institutional repository.  </a:t>
            </a:r>
          </a:p>
          <a:p>
            <a:pPr lvl="1">
              <a:lnSpc>
                <a:spcPct val="110000"/>
              </a:lnSpc>
            </a:pPr>
            <a:endParaRPr lang="en-GB" sz="13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buNone/>
            </a:pPr>
            <a:r>
              <a:rPr lang="en-GB" sz="1900" dirty="0">
                <a:latin typeface="Calibri" panose="020F0502020204030204" pitchFamily="34" charset="0"/>
                <a:ea typeface="Calibri" panose="020F0502020204030204" pitchFamily="34" charset="0"/>
                <a:cs typeface="Calibri" panose="020F0502020204030204" pitchFamily="34" charset="0"/>
              </a:rPr>
              <a:t>However, all data and information is </a:t>
            </a:r>
            <a:r>
              <a:rPr lang="en-GB" sz="1900" b="1" dirty="0">
                <a:latin typeface="Calibri" panose="020F0502020204030204" pitchFamily="34" charset="0"/>
                <a:ea typeface="Calibri" panose="020F0502020204030204" pitchFamily="34" charset="0"/>
                <a:cs typeface="Calibri" panose="020F0502020204030204" pitchFamily="34" charset="0"/>
              </a:rPr>
              <a:t>publicly available</a:t>
            </a:r>
            <a:r>
              <a:rPr lang="en-GB" sz="1900" dirty="0">
                <a:latin typeface="Calibri" panose="020F0502020204030204" pitchFamily="34" charset="0"/>
                <a:ea typeface="Calibri" panose="020F0502020204030204" pitchFamily="34" charset="0"/>
                <a:cs typeface="Calibri" panose="020F0502020204030204" pitchFamily="34" charset="0"/>
              </a:rPr>
              <a:t>; no issues of </a:t>
            </a:r>
            <a:r>
              <a:rPr lang="en-GB" sz="1900" b="1" dirty="0">
                <a:latin typeface="Calibri" panose="020F0502020204030204" pitchFamily="34" charset="0"/>
                <a:ea typeface="Calibri" panose="020F0502020204030204" pitchFamily="34" charset="0"/>
                <a:cs typeface="Calibri" panose="020F0502020204030204" pitchFamily="34" charset="0"/>
              </a:rPr>
              <a:t>sensitivity or confidentiality </a:t>
            </a:r>
            <a:r>
              <a:rPr lang="en-GB" sz="1900" dirty="0">
                <a:latin typeface="Calibri" panose="020F0502020204030204" pitchFamily="34" charset="0"/>
                <a:ea typeface="Calibri" panose="020F0502020204030204" pitchFamily="34" charset="0"/>
                <a:cs typeface="Calibri" panose="020F0502020204030204" pitchFamily="34" charset="0"/>
              </a:rPr>
              <a:t>and </a:t>
            </a:r>
            <a:r>
              <a:rPr lang="en-GB" sz="1900" b="1" dirty="0">
                <a:latin typeface="Calibri" panose="020F0502020204030204" pitchFamily="34" charset="0"/>
                <a:ea typeface="Calibri" panose="020F0502020204030204" pitchFamily="34" charset="0"/>
                <a:cs typeface="Calibri" panose="020F0502020204030204" pitchFamily="34" charset="0"/>
              </a:rPr>
              <a:t>some summary analysis </a:t>
            </a:r>
            <a:r>
              <a:rPr lang="en-GB" sz="1900" dirty="0">
                <a:latin typeface="Calibri" panose="020F0502020204030204" pitchFamily="34" charset="0"/>
                <a:ea typeface="Calibri" panose="020F0502020204030204" pitchFamily="34" charset="0"/>
                <a:cs typeface="Calibri" panose="020F0502020204030204" pitchFamily="34" charset="0"/>
              </a:rPr>
              <a:t>by Audit Commission, the LGA and HMICFRS.</a:t>
            </a:r>
          </a:p>
        </p:txBody>
      </p:sp>
      <p:pic>
        <p:nvPicPr>
          <p:cNvPr id="5" name="Picture 4" descr="Different coloured organisers">
            <a:extLst>
              <a:ext uri="{FF2B5EF4-FFF2-40B4-BE49-F238E27FC236}">
                <a16:creationId xmlns:a16="http://schemas.microsoft.com/office/drawing/2014/main" id="{AA9D8A42-A867-717C-0D64-352BA4E79722}"/>
              </a:ext>
            </a:extLst>
          </p:cNvPr>
          <p:cNvPicPr>
            <a:picLocks noChangeAspect="1"/>
          </p:cNvPicPr>
          <p:nvPr/>
        </p:nvPicPr>
        <p:blipFill>
          <a:blip r:embed="rId2"/>
          <a:srcRect l="28677" r="28570" b="1"/>
          <a:stretch>
            <a:fillRect/>
          </a:stretch>
        </p:blipFill>
        <p:spPr>
          <a:xfrm>
            <a:off x="8212038" y="1077685"/>
            <a:ext cx="3367314" cy="4702629"/>
          </a:xfrm>
          <a:prstGeom prst="rect">
            <a:avLst/>
          </a:prstGeom>
        </p:spPr>
      </p:pic>
    </p:spTree>
    <p:extLst>
      <p:ext uri="{BB962C8B-B14F-4D97-AF65-F5344CB8AC3E}">
        <p14:creationId xmlns:p14="http://schemas.microsoft.com/office/powerpoint/2010/main" val="345751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008D7-A5AA-5F91-3D0A-7ADFE9F057FB}"/>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4BE11E85-E99D-06B4-AD55-5323A1815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9C19-0737-61E2-0CAD-068249E73708}"/>
              </a:ext>
            </a:extLst>
          </p:cNvPr>
          <p:cNvSpPr>
            <a:spLocks noGrp="1"/>
          </p:cNvSpPr>
          <p:nvPr>
            <p:ph type="title"/>
          </p:nvPr>
        </p:nvSpPr>
        <p:spPr>
          <a:xfrm>
            <a:off x="3715657" y="603504"/>
            <a:ext cx="7797605" cy="760839"/>
          </a:xfrm>
        </p:spPr>
        <p:txBody>
          <a:bodyPr anchor="b">
            <a:norm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Intervention 2004-2025</a:t>
            </a:r>
          </a:p>
        </p:txBody>
      </p:sp>
      <p:pic>
        <p:nvPicPr>
          <p:cNvPr id="2050" name="Picture 2" descr="Response to HMICFRS Covid-19 Inspection - Police, Fire and Crime ...">
            <a:extLst>
              <a:ext uri="{FF2B5EF4-FFF2-40B4-BE49-F238E27FC236}">
                <a16:creationId xmlns:a16="http://schemas.microsoft.com/office/drawing/2014/main" id="{1FB7BA47-955F-415B-4B99-4DF83E1B76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142" y="4552629"/>
            <a:ext cx="2869338" cy="1756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C73EE4-8038-A374-FF0A-094F4E28D9B6}"/>
              </a:ext>
            </a:extLst>
          </p:cNvPr>
          <p:cNvPicPr>
            <a:picLocks noChangeAspect="1"/>
          </p:cNvPicPr>
          <p:nvPr/>
        </p:nvPicPr>
        <p:blipFill>
          <a:blip r:embed="rId3"/>
          <a:stretch>
            <a:fillRect/>
          </a:stretch>
        </p:blipFill>
        <p:spPr>
          <a:xfrm>
            <a:off x="604125" y="3001126"/>
            <a:ext cx="2729372" cy="1679135"/>
          </a:xfrm>
          <a:prstGeom prst="rect">
            <a:avLst/>
          </a:prstGeom>
        </p:spPr>
      </p:pic>
      <p:pic>
        <p:nvPicPr>
          <p:cNvPr id="4" name="Picture 3">
            <a:extLst>
              <a:ext uri="{FF2B5EF4-FFF2-40B4-BE49-F238E27FC236}">
                <a16:creationId xmlns:a16="http://schemas.microsoft.com/office/drawing/2014/main" id="{B57EC7D1-3767-08CA-9506-288EA9362E54}"/>
              </a:ext>
            </a:extLst>
          </p:cNvPr>
          <p:cNvPicPr>
            <a:picLocks noChangeAspect="1"/>
          </p:cNvPicPr>
          <p:nvPr/>
        </p:nvPicPr>
        <p:blipFill>
          <a:blip r:embed="rId4"/>
          <a:stretch>
            <a:fillRect/>
          </a:stretch>
        </p:blipFill>
        <p:spPr>
          <a:xfrm>
            <a:off x="678738" y="1080780"/>
            <a:ext cx="2654759" cy="1679134"/>
          </a:xfrm>
          <a:prstGeom prst="rect">
            <a:avLst/>
          </a:prstGeom>
        </p:spPr>
      </p:pic>
      <p:sp>
        <p:nvSpPr>
          <p:cNvPr id="3" name="Content Placeholder 2">
            <a:extLst>
              <a:ext uri="{FF2B5EF4-FFF2-40B4-BE49-F238E27FC236}">
                <a16:creationId xmlns:a16="http://schemas.microsoft.com/office/drawing/2014/main" id="{2C21D434-794C-AE32-62E4-158D2194FD20}"/>
              </a:ext>
            </a:extLst>
          </p:cNvPr>
          <p:cNvSpPr>
            <a:spLocks noGrp="1"/>
          </p:cNvSpPr>
          <p:nvPr>
            <p:ph idx="1"/>
          </p:nvPr>
        </p:nvSpPr>
        <p:spPr>
          <a:xfrm>
            <a:off x="3817257" y="1770743"/>
            <a:ext cx="7695033" cy="4538617"/>
          </a:xfrm>
        </p:spPr>
        <p:txBody>
          <a:bodyPr>
            <a:normAutofit lnSpcReduction="10000"/>
          </a:bodyPr>
          <a:lstStyle/>
          <a:p>
            <a:r>
              <a:rPr lang="en-GB" dirty="0">
                <a:latin typeface="Calibri" panose="020F0502020204030204" pitchFamily="34" charset="0"/>
                <a:ea typeface="Calibri" panose="020F0502020204030204" pitchFamily="34" charset="0"/>
                <a:cs typeface="Calibri" panose="020F0502020204030204" pitchFamily="34" charset="0"/>
              </a:rPr>
              <a:t>All engagements or interventions throughout the study period were predicated on individual authorities’ failure to meet </a:t>
            </a:r>
            <a:r>
              <a:rPr lang="en-GB" b="1" dirty="0">
                <a:latin typeface="Calibri" panose="020F0502020204030204" pitchFamily="34" charset="0"/>
                <a:ea typeface="Calibri" panose="020F0502020204030204" pitchFamily="34" charset="0"/>
                <a:cs typeface="Calibri" panose="020F0502020204030204" pitchFamily="34" charset="0"/>
              </a:rPr>
              <a:t>their statutory obligations of procuring Best Value </a:t>
            </a:r>
            <a:r>
              <a:rPr lang="en-GB" dirty="0">
                <a:latin typeface="Calibri" panose="020F0502020204030204" pitchFamily="34" charset="0"/>
                <a:ea typeface="Calibri" panose="020F0502020204030204" pitchFamily="34" charset="0"/>
                <a:cs typeface="Calibri" panose="020F0502020204030204" pitchFamily="34" charset="0"/>
              </a:rPr>
              <a:t>under the Local Government Act 1999. </a:t>
            </a:r>
          </a:p>
          <a:p>
            <a:r>
              <a:rPr lang="en-GB" dirty="0">
                <a:latin typeface="Calibri" panose="020F0502020204030204" pitchFamily="34" charset="0"/>
                <a:ea typeface="Calibri" panose="020F0502020204030204" pitchFamily="34" charset="0"/>
                <a:cs typeface="Calibri" panose="020F0502020204030204" pitchFamily="34" charset="0"/>
              </a:rPr>
              <a:t>We look at 3 chronological phases.</a:t>
            </a:r>
          </a:p>
          <a:p>
            <a:pPr lvl="1"/>
            <a:r>
              <a:rPr lang="en-GB" sz="2000" b="1" dirty="0">
                <a:latin typeface="Calibri" panose="020F0502020204030204" pitchFamily="34" charset="0"/>
                <a:ea typeface="Calibri" panose="020F0502020204030204" pitchFamily="34" charset="0"/>
                <a:cs typeface="Calibri" panose="020F0502020204030204" pitchFamily="34" charset="0"/>
              </a:rPr>
              <a:t>Phase 1 2004 to 2010 </a:t>
            </a:r>
            <a:r>
              <a:rPr lang="en-GB" sz="2000" dirty="0">
                <a:latin typeface="Calibri" panose="020F0502020204030204" pitchFamily="34" charset="0"/>
                <a:ea typeface="Calibri" panose="020F0502020204030204" pitchFamily="34" charset="0"/>
                <a:cs typeface="Calibri" panose="020F0502020204030204" pitchFamily="34" charset="0"/>
              </a:rPr>
              <a:t>- CPA/CAA and early versions of the National Frameworks</a:t>
            </a:r>
          </a:p>
          <a:p>
            <a:pPr lvl="1"/>
            <a:r>
              <a:rPr lang="en-GB" sz="2000" b="1" dirty="0">
                <a:latin typeface="Calibri" panose="020F0502020204030204" pitchFamily="34" charset="0"/>
                <a:ea typeface="Calibri" panose="020F0502020204030204" pitchFamily="34" charset="0"/>
                <a:cs typeface="Calibri" panose="020F0502020204030204" pitchFamily="34" charset="0"/>
              </a:rPr>
              <a:t>Phase 2 2010 to 2017 </a:t>
            </a:r>
            <a:r>
              <a:rPr lang="en-GB" sz="2000" dirty="0">
                <a:latin typeface="Calibri" panose="020F0502020204030204" pitchFamily="34" charset="0"/>
                <a:ea typeface="Calibri" panose="020F0502020204030204" pitchFamily="34" charset="0"/>
                <a:cs typeface="Calibri" panose="020F0502020204030204" pitchFamily="34" charset="0"/>
              </a:rPr>
              <a:t>- Sector led improvement/Fire Peer Challenges and Operational Assessments and the 2012 National Framework</a:t>
            </a:r>
          </a:p>
          <a:p>
            <a:pPr lvl="1"/>
            <a:r>
              <a:rPr lang="en-GB" sz="2000" b="1" dirty="0">
                <a:latin typeface="Calibri" panose="020F0502020204030204" pitchFamily="34" charset="0"/>
                <a:ea typeface="Calibri" panose="020F0502020204030204" pitchFamily="34" charset="0"/>
                <a:cs typeface="Calibri" panose="020F0502020204030204" pitchFamily="34" charset="0"/>
              </a:rPr>
              <a:t>Phase 3 2017 to 2025 </a:t>
            </a:r>
            <a:r>
              <a:rPr lang="en-GB" sz="2000" dirty="0">
                <a:latin typeface="Calibri" panose="020F0502020204030204" pitchFamily="34" charset="0"/>
                <a:ea typeface="Calibri" panose="020F0502020204030204" pitchFamily="34" charset="0"/>
                <a:cs typeface="Calibri" panose="020F0502020204030204" pitchFamily="34" charset="0"/>
              </a:rPr>
              <a:t>– HMICFRS, service inspections and 2018 National Framework  </a:t>
            </a:r>
          </a:p>
        </p:txBody>
      </p:sp>
    </p:spTree>
    <p:extLst>
      <p:ext uri="{BB962C8B-B14F-4D97-AF65-F5344CB8AC3E}">
        <p14:creationId xmlns:p14="http://schemas.microsoft.com/office/powerpoint/2010/main" val="183011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68DB70D-AC37-F4B2-AE26-FA3AFB22C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23D7E-126F-2C6A-1C7E-E5AE8F6B68E6}"/>
              </a:ext>
            </a:extLst>
          </p:cNvPr>
          <p:cNvSpPr>
            <a:spLocks noGrp="1"/>
          </p:cNvSpPr>
          <p:nvPr>
            <p:ph type="title"/>
          </p:nvPr>
        </p:nvSpPr>
        <p:spPr>
          <a:xfrm>
            <a:off x="612648" y="603504"/>
            <a:ext cx="4586882" cy="1527048"/>
          </a:xfrm>
        </p:spPr>
        <p:txBody>
          <a:bodyPr anchor="b">
            <a:normAutofit fontScale="90000"/>
          </a:bodyPr>
          <a:lstStyle/>
          <a:p>
            <a:r>
              <a:rPr lang="en-GB" sz="3300" dirty="0">
                <a:latin typeface="Calibri" panose="020F0502020204030204" pitchFamily="34" charset="0"/>
                <a:ea typeface="Calibri" panose="020F0502020204030204" pitchFamily="34" charset="0"/>
                <a:cs typeface="Calibri" panose="020F0502020204030204" pitchFamily="34" charset="0"/>
              </a:rPr>
              <a:t>Findings: Phase 1 </a:t>
            </a:r>
            <a:br>
              <a:rPr lang="en-GB" sz="3300" dirty="0">
                <a:latin typeface="Calibri" panose="020F0502020204030204" pitchFamily="34" charset="0"/>
                <a:ea typeface="Calibri" panose="020F0502020204030204" pitchFamily="34" charset="0"/>
                <a:cs typeface="Calibri" panose="020F0502020204030204" pitchFamily="34" charset="0"/>
              </a:rPr>
            </a:br>
            <a:r>
              <a:rPr lang="en-GB" sz="3300" dirty="0">
                <a:latin typeface="Calibri" panose="020F0502020204030204" pitchFamily="34" charset="0"/>
                <a:ea typeface="Calibri" panose="020F0502020204030204" pitchFamily="34" charset="0"/>
                <a:cs typeface="Calibri" panose="020F0502020204030204" pitchFamily="34" charset="0"/>
              </a:rPr>
              <a:t>2004-2010 CPA Inspection</a:t>
            </a:r>
            <a:br>
              <a:rPr lang="en-GB" sz="3300" dirty="0">
                <a:latin typeface="Calibri" panose="020F0502020204030204" pitchFamily="34" charset="0"/>
                <a:ea typeface="Calibri" panose="020F0502020204030204" pitchFamily="34" charset="0"/>
                <a:cs typeface="Calibri" panose="020F0502020204030204" pitchFamily="34" charset="0"/>
              </a:rPr>
            </a:br>
            <a:endParaRPr lang="en-GB" sz="33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F630856-2BA2-9A98-0DD3-99D12B9D370B}"/>
              </a:ext>
            </a:extLst>
          </p:cNvPr>
          <p:cNvSpPr>
            <a:spLocks noGrp="1"/>
          </p:cNvSpPr>
          <p:nvPr>
            <p:ph idx="1"/>
          </p:nvPr>
        </p:nvSpPr>
        <p:spPr>
          <a:xfrm>
            <a:off x="612647" y="1978701"/>
            <a:ext cx="5744650" cy="4542019"/>
          </a:xfrm>
        </p:spPr>
        <p:txBody>
          <a:bodyPr>
            <a:normAutofit lnSpcReduction="10000"/>
          </a:bodyPr>
          <a:lstStyle/>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Fire and Rescue Services’</a:t>
            </a:r>
            <a:r>
              <a:rPr lang="en-GB" b="1" dirty="0">
                <a:latin typeface="Calibri" panose="020F0502020204030204" pitchFamily="34" charset="0"/>
                <a:ea typeface="Calibri" panose="020F0502020204030204" pitchFamily="34" charset="0"/>
                <a:cs typeface="Calibri" panose="020F0502020204030204" pitchFamily="34" charset="0"/>
              </a:rPr>
              <a:t> CPA </a:t>
            </a:r>
            <a:r>
              <a:rPr lang="en-GB" dirty="0">
                <a:latin typeface="Calibri" panose="020F0502020204030204" pitchFamily="34" charset="0"/>
                <a:ea typeface="Calibri" panose="020F0502020204030204" pitchFamily="34" charset="0"/>
                <a:cs typeface="Calibri" panose="020F0502020204030204" pitchFamily="34" charset="0"/>
              </a:rPr>
              <a:t>was a comprehensive and </a:t>
            </a:r>
            <a:r>
              <a:rPr lang="en-GB" b="1" dirty="0">
                <a:latin typeface="Calibri" panose="020F0502020204030204" pitchFamily="34" charset="0"/>
                <a:ea typeface="Calibri" panose="020F0502020204030204" pitchFamily="34" charset="0"/>
                <a:cs typeface="Calibri" panose="020F0502020204030204" pitchFamily="34" charset="0"/>
              </a:rPr>
              <a:t>corporate assessment not just a service inspection</a:t>
            </a:r>
            <a:r>
              <a:rPr lang="en-GB" dirty="0">
                <a:latin typeface="Calibri" panose="020F0502020204030204" pitchFamily="34" charset="0"/>
                <a:ea typeface="Calibri" panose="020F0502020204030204" pitchFamily="34" charset="0"/>
                <a:cs typeface="Calibri" panose="020F0502020204030204" pitchFamily="34" charset="0"/>
              </a:rPr>
              <a:t>. From 2006/07 they also had annual Use of Resources and Direction of Travel Assessments.</a:t>
            </a:r>
          </a:p>
          <a:p>
            <a:pPr>
              <a:lnSpc>
                <a:spcPct val="11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It comprised a self-assessment, a peer challenge, political and officer peers on assessment teams, and key lines of enquiry (KLOE) supported by detailed diagnostics </a:t>
            </a:r>
            <a:r>
              <a:rPr lang="en-GB" b="1" dirty="0">
                <a:latin typeface="Calibri" panose="020F0502020204030204" pitchFamily="34" charset="0"/>
                <a:ea typeface="Calibri" panose="020F0502020204030204" pitchFamily="34" charset="0"/>
                <a:cs typeface="Calibri" panose="020F0502020204030204" pitchFamily="34" charset="0"/>
              </a:rPr>
              <a:t>to enable judgements to be made.</a:t>
            </a:r>
          </a:p>
          <a:p>
            <a:pPr>
              <a:lnSpc>
                <a:spcPct val="11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Judgements used a </a:t>
            </a:r>
            <a:r>
              <a:rPr lang="en-GB" b="1" dirty="0">
                <a:latin typeface="Calibri" panose="020F0502020204030204" pitchFamily="34" charset="0"/>
                <a:ea typeface="Calibri" panose="020F0502020204030204" pitchFamily="34" charset="0"/>
                <a:cs typeface="Calibri" panose="020F0502020204030204" pitchFamily="34" charset="0"/>
              </a:rPr>
              <a:t>rules-based scoring system</a:t>
            </a:r>
            <a:r>
              <a:rPr lang="en-GB" dirty="0">
                <a:latin typeface="Calibri" panose="020F0502020204030204" pitchFamily="34" charset="0"/>
                <a:ea typeface="Calibri" panose="020F0502020204030204" pitchFamily="34" charset="0"/>
                <a:cs typeface="Calibri" panose="020F0502020204030204" pitchFamily="34" charset="0"/>
              </a:rPr>
              <a:t>, with each authority categorised on a five-point scale of ‘poor’, ‘weak’, ‘fair’, ‘good’ and ‘excellent’. </a:t>
            </a:r>
          </a:p>
          <a:p>
            <a:pPr>
              <a:lnSpc>
                <a:spcPct val="110000"/>
              </a:lnSpc>
            </a:pPr>
            <a:endParaRPr lang="en-GB" sz="15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blue and white cover with a hand and a square&#10;&#10;AI-generated content may be incorrect.">
            <a:extLst>
              <a:ext uri="{FF2B5EF4-FFF2-40B4-BE49-F238E27FC236}">
                <a16:creationId xmlns:a16="http://schemas.microsoft.com/office/drawing/2014/main" id="{B252F44C-1864-684C-366B-46C85F22000B}"/>
              </a:ext>
            </a:extLst>
          </p:cNvPr>
          <p:cNvPicPr>
            <a:picLocks noChangeAspect="1"/>
          </p:cNvPicPr>
          <p:nvPr/>
        </p:nvPicPr>
        <p:blipFill>
          <a:blip r:embed="rId2">
            <a:extLst>
              <a:ext uri="{28A0092B-C50C-407E-A947-70E740481C1C}">
                <a14:useLocalDpi xmlns:a14="http://schemas.microsoft.com/office/drawing/2010/main" val="0"/>
              </a:ext>
            </a:extLst>
          </a:blip>
          <a:srcRect t="15154" r="1" b="1"/>
          <a:stretch>
            <a:fillRect/>
          </a:stretch>
        </p:blipFill>
        <p:spPr>
          <a:xfrm>
            <a:off x="9356549" y="1556186"/>
            <a:ext cx="1425936" cy="1872814"/>
          </a:xfrm>
          <a:prstGeom prst="rect">
            <a:avLst/>
          </a:prstGeom>
        </p:spPr>
      </p:pic>
      <p:pic>
        <p:nvPicPr>
          <p:cNvPr id="9" name="Picture 8">
            <a:extLst>
              <a:ext uri="{FF2B5EF4-FFF2-40B4-BE49-F238E27FC236}">
                <a16:creationId xmlns:a16="http://schemas.microsoft.com/office/drawing/2014/main" id="{950525F9-C947-4A79-3597-48E42CB19ACE}"/>
              </a:ext>
            </a:extLst>
          </p:cNvPr>
          <p:cNvPicPr>
            <a:picLocks noChangeAspect="1"/>
          </p:cNvPicPr>
          <p:nvPr/>
        </p:nvPicPr>
        <p:blipFill>
          <a:blip r:embed="rId3"/>
          <a:srcRect t="20368" r="-3" b="-3"/>
          <a:stretch>
            <a:fillRect/>
          </a:stretch>
        </p:blipFill>
        <p:spPr>
          <a:xfrm>
            <a:off x="6805534" y="719527"/>
            <a:ext cx="2370947" cy="3357798"/>
          </a:xfrm>
          <a:prstGeom prst="rect">
            <a:avLst/>
          </a:prstGeom>
        </p:spPr>
      </p:pic>
      <p:pic>
        <p:nvPicPr>
          <p:cNvPr id="10" name="Picture 9">
            <a:extLst>
              <a:ext uri="{FF2B5EF4-FFF2-40B4-BE49-F238E27FC236}">
                <a16:creationId xmlns:a16="http://schemas.microsoft.com/office/drawing/2014/main" id="{0FAB42E7-1DE4-FF4B-6D9D-5A7012A8210E}"/>
              </a:ext>
            </a:extLst>
          </p:cNvPr>
          <p:cNvPicPr>
            <a:picLocks noChangeAspect="1"/>
          </p:cNvPicPr>
          <p:nvPr/>
        </p:nvPicPr>
        <p:blipFill>
          <a:blip r:embed="rId4"/>
          <a:srcRect l="604" r="3" b="3"/>
          <a:stretch>
            <a:fillRect/>
          </a:stretch>
        </p:blipFill>
        <p:spPr>
          <a:xfrm>
            <a:off x="7900733" y="4183052"/>
            <a:ext cx="2873124" cy="1604268"/>
          </a:xfrm>
          <a:prstGeom prst="rect">
            <a:avLst/>
          </a:prstGeom>
        </p:spPr>
      </p:pic>
    </p:spTree>
    <p:extLst>
      <p:ext uri="{BB962C8B-B14F-4D97-AF65-F5344CB8AC3E}">
        <p14:creationId xmlns:p14="http://schemas.microsoft.com/office/powerpoint/2010/main" val="306613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A4205-89EF-ADC0-0753-9181AF185C30}"/>
              </a:ext>
            </a:extLst>
          </p:cNvPr>
          <p:cNvSpPr>
            <a:spLocks noGrp="1"/>
          </p:cNvSpPr>
          <p:nvPr>
            <p:ph type="title"/>
          </p:nvPr>
        </p:nvSpPr>
        <p:spPr>
          <a:xfrm>
            <a:off x="612648" y="435430"/>
            <a:ext cx="6035040" cy="740228"/>
          </a:xfrm>
        </p:spPr>
        <p:txBody>
          <a:bodyPr anchor="b">
            <a:normAutofit/>
          </a:bodyPr>
          <a:lstStyle/>
          <a:p>
            <a:r>
              <a:rPr lang="en-GB" dirty="0">
                <a:latin typeface="Calibri" panose="020F0502020204030204" pitchFamily="34" charset="0"/>
                <a:ea typeface="Calibri" panose="020F0502020204030204" pitchFamily="34" charset="0"/>
                <a:cs typeface="Calibri" panose="020F0502020204030204" pitchFamily="34" charset="0"/>
              </a:rPr>
              <a:t>Intervention under CPA </a:t>
            </a:r>
          </a:p>
        </p:txBody>
      </p:sp>
      <p:sp>
        <p:nvSpPr>
          <p:cNvPr id="3" name="Content Placeholder 2">
            <a:extLst>
              <a:ext uri="{FF2B5EF4-FFF2-40B4-BE49-F238E27FC236}">
                <a16:creationId xmlns:a16="http://schemas.microsoft.com/office/drawing/2014/main" id="{309021F9-562D-043A-F8D3-21251B013B9C}"/>
              </a:ext>
            </a:extLst>
          </p:cNvPr>
          <p:cNvSpPr>
            <a:spLocks noGrp="1"/>
          </p:cNvSpPr>
          <p:nvPr>
            <p:ph idx="1"/>
          </p:nvPr>
        </p:nvSpPr>
        <p:spPr>
          <a:xfrm>
            <a:off x="612647" y="1349829"/>
            <a:ext cx="6252610" cy="5341257"/>
          </a:xfrm>
        </p:spPr>
        <p:txBody>
          <a:bodyPr>
            <a:normAutofit/>
          </a:bodyPr>
          <a:lstStyle/>
          <a:p>
            <a:r>
              <a:rPr lang="en-GB" sz="1800" dirty="0">
                <a:latin typeface="Calibri" panose="020F0502020204030204" pitchFamily="34" charset="0"/>
                <a:ea typeface="Calibri" panose="020F0502020204030204" pitchFamily="34" charset="0"/>
                <a:cs typeface="Calibri" panose="020F0502020204030204" pitchFamily="34" charset="0"/>
              </a:rPr>
              <a:t>All engagements or interventions throughout the study period were predicated on individual authorities’ failure to meet </a:t>
            </a:r>
            <a:r>
              <a:rPr lang="en-GB" sz="1800" b="1" dirty="0">
                <a:latin typeface="Calibri" panose="020F0502020204030204" pitchFamily="34" charset="0"/>
                <a:ea typeface="Calibri" panose="020F0502020204030204" pitchFamily="34" charset="0"/>
                <a:cs typeface="Calibri" panose="020F0502020204030204" pitchFamily="34" charset="0"/>
              </a:rPr>
              <a:t>their statutory obligations of procuring Best Value </a:t>
            </a:r>
            <a:r>
              <a:rPr lang="en-GB" sz="1800" dirty="0">
                <a:latin typeface="Calibri" panose="020F0502020204030204" pitchFamily="34" charset="0"/>
                <a:ea typeface="Calibri" panose="020F0502020204030204" pitchFamily="34" charset="0"/>
                <a:cs typeface="Calibri" panose="020F0502020204030204" pitchFamily="34" charset="0"/>
              </a:rPr>
              <a:t>under the Local Government Act 1999. </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ODPM engaged with all </a:t>
            </a:r>
            <a:r>
              <a:rPr lang="en-GB" sz="1800" b="1" dirty="0">
                <a:latin typeface="Calibri" panose="020F0502020204030204" pitchFamily="34" charset="0"/>
                <a:ea typeface="Calibri" panose="020F0502020204030204" pitchFamily="34" charset="0"/>
                <a:cs typeface="Calibri" panose="020F0502020204030204" pitchFamily="34" charset="0"/>
              </a:rPr>
              <a:t>weak and poor </a:t>
            </a:r>
            <a:r>
              <a:rPr lang="en-GB" sz="1800" dirty="0">
                <a:latin typeface="Calibri" panose="020F0502020204030204" pitchFamily="34" charset="0"/>
                <a:ea typeface="Calibri" panose="020F0502020204030204" pitchFamily="34" charset="0"/>
                <a:cs typeface="Calibri" panose="020F0502020204030204" pitchFamily="34" charset="0"/>
              </a:rPr>
              <a:t>FRS (8) through Fire &amp; Rescue Improvement Support Team (independent contractors) based on intervention arrangements for Loxal Authorities.</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Annual use of Resources and Direction of Travel </a:t>
            </a:r>
            <a:r>
              <a:rPr lang="en-GB" sz="1800" b="1" dirty="0">
                <a:latin typeface="Calibri" panose="020F0502020204030204" pitchFamily="34" charset="0"/>
                <a:ea typeface="Calibri" panose="020F0502020204030204" pitchFamily="34" charset="0"/>
                <a:cs typeface="Calibri" panose="020F0502020204030204" pitchFamily="34" charset="0"/>
              </a:rPr>
              <a:t>monitored services performance</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4 (Lincs, Northants, Beds and Wiltshire &amp; Swindon) went through </a:t>
            </a:r>
            <a:r>
              <a:rPr lang="en-GB" sz="1800" b="1" dirty="0">
                <a:latin typeface="Calibri" panose="020F0502020204030204" pitchFamily="34" charset="0"/>
                <a:ea typeface="Calibri" panose="020F0502020204030204" pitchFamily="34" charset="0"/>
                <a:cs typeface="Calibri" panose="020F0502020204030204" pitchFamily="34" charset="0"/>
              </a:rPr>
              <a:t>CPA recategorizing in 2007</a:t>
            </a:r>
            <a:r>
              <a:rPr lang="en-GB" sz="1800" dirty="0">
                <a:latin typeface="Calibri" panose="020F0502020204030204" pitchFamily="34" charset="0"/>
                <a:ea typeface="Calibri" panose="020F0502020204030204" pitchFamily="34" charset="0"/>
                <a:cs typeface="Calibri" panose="020F0502020204030204" pitchFamily="34" charset="0"/>
              </a:rPr>
              <a:t>, the other </a:t>
            </a:r>
            <a:r>
              <a:rPr lang="en-GB" sz="1800" b="1" dirty="0">
                <a:latin typeface="Calibri" panose="020F0502020204030204" pitchFamily="34" charset="0"/>
                <a:ea typeface="Calibri" panose="020F0502020204030204" pitchFamily="34" charset="0"/>
                <a:cs typeface="Calibri" panose="020F0502020204030204" pitchFamily="34" charset="0"/>
              </a:rPr>
              <a:t>4 released from intervention in 2008 </a:t>
            </a:r>
            <a:r>
              <a:rPr lang="en-GB" sz="1800" dirty="0">
                <a:latin typeface="Calibri" panose="020F0502020204030204" pitchFamily="34" charset="0"/>
                <a:ea typeface="Calibri" panose="020F0502020204030204" pitchFamily="34" charset="0"/>
                <a:cs typeface="Calibri" panose="020F0502020204030204" pitchFamily="34" charset="0"/>
              </a:rPr>
              <a:t>when CAA introduced. </a:t>
            </a:r>
          </a:p>
        </p:txBody>
      </p:sp>
      <p:pic>
        <p:nvPicPr>
          <p:cNvPr id="6" name="Picture 5">
            <a:extLst>
              <a:ext uri="{FF2B5EF4-FFF2-40B4-BE49-F238E27FC236}">
                <a16:creationId xmlns:a16="http://schemas.microsoft.com/office/drawing/2014/main" id="{A2E75980-3F90-F99A-570E-D3080F93AAEC}"/>
              </a:ext>
            </a:extLst>
          </p:cNvPr>
          <p:cNvPicPr>
            <a:picLocks noChangeAspect="1"/>
          </p:cNvPicPr>
          <p:nvPr/>
        </p:nvPicPr>
        <p:blipFill>
          <a:blip r:embed="rId2"/>
          <a:srcRect r="118"/>
          <a:stretch>
            <a:fillRect/>
          </a:stretch>
        </p:blipFill>
        <p:spPr>
          <a:xfrm>
            <a:off x="7460342" y="10"/>
            <a:ext cx="4731657" cy="6857990"/>
          </a:xfrm>
          <a:prstGeom prst="rect">
            <a:avLst/>
          </a:prstGeom>
        </p:spPr>
      </p:pic>
    </p:spTree>
    <p:extLst>
      <p:ext uri="{BB962C8B-B14F-4D97-AF65-F5344CB8AC3E}">
        <p14:creationId xmlns:p14="http://schemas.microsoft.com/office/powerpoint/2010/main" val="45257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E806E-FA77-A221-F58E-7E9D6A1E632A}"/>
              </a:ext>
            </a:extLst>
          </p:cNvPr>
          <p:cNvSpPr>
            <a:spLocks noGrp="1"/>
          </p:cNvSpPr>
          <p:nvPr>
            <p:ph type="title"/>
          </p:nvPr>
        </p:nvSpPr>
        <p:spPr>
          <a:xfrm>
            <a:off x="612648" y="603504"/>
            <a:ext cx="5862396" cy="1239810"/>
          </a:xfrm>
        </p:spPr>
        <p:txBody>
          <a:bodyPr anchor="b">
            <a:normAutofit fontScale="90000"/>
          </a:bodyPr>
          <a:lstStyle/>
          <a:p>
            <a:r>
              <a:rPr lang="en-GB" sz="2800" dirty="0">
                <a:latin typeface="Calibri" panose="020F0502020204030204" pitchFamily="34" charset="0"/>
                <a:ea typeface="Calibri" panose="020F0502020204030204" pitchFamily="34" charset="0"/>
                <a:cs typeface="Calibri" panose="020F0502020204030204" pitchFamily="34" charset="0"/>
              </a:rPr>
              <a:t>Findings: Phase 2 </a:t>
            </a:r>
            <a:br>
              <a:rPr lang="en-GB" sz="2800" dirty="0">
                <a:latin typeface="Calibri" panose="020F0502020204030204" pitchFamily="34" charset="0"/>
                <a:ea typeface="Calibri" panose="020F0502020204030204" pitchFamily="34" charset="0"/>
                <a:cs typeface="Calibri" panose="020F0502020204030204" pitchFamily="34" charset="0"/>
              </a:rPr>
            </a:br>
            <a:r>
              <a:rPr lang="en-GB" sz="2800" dirty="0">
                <a:latin typeface="Calibri" panose="020F0502020204030204" pitchFamily="34" charset="0"/>
                <a:ea typeface="Calibri" panose="020F0502020204030204" pitchFamily="34" charset="0"/>
                <a:cs typeface="Calibri" panose="020F0502020204030204" pitchFamily="34" charset="0"/>
              </a:rPr>
              <a:t>2010-2017 Fire Peer Challenge and Op A.</a:t>
            </a:r>
            <a:br>
              <a:rPr lang="en-GB" sz="3300" dirty="0">
                <a:latin typeface="Calibri" panose="020F0502020204030204" pitchFamily="34" charset="0"/>
                <a:ea typeface="Calibri" panose="020F0502020204030204" pitchFamily="34" charset="0"/>
                <a:cs typeface="Calibri" panose="020F0502020204030204" pitchFamily="34" charset="0"/>
              </a:rPr>
            </a:br>
            <a:endParaRPr lang="en-GB" sz="33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7D7E1B8-6035-1A7F-99F0-080F8CA566F0}"/>
              </a:ext>
            </a:extLst>
          </p:cNvPr>
          <p:cNvSpPr>
            <a:spLocks noGrp="1"/>
          </p:cNvSpPr>
          <p:nvPr>
            <p:ph idx="1"/>
          </p:nvPr>
        </p:nvSpPr>
        <p:spPr>
          <a:xfrm>
            <a:off x="612648" y="1843314"/>
            <a:ext cx="6475044" cy="4609688"/>
          </a:xfrm>
        </p:spPr>
        <p:txBody>
          <a:bodyPr>
            <a:normAutofit lnSpcReduction="10000"/>
          </a:bodyPr>
          <a:lstStyle/>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Austerity-localism and </a:t>
            </a:r>
            <a:r>
              <a:rPr lang="en-GB" b="1" dirty="0">
                <a:latin typeface="Calibri" panose="020F0502020204030204" pitchFamily="34" charset="0"/>
                <a:ea typeface="Calibri" panose="020F0502020204030204" pitchFamily="34" charset="0"/>
                <a:cs typeface="Calibri" panose="020F0502020204030204" pitchFamily="34" charset="0"/>
              </a:rPr>
              <a:t>sector-led improvement </a:t>
            </a:r>
            <a:r>
              <a:rPr lang="en-GB" dirty="0">
                <a:latin typeface="Calibri" panose="020F0502020204030204" pitchFamily="34" charset="0"/>
                <a:ea typeface="Calibri" panose="020F0502020204030204" pitchFamily="34" charset="0"/>
                <a:cs typeface="Calibri" panose="020F0502020204030204" pitchFamily="34" charset="0"/>
              </a:rPr>
              <a:t>meant, FRS were </a:t>
            </a:r>
            <a:r>
              <a:rPr lang="en-GB" b="1" dirty="0">
                <a:latin typeface="Calibri" panose="020F0502020204030204" pitchFamily="34" charset="0"/>
                <a:ea typeface="Calibri" panose="020F0502020204030204" pitchFamily="34" charset="0"/>
                <a:cs typeface="Calibri" panose="020F0502020204030204" pitchFamily="34" charset="0"/>
              </a:rPr>
              <a:t>not inspected </a:t>
            </a:r>
            <a:r>
              <a:rPr lang="en-GB" dirty="0">
                <a:latin typeface="Calibri" panose="020F0502020204030204" pitchFamily="34" charset="0"/>
                <a:ea typeface="Calibri" panose="020F0502020204030204" pitchFamily="34" charset="0"/>
                <a:cs typeface="Calibri" panose="020F0502020204030204" pitchFamily="34" charset="0"/>
              </a:rPr>
              <a:t>by an external inspection body, </a:t>
            </a:r>
          </a:p>
          <a:p>
            <a:pPr>
              <a:lnSpc>
                <a:spcPct val="11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From 2011, fire peer challenges with an operational assessment and the annual external audit were the basis of the </a:t>
            </a:r>
            <a:r>
              <a:rPr lang="en-GB" b="1" dirty="0">
                <a:latin typeface="Calibri" panose="020F0502020204030204" pitchFamily="34" charset="0"/>
                <a:ea typeface="Calibri" panose="020F0502020204030204" pitchFamily="34" charset="0"/>
                <a:cs typeface="Calibri" panose="020F0502020204030204" pitchFamily="34" charset="0"/>
              </a:rPr>
              <a:t>sectors performance management and assurance regime. </a:t>
            </a:r>
            <a:r>
              <a:rPr lang="en-GB" dirty="0">
                <a:latin typeface="Calibri" panose="020F0502020204030204" pitchFamily="34" charset="0"/>
                <a:ea typeface="Calibri" panose="020F0502020204030204" pitchFamily="34" charset="0"/>
                <a:cs typeface="Calibri" panose="020F0502020204030204" pitchFamily="34" charset="0"/>
              </a:rPr>
              <a:t>Services identify their own issues for peers to review which required “honesty, openness and a willingness to learn”.</a:t>
            </a:r>
          </a:p>
          <a:p>
            <a:pPr>
              <a:lnSpc>
                <a:spcPct val="11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Initially all reports published but after 2015 there was </a:t>
            </a:r>
            <a:r>
              <a:rPr lang="en-GB" b="1" dirty="0">
                <a:latin typeface="Calibri" panose="020F0502020204030204" pitchFamily="34" charset="0"/>
                <a:ea typeface="Calibri" panose="020F0502020204030204" pitchFamily="34" charset="0"/>
                <a:cs typeface="Calibri" panose="020F0502020204030204" pitchFamily="34" charset="0"/>
              </a:rPr>
              <a:t>no website or institutional repository </a:t>
            </a:r>
            <a:r>
              <a:rPr lang="en-GB" dirty="0">
                <a:latin typeface="Calibri" panose="020F0502020204030204" pitchFamily="34" charset="0"/>
                <a:ea typeface="Calibri" panose="020F0502020204030204" pitchFamily="34" charset="0"/>
                <a:cs typeface="Calibri" panose="020F0502020204030204" pitchFamily="34" charset="0"/>
              </a:rPr>
              <a:t>where results from different authorities could be benchmarked and compared.</a:t>
            </a:r>
          </a:p>
          <a:p>
            <a:pPr>
              <a:lnSpc>
                <a:spcPct val="110000"/>
              </a:lnSpc>
            </a:pPr>
            <a:endParaRPr lang="en-GB" sz="17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endParaRPr lang="en-GB" sz="17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2D2DA42-BBD1-164A-A75A-205B73359126}"/>
              </a:ext>
            </a:extLst>
          </p:cNvPr>
          <p:cNvPicPr>
            <a:picLocks noChangeAspect="1"/>
          </p:cNvPicPr>
          <p:nvPr/>
        </p:nvPicPr>
        <p:blipFill>
          <a:blip r:embed="rId2"/>
          <a:stretch>
            <a:fillRect/>
          </a:stretch>
        </p:blipFill>
        <p:spPr>
          <a:xfrm>
            <a:off x="7227462" y="433384"/>
            <a:ext cx="4409371" cy="6019618"/>
          </a:xfrm>
          <a:prstGeom prst="rect">
            <a:avLst/>
          </a:prstGeom>
        </p:spPr>
      </p:pic>
    </p:spTree>
    <p:extLst>
      <p:ext uri="{BB962C8B-B14F-4D97-AF65-F5344CB8AC3E}">
        <p14:creationId xmlns:p14="http://schemas.microsoft.com/office/powerpoint/2010/main" val="330464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3255BD-4110-C361-5FF2-690AF76E6CB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6955C42-E047-29CC-F5BA-77CD6D3B9D3C}"/>
              </a:ext>
            </a:extLst>
          </p:cNvPr>
          <p:cNvSpPr>
            <a:spLocks noGrp="1"/>
          </p:cNvSpPr>
          <p:nvPr>
            <p:ph type="title"/>
          </p:nvPr>
        </p:nvSpPr>
        <p:spPr>
          <a:xfrm>
            <a:off x="612648" y="548640"/>
            <a:ext cx="3320723" cy="1294374"/>
          </a:xfrm>
        </p:spPr>
        <p:txBody>
          <a:bodyPr>
            <a:norm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Interventions during </a:t>
            </a:r>
            <a:br>
              <a:rPr lang="en-GB" sz="2000" dirty="0">
                <a:latin typeface="Calibri" panose="020F0502020204030204" pitchFamily="34" charset="0"/>
                <a:ea typeface="Calibri" panose="020F0502020204030204" pitchFamily="34" charset="0"/>
                <a:cs typeface="Calibri" panose="020F0502020204030204" pitchFamily="34" charset="0"/>
              </a:rPr>
            </a:br>
            <a:r>
              <a:rPr lang="en-GB" sz="2000" dirty="0">
                <a:latin typeface="Calibri" panose="020F0502020204030204" pitchFamily="34" charset="0"/>
                <a:ea typeface="Calibri" panose="020F0502020204030204" pitchFamily="34" charset="0"/>
                <a:cs typeface="Calibri" panose="020F0502020204030204" pitchFamily="34" charset="0"/>
              </a:rPr>
              <a:t>sector-led improvement 2010-2017 </a:t>
            </a:r>
            <a:br>
              <a:rPr lang="en-GB" sz="2000" dirty="0">
                <a:latin typeface="Calibri" panose="020F0502020204030204" pitchFamily="34" charset="0"/>
                <a:ea typeface="Calibri" panose="020F0502020204030204" pitchFamily="34" charset="0"/>
                <a:cs typeface="Calibri" panose="020F0502020204030204" pitchFamily="34" charset="0"/>
              </a:rPr>
            </a:b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1878C35-ACC7-E354-CAFB-BA2349E6A29B}"/>
              </a:ext>
            </a:extLst>
          </p:cNvPr>
          <p:cNvSpPr>
            <a:spLocks noGrp="1"/>
          </p:cNvSpPr>
          <p:nvPr>
            <p:ph idx="1"/>
          </p:nvPr>
        </p:nvSpPr>
        <p:spPr>
          <a:xfrm>
            <a:off x="4691162" y="548637"/>
            <a:ext cx="6470324" cy="5760723"/>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There were 2 forms of interventions caused by </a:t>
            </a:r>
            <a:r>
              <a:rPr lang="en-GB" b="1" dirty="0">
                <a:latin typeface="Calibri" panose="020F0502020204030204" pitchFamily="34" charset="0"/>
                <a:ea typeface="Calibri" panose="020F0502020204030204" pitchFamily="34" charset="0"/>
                <a:cs typeface="Calibri" panose="020F0502020204030204" pitchFamily="34" charset="0"/>
              </a:rPr>
              <a:t>scandals and disasters </a:t>
            </a:r>
            <a:r>
              <a:rPr lang="en-GB" dirty="0">
                <a:latin typeface="Calibri" panose="020F0502020204030204" pitchFamily="34" charset="0"/>
                <a:ea typeface="Calibri" panose="020F0502020204030204" pitchFamily="34" charset="0"/>
                <a:cs typeface="Calibri" panose="020F0502020204030204" pitchFamily="34" charset="0"/>
              </a:rPr>
              <a:t>that were very high profile in the media.</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a:t>
            </a:r>
            <a:r>
              <a:rPr lang="en-GB" b="1" dirty="0">
                <a:latin typeface="Calibri" panose="020F0502020204030204" pitchFamily="34" charset="0"/>
                <a:ea typeface="Calibri" panose="020F0502020204030204" pitchFamily="34" charset="0"/>
                <a:cs typeface="Calibri" panose="020F0502020204030204" pitchFamily="34" charset="0"/>
              </a:rPr>
              <a:t>Essex FRS </a:t>
            </a:r>
            <a:r>
              <a:rPr lang="en-GB" dirty="0">
                <a:latin typeface="Calibri" panose="020F0502020204030204" pitchFamily="34" charset="0"/>
                <a:ea typeface="Calibri" panose="020F0502020204030204" pitchFamily="34" charset="0"/>
                <a:cs typeface="Calibri" panose="020F0502020204030204" pitchFamily="34" charset="0"/>
              </a:rPr>
              <a:t>the suicides of two serving firefighters, and allegations of bullying and intimidation led to the Lucas cultural review. In </a:t>
            </a:r>
            <a:r>
              <a:rPr lang="en-GB" b="1" dirty="0">
                <a:latin typeface="Calibri" panose="020F0502020204030204" pitchFamily="34" charset="0"/>
                <a:ea typeface="Calibri" panose="020F0502020204030204" pitchFamily="34" charset="0"/>
                <a:cs typeface="Calibri" panose="020F0502020204030204" pitchFamily="34" charset="0"/>
              </a:rPr>
              <a:t>Avon FRS </a:t>
            </a:r>
            <a:r>
              <a:rPr lang="en-GB" dirty="0">
                <a:latin typeface="Calibri" panose="020F0502020204030204" pitchFamily="34" charset="0"/>
                <a:ea typeface="Calibri" panose="020F0502020204030204" pitchFamily="34" charset="0"/>
                <a:cs typeface="Calibri" panose="020F0502020204030204" pitchFamily="34" charset="0"/>
              </a:rPr>
              <a:t>the minister commissioned a Best Value inspection of the authority’s governance, accountability and assurance after the Chair and Vice Chairs of the Fire Authority refused to do so.</a:t>
            </a:r>
          </a:p>
          <a:p>
            <a:endParaRPr lang="en-GB" sz="800"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Kensington &amp; Chelsea, it was the public inquiries into the Grenfell Tower Disaster and in Manchester the Arena Terroorist Attack that laid bare the serious and systematic inadequacies in governance and leadership of the </a:t>
            </a:r>
            <a:r>
              <a:rPr lang="en-GB" b="1" dirty="0">
                <a:latin typeface="Calibri" panose="020F0502020204030204" pitchFamily="34" charset="0"/>
                <a:ea typeface="Calibri" panose="020F0502020204030204" pitchFamily="34" charset="0"/>
                <a:cs typeface="Calibri" panose="020F0502020204030204" pitchFamily="34" charset="0"/>
              </a:rPr>
              <a:t>London Fire Brigade </a:t>
            </a:r>
            <a:r>
              <a:rPr lang="en-GB" dirty="0">
                <a:latin typeface="Calibri" panose="020F0502020204030204" pitchFamily="34" charset="0"/>
                <a:ea typeface="Calibri" panose="020F0502020204030204" pitchFamily="34" charset="0"/>
                <a:cs typeface="Calibri" panose="020F0502020204030204" pitchFamily="34" charset="0"/>
              </a:rPr>
              <a:t>and the </a:t>
            </a:r>
            <a:r>
              <a:rPr lang="en-GB" b="1" dirty="0">
                <a:latin typeface="Calibri" panose="020F0502020204030204" pitchFamily="34" charset="0"/>
                <a:ea typeface="Calibri" panose="020F0502020204030204" pitchFamily="34" charset="0"/>
                <a:cs typeface="Calibri" panose="020F0502020204030204" pitchFamily="34" charset="0"/>
              </a:rPr>
              <a:t>Greater Manchester FRS</a:t>
            </a:r>
            <a:r>
              <a:rPr lang="en-GB" dirty="0">
                <a:latin typeface="Calibri" panose="020F0502020204030204" pitchFamily="34" charset="0"/>
                <a:ea typeface="Calibri" panose="020F0502020204030204" pitchFamily="34" charset="0"/>
                <a:cs typeface="Calibri" panose="020F0502020204030204" pitchFamily="34" charset="0"/>
              </a:rPr>
              <a:t>. </a:t>
            </a:r>
          </a:p>
          <a:p>
            <a:endParaRPr lang="en-GB" sz="1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A0EF3ED-CEA6-B856-0AA2-76441461AF29}"/>
              </a:ext>
            </a:extLst>
          </p:cNvPr>
          <p:cNvPicPr>
            <a:picLocks noChangeAspect="1"/>
          </p:cNvPicPr>
          <p:nvPr/>
        </p:nvPicPr>
        <p:blipFill>
          <a:blip r:embed="rId2"/>
          <a:stretch>
            <a:fillRect/>
          </a:stretch>
        </p:blipFill>
        <p:spPr>
          <a:xfrm>
            <a:off x="287899" y="1561247"/>
            <a:ext cx="3790615" cy="5202831"/>
          </a:xfrm>
          <a:prstGeom prst="rect">
            <a:avLst/>
          </a:prstGeom>
        </p:spPr>
      </p:pic>
    </p:spTree>
    <p:extLst>
      <p:ext uri="{BB962C8B-B14F-4D97-AF65-F5344CB8AC3E}">
        <p14:creationId xmlns:p14="http://schemas.microsoft.com/office/powerpoint/2010/main" val="165510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73F68-2839-C368-835D-C24ABE1FDB25}"/>
              </a:ext>
            </a:extLst>
          </p:cNvPr>
          <p:cNvSpPr>
            <a:spLocks noGrp="1"/>
          </p:cNvSpPr>
          <p:nvPr>
            <p:ph type="title"/>
          </p:nvPr>
        </p:nvSpPr>
        <p:spPr>
          <a:xfrm>
            <a:off x="614679" y="548640"/>
            <a:ext cx="2810692" cy="2067705"/>
          </a:xfrm>
        </p:spPr>
        <p:txBody>
          <a:bodyPr anchor="t">
            <a:normAutofit fontScale="90000"/>
          </a:bodyPr>
          <a:lstStyle/>
          <a:p>
            <a:r>
              <a:rPr lang="en-GB" dirty="0">
                <a:latin typeface="Calibri" panose="020F0502020204030204" pitchFamily="34" charset="0"/>
                <a:ea typeface="Calibri" panose="020F0502020204030204" pitchFamily="34" charset="0"/>
                <a:cs typeface="Calibri" panose="020F0502020204030204" pitchFamily="34" charset="0"/>
              </a:rPr>
              <a:t>Findings: </a:t>
            </a:r>
            <a:br>
              <a:rPr lang="en-GB"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Phase 3 Inspections</a:t>
            </a:r>
            <a:br>
              <a:rPr lang="en-GB"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2017-2025 </a:t>
            </a:r>
            <a:br>
              <a:rPr lang="en-GB" dirty="0">
                <a:latin typeface="Calibri" panose="020F0502020204030204" pitchFamily="34" charset="0"/>
                <a:ea typeface="Calibri" panose="020F0502020204030204" pitchFamily="34" charset="0"/>
                <a:cs typeface="Calibri" panose="020F0502020204030204" pitchFamily="34" charset="0"/>
              </a:rPr>
            </a:b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blue and red logo&#10;&#10;AI-generated content may be incorrect.">
            <a:extLst>
              <a:ext uri="{FF2B5EF4-FFF2-40B4-BE49-F238E27FC236}">
                <a16:creationId xmlns:a16="http://schemas.microsoft.com/office/drawing/2014/main" id="{B0A4BA26-BD8B-84D6-4D65-62B7D6FE2D6E}"/>
              </a:ext>
            </a:extLst>
          </p:cNvPr>
          <p:cNvPicPr>
            <a:picLocks noChangeAspect="1"/>
          </p:cNvPicPr>
          <p:nvPr/>
        </p:nvPicPr>
        <p:blipFill>
          <a:blip r:embed="rId2"/>
          <a:stretch>
            <a:fillRect/>
          </a:stretch>
        </p:blipFill>
        <p:spPr>
          <a:xfrm>
            <a:off x="440509" y="3689846"/>
            <a:ext cx="2794433" cy="1636898"/>
          </a:xfrm>
          <a:prstGeom prst="rect">
            <a:avLst/>
          </a:prstGeom>
        </p:spPr>
      </p:pic>
      <p:sp>
        <p:nvSpPr>
          <p:cNvPr id="3" name="Content Placeholder 2">
            <a:extLst>
              <a:ext uri="{FF2B5EF4-FFF2-40B4-BE49-F238E27FC236}">
                <a16:creationId xmlns:a16="http://schemas.microsoft.com/office/drawing/2014/main" id="{F27551C5-1E5E-AEB2-BE34-649997CCCEEB}"/>
              </a:ext>
            </a:extLst>
          </p:cNvPr>
          <p:cNvSpPr>
            <a:spLocks noGrp="1"/>
          </p:cNvSpPr>
          <p:nvPr>
            <p:ph idx="1"/>
          </p:nvPr>
        </p:nvSpPr>
        <p:spPr>
          <a:xfrm>
            <a:off x="3234942" y="548638"/>
            <a:ext cx="8342379" cy="5760721"/>
          </a:xfrm>
        </p:spPr>
        <p:txBody>
          <a:bodyPr anchor="t">
            <a:noAutofit/>
          </a:bodyPr>
          <a:lstStyle/>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July 2017, </a:t>
            </a:r>
            <a:r>
              <a:rPr lang="en-GB" b="1" dirty="0">
                <a:latin typeface="Calibri" panose="020F0502020204030204" pitchFamily="34" charset="0"/>
                <a:ea typeface="Calibri" panose="020F0502020204030204" pitchFamily="34" charset="0"/>
                <a:cs typeface="Calibri" panose="020F0502020204030204" pitchFamily="34" charset="0"/>
              </a:rPr>
              <a:t>HMIC became HMICFRS </a:t>
            </a:r>
            <a:r>
              <a:rPr lang="en-GB" dirty="0">
                <a:latin typeface="Calibri" panose="020F0502020204030204" pitchFamily="34" charset="0"/>
                <a:ea typeface="Calibri" panose="020F0502020204030204" pitchFamily="34" charset="0"/>
                <a:cs typeface="Calibri" panose="020F0502020204030204" pitchFamily="34" charset="0"/>
              </a:rPr>
              <a:t>to monitor and report on the efficiency and effectiveness of FRSs</a:t>
            </a:r>
          </a:p>
          <a:p>
            <a:pPr>
              <a:lnSpc>
                <a:spcPct val="110000"/>
              </a:lnSpc>
            </a:pPr>
            <a:endParaRPr lang="en-GB" sz="6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b="1" dirty="0">
                <a:latin typeface="Calibri" panose="020F0502020204030204" pitchFamily="34" charset="0"/>
                <a:ea typeface="Calibri" panose="020F0502020204030204" pitchFamily="34" charset="0"/>
                <a:cs typeface="Calibri" panose="020F0502020204030204" pitchFamily="34" charset="0"/>
              </a:rPr>
              <a:t>They inspect FRS not FRAs </a:t>
            </a:r>
            <a:r>
              <a:rPr lang="en-GB" dirty="0">
                <a:latin typeface="Calibri" panose="020F0502020204030204" pitchFamily="34" charset="0"/>
                <a:ea typeface="Calibri" panose="020F0502020204030204" pitchFamily="34" charset="0"/>
                <a:cs typeface="Calibri" panose="020F0502020204030204" pitchFamily="34" charset="0"/>
              </a:rPr>
              <a:t>based upon pre-published performance standards and benchmarks brought together in national performance methodologies. Reports and results published on HMICFRS website and in summary reports to government.</a:t>
            </a:r>
          </a:p>
          <a:p>
            <a:pPr>
              <a:lnSpc>
                <a:spcPct val="110000"/>
              </a:lnSpc>
            </a:pPr>
            <a:endParaRPr lang="en-GB" sz="6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There have been </a:t>
            </a:r>
            <a:r>
              <a:rPr lang="en-GB" b="1" dirty="0">
                <a:latin typeface="Calibri" panose="020F0502020204030204" pitchFamily="34" charset="0"/>
                <a:ea typeface="Calibri" panose="020F0502020204030204" pitchFamily="34" charset="0"/>
                <a:cs typeface="Calibri" panose="020F0502020204030204" pitchFamily="34" charset="0"/>
              </a:rPr>
              <a:t>3 rounds since 2018  </a:t>
            </a:r>
            <a:r>
              <a:rPr lang="en-GB" dirty="0">
                <a:latin typeface="Calibri" panose="020F0502020204030204" pitchFamily="34" charset="0"/>
                <a:ea typeface="Calibri" panose="020F0502020204030204" pitchFamily="34" charset="0"/>
                <a:cs typeface="Calibri" panose="020F0502020204030204" pitchFamily="34" charset="0"/>
              </a:rPr>
              <a:t>(with a fourth ongoing). Measure FRS against services effectiveness, efficiency and management of people.</a:t>
            </a:r>
          </a:p>
          <a:p>
            <a:pPr>
              <a:lnSpc>
                <a:spcPct val="110000"/>
              </a:lnSpc>
            </a:pPr>
            <a:endParaRPr lang="en-GB" sz="6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Services were initially graded in 4 and more recently in </a:t>
            </a:r>
            <a:r>
              <a:rPr lang="en-GB" b="1" dirty="0">
                <a:latin typeface="Calibri" panose="020F0502020204030204" pitchFamily="34" charset="0"/>
                <a:ea typeface="Calibri" panose="020F0502020204030204" pitchFamily="34" charset="0"/>
                <a:cs typeface="Calibri" panose="020F0502020204030204" pitchFamily="34" charset="0"/>
              </a:rPr>
              <a:t>5 categories </a:t>
            </a:r>
            <a:r>
              <a:rPr lang="en-GB" dirty="0">
                <a:latin typeface="Calibri" panose="020F0502020204030204" pitchFamily="34" charset="0"/>
                <a:ea typeface="Calibri" panose="020F0502020204030204" pitchFamily="34" charset="0"/>
                <a:cs typeface="Calibri" panose="020F0502020204030204" pitchFamily="34" charset="0"/>
              </a:rPr>
              <a:t>(Outstanding, Good, Adequate, Requires Improvement and Inadequate).</a:t>
            </a:r>
          </a:p>
          <a:p>
            <a:pPr>
              <a:lnSpc>
                <a:spcPct val="110000"/>
              </a:lnSpc>
            </a:pPr>
            <a:endParaRPr lang="en-GB" sz="600" dirty="0">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dirty="0">
                <a:latin typeface="Calibri" panose="020F0502020204030204" pitchFamily="34" charset="0"/>
                <a:ea typeface="Calibri" panose="020F0502020204030204" pitchFamily="34" charset="0"/>
                <a:cs typeface="Calibri" panose="020F0502020204030204" pitchFamily="34" charset="0"/>
              </a:rPr>
              <a:t>There have also been </a:t>
            </a:r>
            <a:r>
              <a:rPr lang="en-GB" b="1" dirty="0">
                <a:latin typeface="Calibri" panose="020F0502020204030204" pitchFamily="34" charset="0"/>
                <a:ea typeface="Calibri" panose="020F0502020204030204" pitchFamily="34" charset="0"/>
                <a:cs typeface="Calibri" panose="020F0502020204030204" pitchFamily="34" charset="0"/>
              </a:rPr>
              <a:t>3 thematic inspection </a:t>
            </a:r>
            <a:r>
              <a:rPr lang="en-GB" dirty="0">
                <a:latin typeface="Calibri" panose="020F0502020204030204" pitchFamily="34" charset="0"/>
                <a:ea typeface="Calibri" panose="020F0502020204030204" pitchFamily="34" charset="0"/>
                <a:cs typeface="Calibri" panose="020F0502020204030204" pitchFamily="34" charset="0"/>
              </a:rPr>
              <a:t>was the response to COVID-19 in 2020/21, while Values and Culture (2023) and Handling of Misconduct (2024) have followed. These have been </a:t>
            </a:r>
            <a:r>
              <a:rPr lang="en-GB" b="1" dirty="0">
                <a:latin typeface="Calibri" panose="020F0502020204030204" pitchFamily="34" charset="0"/>
                <a:ea typeface="Calibri" panose="020F0502020204030204" pitchFamily="34" charset="0"/>
                <a:cs typeface="Calibri" panose="020F0502020204030204" pitchFamily="34" charset="0"/>
              </a:rPr>
              <a:t>desk-top exercises</a:t>
            </a:r>
            <a:r>
              <a:rPr lang="en-GB"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8284829"/>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Neue Haas Grotesk Text Pro</vt:lpstr>
      <vt:lpstr>VanillaVTI</vt:lpstr>
      <vt:lpstr>Central Government Interventions in Fire and Rescue Services in England and Wales. </vt:lpstr>
      <vt:lpstr> Introduction and background</vt:lpstr>
      <vt:lpstr>Methods and some limitations to the study</vt:lpstr>
      <vt:lpstr>Intervention 2004-2025</vt:lpstr>
      <vt:lpstr>Findings: Phase 1  2004-2010 CPA Inspection </vt:lpstr>
      <vt:lpstr>Intervention under CPA </vt:lpstr>
      <vt:lpstr>Findings: Phase 2  2010-2017 Fire Peer Challenge and Op A. </vt:lpstr>
      <vt:lpstr>Interventions during  sector-led improvement 2010-2017  </vt:lpstr>
      <vt:lpstr>Findings:  Phase 3 Inspections 2017-2025  </vt:lpstr>
      <vt:lpstr>Findings: Interventions Phase 3: 2017-2025</vt:lpstr>
      <vt:lpstr>Conclusions</vt:lpstr>
      <vt:lpstr>Recommendations</vt:lpstr>
      <vt:lpstr>Thankyou for listening </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Murphy, Peter</dc:creator>
  <cp:lastModifiedBy>Ward, Laura</cp:lastModifiedBy>
  <cp:revision>8</cp:revision>
  <dcterms:created xsi:type="dcterms:W3CDTF">2025-08-22T14:26:22Z</dcterms:created>
  <dcterms:modified xsi:type="dcterms:W3CDTF">2025-09-19T15:15:23Z</dcterms:modified>
</cp:coreProperties>
</file>