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06" r:id="rId2"/>
    <p:sldId id="441" r:id="rId3"/>
    <p:sldId id="1046" r:id="rId4"/>
    <p:sldId id="1049" r:id="rId5"/>
    <p:sldId id="972" r:id="rId6"/>
    <p:sldId id="1090" r:id="rId7"/>
    <p:sldId id="1052" r:id="rId8"/>
    <p:sldId id="1053" r:id="rId9"/>
    <p:sldId id="1066" r:id="rId10"/>
    <p:sldId id="1067" r:id="rId11"/>
    <p:sldId id="1068" r:id="rId12"/>
    <p:sldId id="1088" r:id="rId13"/>
    <p:sldId id="1087" r:id="rId14"/>
    <p:sldId id="1089" r:id="rId15"/>
    <p:sldId id="1092" r:id="rId16"/>
    <p:sldId id="1054" r:id="rId17"/>
    <p:sldId id="1061" r:id="rId18"/>
    <p:sldId id="1062" r:id="rId19"/>
    <p:sldId id="1070" r:id="rId20"/>
    <p:sldId id="1076" r:id="rId21"/>
    <p:sldId id="1072" r:id="rId22"/>
    <p:sldId id="1077" r:id="rId23"/>
    <p:sldId id="1073" r:id="rId24"/>
    <p:sldId id="1074" r:id="rId25"/>
    <p:sldId id="1075" r:id="rId26"/>
    <p:sldId id="1094" r:id="rId27"/>
    <p:sldId id="1078" r:id="rId28"/>
    <p:sldId id="1083" r:id="rId29"/>
    <p:sldId id="1085" r:id="rId30"/>
    <p:sldId id="1080" r:id="rId31"/>
    <p:sldId id="977" r:id="rId32"/>
    <p:sldId id="1004" r:id="rId33"/>
    <p:sldId id="1096" r:id="rId34"/>
    <p:sldId id="954" r:id="rId35"/>
    <p:sldId id="956" r:id="rId36"/>
    <p:sldId id="957" r:id="rId37"/>
    <p:sldId id="958" r:id="rId38"/>
    <p:sldId id="959" r:id="rId39"/>
    <p:sldId id="1017" r:id="rId40"/>
    <p:sldId id="10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 Renwick" initials="DR" lastIdx="2" clrIdx="0">
    <p:extLst>
      <p:ext uri="{19B8F6BF-5375-455C-9EA6-DF929625EA0E}">
        <p15:presenceInfo xmlns:p15="http://schemas.microsoft.com/office/powerpoint/2012/main" userId="Doug Renwi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2"/>
    <p:restoredTop sz="94714"/>
  </p:normalViewPr>
  <p:slideViewPr>
    <p:cSldViewPr snapToGrid="0" snapToObjects="1">
      <p:cViewPr varScale="1">
        <p:scale>
          <a:sx n="59" d="100"/>
          <a:sy n="59" d="100"/>
        </p:scale>
        <p:origin x="8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0A52C-63D4-804E-BE94-062CCFB853C4}" type="datetimeFigureOut">
              <a:rPr lang="en-GB" smtClean="0"/>
              <a:t>25/09/2025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DEB8D-EC99-6A44-B485-185D15C17D73}" type="slidenum">
              <a:rPr lang="en-GB" smtClean="0"/>
              <a:t>‹#›</a:t>
            </a:fld>
            <a:endParaRPr lang="en-GB"/>
          </a:p>
        </p:txBody>
      </p:sp>
    </p:spTree>
    <p:extLst>
      <p:ext uri="{BB962C8B-B14F-4D97-AF65-F5344CB8AC3E}">
        <p14:creationId xmlns:p14="http://schemas.microsoft.com/office/powerpoint/2010/main" val="102209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ADEB8D-EC99-6A44-B485-185D15C17D73}" type="slidenum">
              <a:rPr lang="en-GB" smtClean="0"/>
              <a:t>9</a:t>
            </a:fld>
            <a:endParaRPr lang="en-GB"/>
          </a:p>
        </p:txBody>
      </p:sp>
    </p:spTree>
    <p:extLst>
      <p:ext uri="{BB962C8B-B14F-4D97-AF65-F5344CB8AC3E}">
        <p14:creationId xmlns:p14="http://schemas.microsoft.com/office/powerpoint/2010/main" val="2032994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2BE3A-4C38-1D4D-95C4-CEEE9CED5A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FF0B12-B653-1149-8510-9EF1835EBB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11D0C92-0EF7-B94D-8321-50BACA27D4EC}"/>
              </a:ext>
            </a:extLst>
          </p:cNvPr>
          <p:cNvSpPr>
            <a:spLocks noGrp="1"/>
          </p:cNvSpPr>
          <p:nvPr>
            <p:ph type="dt" sz="half" idx="10"/>
          </p:nvPr>
        </p:nvSpPr>
        <p:spPr/>
        <p:txBody>
          <a:bodyPr/>
          <a:lstStyle/>
          <a:p>
            <a:fld id="{AED21E42-62AE-0943-8751-ADE30707BAF8}" type="datetimeFigureOut">
              <a:rPr lang="en-GB" smtClean="0"/>
              <a:t>25/09/2025</a:t>
            </a:fld>
            <a:endParaRPr lang="en-GB"/>
          </a:p>
        </p:txBody>
      </p:sp>
      <p:sp>
        <p:nvSpPr>
          <p:cNvPr id="5" name="Footer Placeholder 4">
            <a:extLst>
              <a:ext uri="{FF2B5EF4-FFF2-40B4-BE49-F238E27FC236}">
                <a16:creationId xmlns:a16="http://schemas.microsoft.com/office/drawing/2014/main" id="{EA0B1AB3-BE97-1648-981C-24D9298DC1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B2348C-FABA-B54B-908C-27F2C6A19151}"/>
              </a:ext>
            </a:extLst>
          </p:cNvPr>
          <p:cNvSpPr>
            <a:spLocks noGrp="1"/>
          </p:cNvSpPr>
          <p:nvPr>
            <p:ph type="sldNum" sz="quarter" idx="12"/>
          </p:nvPr>
        </p:nvSpPr>
        <p:spPr/>
        <p:txBody>
          <a:bodyPr/>
          <a:lstStyle/>
          <a:p>
            <a:fld id="{9211E7C6-BFD1-114C-8688-CCF7D02B6428}" type="slidenum">
              <a:rPr lang="en-GB" smtClean="0"/>
              <a:t>‹#›</a:t>
            </a:fld>
            <a:endParaRPr lang="en-GB"/>
          </a:p>
        </p:txBody>
      </p:sp>
    </p:spTree>
    <p:extLst>
      <p:ext uri="{BB962C8B-B14F-4D97-AF65-F5344CB8AC3E}">
        <p14:creationId xmlns:p14="http://schemas.microsoft.com/office/powerpoint/2010/main" val="93984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2D25A-0FA6-2046-8F6A-804D73867CB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632D38-14E6-F147-9F96-258674ED33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042555-860E-C54F-9460-54DCCE558DC7}"/>
              </a:ext>
            </a:extLst>
          </p:cNvPr>
          <p:cNvSpPr>
            <a:spLocks noGrp="1"/>
          </p:cNvSpPr>
          <p:nvPr>
            <p:ph type="dt" sz="half" idx="10"/>
          </p:nvPr>
        </p:nvSpPr>
        <p:spPr/>
        <p:txBody>
          <a:bodyPr/>
          <a:lstStyle/>
          <a:p>
            <a:fld id="{AED21E42-62AE-0943-8751-ADE30707BAF8}" type="datetimeFigureOut">
              <a:rPr lang="en-GB" smtClean="0"/>
              <a:t>25/09/2025</a:t>
            </a:fld>
            <a:endParaRPr lang="en-GB"/>
          </a:p>
        </p:txBody>
      </p:sp>
      <p:sp>
        <p:nvSpPr>
          <p:cNvPr id="5" name="Footer Placeholder 4">
            <a:extLst>
              <a:ext uri="{FF2B5EF4-FFF2-40B4-BE49-F238E27FC236}">
                <a16:creationId xmlns:a16="http://schemas.microsoft.com/office/drawing/2014/main" id="{676FE6EF-5F97-034E-A72B-062F846BD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0DAF2C-38A6-424E-80B8-4CFBD12B6114}"/>
              </a:ext>
            </a:extLst>
          </p:cNvPr>
          <p:cNvSpPr>
            <a:spLocks noGrp="1"/>
          </p:cNvSpPr>
          <p:nvPr>
            <p:ph type="sldNum" sz="quarter" idx="12"/>
          </p:nvPr>
        </p:nvSpPr>
        <p:spPr/>
        <p:txBody>
          <a:bodyPr/>
          <a:lstStyle/>
          <a:p>
            <a:fld id="{9211E7C6-BFD1-114C-8688-CCF7D02B6428}" type="slidenum">
              <a:rPr lang="en-GB" smtClean="0"/>
              <a:t>‹#›</a:t>
            </a:fld>
            <a:endParaRPr lang="en-GB"/>
          </a:p>
        </p:txBody>
      </p:sp>
    </p:spTree>
    <p:extLst>
      <p:ext uri="{BB962C8B-B14F-4D97-AF65-F5344CB8AC3E}">
        <p14:creationId xmlns:p14="http://schemas.microsoft.com/office/powerpoint/2010/main" val="234933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01D28D-20F6-F84B-BE06-7C3FF06053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8C088B-0A80-6F4D-9B06-6D9F1D91917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A857CB-8C58-A449-A249-3F1466760CC6}"/>
              </a:ext>
            </a:extLst>
          </p:cNvPr>
          <p:cNvSpPr>
            <a:spLocks noGrp="1"/>
          </p:cNvSpPr>
          <p:nvPr>
            <p:ph type="dt" sz="half" idx="10"/>
          </p:nvPr>
        </p:nvSpPr>
        <p:spPr/>
        <p:txBody>
          <a:bodyPr/>
          <a:lstStyle/>
          <a:p>
            <a:fld id="{AED21E42-62AE-0943-8751-ADE30707BAF8}" type="datetimeFigureOut">
              <a:rPr lang="en-GB" smtClean="0"/>
              <a:t>25/09/2025</a:t>
            </a:fld>
            <a:endParaRPr lang="en-GB"/>
          </a:p>
        </p:txBody>
      </p:sp>
      <p:sp>
        <p:nvSpPr>
          <p:cNvPr id="5" name="Footer Placeholder 4">
            <a:extLst>
              <a:ext uri="{FF2B5EF4-FFF2-40B4-BE49-F238E27FC236}">
                <a16:creationId xmlns:a16="http://schemas.microsoft.com/office/drawing/2014/main" id="{2C509E31-3DEE-C541-9F05-ABE767F524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FAC777-D742-6C4D-A121-1D560BB748DD}"/>
              </a:ext>
            </a:extLst>
          </p:cNvPr>
          <p:cNvSpPr>
            <a:spLocks noGrp="1"/>
          </p:cNvSpPr>
          <p:nvPr>
            <p:ph type="sldNum" sz="quarter" idx="12"/>
          </p:nvPr>
        </p:nvSpPr>
        <p:spPr/>
        <p:txBody>
          <a:bodyPr/>
          <a:lstStyle/>
          <a:p>
            <a:fld id="{9211E7C6-BFD1-114C-8688-CCF7D02B6428}" type="slidenum">
              <a:rPr lang="en-GB" smtClean="0"/>
              <a:t>‹#›</a:t>
            </a:fld>
            <a:endParaRPr lang="en-GB"/>
          </a:p>
        </p:txBody>
      </p:sp>
    </p:spTree>
    <p:extLst>
      <p:ext uri="{BB962C8B-B14F-4D97-AF65-F5344CB8AC3E}">
        <p14:creationId xmlns:p14="http://schemas.microsoft.com/office/powerpoint/2010/main" val="36271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9110" y="821854"/>
            <a:ext cx="3415017"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25/09/2025</a:t>
            </a:fld>
            <a:endParaRPr lang="en-US" dirty="0"/>
          </a:p>
        </p:txBody>
      </p:sp>
      <p:pic>
        <p:nvPicPr>
          <p:cNvPr id="5" name="Picture 4">
            <a:extLst>
              <a:ext uri="{FF2B5EF4-FFF2-40B4-BE49-F238E27FC236}">
                <a16:creationId xmlns:a16="http://schemas.microsoft.com/office/drawing/2014/main" id="{8F83CAB5-FEBC-6EFD-F1F8-4E5803F87970}"/>
              </a:ext>
            </a:extLst>
          </p:cNvPr>
          <p:cNvPicPr>
            <a:picLocks noChangeAspect="1"/>
          </p:cNvPicPr>
          <p:nvPr userDrawn="1"/>
        </p:nvPicPr>
        <p:blipFill>
          <a:blip r:embed="rId3"/>
          <a:srcRect/>
          <a:stretch/>
        </p:blipFill>
        <p:spPr>
          <a:xfrm>
            <a:off x="282407" y="5822481"/>
            <a:ext cx="11491699" cy="940513"/>
          </a:xfrm>
          <a:prstGeom prst="rect">
            <a:avLst/>
          </a:prstGeom>
        </p:spPr>
      </p:pic>
    </p:spTree>
    <p:extLst>
      <p:ext uri="{BB962C8B-B14F-4D97-AF65-F5344CB8AC3E}">
        <p14:creationId xmlns:p14="http://schemas.microsoft.com/office/powerpoint/2010/main" val="423197584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777427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6" name="Picture 5">
            <a:extLst>
              <a:ext uri="{FF2B5EF4-FFF2-40B4-BE49-F238E27FC236}">
                <a16:creationId xmlns:a16="http://schemas.microsoft.com/office/drawing/2014/main" id="{1685146E-CEB4-454E-95E3-E3ABBAEF55FB}"/>
              </a:ext>
            </a:extLst>
          </p:cNvPr>
          <p:cNvPicPr>
            <a:picLocks noChangeAspect="1"/>
          </p:cNvPicPr>
          <p:nvPr userDrawn="1"/>
        </p:nvPicPr>
        <p:blipFill>
          <a:blip r:embed="rId2"/>
          <a:srcRect/>
          <a:stretch/>
        </p:blipFill>
        <p:spPr>
          <a:xfrm>
            <a:off x="449110" y="821854"/>
            <a:ext cx="3415017" cy="966450"/>
          </a:xfrm>
          <a:prstGeom prst="rect">
            <a:avLst/>
          </a:prstGeom>
        </p:spPr>
      </p:pic>
    </p:spTree>
    <p:extLst>
      <p:ext uri="{BB962C8B-B14F-4D97-AF65-F5344CB8AC3E}">
        <p14:creationId xmlns:p14="http://schemas.microsoft.com/office/powerpoint/2010/main" val="401751499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388C3-F33F-9D4A-80F4-12BE450421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D3BC14-37AE-2A48-9AC7-A3C84E387F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9B125B-DBBA-2348-8C34-466A56A5E563}"/>
              </a:ext>
            </a:extLst>
          </p:cNvPr>
          <p:cNvSpPr>
            <a:spLocks noGrp="1"/>
          </p:cNvSpPr>
          <p:nvPr>
            <p:ph type="dt" sz="half" idx="10"/>
          </p:nvPr>
        </p:nvSpPr>
        <p:spPr/>
        <p:txBody>
          <a:bodyPr/>
          <a:lstStyle/>
          <a:p>
            <a:fld id="{AED21E42-62AE-0943-8751-ADE30707BAF8}" type="datetimeFigureOut">
              <a:rPr lang="en-GB" smtClean="0"/>
              <a:t>25/09/2025</a:t>
            </a:fld>
            <a:endParaRPr lang="en-GB"/>
          </a:p>
        </p:txBody>
      </p:sp>
      <p:sp>
        <p:nvSpPr>
          <p:cNvPr id="5" name="Footer Placeholder 4">
            <a:extLst>
              <a:ext uri="{FF2B5EF4-FFF2-40B4-BE49-F238E27FC236}">
                <a16:creationId xmlns:a16="http://schemas.microsoft.com/office/drawing/2014/main" id="{8CAD974A-2FAE-4A48-9C13-D9B5C573FD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879C08-8E84-DA48-ADA7-362AB3746645}"/>
              </a:ext>
            </a:extLst>
          </p:cNvPr>
          <p:cNvSpPr>
            <a:spLocks noGrp="1"/>
          </p:cNvSpPr>
          <p:nvPr>
            <p:ph type="sldNum" sz="quarter" idx="12"/>
          </p:nvPr>
        </p:nvSpPr>
        <p:spPr/>
        <p:txBody>
          <a:bodyPr/>
          <a:lstStyle/>
          <a:p>
            <a:fld id="{9211E7C6-BFD1-114C-8688-CCF7D02B6428}" type="slidenum">
              <a:rPr lang="en-GB" smtClean="0"/>
              <a:t>‹#›</a:t>
            </a:fld>
            <a:endParaRPr lang="en-GB"/>
          </a:p>
        </p:txBody>
      </p:sp>
    </p:spTree>
    <p:extLst>
      <p:ext uri="{BB962C8B-B14F-4D97-AF65-F5344CB8AC3E}">
        <p14:creationId xmlns:p14="http://schemas.microsoft.com/office/powerpoint/2010/main" val="140449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5056-D8BF-EE42-BD05-4BD8C9A468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274746F-C270-3F46-A6D0-C9937A596F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5FADFA-9D2E-5842-9255-03DF7ACD9A9A}"/>
              </a:ext>
            </a:extLst>
          </p:cNvPr>
          <p:cNvSpPr>
            <a:spLocks noGrp="1"/>
          </p:cNvSpPr>
          <p:nvPr>
            <p:ph type="dt" sz="half" idx="10"/>
          </p:nvPr>
        </p:nvSpPr>
        <p:spPr/>
        <p:txBody>
          <a:bodyPr/>
          <a:lstStyle/>
          <a:p>
            <a:fld id="{AED21E42-62AE-0943-8751-ADE30707BAF8}" type="datetimeFigureOut">
              <a:rPr lang="en-GB" smtClean="0"/>
              <a:t>25/09/2025</a:t>
            </a:fld>
            <a:endParaRPr lang="en-GB"/>
          </a:p>
        </p:txBody>
      </p:sp>
      <p:sp>
        <p:nvSpPr>
          <p:cNvPr id="5" name="Footer Placeholder 4">
            <a:extLst>
              <a:ext uri="{FF2B5EF4-FFF2-40B4-BE49-F238E27FC236}">
                <a16:creationId xmlns:a16="http://schemas.microsoft.com/office/drawing/2014/main" id="{BFE99985-D2F0-0E4A-9B49-3D91C4F89C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E75EAC-C8EC-014F-90D9-ABDF3736247D}"/>
              </a:ext>
            </a:extLst>
          </p:cNvPr>
          <p:cNvSpPr>
            <a:spLocks noGrp="1"/>
          </p:cNvSpPr>
          <p:nvPr>
            <p:ph type="sldNum" sz="quarter" idx="12"/>
          </p:nvPr>
        </p:nvSpPr>
        <p:spPr/>
        <p:txBody>
          <a:bodyPr/>
          <a:lstStyle/>
          <a:p>
            <a:fld id="{9211E7C6-BFD1-114C-8688-CCF7D02B6428}" type="slidenum">
              <a:rPr lang="en-GB" smtClean="0"/>
              <a:t>‹#›</a:t>
            </a:fld>
            <a:endParaRPr lang="en-GB"/>
          </a:p>
        </p:txBody>
      </p:sp>
    </p:spTree>
    <p:extLst>
      <p:ext uri="{BB962C8B-B14F-4D97-AF65-F5344CB8AC3E}">
        <p14:creationId xmlns:p14="http://schemas.microsoft.com/office/powerpoint/2010/main" val="325153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D8807-708C-A24B-B717-3241E9C0E1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D2FF9F-CFA0-4247-9B7F-81D8C35A1B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6EA2ED-AB9F-1B45-B525-34171B6727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63F173A-EE9D-B74C-9AD5-A2D7F5C43AFA}"/>
              </a:ext>
            </a:extLst>
          </p:cNvPr>
          <p:cNvSpPr>
            <a:spLocks noGrp="1"/>
          </p:cNvSpPr>
          <p:nvPr>
            <p:ph type="dt" sz="half" idx="10"/>
          </p:nvPr>
        </p:nvSpPr>
        <p:spPr/>
        <p:txBody>
          <a:bodyPr/>
          <a:lstStyle/>
          <a:p>
            <a:fld id="{AED21E42-62AE-0943-8751-ADE30707BAF8}" type="datetimeFigureOut">
              <a:rPr lang="en-GB" smtClean="0"/>
              <a:t>25/09/2025</a:t>
            </a:fld>
            <a:endParaRPr lang="en-GB"/>
          </a:p>
        </p:txBody>
      </p:sp>
      <p:sp>
        <p:nvSpPr>
          <p:cNvPr id="6" name="Footer Placeholder 5">
            <a:extLst>
              <a:ext uri="{FF2B5EF4-FFF2-40B4-BE49-F238E27FC236}">
                <a16:creationId xmlns:a16="http://schemas.microsoft.com/office/drawing/2014/main" id="{F6E8483F-3331-2A4A-85F7-67E10DCCF2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CBF9EE-9A7F-9B4A-AD70-ADB5F85727AA}"/>
              </a:ext>
            </a:extLst>
          </p:cNvPr>
          <p:cNvSpPr>
            <a:spLocks noGrp="1"/>
          </p:cNvSpPr>
          <p:nvPr>
            <p:ph type="sldNum" sz="quarter" idx="12"/>
          </p:nvPr>
        </p:nvSpPr>
        <p:spPr/>
        <p:txBody>
          <a:bodyPr/>
          <a:lstStyle/>
          <a:p>
            <a:fld id="{9211E7C6-BFD1-114C-8688-CCF7D02B6428}" type="slidenum">
              <a:rPr lang="en-GB" smtClean="0"/>
              <a:t>‹#›</a:t>
            </a:fld>
            <a:endParaRPr lang="en-GB"/>
          </a:p>
        </p:txBody>
      </p:sp>
    </p:spTree>
    <p:extLst>
      <p:ext uri="{BB962C8B-B14F-4D97-AF65-F5344CB8AC3E}">
        <p14:creationId xmlns:p14="http://schemas.microsoft.com/office/powerpoint/2010/main" val="279430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D149E-774A-A14A-8F42-34538A2A9F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27BDC9-19AB-0B40-B3C2-9D077F4289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1DABBD-8E2A-8C4B-B3C0-CC862CB86F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672A7C-4423-5F4C-9323-E5C9CF9DC6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97A3D9-AB36-0442-B327-9BE8BD26BE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8575F6-A989-2041-8EFA-B411B2CF19E7}"/>
              </a:ext>
            </a:extLst>
          </p:cNvPr>
          <p:cNvSpPr>
            <a:spLocks noGrp="1"/>
          </p:cNvSpPr>
          <p:nvPr>
            <p:ph type="dt" sz="half" idx="10"/>
          </p:nvPr>
        </p:nvSpPr>
        <p:spPr/>
        <p:txBody>
          <a:bodyPr/>
          <a:lstStyle/>
          <a:p>
            <a:fld id="{AED21E42-62AE-0943-8751-ADE30707BAF8}" type="datetimeFigureOut">
              <a:rPr lang="en-GB" smtClean="0"/>
              <a:t>25/09/2025</a:t>
            </a:fld>
            <a:endParaRPr lang="en-GB"/>
          </a:p>
        </p:txBody>
      </p:sp>
      <p:sp>
        <p:nvSpPr>
          <p:cNvPr id="8" name="Footer Placeholder 7">
            <a:extLst>
              <a:ext uri="{FF2B5EF4-FFF2-40B4-BE49-F238E27FC236}">
                <a16:creationId xmlns:a16="http://schemas.microsoft.com/office/drawing/2014/main" id="{2E3C70FC-2154-8E4E-81CC-5ACEA842E9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0F2055-2583-3A43-B095-F4574FD4BD6F}"/>
              </a:ext>
            </a:extLst>
          </p:cNvPr>
          <p:cNvSpPr>
            <a:spLocks noGrp="1"/>
          </p:cNvSpPr>
          <p:nvPr>
            <p:ph type="sldNum" sz="quarter" idx="12"/>
          </p:nvPr>
        </p:nvSpPr>
        <p:spPr/>
        <p:txBody>
          <a:bodyPr/>
          <a:lstStyle/>
          <a:p>
            <a:fld id="{9211E7C6-BFD1-114C-8688-CCF7D02B6428}" type="slidenum">
              <a:rPr lang="en-GB" smtClean="0"/>
              <a:t>‹#›</a:t>
            </a:fld>
            <a:endParaRPr lang="en-GB"/>
          </a:p>
        </p:txBody>
      </p:sp>
    </p:spTree>
    <p:extLst>
      <p:ext uri="{BB962C8B-B14F-4D97-AF65-F5344CB8AC3E}">
        <p14:creationId xmlns:p14="http://schemas.microsoft.com/office/powerpoint/2010/main" val="231655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2EED-F467-5A4B-86BE-25C993192A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6DEBD67-BD56-A74C-B508-87D3E89AAB7A}"/>
              </a:ext>
            </a:extLst>
          </p:cNvPr>
          <p:cNvSpPr>
            <a:spLocks noGrp="1"/>
          </p:cNvSpPr>
          <p:nvPr>
            <p:ph type="dt" sz="half" idx="10"/>
          </p:nvPr>
        </p:nvSpPr>
        <p:spPr/>
        <p:txBody>
          <a:bodyPr/>
          <a:lstStyle/>
          <a:p>
            <a:fld id="{AED21E42-62AE-0943-8751-ADE30707BAF8}" type="datetimeFigureOut">
              <a:rPr lang="en-GB" smtClean="0"/>
              <a:t>25/09/2025</a:t>
            </a:fld>
            <a:endParaRPr lang="en-GB"/>
          </a:p>
        </p:txBody>
      </p:sp>
      <p:sp>
        <p:nvSpPr>
          <p:cNvPr id="4" name="Footer Placeholder 3">
            <a:extLst>
              <a:ext uri="{FF2B5EF4-FFF2-40B4-BE49-F238E27FC236}">
                <a16:creationId xmlns:a16="http://schemas.microsoft.com/office/drawing/2014/main" id="{03205ACA-8500-5242-959F-4B4DFB3780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11BF0F-B138-A04F-B263-DA0F37B2189A}"/>
              </a:ext>
            </a:extLst>
          </p:cNvPr>
          <p:cNvSpPr>
            <a:spLocks noGrp="1"/>
          </p:cNvSpPr>
          <p:nvPr>
            <p:ph type="sldNum" sz="quarter" idx="12"/>
          </p:nvPr>
        </p:nvSpPr>
        <p:spPr/>
        <p:txBody>
          <a:bodyPr/>
          <a:lstStyle/>
          <a:p>
            <a:fld id="{9211E7C6-BFD1-114C-8688-CCF7D02B6428}" type="slidenum">
              <a:rPr lang="en-GB" smtClean="0"/>
              <a:t>‹#›</a:t>
            </a:fld>
            <a:endParaRPr lang="en-GB"/>
          </a:p>
        </p:txBody>
      </p:sp>
    </p:spTree>
    <p:extLst>
      <p:ext uri="{BB962C8B-B14F-4D97-AF65-F5344CB8AC3E}">
        <p14:creationId xmlns:p14="http://schemas.microsoft.com/office/powerpoint/2010/main" val="2543935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362916-410F-7043-840D-90608A1B2989}"/>
              </a:ext>
            </a:extLst>
          </p:cNvPr>
          <p:cNvSpPr>
            <a:spLocks noGrp="1"/>
          </p:cNvSpPr>
          <p:nvPr>
            <p:ph type="dt" sz="half" idx="10"/>
          </p:nvPr>
        </p:nvSpPr>
        <p:spPr/>
        <p:txBody>
          <a:bodyPr/>
          <a:lstStyle/>
          <a:p>
            <a:fld id="{AED21E42-62AE-0943-8751-ADE30707BAF8}" type="datetimeFigureOut">
              <a:rPr lang="en-GB" smtClean="0"/>
              <a:t>25/09/2025</a:t>
            </a:fld>
            <a:endParaRPr lang="en-GB"/>
          </a:p>
        </p:txBody>
      </p:sp>
      <p:sp>
        <p:nvSpPr>
          <p:cNvPr id="3" name="Footer Placeholder 2">
            <a:extLst>
              <a:ext uri="{FF2B5EF4-FFF2-40B4-BE49-F238E27FC236}">
                <a16:creationId xmlns:a16="http://schemas.microsoft.com/office/drawing/2014/main" id="{D1C18A0A-B7EE-AE48-855E-F2F8E61959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2FE6A55-DF3E-444E-8B87-2CAFC88AC7D4}"/>
              </a:ext>
            </a:extLst>
          </p:cNvPr>
          <p:cNvSpPr>
            <a:spLocks noGrp="1"/>
          </p:cNvSpPr>
          <p:nvPr>
            <p:ph type="sldNum" sz="quarter" idx="12"/>
          </p:nvPr>
        </p:nvSpPr>
        <p:spPr/>
        <p:txBody>
          <a:bodyPr/>
          <a:lstStyle/>
          <a:p>
            <a:fld id="{9211E7C6-BFD1-114C-8688-CCF7D02B6428}" type="slidenum">
              <a:rPr lang="en-GB" smtClean="0"/>
              <a:t>‹#›</a:t>
            </a:fld>
            <a:endParaRPr lang="en-GB"/>
          </a:p>
        </p:txBody>
      </p:sp>
    </p:spTree>
    <p:extLst>
      <p:ext uri="{BB962C8B-B14F-4D97-AF65-F5344CB8AC3E}">
        <p14:creationId xmlns:p14="http://schemas.microsoft.com/office/powerpoint/2010/main" val="239431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4CD9-BE32-4947-ACD3-56F60BB14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B28110-EA14-7042-83A1-A3D4472721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8F5E23-27F0-2444-98A0-D2EABEA261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28996F-3700-B843-B51A-95AF68E036DB}"/>
              </a:ext>
            </a:extLst>
          </p:cNvPr>
          <p:cNvSpPr>
            <a:spLocks noGrp="1"/>
          </p:cNvSpPr>
          <p:nvPr>
            <p:ph type="dt" sz="half" idx="10"/>
          </p:nvPr>
        </p:nvSpPr>
        <p:spPr/>
        <p:txBody>
          <a:bodyPr/>
          <a:lstStyle/>
          <a:p>
            <a:fld id="{AED21E42-62AE-0943-8751-ADE30707BAF8}" type="datetimeFigureOut">
              <a:rPr lang="en-GB" smtClean="0"/>
              <a:t>25/09/2025</a:t>
            </a:fld>
            <a:endParaRPr lang="en-GB"/>
          </a:p>
        </p:txBody>
      </p:sp>
      <p:sp>
        <p:nvSpPr>
          <p:cNvPr id="6" name="Footer Placeholder 5">
            <a:extLst>
              <a:ext uri="{FF2B5EF4-FFF2-40B4-BE49-F238E27FC236}">
                <a16:creationId xmlns:a16="http://schemas.microsoft.com/office/drawing/2014/main" id="{F0F83A91-E7B2-F54C-AC11-A58F67907F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C11098-9838-9844-A586-32494276C957}"/>
              </a:ext>
            </a:extLst>
          </p:cNvPr>
          <p:cNvSpPr>
            <a:spLocks noGrp="1"/>
          </p:cNvSpPr>
          <p:nvPr>
            <p:ph type="sldNum" sz="quarter" idx="12"/>
          </p:nvPr>
        </p:nvSpPr>
        <p:spPr/>
        <p:txBody>
          <a:bodyPr/>
          <a:lstStyle/>
          <a:p>
            <a:fld id="{9211E7C6-BFD1-114C-8688-CCF7D02B6428}" type="slidenum">
              <a:rPr lang="en-GB" smtClean="0"/>
              <a:t>‹#›</a:t>
            </a:fld>
            <a:endParaRPr lang="en-GB"/>
          </a:p>
        </p:txBody>
      </p:sp>
    </p:spTree>
    <p:extLst>
      <p:ext uri="{BB962C8B-B14F-4D97-AF65-F5344CB8AC3E}">
        <p14:creationId xmlns:p14="http://schemas.microsoft.com/office/powerpoint/2010/main" val="1824525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DF933-4024-024D-AF58-C1566512B3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2C47821-4A44-C04C-B93B-DE7FCEF30D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05E3A7C-38CF-2543-9A8A-0E785A9A7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EC82E9-7AF2-6940-A0B4-3EBA758A6636}"/>
              </a:ext>
            </a:extLst>
          </p:cNvPr>
          <p:cNvSpPr>
            <a:spLocks noGrp="1"/>
          </p:cNvSpPr>
          <p:nvPr>
            <p:ph type="dt" sz="half" idx="10"/>
          </p:nvPr>
        </p:nvSpPr>
        <p:spPr/>
        <p:txBody>
          <a:bodyPr/>
          <a:lstStyle/>
          <a:p>
            <a:fld id="{AED21E42-62AE-0943-8751-ADE30707BAF8}" type="datetimeFigureOut">
              <a:rPr lang="en-GB" smtClean="0"/>
              <a:t>25/09/2025</a:t>
            </a:fld>
            <a:endParaRPr lang="en-GB"/>
          </a:p>
        </p:txBody>
      </p:sp>
      <p:sp>
        <p:nvSpPr>
          <p:cNvPr id="6" name="Footer Placeholder 5">
            <a:extLst>
              <a:ext uri="{FF2B5EF4-FFF2-40B4-BE49-F238E27FC236}">
                <a16:creationId xmlns:a16="http://schemas.microsoft.com/office/drawing/2014/main" id="{43DB43B8-66F2-7D4D-A80D-EA3402507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F16578-251E-E347-A92B-5526231FFB07}"/>
              </a:ext>
            </a:extLst>
          </p:cNvPr>
          <p:cNvSpPr>
            <a:spLocks noGrp="1"/>
          </p:cNvSpPr>
          <p:nvPr>
            <p:ph type="sldNum" sz="quarter" idx="12"/>
          </p:nvPr>
        </p:nvSpPr>
        <p:spPr/>
        <p:txBody>
          <a:bodyPr/>
          <a:lstStyle/>
          <a:p>
            <a:fld id="{9211E7C6-BFD1-114C-8688-CCF7D02B6428}" type="slidenum">
              <a:rPr lang="en-GB" smtClean="0"/>
              <a:t>‹#›</a:t>
            </a:fld>
            <a:endParaRPr lang="en-GB"/>
          </a:p>
        </p:txBody>
      </p:sp>
    </p:spTree>
    <p:extLst>
      <p:ext uri="{BB962C8B-B14F-4D97-AF65-F5344CB8AC3E}">
        <p14:creationId xmlns:p14="http://schemas.microsoft.com/office/powerpoint/2010/main" val="91597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06F1FA-563A-5048-A751-9D72AC9975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26CDB9-EAB0-3C47-B69F-AF29E4FBF3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A20289-9927-6840-9E0B-DDDEE27CD9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21E42-62AE-0943-8751-ADE30707BAF8}" type="datetimeFigureOut">
              <a:rPr lang="en-GB" smtClean="0"/>
              <a:t>25/09/2025</a:t>
            </a:fld>
            <a:endParaRPr lang="en-GB"/>
          </a:p>
        </p:txBody>
      </p:sp>
      <p:sp>
        <p:nvSpPr>
          <p:cNvPr id="5" name="Footer Placeholder 4">
            <a:extLst>
              <a:ext uri="{FF2B5EF4-FFF2-40B4-BE49-F238E27FC236}">
                <a16:creationId xmlns:a16="http://schemas.microsoft.com/office/drawing/2014/main" id="{78C0E884-36C2-FC49-8CA3-8896616245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0D09C58-138A-F74D-B69C-4AF7B24720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11E7C6-BFD1-114C-8688-CCF7D02B6428}" type="slidenum">
              <a:rPr lang="en-GB" smtClean="0"/>
              <a:t>‹#›</a:t>
            </a:fld>
            <a:endParaRPr lang="en-GB"/>
          </a:p>
        </p:txBody>
      </p:sp>
    </p:spTree>
    <p:extLst>
      <p:ext uri="{BB962C8B-B14F-4D97-AF65-F5344CB8AC3E}">
        <p14:creationId xmlns:p14="http://schemas.microsoft.com/office/powerpoint/2010/main" val="4028321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file:////var/folders/8c/0_d08qpn6071gd8m1x448__80000gn/T/com.microsoft.Word/WebArchiveCopyPasteTempFiles/61cl1fA6I7L._SL1168_.jpg" TargetMode="Externa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file:////var/folders/8c/0_d08qpn6071gd8m1x448__80000gn/T/com.microsoft.Word/WebArchiveCopyPasteTempFiles/978-981-99-7104-6" TargetMode="Externa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hyperlink" Target="https://www.spectator.co.uk/article/ed-miliband-new-era-for-energy-policy-is-anything-but/" TargetMode="External"/><Relationship Id="rId3" Type="http://schemas.openxmlformats.org/officeDocument/2006/relationships/hyperlink" Target="https://www.spectator.co.uk/article/rachel-reeves-goes-for-growth-on-house-building/" TargetMode="External"/><Relationship Id="rId7" Type="http://schemas.openxmlformats.org/officeDocument/2006/relationships/hyperlink" Target="https://www.bbc.co.uk/news/articles/cy4301n3771o" TargetMode="External"/><Relationship Id="rId2" Type="http://schemas.openxmlformats.org/officeDocument/2006/relationships/hyperlink" Target="https://www.theguardian.com/business/2024/sep/30/end-of-an-era-as-britains-last-coal-fired-power-plant-shuts-down" TargetMode="External"/><Relationship Id="rId1" Type="http://schemas.openxmlformats.org/officeDocument/2006/relationships/slideLayout" Target="../slideLayouts/slideLayout2.xml"/><Relationship Id="rId6" Type="http://schemas.openxmlformats.org/officeDocument/2006/relationships/hyperlink" Target="https://news.sky.com/story/former-tory-minister-says-hell-vote-labour-and-accuses-sunak-of-siding-with-climate-deniers-13156261" TargetMode="External"/><Relationship Id="rId5" Type="http://schemas.openxmlformats.org/officeDocument/2006/relationships/hyperlink" Target="https://www.express.co.uk/news/politics/1451262/gas-boiler-replacement-andrew-neil-boris-johnson-steve-baker-rishi-sunak-spt" TargetMode="External"/><Relationship Id="rId4" Type="http://schemas.openxmlformats.org/officeDocument/2006/relationships/hyperlink" Target="https://www.express.co.uk/news/uk/1444702/boris-johnson-news-steve-baker-election-challenge-gas-boilers-spt" TargetMode="External"/><Relationship Id="rId9" Type="http://schemas.openxmlformats.org/officeDocument/2006/relationships/hyperlink" Target="https://news.sky.com/story/future-of-new-oil-and-gas-projects-in-uk-thrown-into-doubt-after-landmark-supreme-court-decision-13155934"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gov.uk/government/groups/green-jobs-taskforce#background" TargetMode="External"/><Relationship Id="rId3" Type="http://schemas.openxmlformats.org/officeDocument/2006/relationships/hyperlink" Target="https://news.sky.com/story/ed-miliband-promises-renters-will-not-have-to-suffer-such-cold-homes-13220852" TargetMode="External"/><Relationship Id="rId7" Type="http://schemas.openxmlformats.org/officeDocument/2006/relationships/hyperlink" Target="https://www.thetimes.com/business-money/companies/article/macquarie-pump-20bn-britain-waterways-labour-investment-0msk6r756" TargetMode="External"/><Relationship Id="rId2" Type="http://schemas.openxmlformats.org/officeDocument/2006/relationships/hyperlink" Target="https://doi.org/10.1111/1748-8583.12163" TargetMode="External"/><Relationship Id="rId1" Type="http://schemas.openxmlformats.org/officeDocument/2006/relationships/slideLayout" Target="../slideLayouts/slideLayout2.xml"/><Relationship Id="rId6" Type="http://schemas.openxmlformats.org/officeDocument/2006/relationships/hyperlink" Target="https://www.linkedin.com/pulse/end-coal-power-should-start-true-electrical-age-piers-forster-pbnre/" TargetMode="External"/><Relationship Id="rId11" Type="http://schemas.openxmlformats.org/officeDocument/2006/relationships/hyperlink" Target="https://www.gov.uk/government/publications/policy-statement-on-onshore-wind/policy-statement-on-onshore-wind#:~:text=1.,onshore%20wind%20energy%20by%202030" TargetMode="External"/><Relationship Id="rId5" Type="http://schemas.openxmlformats.org/officeDocument/2006/relationships/hyperlink" Target="https://www.linkedin.com/posts/simon-evans-53091614_theres-been-a-huge-surge-in-share-of-mps-activity-7250478824327376897-UElF/" TargetMode="External"/><Relationship Id="rId10" Type="http://schemas.openxmlformats.org/officeDocument/2006/relationships/hyperlink" Target="https://www.gov.uk/government/speeches/energy-uk-conference-2024-keynote-speech-by-by-ed-miliband" TargetMode="External"/><Relationship Id="rId4" Type="http://schemas.openxmlformats.org/officeDocument/2006/relationships/hyperlink" Target="https://journals.sagepub.com/page/hum/call-for-papers" TargetMode="External"/><Relationship Id="rId9" Type="http://schemas.openxmlformats.org/officeDocument/2006/relationships/hyperlink" Target="https://www.gov.uk/government/publications/green-jobs-taskforce-report"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news.sky.com/story/starmer-to-call-on-uk-regulators-to-prioritise-growth-agenda-13231883" TargetMode="External"/><Relationship Id="rId3" Type="http://schemas.openxmlformats.org/officeDocument/2006/relationships/hyperlink" Target="https://www.bbc.co.uk/news/uk-politics-58088236" TargetMode="External"/><Relationship Id="rId7" Type="http://schemas.openxmlformats.org/officeDocument/2006/relationships/hyperlink" Target="https://news.sky.com/story/starmer-to-hail-more-than-50bn-in-investment-at-key-summit-13232860" TargetMode="External"/><Relationship Id="rId12" Type="http://schemas.openxmlformats.org/officeDocument/2006/relationships/hyperlink" Target="https://www.thetimes.com/business-money/companies/article/oil-tax-threatens-to-sap-green-power-5d5z83cw2#:~:text=Who%20yet%20knows%20if%20Offshore,and%20cutting%20their%20investment%20allowances" TargetMode="External"/><Relationship Id="rId2" Type="http://schemas.openxmlformats.org/officeDocument/2006/relationships/hyperlink" Target="https://www.theguardian.com/environment/article/2024/jul/18/labour-must-ramp-up-renewable-energy-to-meet-2030-climate-vows-says-watchdog" TargetMode="External"/><Relationship Id="rId1" Type="http://schemas.openxmlformats.org/officeDocument/2006/relationships/slideLayout" Target="../slideLayouts/slideLayout2.xml"/><Relationship Id="rId6" Type="http://schemas.openxmlformats.org/officeDocument/2006/relationships/hyperlink" Target="https://news.sky.com/story/labours-north-sea-oil-and-gas-policy-under-attack-from-industry-and-activists-13159925" TargetMode="External"/><Relationship Id="rId11" Type="http://schemas.openxmlformats.org/officeDocument/2006/relationships/hyperlink" Target="https://www.theguardian.com/commentisfree/2024/oct/11/labour-carbon-capture-climate-breakdown" TargetMode="External"/><Relationship Id="rId5" Type="http://schemas.openxmlformats.org/officeDocument/2006/relationships/hyperlink" Target="https://eciu.net/media/press-releases/2024/election-survey-what-switching-voters-thought-on-climate-as-they-went-to-the-polls" TargetMode="External"/><Relationship Id="rId10" Type="http://schemas.openxmlformats.org/officeDocument/2006/relationships/hyperlink" Target="https://www.lse.ac.uk/granthaminstitute/news/institute-respond-to-labour-party-manifesto-launch/" TargetMode="External"/><Relationship Id="rId4" Type="http://schemas.openxmlformats.org/officeDocument/2006/relationships/hyperlink" Target="https://www.spectator.co.uk/article/can-keir-starmer-sell-carbon-capture/" TargetMode="External"/><Relationship Id="rId9" Type="http://schemas.openxmlformats.org/officeDocument/2006/relationships/hyperlink" Target="https://www.thetimes.com/business-money/companies/article/nissan-sticks-to-electric-car-pledge-despite-market-woes-57slfcq7r"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news.sky.com/story/intensive-work-needed-to-avoid-unjust-transition-at-grangemouth-oil-refinery-report-warns-13180200" TargetMode="External"/><Relationship Id="rId3" Type="http://schemas.openxmlformats.org/officeDocument/2006/relationships/hyperlink" Target="https://blogs.lse.ac.uk/politicsandpolicy/what-labours-new-industrial-strategy-needs-to-succeed/" TargetMode="External"/><Relationship Id="rId7" Type="http://schemas.openxmlformats.org/officeDocument/2006/relationships/hyperlink" Target="https://news.sky.com/story/politics-latest-concern-in-government-over-starmers-willingness-to-accept-gifts-12593360" TargetMode="External"/><Relationship Id="rId2" Type="http://schemas.openxmlformats.org/officeDocument/2006/relationships/hyperlink" Target="https://www.bbc.co.uk/news/articles/cden6k97n9xo#:~:text=Carbon%20capture%20would%20help%20to,are%20currently%20few%20obvious%20alternatives" TargetMode="External"/><Relationship Id="rId1" Type="http://schemas.openxmlformats.org/officeDocument/2006/relationships/slideLayout" Target="../slideLayouts/slideLayout2.xml"/><Relationship Id="rId6" Type="http://schemas.openxmlformats.org/officeDocument/2006/relationships/hyperlink" Target="https://www.bbc.co.uk/news/articles/c51y7pqy1v3o" TargetMode="External"/><Relationship Id="rId5" Type="http://schemas.openxmlformats.org/officeDocument/2006/relationships/hyperlink" Target="https://news.sky.com/story/deafening-silence-on-climate-change-criticised-by-cbi-which-says-being-pro-growth-means-being-pro-green-13161740" TargetMode="External"/><Relationship Id="rId10" Type="http://schemas.openxmlformats.org/officeDocument/2006/relationships/hyperlink" Target="https://www.thesun.co.uk/news/30853358/keir-starmer-great-british-industry-net-zero/" TargetMode="External"/><Relationship Id="rId4" Type="http://schemas.openxmlformats.org/officeDocument/2006/relationships/hyperlink" Target="https://news.sky.com/story/great-british-energy-to-team-up-with-crown-estate-to-develop-new-offshore-wind-farms-13184324" TargetMode="External"/><Relationship Id="rId9" Type="http://schemas.openxmlformats.org/officeDocument/2006/relationships/hyperlink" Target="https://www.theguardian.com/environment/article/2024/jul/25/offshore-wind-to-power-20m-homes-within-five-years-starmer-to-pledge"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theguardian.com/politics/2024/sep/26/rachel-reeves-mission-must-be-to-invest-in-a-sustainable-future" TargetMode="External"/><Relationship Id="rId3" Type="http://schemas.openxmlformats.org/officeDocument/2006/relationships/hyperlink" Target="https://www.nytimes.com/2024/06/16/world/europe/eu-elections-green-parties.html" TargetMode="External"/><Relationship Id="rId7" Type="http://schemas.openxmlformats.org/officeDocument/2006/relationships/hyperlink" Target="https://onlinelibrary.wiley.com/toc/17488583/2020/30/4" TargetMode="External"/><Relationship Id="rId2" Type="http://schemas.openxmlformats.org/officeDocument/2006/relationships/hyperlink" Target="https://www.gov.uk/government/news/new-great-british-energy-partnership-launched-to-turbocharge-energy-independence" TargetMode="External"/><Relationship Id="rId1" Type="http://schemas.openxmlformats.org/officeDocument/2006/relationships/slideLayout" Target="../slideLayouts/slideLayout2.xml"/><Relationship Id="rId6" Type="http://schemas.openxmlformats.org/officeDocument/2006/relationships/hyperlink" Target="https://x.com/adamvaughan_uk/status/1821563605948481974" TargetMode="External"/><Relationship Id="rId5" Type="http://schemas.openxmlformats.org/officeDocument/2006/relationships/hyperlink" Target="https://www.gov.uk/government/publications/green-jobs-taskforce-report" TargetMode="External"/><Relationship Id="rId4" Type="http://schemas.openxmlformats.org/officeDocument/2006/relationships/hyperlink" Target="https://www.bbc.co.uk/news/articles/c10lm46z54mo#:~:text=The%20UK%20government's%20new%20business,technologies%20would%20employ%20fewer%20people" TargetMode="External"/><Relationship Id="rId9" Type="http://schemas.openxmlformats.org/officeDocument/2006/relationships/hyperlink" Target="https://onlinelibrary.wiley.com/doi/10.1111/1467-8551.1252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7C1C-DC5E-464D-8E5D-9F1A86CDD66E}"/>
              </a:ext>
            </a:extLst>
          </p:cNvPr>
          <p:cNvSpPr>
            <a:spLocks noGrp="1"/>
          </p:cNvSpPr>
          <p:nvPr>
            <p:ph type="ctrTitle"/>
          </p:nvPr>
        </p:nvSpPr>
        <p:spPr>
          <a:xfrm>
            <a:off x="0" y="2567201"/>
            <a:ext cx="12192000" cy="3124682"/>
          </a:xfrm>
        </p:spPr>
        <p:txBody>
          <a:bodyPr>
            <a:normAutofit fontScale="90000"/>
          </a:bodyPr>
          <a:lstStyle/>
          <a:p>
            <a:pPr algn="ctr" hangingPunct="0">
              <a:spcBef>
                <a:spcPts val="1400"/>
              </a:spcBef>
              <a:defRPr sz="1800" b="0" i="0" u="none" strike="noStrike" kern="0" cap="none" spc="0" baseline="0">
                <a:solidFill>
                  <a:srgbClr val="000000"/>
                </a:solidFill>
                <a:uFillTx/>
              </a:defRPr>
            </a:pPr>
            <a:br>
              <a:rPr lang="en-GB" dirty="0">
                <a:solidFill>
                  <a:srgbClr val="FFFFFF"/>
                </a:solidFill>
                <a:latin typeface="Verdana" pitchFamily="34"/>
                <a:cs typeface="Arial" pitchFamily="34"/>
              </a:rPr>
            </a:br>
            <a:br>
              <a:rPr lang="en-GB" dirty="0">
                <a:solidFill>
                  <a:srgbClr val="FFFFFF"/>
                </a:solidFill>
                <a:latin typeface="Verdana" pitchFamily="34"/>
                <a:cs typeface="Arial" pitchFamily="34"/>
              </a:rPr>
            </a:br>
            <a:br>
              <a:rPr lang="en-GB" dirty="0">
                <a:solidFill>
                  <a:srgbClr val="FFFFFF"/>
                </a:solidFill>
                <a:latin typeface="Verdana" pitchFamily="34"/>
                <a:cs typeface="Arial" pitchFamily="34"/>
              </a:rPr>
            </a:br>
            <a:br>
              <a:rPr lang="en-GB" dirty="0">
                <a:solidFill>
                  <a:srgbClr val="FFFFFF"/>
                </a:solidFill>
                <a:latin typeface="Verdana" pitchFamily="34"/>
                <a:cs typeface="Arial" pitchFamily="34"/>
              </a:rPr>
            </a:br>
            <a:br>
              <a:rPr lang="en-GB" dirty="0">
                <a:solidFill>
                  <a:srgbClr val="FFFFFF"/>
                </a:solidFill>
                <a:latin typeface="Verdana" pitchFamily="34"/>
                <a:cs typeface="Arial" pitchFamily="34"/>
              </a:rPr>
            </a:br>
            <a:br>
              <a:rPr lang="en-GB" dirty="0">
                <a:solidFill>
                  <a:srgbClr val="FFFFFF"/>
                </a:solidFill>
                <a:latin typeface="Verdana" pitchFamily="34"/>
                <a:cs typeface="Arial" pitchFamily="34"/>
              </a:rPr>
            </a:br>
            <a:br>
              <a:rPr lang="en-GB" dirty="0">
                <a:solidFill>
                  <a:srgbClr val="FFFFFF"/>
                </a:solidFill>
                <a:latin typeface="Verdana" pitchFamily="34"/>
                <a:cs typeface="Arial" pitchFamily="34"/>
              </a:rPr>
            </a:br>
            <a:br>
              <a:rPr lang="en-GB" dirty="0">
                <a:solidFill>
                  <a:srgbClr val="FFFFFF"/>
                </a:solidFill>
                <a:latin typeface="Verdana" pitchFamily="34"/>
                <a:cs typeface="Arial" pitchFamily="34"/>
              </a:rPr>
            </a:br>
            <a:r>
              <a:rPr lang="en-GB" sz="2700" dirty="0">
                <a:solidFill>
                  <a:srgbClr val="FFFFFF"/>
                </a:solidFill>
                <a:latin typeface="Verdana" pitchFamily="34"/>
                <a:cs typeface="Arial" pitchFamily="34"/>
              </a:rPr>
              <a:t>UK politics and green jobs: implications for other countries?</a:t>
            </a:r>
            <a:br>
              <a:rPr lang="en-GB" sz="2700" dirty="0">
                <a:latin typeface="Verdana" pitchFamily="34"/>
                <a:cs typeface="Arial" pitchFamily="34"/>
              </a:rPr>
            </a:br>
            <a:br>
              <a:rPr lang="en-GB" sz="2700" dirty="0">
                <a:solidFill>
                  <a:srgbClr val="FFFFFF"/>
                </a:solidFill>
                <a:latin typeface="Verdana" pitchFamily="34"/>
                <a:cs typeface="Arial" pitchFamily="34"/>
              </a:rPr>
            </a:br>
            <a:r>
              <a:rPr lang="en-GB" sz="2700" dirty="0" err="1">
                <a:solidFill>
                  <a:srgbClr val="FFFFFF"/>
                </a:solidFill>
                <a:latin typeface="Verdana" pitchFamily="34"/>
                <a:cs typeface="Arial" pitchFamily="34"/>
              </a:rPr>
              <a:t>Dr.</a:t>
            </a:r>
            <a:r>
              <a:rPr lang="en-GB" sz="2700" dirty="0">
                <a:solidFill>
                  <a:srgbClr val="FFFFFF"/>
                </a:solidFill>
                <a:latin typeface="Verdana" pitchFamily="34"/>
                <a:cs typeface="Arial" pitchFamily="34"/>
              </a:rPr>
              <a:t> Douglas W.S. Renwick</a:t>
            </a:r>
            <a:br>
              <a:rPr lang="en-GB" sz="2700" dirty="0">
                <a:solidFill>
                  <a:srgbClr val="FFFFFF"/>
                </a:solidFill>
                <a:latin typeface="Verdana" pitchFamily="34"/>
                <a:cs typeface="Arial" pitchFamily="34"/>
              </a:rPr>
            </a:br>
            <a:r>
              <a:rPr lang="en-GB" sz="2700" dirty="0">
                <a:solidFill>
                  <a:srgbClr val="FFFFFF"/>
                </a:solidFill>
                <a:latin typeface="Verdana" pitchFamily="34"/>
                <a:cs typeface="Arial" pitchFamily="34"/>
              </a:rPr>
              <a:t> </a:t>
            </a:r>
            <a:br>
              <a:rPr lang="en-US" sz="2700" dirty="0">
                <a:solidFill>
                  <a:srgbClr val="FFFFFF"/>
                </a:solidFill>
                <a:latin typeface="Verdana" pitchFamily="34"/>
                <a:cs typeface="Arial" pitchFamily="34"/>
              </a:rPr>
            </a:br>
            <a:r>
              <a:rPr lang="en-US" sz="2700" dirty="0">
                <a:solidFill>
                  <a:srgbClr val="FFFFFF"/>
                </a:solidFill>
                <a:latin typeface="Verdana" pitchFamily="34"/>
                <a:cs typeface="Arial" pitchFamily="34"/>
              </a:rPr>
              <a:t>Associate Professor in Sustainable Work, Nottingham Business School, UK, and </a:t>
            </a:r>
            <a:r>
              <a:rPr lang="en-US" sz="2700">
                <a:solidFill>
                  <a:srgbClr val="FFFFFF"/>
                </a:solidFill>
                <a:latin typeface="Verdana" pitchFamily="34"/>
                <a:cs typeface="Arial" pitchFamily="34"/>
              </a:rPr>
              <a:t>Visiting Faculty, Nova </a:t>
            </a:r>
            <a:r>
              <a:rPr lang="en-US" sz="2700" dirty="0">
                <a:solidFill>
                  <a:srgbClr val="FFFFFF"/>
                </a:solidFill>
                <a:latin typeface="Verdana" pitchFamily="34"/>
                <a:cs typeface="Arial" pitchFamily="34"/>
              </a:rPr>
              <a:t>Business School Africa, Ghana. </a:t>
            </a:r>
            <a:br>
              <a:rPr lang="en-US" sz="2700" dirty="0">
                <a:solidFill>
                  <a:srgbClr val="FFFFFF"/>
                </a:solidFill>
                <a:latin typeface="Verdana" pitchFamily="34"/>
                <a:cs typeface="Arial" pitchFamily="34"/>
              </a:rPr>
            </a:br>
            <a:br>
              <a:rPr lang="en-US" sz="2700" dirty="0">
                <a:solidFill>
                  <a:srgbClr val="FFFFFF"/>
                </a:solidFill>
                <a:latin typeface="Verdana" pitchFamily="34"/>
                <a:cs typeface="Arial" pitchFamily="34"/>
              </a:rPr>
            </a:br>
            <a:r>
              <a:rPr lang="en-US" sz="2700" dirty="0" err="1">
                <a:solidFill>
                  <a:srgbClr val="FFFFFF"/>
                </a:solidFill>
                <a:latin typeface="Verdana" pitchFamily="34"/>
                <a:cs typeface="Arial" pitchFamily="34"/>
              </a:rPr>
              <a:t>douglas.renwick@ntu.ac.uk</a:t>
            </a:r>
            <a:endParaRPr lang="en-US" sz="2700" dirty="0"/>
          </a:p>
        </p:txBody>
      </p:sp>
      <p:pic>
        <p:nvPicPr>
          <p:cNvPr id="11" name="Picture 10">
            <a:extLst>
              <a:ext uri="{FF2B5EF4-FFF2-40B4-BE49-F238E27FC236}">
                <a16:creationId xmlns:a16="http://schemas.microsoft.com/office/drawing/2014/main" id="{77E43394-1027-FF40-A7DE-3155CA8DA9AE}"/>
              </a:ext>
            </a:extLst>
          </p:cNvPr>
          <p:cNvPicPr>
            <a:picLocks noChangeAspect="1"/>
          </p:cNvPicPr>
          <p:nvPr/>
        </p:nvPicPr>
        <p:blipFill>
          <a:blip r:embed="rId2"/>
          <a:stretch>
            <a:fillRect/>
          </a:stretch>
        </p:blipFill>
        <p:spPr>
          <a:xfrm>
            <a:off x="9007813" y="495211"/>
            <a:ext cx="3184187" cy="2071990"/>
          </a:xfrm>
          <a:prstGeom prst="rect">
            <a:avLst/>
          </a:prstGeom>
        </p:spPr>
      </p:pic>
    </p:spTree>
    <p:extLst>
      <p:ext uri="{BB962C8B-B14F-4D97-AF65-F5344CB8AC3E}">
        <p14:creationId xmlns:p14="http://schemas.microsoft.com/office/powerpoint/2010/main" val="3942541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Note GB Energy &amp; Crown Estate Partnership</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a:bodyPr>
          <a:lstStyle/>
          <a:p>
            <a:r>
              <a:rPr lang="en-GB" b="1" dirty="0"/>
              <a:t>GB Energy given £8.3 billion </a:t>
            </a:r>
            <a:r>
              <a:rPr lang="en-GB" dirty="0"/>
              <a:t>of UK public money over one Parliament </a:t>
            </a:r>
            <a:r>
              <a:rPr lang="en-GB" b="1" dirty="0"/>
              <a:t>to invest in green tech</a:t>
            </a:r>
          </a:p>
          <a:p>
            <a:r>
              <a:rPr lang="en-GB" b="1" dirty="0"/>
              <a:t>Ministers are hoping that investment will persuade companies to spend another £60 billion </a:t>
            </a:r>
            <a:r>
              <a:rPr lang="en-GB" dirty="0"/>
              <a:t>in an attempt to hit the government’s target of decarbonising Britain’s power sector by 2030 (Stacey and Harvey, 2024, p.2).</a:t>
            </a:r>
          </a:p>
          <a:p>
            <a:endParaRPr lang="en-GB" dirty="0"/>
          </a:p>
          <a:p>
            <a:pPr marL="0" indent="0" algn="ctr">
              <a:buNone/>
            </a:pPr>
            <a:r>
              <a:rPr lang="en-GB" b="1" dirty="0">
                <a:solidFill>
                  <a:srgbClr val="0070C0"/>
                </a:solidFill>
                <a:latin typeface="+mj-lt"/>
              </a:rPr>
              <a:t>GB Energy &amp; Crown Estate partnership</a:t>
            </a:r>
          </a:p>
          <a:p>
            <a:r>
              <a:rPr lang="en-GB" dirty="0"/>
              <a:t>The public sector taking on… additional early development work for offshore wind projects… [which] has lower risk for developers… </a:t>
            </a:r>
            <a:r>
              <a:rPr lang="en-GB" b="1" dirty="0"/>
              <a:t>will help boost new technologies such as CCS, hydrogen, wave and tidal energy </a:t>
            </a:r>
            <a:r>
              <a:rPr lang="en-GB" dirty="0"/>
              <a:t>(</a:t>
            </a:r>
            <a:r>
              <a:rPr lang="en-GB" dirty="0" err="1"/>
              <a:t>Starmer</a:t>
            </a:r>
            <a:r>
              <a:rPr lang="en-GB" dirty="0"/>
              <a:t> and Miliband, 2024, p.3). </a:t>
            </a:r>
          </a:p>
          <a:p>
            <a:r>
              <a:rPr lang="en-GB" b="1" dirty="0"/>
              <a:t>Crown Estate given new borrowing powers to invest in wind projects </a:t>
            </a:r>
            <a:r>
              <a:rPr lang="en-GB" dirty="0"/>
              <a:t>(Scott, 2024, p.6).</a:t>
            </a:r>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10</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4407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View UK moving into solar power</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fontScale="92500"/>
          </a:bodyPr>
          <a:lstStyle/>
          <a:p>
            <a:pPr marL="0" indent="0" algn="ctr">
              <a:buNone/>
            </a:pPr>
            <a:r>
              <a:rPr lang="en-GB" sz="3500" b="1" dirty="0">
                <a:solidFill>
                  <a:srgbClr val="FFC000"/>
                </a:solidFill>
                <a:latin typeface="+mj-lt"/>
              </a:rPr>
              <a:t>Solar power</a:t>
            </a:r>
          </a:p>
          <a:p>
            <a:r>
              <a:rPr lang="en-GB" b="1" dirty="0"/>
              <a:t>Ed Miliband approved three massive solar farms in east of England</a:t>
            </a:r>
            <a:r>
              <a:rPr lang="en-GB" dirty="0"/>
              <a:t> that had been blocked by Tory ministers (Helm and McKie, 2024, p.1).</a:t>
            </a:r>
          </a:p>
          <a:p>
            <a:r>
              <a:rPr lang="en-GB" dirty="0"/>
              <a:t>The three sites alone – Gate Burton in Lincolnshire, </a:t>
            </a:r>
            <a:r>
              <a:rPr lang="en-GB" dirty="0" err="1"/>
              <a:t>Sunnica’s</a:t>
            </a:r>
            <a:r>
              <a:rPr lang="en-GB" dirty="0"/>
              <a:t> energy farm on the Suffolk-Cambridgeshire border, and Mallard Pass on the border between Lincolnshire and Rutland… </a:t>
            </a:r>
            <a:r>
              <a:rPr lang="en-GB" b="1" dirty="0"/>
              <a:t>ministers working with building industry to make it easier to buy new homes with panels installed, or install on existing ones </a:t>
            </a:r>
            <a:r>
              <a:rPr lang="en-GB" dirty="0"/>
              <a:t>(Helm and McKie, 2024, p.2).</a:t>
            </a:r>
          </a:p>
          <a:p>
            <a:r>
              <a:rPr lang="en-GB" b="1" dirty="0"/>
              <a:t>Miliband</a:t>
            </a:r>
            <a:r>
              <a:rPr lang="en-GB" dirty="0"/>
              <a:t> has </a:t>
            </a:r>
            <a:r>
              <a:rPr lang="en-GB" b="1" dirty="0"/>
              <a:t>promised </a:t>
            </a:r>
            <a:r>
              <a:rPr lang="en-GB" dirty="0"/>
              <a:t>to </a:t>
            </a:r>
            <a:r>
              <a:rPr lang="en-GB" b="1" dirty="0"/>
              <a:t>triple </a:t>
            </a:r>
            <a:r>
              <a:rPr lang="en-GB" dirty="0"/>
              <a:t>the amount of </a:t>
            </a:r>
            <a:r>
              <a:rPr lang="en-GB" b="1" dirty="0"/>
              <a:t>solar</a:t>
            </a:r>
            <a:r>
              <a:rPr lang="en-GB" dirty="0"/>
              <a:t> power in the UK by 2030, as well as </a:t>
            </a:r>
            <a:r>
              <a:rPr lang="en-GB" b="1" dirty="0"/>
              <a:t>double onshore wind </a:t>
            </a:r>
            <a:r>
              <a:rPr lang="en-GB" dirty="0"/>
              <a:t>and </a:t>
            </a:r>
            <a:r>
              <a:rPr lang="en-GB" b="1" dirty="0"/>
              <a:t>quadruple offshore wind </a:t>
            </a:r>
            <a:r>
              <a:rPr lang="en-GB" dirty="0"/>
              <a:t>(Helm and McKie, 2024, p.3).</a:t>
            </a:r>
          </a:p>
          <a:p>
            <a:r>
              <a:rPr lang="en-GB" b="1" dirty="0" err="1"/>
              <a:t>Starmer</a:t>
            </a:r>
            <a:r>
              <a:rPr lang="en-GB" b="1" dirty="0"/>
              <a:t>:</a:t>
            </a:r>
            <a:r>
              <a:rPr lang="en-GB" dirty="0"/>
              <a:t> made clear his </a:t>
            </a:r>
            <a:r>
              <a:rPr lang="en-GB" b="1" dirty="0"/>
              <a:t>priorities </a:t>
            </a:r>
            <a:r>
              <a:rPr lang="en-GB" dirty="0"/>
              <a:t>would be to stimulate economic growth – including through </a:t>
            </a:r>
            <a:r>
              <a:rPr lang="en-GB" b="1" dirty="0"/>
              <a:t>a green energy revolution </a:t>
            </a:r>
            <a:r>
              <a:rPr lang="en-GB" dirty="0"/>
              <a:t>– in order </a:t>
            </a:r>
            <a:r>
              <a:rPr lang="en-GB" b="1" dirty="0"/>
              <a:t>to provide the necessary wealth for improving public services. </a:t>
            </a:r>
            <a:r>
              <a:rPr lang="en-GB" dirty="0"/>
              <a:t>There will be </a:t>
            </a:r>
            <a:r>
              <a:rPr lang="en-GB" b="1" dirty="0"/>
              <a:t>legislation on setting up a national wealth fund to drive investment </a:t>
            </a:r>
            <a:r>
              <a:rPr lang="en-GB" dirty="0"/>
              <a:t>into the UK (Helm and McKie, 2024, p.5).</a:t>
            </a:r>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11</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891269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12</a:t>
            </a:fld>
            <a:endParaRPr lang="en-GB" dirty="0"/>
          </a:p>
        </p:txBody>
      </p:sp>
      <p:pic>
        <p:nvPicPr>
          <p:cNvPr id="8" name="Picture 7">
            <a:extLst>
              <a:ext uri="{FF2B5EF4-FFF2-40B4-BE49-F238E27FC236}">
                <a16:creationId xmlns:a16="http://schemas.microsoft.com/office/drawing/2014/main" id="{4BF2D8E2-CDE3-C840-A359-6692153068D8}"/>
              </a:ext>
            </a:extLst>
          </p:cNvPr>
          <p:cNvPicPr>
            <a:picLocks noChangeAspect="1"/>
          </p:cNvPicPr>
          <p:nvPr/>
        </p:nvPicPr>
        <p:blipFill>
          <a:blip r:embed="rId2"/>
          <a:stretch>
            <a:fillRect/>
          </a:stretch>
        </p:blipFill>
        <p:spPr>
          <a:xfrm>
            <a:off x="3628062" y="280257"/>
            <a:ext cx="4648200" cy="6197600"/>
          </a:xfrm>
          <a:prstGeom prst="rect">
            <a:avLst/>
          </a:prstGeom>
        </p:spPr>
      </p:pic>
    </p:spTree>
    <p:extLst>
      <p:ext uri="{BB962C8B-B14F-4D97-AF65-F5344CB8AC3E}">
        <p14:creationId xmlns:p14="http://schemas.microsoft.com/office/powerpoint/2010/main" val="1835604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See UK wish for energy self-reliance</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a:bodyPr>
          <a:lstStyle/>
          <a:p>
            <a:pPr marL="0" indent="0" algn="ctr">
              <a:buNone/>
            </a:pPr>
            <a:r>
              <a:rPr lang="en-GB" b="1" dirty="0">
                <a:solidFill>
                  <a:srgbClr val="7030A0"/>
                </a:solidFill>
                <a:latin typeface="+mj-lt"/>
              </a:rPr>
              <a:t>Keynote Speech: Energy Minister Ed Miliband Sept 2024 </a:t>
            </a:r>
          </a:p>
          <a:p>
            <a:pPr marL="0" indent="0" algn="ctr">
              <a:buNone/>
            </a:pPr>
            <a:endParaRPr lang="en-GB" dirty="0">
              <a:latin typeface="+mj-lt"/>
            </a:endParaRPr>
          </a:p>
          <a:p>
            <a:pPr marL="0" indent="0">
              <a:buNone/>
            </a:pPr>
            <a:r>
              <a:rPr lang="en-GB" dirty="0"/>
              <a:t>“The lesson for this government is that we must build a new era of greater energy independence on the foundation of clean energy [because] energy markets are in the grip of dictators and petrostates… </a:t>
            </a:r>
            <a:r>
              <a:rPr lang="en-GB" b="1" dirty="0"/>
              <a:t>the energy produced here [UK] is consumed here, and is not subject to the same volatility of international markets… this is a chance [for UK] to create hundreds of thousands of good jobs </a:t>
            </a:r>
            <a:r>
              <a:rPr lang="en-GB" dirty="0"/>
              <a:t>and drive investment into all parts of the UK” (in GOV.UK, 2024a, pp3-.8).</a:t>
            </a:r>
          </a:p>
          <a:p>
            <a:pPr marL="0" indent="0">
              <a:buNone/>
            </a:pPr>
            <a:r>
              <a:rPr lang="en-GB" b="1" dirty="0"/>
              <a:t>“government as architect </a:t>
            </a:r>
            <a:r>
              <a:rPr lang="en-GB" dirty="0"/>
              <a:t>– I appointed Chris Stark (former head of CCC) to head up </a:t>
            </a:r>
            <a:r>
              <a:rPr lang="en-GB" b="1" dirty="0"/>
              <a:t>Mission Control </a:t>
            </a:r>
            <a:r>
              <a:rPr lang="en-GB" dirty="0"/>
              <a:t>in my department [which]</a:t>
            </a:r>
            <a:r>
              <a:rPr lang="en-GB" b="1" dirty="0"/>
              <a:t> </a:t>
            </a:r>
            <a:r>
              <a:rPr lang="en-GB" dirty="0"/>
              <a:t>is about </a:t>
            </a:r>
            <a:r>
              <a:rPr lang="en-GB" b="1" dirty="0"/>
              <a:t>a new way of working, bringing together the relevant players across government and industry to plan and deliver” </a:t>
            </a:r>
            <a:r>
              <a:rPr lang="en-GB" dirty="0"/>
              <a:t>(in GOV.UK, 2024a, </a:t>
            </a:r>
            <a:r>
              <a:rPr lang="en-GB" b="1" dirty="0"/>
              <a:t>p.10).</a:t>
            </a:r>
          </a:p>
          <a:p>
            <a:pPr marL="0" indent="0">
              <a:buNone/>
            </a:pPr>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13</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2835692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View UK “government as architect” </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a:bodyPr>
          <a:lstStyle/>
          <a:p>
            <a:pPr marL="0" indent="0" algn="ctr">
              <a:buNone/>
            </a:pPr>
            <a:r>
              <a:rPr lang="en-GB" b="1" dirty="0">
                <a:solidFill>
                  <a:srgbClr val="7030A0"/>
                </a:solidFill>
                <a:latin typeface="+mj-lt"/>
              </a:rPr>
              <a:t>Keynote Speech: Energy Minister Ed Miliband Sept 2024 </a:t>
            </a:r>
          </a:p>
          <a:p>
            <a:pPr marL="0" indent="0" algn="ctr">
              <a:buNone/>
            </a:pPr>
            <a:endParaRPr lang="en-GB" b="1" dirty="0">
              <a:solidFill>
                <a:srgbClr val="7030A0"/>
              </a:solidFill>
            </a:endParaRPr>
          </a:p>
          <a:p>
            <a:r>
              <a:rPr lang="en-GB" dirty="0"/>
              <a:t>“Our </a:t>
            </a:r>
            <a:r>
              <a:rPr lang="en-GB" b="1" dirty="0"/>
              <a:t>National Wealth Fund will strengthen our supply chains</a:t>
            </a:r>
            <a:r>
              <a:rPr lang="en-GB" dirty="0"/>
              <a:t>…our </a:t>
            </a:r>
            <a:r>
              <a:rPr lang="en-GB" b="1" dirty="0"/>
              <a:t>North Sea workers </a:t>
            </a:r>
            <a:r>
              <a:rPr lang="en-GB" dirty="0"/>
              <a:t>have huge </a:t>
            </a:r>
            <a:r>
              <a:rPr lang="en-GB" b="1" dirty="0"/>
              <a:t>talents</a:t>
            </a:r>
            <a:r>
              <a:rPr lang="en-GB" dirty="0"/>
              <a:t> which </a:t>
            </a:r>
            <a:r>
              <a:rPr lang="en-GB" b="1" dirty="0"/>
              <a:t>can serve us in oil and gas as well as </a:t>
            </a:r>
            <a:r>
              <a:rPr lang="en-GB" dirty="0"/>
              <a:t>industries like </a:t>
            </a:r>
            <a:r>
              <a:rPr lang="en-GB" b="1" dirty="0"/>
              <a:t>CCUS</a:t>
            </a:r>
            <a:r>
              <a:rPr lang="en-GB" dirty="0"/>
              <a:t>, </a:t>
            </a:r>
            <a:r>
              <a:rPr lang="en-GB" b="1" dirty="0"/>
              <a:t>renewables and hydrogen… embracing the voice of workers and a role for trade unions </a:t>
            </a:r>
            <a:r>
              <a:rPr lang="en-GB" dirty="0"/>
              <a:t>as fossil fuel industries have traditionally done… acting together with us to ensure </a:t>
            </a:r>
            <a:r>
              <a:rPr lang="en-GB" b="1" dirty="0"/>
              <a:t>no worker, no community is left behind</a:t>
            </a:r>
            <a:r>
              <a:rPr lang="en-GB" dirty="0"/>
              <a:t>. People will judge us on whether this transition delivers fairness, and rightly so… </a:t>
            </a:r>
            <a:r>
              <a:rPr lang="en-GB" b="1" dirty="0"/>
              <a:t>our approach [is] working with you and government as architect, </a:t>
            </a:r>
            <a:r>
              <a:rPr lang="en-GB" dirty="0"/>
              <a:t>driver of dynamism and guarantor of fairness, </a:t>
            </a:r>
            <a:r>
              <a:rPr lang="en-GB" b="1" dirty="0"/>
              <a:t>working in the closest partnership with business to make this transition a success”. </a:t>
            </a:r>
            <a:r>
              <a:rPr lang="en-GB" dirty="0"/>
              <a:t>Together, we can do great things for our country and our world” (in GOV.UK, 2024a, pp.12-14). </a:t>
            </a:r>
          </a:p>
          <a:p>
            <a:pPr marL="0" indent="0">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14</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687438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a:bodyPr>
          <a:lstStyle/>
          <a:p>
            <a:pPr marL="0" indent="0" algn="ctr">
              <a:buNone/>
            </a:pPr>
            <a:endParaRPr lang="en-GB" sz="9600" i="1" dirty="0">
              <a:solidFill>
                <a:srgbClr val="7030A0"/>
              </a:solidFill>
            </a:endParaRPr>
          </a:p>
          <a:p>
            <a:pPr marL="0" indent="0" algn="ctr">
              <a:buNone/>
            </a:pPr>
            <a:r>
              <a:rPr lang="en-GB" sz="9600" b="1" i="1" dirty="0">
                <a:solidFill>
                  <a:srgbClr val="7030A0"/>
                </a:solidFill>
              </a:rPr>
              <a:t>Your “do not do” list? </a:t>
            </a:r>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15</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3650845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Be timid like UK green government policy </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a:bodyPr>
          <a:lstStyle/>
          <a:p>
            <a:r>
              <a:rPr lang="en-GB" dirty="0"/>
              <a:t>“calculation behind </a:t>
            </a:r>
            <a:r>
              <a:rPr lang="en-GB" b="1" dirty="0"/>
              <a:t>Rishi Sunak’s changed rhetoric on net zero has not yielded electoral success</a:t>
            </a:r>
            <a:r>
              <a:rPr lang="en-GB" dirty="0"/>
              <a:t> [despite] successive Conservative governments making bold moves on climate change” (Johnstone, 2024, p.6). </a:t>
            </a:r>
          </a:p>
          <a:p>
            <a:pPr marL="0" indent="0" algn="ctr">
              <a:buNone/>
            </a:pPr>
            <a:endParaRPr lang="en-GB" b="1" u="sng" dirty="0"/>
          </a:p>
          <a:p>
            <a:pPr marL="0" indent="0" algn="ctr">
              <a:buNone/>
            </a:pPr>
            <a:r>
              <a:rPr lang="en-GB" b="1" dirty="0">
                <a:solidFill>
                  <a:srgbClr val="00B050"/>
                </a:solidFill>
                <a:latin typeface="+mj-lt"/>
              </a:rPr>
              <a:t>Piers Forster, chair of UK Climate Change Committee (CCC)</a:t>
            </a:r>
          </a:p>
          <a:p>
            <a:r>
              <a:rPr lang="en-GB" dirty="0"/>
              <a:t>“to achieve our 2030 climate targets, </a:t>
            </a:r>
            <a:r>
              <a:rPr lang="en-GB" b="1" dirty="0"/>
              <a:t>the UK government needs to be equally bold to encourage take-up of EVs, heat-pumps &amp; electrification of industry</a:t>
            </a:r>
            <a:r>
              <a:rPr lang="en-GB" dirty="0"/>
              <a:t>” (Forster, 2024, pp.1-2).</a:t>
            </a:r>
          </a:p>
          <a:p>
            <a:r>
              <a:rPr lang="en-GB" b="1" dirty="0"/>
              <a:t>Chancellor Rachel Reeves &amp; </a:t>
            </a:r>
            <a:r>
              <a:rPr lang="en-GB" b="1" dirty="0" err="1"/>
              <a:t>Starmer</a:t>
            </a:r>
            <a:r>
              <a:rPr lang="en-GB" b="1" dirty="0"/>
              <a:t> acknowledge </a:t>
            </a:r>
            <a:r>
              <a:rPr lang="en-GB" dirty="0"/>
              <a:t>that private investment is going to be vital for their plans… </a:t>
            </a:r>
            <a:r>
              <a:rPr lang="en-GB" b="1" dirty="0"/>
              <a:t>to achieve their planned green investment - is going to require an optimistic &amp; confident private sector willing to put up most of the cash… </a:t>
            </a:r>
            <a:r>
              <a:rPr lang="en-GB" dirty="0"/>
              <a:t>as </a:t>
            </a:r>
            <a:r>
              <a:rPr lang="en-GB" b="1" dirty="0"/>
              <a:t>billions are needed </a:t>
            </a:r>
            <a:r>
              <a:rPr lang="en-GB" dirty="0"/>
              <a:t>to get major infrastructure and building projects off the ground (Andrews, 2024, pp.1-2).</a:t>
            </a:r>
          </a:p>
          <a:p>
            <a:pPr marL="0" indent="0">
              <a:buNone/>
            </a:pPr>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16</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1702103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Ignore existing strengths &amp; role of smaller projects</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fontScale="92500" lnSpcReduction="10000"/>
          </a:bodyPr>
          <a:lstStyle/>
          <a:p>
            <a:pPr marL="0" indent="0" algn="ctr">
              <a:buNone/>
            </a:pPr>
            <a:r>
              <a:rPr lang="en-GB" b="1" dirty="0">
                <a:solidFill>
                  <a:srgbClr val="00B0F0"/>
                </a:solidFill>
                <a:latin typeface="+mj-lt"/>
              </a:rPr>
              <a:t>UK home rental sector &amp; energy efficiency</a:t>
            </a:r>
          </a:p>
          <a:p>
            <a:r>
              <a:rPr lang="en-GB" dirty="0"/>
              <a:t>“with 50 million homes rated EPC D or under in the </a:t>
            </a:r>
            <a:r>
              <a:rPr lang="en-GB" b="1" dirty="0"/>
              <a:t>UK</a:t>
            </a:r>
            <a:r>
              <a:rPr lang="en-GB" dirty="0"/>
              <a:t>, the government </a:t>
            </a:r>
            <a:r>
              <a:rPr lang="en-GB" b="1" dirty="0"/>
              <a:t>still has </a:t>
            </a:r>
            <a:r>
              <a:rPr lang="en-GB" dirty="0"/>
              <a:t>a long way to go to ensure that all </a:t>
            </a:r>
            <a:r>
              <a:rPr lang="en-GB" b="1" dirty="0"/>
              <a:t>poorly insulated homes </a:t>
            </a:r>
            <a:r>
              <a:rPr lang="en-GB" dirty="0"/>
              <a:t>“fit for purpose” (Culbertson, 2024, pp.5-6). </a:t>
            </a:r>
          </a:p>
          <a:p>
            <a:pPr marL="0" indent="0" algn="ctr">
              <a:buNone/>
            </a:pPr>
            <a:r>
              <a:rPr lang="en-GB" b="1" dirty="0">
                <a:solidFill>
                  <a:srgbClr val="FF0000"/>
                </a:solidFill>
                <a:latin typeface="+mj-lt"/>
              </a:rPr>
              <a:t>Oil tax threatens to sap green power</a:t>
            </a:r>
          </a:p>
          <a:p>
            <a:r>
              <a:rPr lang="en-GB" dirty="0"/>
              <a:t>“there’ll be a longer-term loss of tax revenues as companies switch off North Sea projects… for a </a:t>
            </a:r>
            <a:r>
              <a:rPr lang="en-GB" b="1" dirty="0"/>
              <a:t>government</a:t>
            </a:r>
            <a:r>
              <a:rPr lang="en-GB" dirty="0"/>
              <a:t> elected on a growth mandate, </a:t>
            </a:r>
            <a:r>
              <a:rPr lang="en-GB" b="1" dirty="0"/>
              <a:t>what if its calculation that the UK can decarbonise electricity by 2030 turns out to be wishful thinking? </a:t>
            </a:r>
          </a:p>
          <a:p>
            <a:r>
              <a:rPr lang="en-GB" dirty="0"/>
              <a:t>On the industry’s own figures, the </a:t>
            </a:r>
            <a:r>
              <a:rPr lang="en-GB" b="1" dirty="0"/>
              <a:t>UK spent almost £27 billion on imports of crude oil last year… and £21 billion bringing in gas. Can that gap be plugged quickly with clean domestic energy?</a:t>
            </a:r>
          </a:p>
          <a:p>
            <a:r>
              <a:rPr lang="en-GB" b="1" dirty="0"/>
              <a:t>In nixing North Sea projects, Labour eviscerates a UK offshore supply chain with the best skills and engineering clout we’ve got </a:t>
            </a:r>
            <a:r>
              <a:rPr lang="en-GB" dirty="0"/>
              <a:t>for the energy transition. A report from </a:t>
            </a:r>
            <a:r>
              <a:rPr lang="en-GB" dirty="0" err="1"/>
              <a:t>Rystad</a:t>
            </a:r>
            <a:r>
              <a:rPr lang="en-GB" dirty="0"/>
              <a:t> Energy reckoned that the oil and gas supply had at least a </a:t>
            </a:r>
            <a:r>
              <a:rPr lang="en-GB" b="1" dirty="0"/>
              <a:t>60% capability overlap with the one for green energy technology </a:t>
            </a:r>
            <a:r>
              <a:rPr lang="en-GB" dirty="0"/>
              <a:t>(all Osborne, 2024, p.35). </a:t>
            </a:r>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17</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1602282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Use state power (arguably!) oddly </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a:bodyPr>
          <a:lstStyle/>
          <a:p>
            <a:pPr marL="0" indent="0" algn="ctr">
              <a:buNone/>
            </a:pPr>
            <a:r>
              <a:rPr lang="en-GB" sz="3200" b="1" dirty="0">
                <a:solidFill>
                  <a:srgbClr val="0070C0"/>
                </a:solidFill>
                <a:latin typeface="+mj-lt"/>
              </a:rPr>
              <a:t>GB Energy &amp; Crown Estate partnership</a:t>
            </a:r>
          </a:p>
          <a:p>
            <a:pPr marL="0" indent="0" algn="ctr">
              <a:buNone/>
            </a:pPr>
            <a:endParaRPr lang="en-GB" b="1" dirty="0">
              <a:solidFill>
                <a:srgbClr val="0070C0"/>
              </a:solidFill>
            </a:endParaRPr>
          </a:p>
          <a:p>
            <a:r>
              <a:rPr lang="en-GB" b="1" dirty="0"/>
              <a:t>EDF in France &amp; Sweden’s Vattenfall,</a:t>
            </a:r>
            <a:r>
              <a:rPr lang="en-GB" dirty="0"/>
              <a:t> though it will not </a:t>
            </a:r>
            <a:r>
              <a:rPr lang="en-GB" b="1" dirty="0"/>
              <a:t>have more spending power </a:t>
            </a:r>
            <a:r>
              <a:rPr lang="en-GB" dirty="0"/>
              <a:t>than new GB Energy has (Stacey and Harvey, 2024, p.2).</a:t>
            </a:r>
          </a:p>
          <a:p>
            <a:r>
              <a:rPr lang="en-GB" dirty="0"/>
              <a:t>GB Energy </a:t>
            </a:r>
            <a:r>
              <a:rPr lang="en-GB" b="1" dirty="0"/>
              <a:t>will invest in carbon capture, tidal power, small nuclear reactors &amp; initial focus is offshore wind </a:t>
            </a:r>
            <a:r>
              <a:rPr lang="en-GB" dirty="0"/>
              <a:t>(Stacey and Harvey, 2024, p.3). </a:t>
            </a:r>
          </a:p>
          <a:p>
            <a:pPr marL="0" indent="0" algn="ctr">
              <a:buNone/>
            </a:pPr>
            <a:r>
              <a:rPr lang="en-GB" b="1" dirty="0">
                <a:solidFill>
                  <a:srgbClr val="0070C0"/>
                </a:solidFill>
                <a:latin typeface="+mj-lt"/>
              </a:rPr>
              <a:t>GB Energy will… </a:t>
            </a:r>
          </a:p>
          <a:p>
            <a:r>
              <a:rPr lang="en-GB" dirty="0"/>
              <a:t>spend money on scoping out the seabed, and connections to the onshore grid </a:t>
            </a:r>
          </a:p>
          <a:p>
            <a:r>
              <a:rPr lang="en-GB" dirty="0"/>
              <a:t>return money to the government, or </a:t>
            </a:r>
          </a:p>
          <a:p>
            <a:r>
              <a:rPr lang="en-GB" dirty="0"/>
              <a:t>invest in further energy projects, or </a:t>
            </a:r>
          </a:p>
          <a:p>
            <a:r>
              <a:rPr lang="en-GB" b="1" dirty="0"/>
              <a:t>fund the royal family, which the Crown Estate was set up for </a:t>
            </a:r>
            <a:r>
              <a:rPr lang="en-GB" dirty="0"/>
              <a:t>(Stacey and Harvey, 2024, p.3). [UK royal family own UK seabed]  </a:t>
            </a:r>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18</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4233177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Ignore your own country strengths &amp; history </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fontScale="92500" lnSpcReduction="10000"/>
          </a:bodyPr>
          <a:lstStyle/>
          <a:p>
            <a:pPr marL="0" indent="0" algn="ctr">
              <a:buNone/>
            </a:pPr>
            <a:r>
              <a:rPr lang="en-GB" sz="3500" b="1" dirty="0">
                <a:solidFill>
                  <a:srgbClr val="FF0000"/>
                </a:solidFill>
                <a:latin typeface="+mj-lt"/>
              </a:rPr>
              <a:t>Labour North Sea oil &amp; gas policy attacked</a:t>
            </a:r>
          </a:p>
          <a:p>
            <a:pPr marL="0" indent="0" algn="ctr">
              <a:buNone/>
            </a:pPr>
            <a:endParaRPr lang="en-GB" dirty="0"/>
          </a:p>
          <a:p>
            <a:r>
              <a:rPr lang="en-GB" dirty="0"/>
              <a:t>Sharon Graham, General Secretary of UK’s biggest Union said: </a:t>
            </a:r>
            <a:r>
              <a:rPr lang="en-GB" b="1" dirty="0"/>
              <a:t>“until Labour has a concrete plan for replacing North Sea jobs and ensuring energy security, the ban on new oil and gas exploration licences should not go ahead. Labour must not allow oil and gas workers to become this generation’s coal miners” </a:t>
            </a:r>
            <a:r>
              <a:rPr lang="en-GB" dirty="0"/>
              <a:t>(in King, 2024, p.9).</a:t>
            </a:r>
          </a:p>
          <a:p>
            <a:pPr marL="0" indent="0">
              <a:buNone/>
            </a:pPr>
            <a:endParaRPr lang="en-GB" dirty="0"/>
          </a:p>
          <a:p>
            <a:pPr marL="0" indent="0" algn="ctr">
              <a:buNone/>
            </a:pPr>
            <a:r>
              <a:rPr lang="en-GB" sz="3500" b="1" dirty="0">
                <a:solidFill>
                  <a:srgbClr val="00B050"/>
                </a:solidFill>
                <a:latin typeface="+mj-lt"/>
              </a:rPr>
              <a:t>London School of Economics Grantham Institute response</a:t>
            </a:r>
          </a:p>
          <a:p>
            <a:pPr marL="0" indent="0" algn="ctr">
              <a:buNone/>
            </a:pPr>
            <a:endParaRPr lang="en-GB" b="1" dirty="0"/>
          </a:p>
          <a:p>
            <a:r>
              <a:rPr lang="en-GB" dirty="0"/>
              <a:t>Mercer: “to crowd in the investment the UK so desperately needs. </a:t>
            </a:r>
            <a:r>
              <a:rPr lang="en-GB" b="1" dirty="0"/>
              <a:t>It’s clear scaling back their original £28 billion pledge will be costly” </a:t>
            </a:r>
            <a:r>
              <a:rPr lang="en-GB" dirty="0"/>
              <a:t>(Mercer, 2024, p.1).</a:t>
            </a:r>
          </a:p>
          <a:p>
            <a:r>
              <a:rPr lang="en-GB" dirty="0"/>
              <a:t>Mercer: “if the manifesto was serious about tackling climate change, we would have seen a </a:t>
            </a:r>
            <a:r>
              <a:rPr lang="en-GB" b="1" dirty="0"/>
              <a:t>bolder industrial strategy </a:t>
            </a:r>
            <a:r>
              <a:rPr lang="en-GB" dirty="0"/>
              <a:t>to build up the grid, workforce and innovative businesses of the 21st century” (Mercer, 2024, p.2).  </a:t>
            </a:r>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19</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115880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D5C852A-3C38-E644-B730-566C160EFF33}"/>
              </a:ext>
            </a:extLst>
          </p:cNvPr>
          <p:cNvPicPr>
            <a:picLocks noGrp="1" noChangeAspect="1"/>
          </p:cNvPicPr>
          <p:nvPr>
            <p:ph sz="half" idx="1"/>
          </p:nvPr>
        </p:nvPicPr>
        <p:blipFill>
          <a:blip r:embed="rId2"/>
          <a:stretch>
            <a:fillRect/>
          </a:stretch>
        </p:blipFill>
        <p:spPr>
          <a:xfrm>
            <a:off x="4241371" y="1742126"/>
            <a:ext cx="3083557" cy="2781236"/>
          </a:xfrm>
        </p:spPr>
      </p:pic>
    </p:spTree>
    <p:extLst>
      <p:ext uri="{BB962C8B-B14F-4D97-AF65-F5344CB8AC3E}">
        <p14:creationId xmlns:p14="http://schemas.microsoft.com/office/powerpoint/2010/main" val="896329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1"/>
            <a:ext cx="12192000" cy="945222"/>
          </a:xfrm>
        </p:spPr>
        <p:txBody>
          <a:bodyPr>
            <a:normAutofit/>
          </a:bodyPr>
          <a:lstStyle/>
          <a:p>
            <a:pPr algn="ctr"/>
            <a:r>
              <a:rPr lang="en-GB" b="1" dirty="0">
                <a:solidFill>
                  <a:srgbClr val="7030A0"/>
                </a:solidFill>
                <a:latin typeface="+mn-lt"/>
              </a:rPr>
              <a:t>Tata Steel - Port Talbot, Wales, UK</a:t>
            </a:r>
          </a:p>
        </p:txBody>
      </p:sp>
      <p:pic>
        <p:nvPicPr>
          <p:cNvPr id="5" name="Content Placeholder 4">
            <a:extLst>
              <a:ext uri="{FF2B5EF4-FFF2-40B4-BE49-F238E27FC236}">
                <a16:creationId xmlns:a16="http://schemas.microsoft.com/office/drawing/2014/main" id="{79A336B7-EA2F-D447-8764-EE98402282FE}"/>
              </a:ext>
            </a:extLst>
          </p:cNvPr>
          <p:cNvPicPr>
            <a:picLocks noGrp="1" noChangeAspect="1"/>
          </p:cNvPicPr>
          <p:nvPr>
            <p:ph idx="1"/>
          </p:nvPr>
        </p:nvPicPr>
        <p:blipFill>
          <a:blip r:embed="rId2"/>
          <a:stretch>
            <a:fillRect/>
          </a:stretch>
        </p:blipFill>
        <p:spPr>
          <a:xfrm>
            <a:off x="0" y="945223"/>
            <a:ext cx="12192000" cy="5912777"/>
          </a:xfrm>
        </p:spPr>
      </p:pic>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20</a:t>
            </a:fld>
            <a:endParaRPr lang="en-GB" dirty="0"/>
          </a:p>
        </p:txBody>
      </p:sp>
    </p:spTree>
    <p:extLst>
      <p:ext uri="{BB962C8B-B14F-4D97-AF65-F5344CB8AC3E}">
        <p14:creationId xmlns:p14="http://schemas.microsoft.com/office/powerpoint/2010/main" val="1875105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1" y="71920"/>
            <a:ext cx="12191999" cy="667820"/>
          </a:xfrm>
        </p:spPr>
        <p:txBody>
          <a:bodyPr>
            <a:normAutofit fontScale="90000"/>
          </a:bodyPr>
          <a:lstStyle/>
          <a:p>
            <a:pPr algn="ctr"/>
            <a:r>
              <a:rPr lang="en-GB" b="1" dirty="0">
                <a:solidFill>
                  <a:srgbClr val="7030A0"/>
                </a:solidFill>
                <a:latin typeface="+mn-lt"/>
              </a:rPr>
              <a:t>“Silence” worker interests </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739740"/>
            <a:ext cx="12191998" cy="6118260"/>
          </a:xfrm>
        </p:spPr>
        <p:txBody>
          <a:bodyPr>
            <a:normAutofit fontScale="92500"/>
          </a:bodyPr>
          <a:lstStyle/>
          <a:p>
            <a:r>
              <a:rPr lang="en-GB" sz="3100" b="1" dirty="0"/>
              <a:t>Future investment – will not save jobs in the short-term. </a:t>
            </a:r>
            <a:r>
              <a:rPr lang="en-GB" sz="3100" dirty="0"/>
              <a:t>Even Tata Steel’s existing commitment to building an electric arc furnace in 2025 will require far fewer workers (</a:t>
            </a:r>
            <a:r>
              <a:rPr lang="en-US" sz="3100" dirty="0"/>
              <a:t>Thomas and Palmer, 2024, p.4).</a:t>
            </a:r>
            <a:endParaRPr lang="en-US" sz="3100" b="1" dirty="0">
              <a:solidFill>
                <a:srgbClr val="00B0F0"/>
              </a:solidFill>
            </a:endParaRPr>
          </a:p>
          <a:p>
            <a:pPr marL="0" indent="0" algn="ctr">
              <a:buNone/>
            </a:pPr>
            <a:r>
              <a:rPr lang="en-US" sz="4100" b="1" dirty="0">
                <a:solidFill>
                  <a:srgbClr val="00B050"/>
                </a:solidFill>
                <a:latin typeface="+mj-lt"/>
              </a:rPr>
              <a:t>Resident views…</a:t>
            </a:r>
          </a:p>
          <a:p>
            <a:pPr marL="0" indent="0" algn="ctr">
              <a:buNone/>
            </a:pPr>
            <a:endParaRPr lang="en-GB" sz="3100" b="1" dirty="0">
              <a:solidFill>
                <a:srgbClr val="00B050"/>
              </a:solidFill>
            </a:endParaRPr>
          </a:p>
          <a:p>
            <a:pPr marL="0" indent="0" algn="ctr">
              <a:buNone/>
            </a:pPr>
            <a:endParaRPr lang="en-GB" sz="3100" b="1" dirty="0">
              <a:solidFill>
                <a:srgbClr val="00B050"/>
              </a:solidFill>
            </a:endParaRPr>
          </a:p>
          <a:p>
            <a:pPr marL="0" indent="0" algn="ctr">
              <a:buNone/>
            </a:pPr>
            <a:endParaRPr lang="en-GB" sz="3100" b="1" dirty="0">
              <a:solidFill>
                <a:srgbClr val="00B050"/>
              </a:solidFill>
            </a:endParaRPr>
          </a:p>
          <a:p>
            <a:pPr marL="0" indent="0" algn="ctr">
              <a:buNone/>
            </a:pPr>
            <a:endParaRPr lang="en-GB" sz="3100" b="1" dirty="0">
              <a:solidFill>
                <a:srgbClr val="00B050"/>
              </a:solidFill>
            </a:endParaRPr>
          </a:p>
          <a:p>
            <a:pPr marL="0" indent="0" algn="ctr">
              <a:buNone/>
            </a:pPr>
            <a:endParaRPr lang="en-GB" sz="3100" b="1" dirty="0">
              <a:solidFill>
                <a:srgbClr val="00B050"/>
              </a:solidFill>
            </a:endParaRPr>
          </a:p>
          <a:p>
            <a:pPr marL="0" indent="0" algn="ctr">
              <a:buNone/>
            </a:pPr>
            <a:r>
              <a:rPr lang="en-GB" sz="3100" b="1" dirty="0">
                <a:solidFill>
                  <a:srgbClr val="7030A0"/>
                </a:solidFill>
                <a:latin typeface="+mj-lt"/>
              </a:rPr>
              <a:t>Grangemouth oil refinery – Scotland, UK</a:t>
            </a:r>
          </a:p>
          <a:p>
            <a:r>
              <a:rPr lang="en-GB" sz="3100" dirty="0"/>
              <a:t>‘Expected to shut in 2025 – but Just Transition Commission warn of a </a:t>
            </a:r>
            <a:r>
              <a:rPr lang="en-GB" sz="3100" b="1" dirty="0">
                <a:solidFill>
                  <a:srgbClr val="FF0000"/>
                </a:solidFill>
              </a:rPr>
              <a:t>“lack of effective just transition planning to date” </a:t>
            </a:r>
            <a:r>
              <a:rPr lang="en-GB" sz="3100" dirty="0"/>
              <a:t>(Sky News, 2024b, pp.2, 3).</a:t>
            </a:r>
            <a:endParaRPr lang="en-GB" sz="3100" b="1" dirty="0">
              <a:solidFill>
                <a:srgbClr val="00B050"/>
              </a:solidFill>
            </a:endParaRPr>
          </a:p>
          <a:p>
            <a:pPr algn="ctr"/>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21</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
        <p:nvSpPr>
          <p:cNvPr id="7" name="Rounded Rectangular Callout 6">
            <a:extLst>
              <a:ext uri="{FF2B5EF4-FFF2-40B4-BE49-F238E27FC236}">
                <a16:creationId xmlns:a16="http://schemas.microsoft.com/office/drawing/2014/main" id="{5404587F-BDE1-DD44-A08A-09A7679A979B}"/>
              </a:ext>
            </a:extLst>
          </p:cNvPr>
          <p:cNvSpPr/>
          <p:nvPr/>
        </p:nvSpPr>
        <p:spPr>
          <a:xfrm>
            <a:off x="7707281" y="2670169"/>
            <a:ext cx="3041152" cy="87787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“there are other jobs”</a:t>
            </a:r>
            <a:endParaRPr lang="en-GB" sz="2400" dirty="0">
              <a:solidFill>
                <a:schemeClr val="bg1"/>
              </a:solidFill>
            </a:endParaRPr>
          </a:p>
        </p:txBody>
      </p:sp>
      <p:sp>
        <p:nvSpPr>
          <p:cNvPr id="8" name="Rounded Rectangular Callout 7">
            <a:extLst>
              <a:ext uri="{FF2B5EF4-FFF2-40B4-BE49-F238E27FC236}">
                <a16:creationId xmlns:a16="http://schemas.microsoft.com/office/drawing/2014/main" id="{66093DCB-460E-F34F-AB44-E771C1F3E202}"/>
              </a:ext>
            </a:extLst>
          </p:cNvPr>
          <p:cNvSpPr/>
          <p:nvPr/>
        </p:nvSpPr>
        <p:spPr>
          <a:xfrm>
            <a:off x="0" y="2577225"/>
            <a:ext cx="3267182" cy="178390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“steelworks is never going to be </a:t>
            </a:r>
            <a:r>
              <a:rPr lang="en-US" sz="2400" b="1" dirty="0">
                <a:solidFill>
                  <a:schemeClr val="bg1"/>
                </a:solidFill>
              </a:rPr>
              <a:t>a long-term solution”</a:t>
            </a:r>
            <a:endParaRPr lang="en-GB" sz="2400" b="1" dirty="0">
              <a:solidFill>
                <a:schemeClr val="bg1"/>
              </a:solidFill>
            </a:endParaRPr>
          </a:p>
        </p:txBody>
      </p:sp>
      <p:sp>
        <p:nvSpPr>
          <p:cNvPr id="9" name="Rounded Rectangular Callout 8">
            <a:extLst>
              <a:ext uri="{FF2B5EF4-FFF2-40B4-BE49-F238E27FC236}">
                <a16:creationId xmlns:a16="http://schemas.microsoft.com/office/drawing/2014/main" id="{B21D8CE2-7B8F-3845-A720-7DC1F6375B9F}"/>
              </a:ext>
            </a:extLst>
          </p:cNvPr>
          <p:cNvSpPr/>
          <p:nvPr/>
        </p:nvSpPr>
        <p:spPr>
          <a:xfrm>
            <a:off x="2887097" y="3499524"/>
            <a:ext cx="2722653" cy="160924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“more work [is needed] on what are the </a:t>
            </a:r>
            <a:r>
              <a:rPr lang="en-US" sz="2400" b="1" dirty="0">
                <a:solidFill>
                  <a:schemeClr val="bg1"/>
                </a:solidFill>
              </a:rPr>
              <a:t>other options”</a:t>
            </a:r>
            <a:endParaRPr lang="en-GB" sz="2400" b="1" dirty="0">
              <a:solidFill>
                <a:schemeClr val="bg1"/>
              </a:solidFill>
            </a:endParaRPr>
          </a:p>
        </p:txBody>
      </p:sp>
      <p:sp>
        <p:nvSpPr>
          <p:cNvPr id="10" name="Rounded Rectangular Callout 9">
            <a:extLst>
              <a:ext uri="{FF2B5EF4-FFF2-40B4-BE49-F238E27FC236}">
                <a16:creationId xmlns:a16="http://schemas.microsoft.com/office/drawing/2014/main" id="{5F479FA6-D9A8-9546-9284-C524A63E8214}"/>
              </a:ext>
            </a:extLst>
          </p:cNvPr>
          <p:cNvSpPr/>
          <p:nvPr/>
        </p:nvSpPr>
        <p:spPr>
          <a:xfrm>
            <a:off x="5591713" y="2655142"/>
            <a:ext cx="2109629" cy="178580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“it’s going to be empty words”</a:t>
            </a:r>
            <a:endParaRPr lang="en-GB" sz="2400" b="1" dirty="0">
              <a:solidFill>
                <a:schemeClr val="bg1"/>
              </a:solidFill>
            </a:endParaRPr>
          </a:p>
        </p:txBody>
      </p:sp>
      <p:sp>
        <p:nvSpPr>
          <p:cNvPr id="11" name="Rounded Rectangular Callout 10">
            <a:extLst>
              <a:ext uri="{FF2B5EF4-FFF2-40B4-BE49-F238E27FC236}">
                <a16:creationId xmlns:a16="http://schemas.microsoft.com/office/drawing/2014/main" id="{27642AA5-3337-3A40-BFF7-8AF2BE7658EA}"/>
              </a:ext>
            </a:extLst>
          </p:cNvPr>
          <p:cNvSpPr/>
          <p:nvPr/>
        </p:nvSpPr>
        <p:spPr>
          <a:xfrm>
            <a:off x="8755346" y="3629549"/>
            <a:ext cx="3430714" cy="146315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“the people need some support”</a:t>
            </a:r>
            <a:endParaRPr lang="en-GB" sz="2400" b="1" dirty="0">
              <a:solidFill>
                <a:schemeClr val="bg1"/>
              </a:solidFill>
            </a:endParaRPr>
          </a:p>
        </p:txBody>
      </p:sp>
    </p:spTree>
    <p:extLst>
      <p:ext uri="{BB962C8B-B14F-4D97-AF65-F5344CB8AC3E}">
        <p14:creationId xmlns:p14="http://schemas.microsoft.com/office/powerpoint/2010/main" val="3917511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1"/>
            <a:ext cx="12192000" cy="760288"/>
          </a:xfrm>
        </p:spPr>
        <p:txBody>
          <a:bodyPr>
            <a:normAutofit/>
          </a:bodyPr>
          <a:lstStyle/>
          <a:p>
            <a:pPr algn="ctr"/>
            <a:r>
              <a:rPr lang="en-GB" b="1" dirty="0">
                <a:solidFill>
                  <a:srgbClr val="7030A0"/>
                </a:solidFill>
                <a:latin typeface="+mn-lt"/>
              </a:rPr>
              <a:t>Carbon Capture &amp; Storage - CCS</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0" y="760289"/>
            <a:ext cx="12192000" cy="6097711"/>
          </a:xfrm>
        </p:spPr>
        <p:txBody>
          <a:bodyPr>
            <a:normAutofit/>
          </a:bodyPr>
          <a:lstStyle/>
          <a:p>
            <a:pPr marL="0" indent="0" algn="ctr">
              <a:buNone/>
            </a:pPr>
            <a:endParaRPr lang="en-US" sz="2800" b="1" dirty="0"/>
          </a:p>
          <a:p>
            <a:pPr marL="0" indent="0" algn="ctr">
              <a:buNone/>
            </a:pPr>
            <a:endParaRPr lang="en-US" sz="2800"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22</a:t>
            </a:fld>
            <a:endParaRPr lang="en-GB" dirty="0"/>
          </a:p>
        </p:txBody>
      </p:sp>
      <p:pic>
        <p:nvPicPr>
          <p:cNvPr id="5" name="Picture 4">
            <a:extLst>
              <a:ext uri="{FF2B5EF4-FFF2-40B4-BE49-F238E27FC236}">
                <a16:creationId xmlns:a16="http://schemas.microsoft.com/office/drawing/2014/main" id="{DDF10FA3-6C4A-0A4B-B06D-3E5B073E4E02}"/>
              </a:ext>
            </a:extLst>
          </p:cNvPr>
          <p:cNvPicPr>
            <a:picLocks noChangeAspect="1"/>
          </p:cNvPicPr>
          <p:nvPr/>
        </p:nvPicPr>
        <p:blipFill>
          <a:blip r:embed="rId2"/>
          <a:stretch>
            <a:fillRect/>
          </a:stretch>
        </p:blipFill>
        <p:spPr>
          <a:xfrm>
            <a:off x="5959010" y="760289"/>
            <a:ext cx="6232989" cy="6097711"/>
          </a:xfrm>
          <a:prstGeom prst="rect">
            <a:avLst/>
          </a:prstGeom>
        </p:spPr>
      </p:pic>
      <p:pic>
        <p:nvPicPr>
          <p:cNvPr id="6" name="Picture 5">
            <a:extLst>
              <a:ext uri="{FF2B5EF4-FFF2-40B4-BE49-F238E27FC236}">
                <a16:creationId xmlns:a16="http://schemas.microsoft.com/office/drawing/2014/main" id="{AFC4A8DB-A6AD-E244-9EC5-56C925F35A13}"/>
              </a:ext>
            </a:extLst>
          </p:cNvPr>
          <p:cNvPicPr>
            <a:picLocks noChangeAspect="1"/>
          </p:cNvPicPr>
          <p:nvPr/>
        </p:nvPicPr>
        <p:blipFill>
          <a:blip r:embed="rId3"/>
          <a:stretch>
            <a:fillRect/>
          </a:stretch>
        </p:blipFill>
        <p:spPr>
          <a:xfrm>
            <a:off x="0" y="760290"/>
            <a:ext cx="5866544" cy="6097710"/>
          </a:xfrm>
          <a:prstGeom prst="rect">
            <a:avLst/>
          </a:prstGeom>
        </p:spPr>
      </p:pic>
    </p:spTree>
    <p:extLst>
      <p:ext uri="{BB962C8B-B14F-4D97-AF65-F5344CB8AC3E}">
        <p14:creationId xmlns:p14="http://schemas.microsoft.com/office/powerpoint/2010/main" val="4047699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Overspend on CCS</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a:bodyPr>
          <a:lstStyle/>
          <a:p>
            <a:r>
              <a:rPr lang="en-GB" dirty="0"/>
              <a:t>Definition: carbon capture and storage (CCS) is where CO2 produced from power stations and </a:t>
            </a:r>
            <a:r>
              <a:rPr lang="en-GB" dirty="0" err="1"/>
              <a:t>inkeir</a:t>
            </a:r>
            <a:r>
              <a:rPr lang="en-GB" dirty="0"/>
              <a:t> </a:t>
            </a:r>
            <a:r>
              <a:rPr lang="en-GB" dirty="0" err="1"/>
              <a:t>dustrial</a:t>
            </a:r>
            <a:r>
              <a:rPr lang="en-GB" dirty="0"/>
              <a:t> processes is captured at source (Poynting &amp; </a:t>
            </a:r>
            <a:r>
              <a:rPr lang="en-GB" dirty="0" err="1"/>
              <a:t>Rowlatt</a:t>
            </a:r>
            <a:r>
              <a:rPr lang="en-GB" dirty="0"/>
              <a:t>, 2024, p.1).</a:t>
            </a:r>
          </a:p>
          <a:p>
            <a:pPr marL="0" indent="0">
              <a:buNone/>
            </a:pPr>
            <a:endParaRPr lang="en-GB" dirty="0"/>
          </a:p>
          <a:p>
            <a:r>
              <a:rPr lang="en-GB" b="1" dirty="0"/>
              <a:t>“CCS… will be </a:t>
            </a:r>
            <a:r>
              <a:rPr lang="en-GB" b="1" dirty="0" err="1"/>
              <a:t>Starmer’s</a:t>
            </a:r>
            <a:r>
              <a:rPr lang="en-GB" b="1" dirty="0"/>
              <a:t> White Elephant: a terrible mistake costing billions… </a:t>
            </a:r>
            <a:r>
              <a:rPr lang="en-GB" dirty="0"/>
              <a:t>Labour slashed its green prosperity plan from £28bn a year to £15bn, and a sensible and rational programme for insulating 19m homes… the </a:t>
            </a:r>
            <a:r>
              <a:rPr lang="en-GB" b="1" dirty="0"/>
              <a:t>£27.1bn for CCS is for construction only</a:t>
            </a:r>
            <a:r>
              <a:rPr lang="en-GB" dirty="0"/>
              <a:t>… its likely to be highly optimistic… plus, </a:t>
            </a:r>
            <a:r>
              <a:rPr lang="en-GB" b="1" dirty="0"/>
              <a:t>new government commitment to pay a “premium” for the hydrogen component </a:t>
            </a:r>
            <a:r>
              <a:rPr lang="en-GB" dirty="0"/>
              <a:t>of CCS for 15 years… Labour say no viable alternatives to CCS – but no such audit has been conducted – what about </a:t>
            </a:r>
            <a:r>
              <a:rPr lang="en-GB" dirty="0" err="1"/>
              <a:t>geopolymeric</a:t>
            </a:r>
            <a:r>
              <a:rPr lang="en-GB" dirty="0"/>
              <a:t> cement? Green hydrogen to make steel?... </a:t>
            </a:r>
            <a:r>
              <a:rPr lang="en-GB" b="1" dirty="0"/>
              <a:t>estimated cost </a:t>
            </a:r>
            <a:r>
              <a:rPr lang="en-GB" dirty="0"/>
              <a:t>of this CCS scheme? </a:t>
            </a:r>
            <a:r>
              <a:rPr lang="en-GB" b="1" dirty="0"/>
              <a:t>I suspect no change from £50bn” </a:t>
            </a:r>
            <a:r>
              <a:rPr lang="en-GB" dirty="0"/>
              <a:t>(Monbiot, 2024, pp.1-3). </a:t>
            </a:r>
            <a:endParaRPr lang="en-GB" b="1"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23</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1571186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Believe too much UK political rhetoric 1</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a:noFill/>
        </p:spPr>
        <p:txBody>
          <a:bodyPr>
            <a:normAutofit fontScale="92500" lnSpcReduction="10000"/>
          </a:bodyPr>
          <a:lstStyle/>
          <a:p>
            <a:r>
              <a:rPr lang="en-GB" b="1" dirty="0">
                <a:solidFill>
                  <a:srgbClr val="FF0000"/>
                </a:solidFill>
                <a:latin typeface="+mj-lt"/>
              </a:rPr>
              <a:t>Ed Miliband:</a:t>
            </a:r>
            <a:r>
              <a:rPr lang="en-GB" b="1" dirty="0">
                <a:solidFill>
                  <a:srgbClr val="7030A0"/>
                </a:solidFill>
                <a:latin typeface="+mj-lt"/>
              </a:rPr>
              <a:t> </a:t>
            </a:r>
            <a:r>
              <a:rPr lang="en-GB" dirty="0"/>
              <a:t>“this is a government willing to invest in the future of Britain to create </a:t>
            </a:r>
            <a:r>
              <a:rPr lang="en-GB" b="1" dirty="0">
                <a:solidFill>
                  <a:srgbClr val="00B0F0"/>
                </a:solidFill>
              </a:rPr>
              <a:t>good jobs </a:t>
            </a:r>
            <a:r>
              <a:rPr lang="en-GB" dirty="0"/>
              <a:t>of the future, as the </a:t>
            </a:r>
            <a:r>
              <a:rPr lang="en-GB" b="1" dirty="0">
                <a:solidFill>
                  <a:srgbClr val="00B0F0"/>
                </a:solidFill>
              </a:rPr>
              <a:t>good jobs </a:t>
            </a:r>
            <a:r>
              <a:rPr lang="en-GB" dirty="0"/>
              <a:t>used to exist in coal but this is a new era for Britain and a new set of </a:t>
            </a:r>
            <a:r>
              <a:rPr lang="en-GB" b="1" dirty="0">
                <a:solidFill>
                  <a:srgbClr val="00B0F0"/>
                </a:solidFill>
              </a:rPr>
              <a:t>good jobs </a:t>
            </a:r>
            <a:r>
              <a:rPr lang="en-GB" dirty="0"/>
              <a:t>bringing us energy security. Carbon capture and storage, a new industry, a new generation of </a:t>
            </a:r>
            <a:r>
              <a:rPr lang="en-GB" b="1" dirty="0">
                <a:solidFill>
                  <a:srgbClr val="00B0F0"/>
                </a:solidFill>
              </a:rPr>
              <a:t>good jobs </a:t>
            </a:r>
            <a:r>
              <a:rPr lang="en-GB" dirty="0"/>
              <a:t>in our industrial heartlands” (in Burnell &amp; Sherlock, 2024, pp.1-3).</a:t>
            </a:r>
            <a:endParaRPr lang="en-GB" b="1" dirty="0">
              <a:solidFill>
                <a:srgbClr val="FF0000"/>
              </a:solidFill>
            </a:endParaRPr>
          </a:p>
          <a:p>
            <a:r>
              <a:rPr lang="en-GB" b="1" dirty="0"/>
              <a:t>Up to £21.7bn will subsidise three CCS projects on Teesside and Merseyside to support development of clusters, </a:t>
            </a:r>
            <a:r>
              <a:rPr lang="en-GB" dirty="0"/>
              <a:t>including to transport and store carbon in Liverpool Bay and the North Sea. </a:t>
            </a:r>
          </a:p>
          <a:p>
            <a:r>
              <a:rPr lang="en-GB" dirty="0"/>
              <a:t>UK Labour govt. said the move would… directly </a:t>
            </a:r>
            <a:r>
              <a:rPr lang="en-GB" b="1" dirty="0"/>
              <a:t>create 4,000 UK jobs, and supporting 50,000 UK jobs </a:t>
            </a:r>
            <a:r>
              <a:rPr lang="en-GB" dirty="0"/>
              <a:t>in the longer term</a:t>
            </a:r>
          </a:p>
          <a:p>
            <a:r>
              <a:rPr lang="en-GB" b="1" dirty="0">
                <a:solidFill>
                  <a:srgbClr val="00B050"/>
                </a:solidFill>
                <a:latin typeface="+mj-lt"/>
              </a:rPr>
              <a:t>Greenpeace Director Doug </a:t>
            </a:r>
            <a:r>
              <a:rPr lang="en-GB" b="1" dirty="0" err="1">
                <a:solidFill>
                  <a:srgbClr val="00B050"/>
                </a:solidFill>
                <a:latin typeface="+mj-lt"/>
              </a:rPr>
              <a:t>Carr</a:t>
            </a:r>
            <a:r>
              <a:rPr lang="en-GB" b="1" dirty="0">
                <a:solidFill>
                  <a:srgbClr val="00B050"/>
                </a:solidFill>
                <a:latin typeface="+mj-lt"/>
              </a:rPr>
              <a:t>: </a:t>
            </a:r>
            <a:r>
              <a:rPr lang="en-GB" dirty="0"/>
              <a:t>“a lot of money to </a:t>
            </a:r>
            <a:r>
              <a:rPr lang="en-GB" b="1" dirty="0"/>
              <a:t>extend life of planet-heating oil &amp; gas”</a:t>
            </a:r>
          </a:p>
          <a:p>
            <a:r>
              <a:rPr lang="en-GB" b="1" dirty="0">
                <a:solidFill>
                  <a:srgbClr val="00B050"/>
                </a:solidFill>
                <a:latin typeface="+mj-lt"/>
              </a:rPr>
              <a:t>UK Friends of the Earth: </a:t>
            </a:r>
            <a:r>
              <a:rPr lang="en-GB" b="1" dirty="0"/>
              <a:t>UK government should be spending the money on insulating people’s homes</a:t>
            </a:r>
            <a:endParaRPr lang="en-GB" dirty="0"/>
          </a:p>
          <a:p>
            <a:r>
              <a:rPr lang="en-GB" b="1" dirty="0">
                <a:solidFill>
                  <a:srgbClr val="FF0000"/>
                </a:solidFill>
                <a:latin typeface="+mj-lt"/>
              </a:rPr>
              <a:t>Ed Miliband:</a:t>
            </a:r>
            <a:r>
              <a:rPr lang="en-GB" dirty="0">
                <a:solidFill>
                  <a:srgbClr val="FF0000"/>
                </a:solidFill>
                <a:latin typeface="+mj-lt"/>
              </a:rPr>
              <a:t> </a:t>
            </a:r>
            <a:r>
              <a:rPr lang="en-GB" b="1" dirty="0"/>
              <a:t>the alternative is unabated gas</a:t>
            </a:r>
            <a:r>
              <a:rPr lang="en-GB" dirty="0"/>
              <a:t>” (all in Burnell &amp; Sherlock, 2024, pp.1-4).</a:t>
            </a:r>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24</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1506794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Believe too much UK political rhetoric 2 </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a:bodyPr>
          <a:lstStyle/>
          <a:p>
            <a:r>
              <a:rPr lang="en-GB" b="1" dirty="0">
                <a:solidFill>
                  <a:srgbClr val="FF0000"/>
                </a:solidFill>
                <a:latin typeface="+mj-lt"/>
              </a:rPr>
              <a:t>Kier </a:t>
            </a:r>
            <a:r>
              <a:rPr lang="en-GB" b="1" dirty="0" err="1">
                <a:solidFill>
                  <a:srgbClr val="FF0000"/>
                </a:solidFill>
                <a:latin typeface="+mj-lt"/>
              </a:rPr>
              <a:t>Starmer</a:t>
            </a:r>
            <a:r>
              <a:rPr lang="en-GB" b="1" dirty="0">
                <a:solidFill>
                  <a:srgbClr val="FF0000"/>
                </a:solidFill>
                <a:latin typeface="+mj-lt"/>
              </a:rPr>
              <a:t>: </a:t>
            </a:r>
            <a:r>
              <a:rPr lang="en-GB" b="1" dirty="0"/>
              <a:t>Britain must </a:t>
            </a:r>
            <a:r>
              <a:rPr lang="en-GB" dirty="0"/>
              <a:t>win the “global race” for green jobs – </a:t>
            </a:r>
            <a:r>
              <a:rPr lang="en-GB" b="1" dirty="0"/>
              <a:t>pioneer new technology to sell to the rest of the world</a:t>
            </a:r>
            <a:r>
              <a:rPr lang="en-GB" dirty="0"/>
              <a:t>… </a:t>
            </a:r>
            <a:r>
              <a:rPr lang="en-GB" b="1" dirty="0"/>
              <a:t>invest or decline.  </a:t>
            </a:r>
          </a:p>
          <a:p>
            <a:r>
              <a:rPr lang="en-GB" b="1" dirty="0"/>
              <a:t>Risk is that carbon capture proves to be another long, slow, expensive disappointment </a:t>
            </a:r>
            <a:r>
              <a:rPr lang="en-GB" dirty="0"/>
              <a:t>in Britain’s history of post-war economic planning (all in </a:t>
            </a:r>
            <a:r>
              <a:rPr lang="en-GB" dirty="0" err="1"/>
              <a:t>Heale</a:t>
            </a:r>
            <a:r>
              <a:rPr lang="en-GB" dirty="0"/>
              <a:t>, 2024, pp.1-2). </a:t>
            </a:r>
          </a:p>
          <a:p>
            <a:r>
              <a:rPr lang="en-GB" dirty="0"/>
              <a:t>Globally - 45 CCS facilities, capture over 50 million tonnes of CO2 per year - but global CO2 emissions from fossil fuels &amp; industry run at 35 billion tonnes per year – so </a:t>
            </a:r>
            <a:r>
              <a:rPr lang="en-GB" b="1" dirty="0"/>
              <a:t>CCS makes very little difference to global CO2</a:t>
            </a:r>
          </a:p>
          <a:p>
            <a:r>
              <a:rPr lang="en-GB" dirty="0"/>
              <a:t>[some] green campaigners say </a:t>
            </a:r>
            <a:r>
              <a:rPr lang="en-GB" b="1" dirty="0"/>
              <a:t>CCS technology is “unproven”. </a:t>
            </a:r>
            <a:r>
              <a:rPr lang="en-GB" dirty="0"/>
              <a:t>It will be </a:t>
            </a:r>
            <a:r>
              <a:rPr lang="en-GB" b="1" dirty="0"/>
              <a:t>nearly the next election before we see carbon captured</a:t>
            </a:r>
            <a:r>
              <a:rPr lang="en-GB" dirty="0"/>
              <a:t> at the 2 sites under the £22bn plans (Sky News, 2024a, p.4). </a:t>
            </a:r>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25</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1530604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58829-7B84-6B4B-87CF-DB1607171F22}"/>
              </a:ext>
            </a:extLst>
          </p:cNvPr>
          <p:cNvSpPr>
            <a:spLocks noGrp="1"/>
          </p:cNvSpPr>
          <p:nvPr>
            <p:ph type="sldNum" sz="quarter" idx="12"/>
          </p:nvPr>
        </p:nvSpPr>
        <p:spPr/>
        <p:txBody>
          <a:bodyPr/>
          <a:lstStyle/>
          <a:p>
            <a:fld id="{83349537-72C5-BF4C-AC2C-ED457A06C54F}" type="slidenum">
              <a:rPr lang="en-GB" smtClean="0"/>
              <a:t>26</a:t>
            </a:fld>
            <a:endParaRPr lang="en-GB" dirty="0"/>
          </a:p>
        </p:txBody>
      </p:sp>
      <p:pic>
        <p:nvPicPr>
          <p:cNvPr id="10" name="Content Placeholder 9">
            <a:extLst>
              <a:ext uri="{FF2B5EF4-FFF2-40B4-BE49-F238E27FC236}">
                <a16:creationId xmlns:a16="http://schemas.microsoft.com/office/drawing/2014/main" id="{92970DB6-2B28-0144-9046-B3FDD702A3CC}"/>
              </a:ext>
            </a:extLst>
          </p:cNvPr>
          <p:cNvPicPr>
            <a:picLocks noGrp="1" noChangeAspect="1"/>
          </p:cNvPicPr>
          <p:nvPr>
            <p:ph idx="1"/>
          </p:nvPr>
        </p:nvPicPr>
        <p:blipFill>
          <a:blip r:embed="rId2"/>
          <a:stretch>
            <a:fillRect/>
          </a:stretch>
        </p:blipFill>
        <p:spPr>
          <a:xfrm>
            <a:off x="1" y="0"/>
            <a:ext cx="12192000" cy="6858000"/>
          </a:xfrm>
        </p:spPr>
      </p:pic>
    </p:spTree>
    <p:extLst>
      <p:ext uri="{BB962C8B-B14F-4D97-AF65-F5344CB8AC3E}">
        <p14:creationId xmlns:p14="http://schemas.microsoft.com/office/powerpoint/2010/main" val="3353504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Believe too much UK political rhetoric 3!</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a:bodyPr>
          <a:lstStyle/>
          <a:p>
            <a:pPr marL="0" indent="0" algn="ctr">
              <a:buNone/>
            </a:pPr>
            <a:r>
              <a:rPr lang="en-GB" b="1" dirty="0">
                <a:solidFill>
                  <a:srgbClr val="FF0000"/>
                </a:solidFill>
                <a:latin typeface="+mj-lt"/>
              </a:rPr>
              <a:t>UK Prime Minister Sir Kier </a:t>
            </a:r>
            <a:r>
              <a:rPr lang="en-GB" b="1" dirty="0" err="1">
                <a:solidFill>
                  <a:srgbClr val="FF0000"/>
                </a:solidFill>
                <a:latin typeface="+mj-lt"/>
              </a:rPr>
              <a:t>Starmer</a:t>
            </a:r>
            <a:endParaRPr lang="en-GB" b="1" dirty="0">
              <a:solidFill>
                <a:srgbClr val="FF0000"/>
              </a:solidFill>
              <a:latin typeface="+mj-lt"/>
            </a:endParaRPr>
          </a:p>
          <a:p>
            <a:r>
              <a:rPr lang="en-GB" dirty="0"/>
              <a:t>“we have got the skills and the jobs and the potential to get ahead on carbon capture. That is a good thing in its own right” (in Sky News, 2024a, p.5).</a:t>
            </a:r>
          </a:p>
          <a:p>
            <a:r>
              <a:rPr lang="en-GB" dirty="0"/>
              <a:t>today’s investment will create 4,000 jobs &amp; up to to 50,000 jobs in wider supply chain</a:t>
            </a:r>
          </a:p>
          <a:p>
            <a:r>
              <a:rPr lang="en-GB" dirty="0"/>
              <a:t>“I know what we lost when </a:t>
            </a:r>
            <a:r>
              <a:rPr lang="en-GB" b="1" dirty="0"/>
              <a:t>we lost coal all those years ago. But </a:t>
            </a:r>
            <a:r>
              <a:rPr lang="en-GB" dirty="0"/>
              <a:t>I also know how </a:t>
            </a:r>
            <a:r>
              <a:rPr lang="en-GB" b="1" dirty="0"/>
              <a:t>we can rewrite our story in the ink of the future. </a:t>
            </a:r>
            <a:r>
              <a:rPr lang="en-GB" dirty="0"/>
              <a:t>I have always believed that clean energy is a golden opportunity for our country, </a:t>
            </a:r>
            <a:r>
              <a:rPr lang="en-GB" b="1" dirty="0"/>
              <a:t>a chance to bring security and hope to working people, to relight the fires of renewal</a:t>
            </a:r>
            <a:r>
              <a:rPr lang="en-GB" dirty="0"/>
              <a:t> that got hit so hard by deindustrialisation. </a:t>
            </a:r>
            <a:r>
              <a:rPr lang="en-GB" b="1" dirty="0"/>
              <a:t>This is a race, a global race to get ahead… and that will be measured in thousands of jobs for literally decades to come” </a:t>
            </a:r>
            <a:r>
              <a:rPr lang="en-GB" dirty="0"/>
              <a:t>(in Sky News, 2024a, p.7-8). [conjecture?]</a:t>
            </a:r>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27</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2708704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0"/>
            <a:ext cx="12192000" cy="852755"/>
          </a:xfrm>
        </p:spPr>
        <p:txBody>
          <a:bodyPr>
            <a:normAutofit/>
          </a:bodyPr>
          <a:lstStyle/>
          <a:p>
            <a:pPr algn="ctr"/>
            <a:r>
              <a:rPr lang="en-GB" b="1" dirty="0">
                <a:solidFill>
                  <a:srgbClr val="7030A0"/>
                </a:solidFill>
                <a:latin typeface="+mn-lt"/>
              </a:rPr>
              <a:t>Does Carbon Capture &amp; Storage work? </a:t>
            </a:r>
            <a:r>
              <a:rPr lang="en-GB" b="1" dirty="0">
                <a:solidFill>
                  <a:srgbClr val="FF0000"/>
                </a:solidFill>
                <a:latin typeface="+mn-lt"/>
              </a:rPr>
              <a:t>Data says… </a:t>
            </a:r>
          </a:p>
        </p:txBody>
      </p:sp>
      <p:pic>
        <p:nvPicPr>
          <p:cNvPr id="7" name="Content Placeholder 6">
            <a:extLst>
              <a:ext uri="{FF2B5EF4-FFF2-40B4-BE49-F238E27FC236}">
                <a16:creationId xmlns:a16="http://schemas.microsoft.com/office/drawing/2014/main" id="{79EF32AC-DFF8-F148-823C-2B69F5428C64}"/>
              </a:ext>
            </a:extLst>
          </p:cNvPr>
          <p:cNvPicPr>
            <a:picLocks noGrp="1" noChangeAspect="1"/>
          </p:cNvPicPr>
          <p:nvPr>
            <p:ph idx="1"/>
          </p:nvPr>
        </p:nvPicPr>
        <p:blipFill>
          <a:blip r:embed="rId2"/>
          <a:stretch>
            <a:fillRect/>
          </a:stretch>
        </p:blipFill>
        <p:spPr>
          <a:xfrm>
            <a:off x="1493177" y="852755"/>
            <a:ext cx="9205646" cy="6005512"/>
          </a:xfrm>
        </p:spPr>
        <p:style>
          <a:lnRef idx="1">
            <a:schemeClr val="accent4"/>
          </a:lnRef>
          <a:fillRef idx="3">
            <a:schemeClr val="accent4"/>
          </a:fillRef>
          <a:effectRef idx="2">
            <a:schemeClr val="accent4"/>
          </a:effectRef>
          <a:fontRef idx="minor">
            <a:schemeClr val="lt1"/>
          </a:fontRef>
        </p:style>
      </p:pic>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28</a:t>
            </a:fld>
            <a:endParaRPr lang="en-GB" dirty="0"/>
          </a:p>
        </p:txBody>
      </p:sp>
      <p:sp>
        <p:nvSpPr>
          <p:cNvPr id="5" name="TextBox 4">
            <a:extLst>
              <a:ext uri="{FF2B5EF4-FFF2-40B4-BE49-F238E27FC236}">
                <a16:creationId xmlns:a16="http://schemas.microsoft.com/office/drawing/2014/main" id="{4AED98D9-4F6A-864C-9045-91303AA3F5DB}"/>
              </a:ext>
            </a:extLst>
          </p:cNvPr>
          <p:cNvSpPr txBox="1"/>
          <p:nvPr/>
        </p:nvSpPr>
        <p:spPr>
          <a:xfrm>
            <a:off x="1058238" y="2085654"/>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3454625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29</a:t>
            </a:fld>
            <a:endParaRPr lang="en-GB" dirty="0"/>
          </a:p>
        </p:txBody>
      </p:sp>
      <p:pic>
        <p:nvPicPr>
          <p:cNvPr id="8" name="Picture 7">
            <a:extLst>
              <a:ext uri="{FF2B5EF4-FFF2-40B4-BE49-F238E27FC236}">
                <a16:creationId xmlns:a16="http://schemas.microsoft.com/office/drawing/2014/main" id="{4BF2D8E2-CDE3-C840-A359-6692153068D8}"/>
              </a:ext>
            </a:extLst>
          </p:cNvPr>
          <p:cNvPicPr>
            <a:picLocks noChangeAspect="1"/>
          </p:cNvPicPr>
          <p:nvPr/>
        </p:nvPicPr>
        <p:blipFill>
          <a:blip r:embed="rId2"/>
          <a:stretch>
            <a:fillRect/>
          </a:stretch>
        </p:blipFill>
        <p:spPr>
          <a:xfrm>
            <a:off x="3628062" y="280257"/>
            <a:ext cx="4648200" cy="6197600"/>
          </a:xfrm>
          <a:prstGeom prst="rect">
            <a:avLst/>
          </a:prstGeom>
        </p:spPr>
      </p:pic>
    </p:spTree>
    <p:extLst>
      <p:ext uri="{BB962C8B-B14F-4D97-AF65-F5344CB8AC3E}">
        <p14:creationId xmlns:p14="http://schemas.microsoft.com/office/powerpoint/2010/main" val="223062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58829-7B84-6B4B-87CF-DB1607171F22}"/>
              </a:ext>
            </a:extLst>
          </p:cNvPr>
          <p:cNvSpPr>
            <a:spLocks noGrp="1"/>
          </p:cNvSpPr>
          <p:nvPr>
            <p:ph type="sldNum" sz="quarter" idx="12"/>
          </p:nvPr>
        </p:nvSpPr>
        <p:spPr/>
        <p:txBody>
          <a:bodyPr/>
          <a:lstStyle/>
          <a:p>
            <a:fld id="{83349537-72C5-BF4C-AC2C-ED457A06C54F}" type="slidenum">
              <a:rPr lang="en-GB" smtClean="0"/>
              <a:t>3</a:t>
            </a:fld>
            <a:endParaRPr lang="en-GB" dirty="0"/>
          </a:p>
        </p:txBody>
      </p:sp>
      <p:pic>
        <p:nvPicPr>
          <p:cNvPr id="10" name="Content Placeholder 9">
            <a:extLst>
              <a:ext uri="{FF2B5EF4-FFF2-40B4-BE49-F238E27FC236}">
                <a16:creationId xmlns:a16="http://schemas.microsoft.com/office/drawing/2014/main" id="{92970DB6-2B28-0144-9046-B3FDD702A3CC}"/>
              </a:ext>
            </a:extLst>
          </p:cNvPr>
          <p:cNvPicPr>
            <a:picLocks noGrp="1" noChangeAspect="1"/>
          </p:cNvPicPr>
          <p:nvPr>
            <p:ph idx="1"/>
          </p:nvPr>
        </p:nvPicPr>
        <p:blipFill>
          <a:blip r:embed="rId2"/>
          <a:stretch>
            <a:fillRect/>
          </a:stretch>
        </p:blipFill>
        <p:spPr>
          <a:xfrm>
            <a:off x="1" y="0"/>
            <a:ext cx="12192000" cy="6858000"/>
          </a:xfrm>
        </p:spPr>
      </p:pic>
    </p:spTree>
    <p:extLst>
      <p:ext uri="{BB962C8B-B14F-4D97-AF65-F5344CB8AC3E}">
        <p14:creationId xmlns:p14="http://schemas.microsoft.com/office/powerpoint/2010/main" val="1878113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Avoid real talk &amp; oddities from UK politicians</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a:bodyPr>
          <a:lstStyle/>
          <a:p>
            <a:pPr marL="0" indent="0" algn="ctr">
              <a:buNone/>
            </a:pPr>
            <a:r>
              <a:rPr lang="en-GB" b="1" dirty="0">
                <a:solidFill>
                  <a:srgbClr val="FF0000"/>
                </a:solidFill>
                <a:latin typeface="+mj-lt"/>
              </a:rPr>
              <a:t>Keynote Speech: Energy Minister Ed Miliband Sept 2024 </a:t>
            </a:r>
          </a:p>
          <a:p>
            <a:pPr marL="0" indent="0" algn="ctr">
              <a:buNone/>
            </a:pPr>
            <a:endParaRPr lang="en-GB" b="1" dirty="0">
              <a:solidFill>
                <a:srgbClr val="7030A0"/>
              </a:solidFill>
            </a:endParaRPr>
          </a:p>
          <a:p>
            <a:pPr marL="0" indent="0">
              <a:buNone/>
            </a:pPr>
            <a:r>
              <a:rPr lang="en-GB" dirty="0"/>
              <a:t>“We need to face facts. Britain is not on course to meet the challenges or maximise the opportunities… </a:t>
            </a:r>
            <a:r>
              <a:rPr lang="en-GB" b="1" dirty="0"/>
              <a:t>Britain has underdelivered on promises of clean energy jobs. </a:t>
            </a:r>
          </a:p>
          <a:p>
            <a:pPr marL="457200" indent="-457200">
              <a:buAutoNum type="arabicPeriod"/>
            </a:pPr>
            <a:r>
              <a:rPr lang="en-GB" b="1" dirty="0"/>
              <a:t>Germany </a:t>
            </a:r>
            <a:r>
              <a:rPr lang="en-GB" dirty="0"/>
              <a:t>has almost </a:t>
            </a:r>
            <a:r>
              <a:rPr lang="en-GB" b="1" dirty="0"/>
              <a:t>twice as many </a:t>
            </a:r>
            <a:r>
              <a:rPr lang="en-GB" dirty="0"/>
              <a:t>renewable jobs per capita as Britain. </a:t>
            </a:r>
          </a:p>
          <a:p>
            <a:pPr marL="457200" indent="-457200">
              <a:buAutoNum type="arabicPeriod"/>
            </a:pPr>
            <a:r>
              <a:rPr lang="en-GB" b="1" dirty="0"/>
              <a:t>Sweden almost three </a:t>
            </a:r>
            <a:r>
              <a:rPr lang="en-GB" dirty="0"/>
              <a:t>times</a:t>
            </a:r>
            <a:r>
              <a:rPr lang="en-GB" b="1" dirty="0"/>
              <a:t> </a:t>
            </a:r>
            <a:r>
              <a:rPr lang="en-GB" dirty="0"/>
              <a:t>as many. </a:t>
            </a:r>
          </a:p>
          <a:p>
            <a:pPr marL="457200" indent="-457200">
              <a:buAutoNum type="arabicPeriod"/>
            </a:pPr>
            <a:r>
              <a:rPr lang="en-GB" b="1" dirty="0"/>
              <a:t>Denmark almost 4 </a:t>
            </a:r>
            <a:r>
              <a:rPr lang="en-GB" dirty="0"/>
              <a:t>times as many. </a:t>
            </a:r>
          </a:p>
          <a:p>
            <a:pPr marL="457200" indent="-457200">
              <a:buFont typeface="Arial" panose="020B0604020202020204" pitchFamily="34" charset="0"/>
              <a:buAutoNum type="arabicPeriod"/>
            </a:pPr>
            <a:r>
              <a:rPr lang="en-GB" dirty="0"/>
              <a:t>Britain must not be left behind”. (in GOV.UK, 2024a, p.9).</a:t>
            </a:r>
          </a:p>
          <a:p>
            <a:pPr>
              <a:buFontTx/>
              <a:buChar char="-"/>
            </a:pPr>
            <a:r>
              <a:rPr lang="en-GB" dirty="0"/>
              <a:t>do not to follow all parts of the UK experience – </a:t>
            </a:r>
            <a:r>
              <a:rPr lang="en-GB" b="1" dirty="0"/>
              <a:t>unsafe to assume UK is a leader</a:t>
            </a:r>
          </a:p>
          <a:p>
            <a:pPr marL="0" indent="0">
              <a:buNone/>
            </a:pPr>
            <a:r>
              <a:rPr lang="en-GB" dirty="0"/>
              <a:t>- </a:t>
            </a:r>
            <a:r>
              <a:rPr lang="en-GB" b="1" dirty="0"/>
              <a:t>changing any economy to ‘go green’ and achieve green economic growth requires decisive state action</a:t>
            </a:r>
          </a:p>
          <a:p>
            <a:pPr marL="0" indent="0">
              <a:buNone/>
            </a:pPr>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30</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3148317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318500" y="1156433"/>
            <a:ext cx="11630344" cy="5583414"/>
          </a:xfrm>
        </p:spPr>
        <p:txBody>
          <a:bodyPr>
            <a:normAutofit/>
          </a:bodyPr>
          <a:lstStyle/>
          <a:p>
            <a:endParaRPr lang="en-GB" dirty="0"/>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31</a:t>
            </a:fld>
            <a:endParaRPr lang="en-GB" dirty="0"/>
          </a:p>
        </p:txBody>
      </p:sp>
      <p:pic>
        <p:nvPicPr>
          <p:cNvPr id="15" name="Picture 8" descr="/var/folders/8c/0_d08qpn6071gd8m1x448__80000gn/T/com.microsoft.Word/WebArchiveCopyPasteTempFiles/61cl1fA6I7L._SL1168_.jpg">
            <a:extLst>
              <a:ext uri="{FF2B5EF4-FFF2-40B4-BE49-F238E27FC236}">
                <a16:creationId xmlns:a16="http://schemas.microsoft.com/office/drawing/2014/main" id="{5E7277FE-4594-2C44-B14C-98AF3B4D415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400691"/>
            <a:ext cx="6041204" cy="59351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Book cover">
            <a:extLst>
              <a:ext uri="{FF2B5EF4-FFF2-40B4-BE49-F238E27FC236}">
                <a16:creationId xmlns:a16="http://schemas.microsoft.com/office/drawing/2014/main" id="{18261634-27E2-AC40-9FB7-6888363A312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965862" y="400691"/>
            <a:ext cx="6226138" cy="599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727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32</a:t>
            </a:fld>
            <a:endParaRPr lang="en-GB" dirty="0"/>
          </a:p>
        </p:txBody>
      </p:sp>
      <p:pic>
        <p:nvPicPr>
          <p:cNvPr id="6" name="Picture 5">
            <a:extLst>
              <a:ext uri="{FF2B5EF4-FFF2-40B4-BE49-F238E27FC236}">
                <a16:creationId xmlns:a16="http://schemas.microsoft.com/office/drawing/2014/main" id="{D2911838-A03D-4D4C-8F47-F8770B436490}"/>
              </a:ext>
            </a:extLst>
          </p:cNvPr>
          <p:cNvPicPr>
            <a:picLocks noChangeAspect="1"/>
          </p:cNvPicPr>
          <p:nvPr/>
        </p:nvPicPr>
        <p:blipFill>
          <a:blip r:embed="rId2"/>
          <a:stretch>
            <a:fillRect/>
          </a:stretch>
        </p:blipFill>
        <p:spPr>
          <a:xfrm>
            <a:off x="0" y="0"/>
            <a:ext cx="6688476" cy="6858000"/>
          </a:xfrm>
          <a:prstGeom prst="rect">
            <a:avLst/>
          </a:prstGeom>
        </p:spPr>
      </p:pic>
      <p:pic>
        <p:nvPicPr>
          <p:cNvPr id="14" name="Picture 13">
            <a:extLst>
              <a:ext uri="{FF2B5EF4-FFF2-40B4-BE49-F238E27FC236}">
                <a16:creationId xmlns:a16="http://schemas.microsoft.com/office/drawing/2014/main" id="{B9B7C7DA-101D-6E42-A68C-A040BFDDA108}"/>
              </a:ext>
            </a:extLst>
          </p:cNvPr>
          <p:cNvPicPr>
            <a:picLocks noChangeAspect="1"/>
          </p:cNvPicPr>
          <p:nvPr/>
        </p:nvPicPr>
        <p:blipFill>
          <a:blip r:embed="rId3"/>
          <a:stretch>
            <a:fillRect/>
          </a:stretch>
        </p:blipFill>
        <p:spPr>
          <a:xfrm>
            <a:off x="6199202" y="1"/>
            <a:ext cx="5992798" cy="6858000"/>
          </a:xfrm>
          <a:prstGeom prst="rect">
            <a:avLst/>
          </a:prstGeom>
        </p:spPr>
      </p:pic>
    </p:spTree>
    <p:extLst>
      <p:ext uri="{BB962C8B-B14F-4D97-AF65-F5344CB8AC3E}">
        <p14:creationId xmlns:p14="http://schemas.microsoft.com/office/powerpoint/2010/main" val="3530590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AI-generated content may be incorrect.">
            <a:extLst>
              <a:ext uri="{FF2B5EF4-FFF2-40B4-BE49-F238E27FC236}">
                <a16:creationId xmlns:a16="http://schemas.microsoft.com/office/drawing/2014/main" id="{BA93ADF2-03E4-C4DF-3ECA-479D54F7737B}"/>
              </a:ext>
            </a:extLst>
          </p:cNvPr>
          <p:cNvPicPr>
            <a:picLocks noGrp="1" noChangeAspect="1"/>
          </p:cNvPicPr>
          <p:nvPr>
            <p:ph idx="1"/>
          </p:nvPr>
        </p:nvPicPr>
        <p:blipFill>
          <a:blip r:embed="rId2"/>
          <a:stretch>
            <a:fillRect/>
          </a:stretch>
        </p:blipFill>
        <p:spPr>
          <a:xfrm>
            <a:off x="14736" y="0"/>
            <a:ext cx="12177264" cy="6858000"/>
          </a:xfrm>
        </p:spPr>
      </p:pic>
    </p:spTree>
    <p:extLst>
      <p:ext uri="{BB962C8B-B14F-4D97-AF65-F5344CB8AC3E}">
        <p14:creationId xmlns:p14="http://schemas.microsoft.com/office/powerpoint/2010/main" val="2901476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5E639-A266-8C40-8148-9FE0D847EF65}"/>
              </a:ext>
            </a:extLst>
          </p:cNvPr>
          <p:cNvSpPr txBox="1"/>
          <p:nvPr/>
        </p:nvSpPr>
        <p:spPr>
          <a:xfrm>
            <a:off x="619760" y="3525520"/>
            <a:ext cx="0" cy="0"/>
          </a:xfrm>
          <a:prstGeom prst="rect">
            <a:avLst/>
          </a:prstGeom>
          <a:noFill/>
        </p:spPr>
        <p:txBody>
          <a:bodyPr wrap="none" lIns="0" tIns="0" rIns="0" bIns="0" rtlCol="0" anchor="b" anchorCtr="0">
            <a:normAutofit fontScale="25000" lnSpcReduction="20000"/>
          </a:bodyPr>
          <a:lstStyle/>
          <a:p>
            <a:pPr algn="r"/>
            <a:endParaRPr lang="en-GB" dirty="0"/>
          </a:p>
        </p:txBody>
      </p:sp>
      <p:sp>
        <p:nvSpPr>
          <p:cNvPr id="3" name="TextBox 2">
            <a:extLst>
              <a:ext uri="{FF2B5EF4-FFF2-40B4-BE49-F238E27FC236}">
                <a16:creationId xmlns:a16="http://schemas.microsoft.com/office/drawing/2014/main" id="{18C8937D-CE71-F444-AFF5-2A1ADE807759}"/>
              </a:ext>
            </a:extLst>
          </p:cNvPr>
          <p:cNvSpPr txBox="1"/>
          <p:nvPr/>
        </p:nvSpPr>
        <p:spPr>
          <a:xfrm>
            <a:off x="2316480" y="3647440"/>
            <a:ext cx="0" cy="0"/>
          </a:xfrm>
          <a:prstGeom prst="rect">
            <a:avLst/>
          </a:prstGeom>
          <a:noFill/>
        </p:spPr>
        <p:txBody>
          <a:bodyPr wrap="none" lIns="0" tIns="0" rIns="0" bIns="0" rtlCol="0" anchor="b" anchorCtr="0">
            <a:normAutofit fontScale="25000" lnSpcReduction="20000"/>
          </a:bodyPr>
          <a:lstStyle/>
          <a:p>
            <a:pPr algn="r"/>
            <a:endParaRPr lang="en-GB" dirty="0"/>
          </a:p>
        </p:txBody>
      </p:sp>
      <p:sp>
        <p:nvSpPr>
          <p:cNvPr id="4" name="TextBox 3">
            <a:extLst>
              <a:ext uri="{FF2B5EF4-FFF2-40B4-BE49-F238E27FC236}">
                <a16:creationId xmlns:a16="http://schemas.microsoft.com/office/drawing/2014/main" id="{289E0463-9E79-5A43-86CC-85649003B2C3}"/>
              </a:ext>
            </a:extLst>
          </p:cNvPr>
          <p:cNvSpPr txBox="1"/>
          <p:nvPr/>
        </p:nvSpPr>
        <p:spPr>
          <a:xfrm>
            <a:off x="934720" y="3525520"/>
            <a:ext cx="0" cy="0"/>
          </a:xfrm>
          <a:prstGeom prst="rect">
            <a:avLst/>
          </a:prstGeom>
          <a:noFill/>
        </p:spPr>
        <p:txBody>
          <a:bodyPr wrap="none" lIns="0" tIns="0" rIns="0" bIns="0" rtlCol="0" anchor="b" anchorCtr="0">
            <a:normAutofit fontScale="25000" lnSpcReduction="20000"/>
          </a:bodyPr>
          <a:lstStyle/>
          <a:p>
            <a:pPr algn="r"/>
            <a:endParaRPr lang="en-GB" dirty="0"/>
          </a:p>
        </p:txBody>
      </p:sp>
      <p:sp>
        <p:nvSpPr>
          <p:cNvPr id="5" name="TextBox 4">
            <a:extLst>
              <a:ext uri="{FF2B5EF4-FFF2-40B4-BE49-F238E27FC236}">
                <a16:creationId xmlns:a16="http://schemas.microsoft.com/office/drawing/2014/main" id="{C4F16647-7A47-8947-A9BC-AD48498FCF9F}"/>
              </a:ext>
            </a:extLst>
          </p:cNvPr>
          <p:cNvSpPr txBox="1"/>
          <p:nvPr/>
        </p:nvSpPr>
        <p:spPr>
          <a:xfrm>
            <a:off x="2052320" y="3474720"/>
            <a:ext cx="0" cy="0"/>
          </a:xfrm>
          <a:prstGeom prst="rect">
            <a:avLst/>
          </a:prstGeom>
          <a:noFill/>
        </p:spPr>
        <p:txBody>
          <a:bodyPr wrap="none" lIns="0" tIns="0" rIns="0" bIns="0" rtlCol="0" anchor="b" anchorCtr="0">
            <a:normAutofit fontScale="25000" lnSpcReduction="20000"/>
          </a:bodyPr>
          <a:lstStyle/>
          <a:p>
            <a:pPr algn="r"/>
            <a:endParaRPr lang="en-GB" dirty="0"/>
          </a:p>
        </p:txBody>
      </p:sp>
      <p:sp>
        <p:nvSpPr>
          <p:cNvPr id="6" name="TextBox 5">
            <a:extLst>
              <a:ext uri="{FF2B5EF4-FFF2-40B4-BE49-F238E27FC236}">
                <a16:creationId xmlns:a16="http://schemas.microsoft.com/office/drawing/2014/main" id="{D9D96C7D-BA39-EB4E-BD8F-A600608F2CE3}"/>
              </a:ext>
            </a:extLst>
          </p:cNvPr>
          <p:cNvSpPr txBox="1"/>
          <p:nvPr/>
        </p:nvSpPr>
        <p:spPr>
          <a:xfrm>
            <a:off x="4089115" y="3482939"/>
            <a:ext cx="0" cy="0"/>
          </a:xfrm>
          <a:prstGeom prst="rect">
            <a:avLst/>
          </a:prstGeom>
          <a:noFill/>
        </p:spPr>
        <p:txBody>
          <a:bodyPr wrap="none" lIns="0" tIns="0" rIns="0" bIns="0" rtlCol="0" anchor="b" anchorCtr="0">
            <a:normAutofit fontScale="25000" lnSpcReduction="20000"/>
          </a:bodyPr>
          <a:lstStyle/>
          <a:p>
            <a:pPr algn="r"/>
            <a:endParaRPr lang="en-GB" dirty="0"/>
          </a:p>
        </p:txBody>
      </p:sp>
      <p:sp>
        <p:nvSpPr>
          <p:cNvPr id="7" name="TextBox 6">
            <a:extLst>
              <a:ext uri="{FF2B5EF4-FFF2-40B4-BE49-F238E27FC236}">
                <a16:creationId xmlns:a16="http://schemas.microsoft.com/office/drawing/2014/main" id="{E25038BD-6D0B-E34E-94A3-836F931865DE}"/>
              </a:ext>
            </a:extLst>
          </p:cNvPr>
          <p:cNvSpPr txBox="1"/>
          <p:nvPr/>
        </p:nvSpPr>
        <p:spPr>
          <a:xfrm>
            <a:off x="3945276" y="3493213"/>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2255891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9FF3-A840-CE45-880A-80C9CE7A718F}"/>
              </a:ext>
            </a:extLst>
          </p:cNvPr>
          <p:cNvSpPr>
            <a:spLocks noGrp="1"/>
          </p:cNvSpPr>
          <p:nvPr>
            <p:ph type="title"/>
          </p:nvPr>
        </p:nvSpPr>
        <p:spPr>
          <a:xfrm>
            <a:off x="442912" y="0"/>
            <a:ext cx="11306175" cy="1001714"/>
          </a:xfrm>
        </p:spPr>
        <p:txBody>
          <a:bodyPr/>
          <a:lstStyle/>
          <a:p>
            <a:pPr algn="ctr"/>
            <a:r>
              <a:rPr lang="en-GB" b="1" dirty="0"/>
              <a:t>References 1</a:t>
            </a:r>
            <a:endParaRPr lang="en-GB" dirty="0"/>
          </a:p>
        </p:txBody>
      </p:sp>
      <p:sp>
        <p:nvSpPr>
          <p:cNvPr id="3" name="Content Placeholder 2">
            <a:extLst>
              <a:ext uri="{FF2B5EF4-FFF2-40B4-BE49-F238E27FC236}">
                <a16:creationId xmlns:a16="http://schemas.microsoft.com/office/drawing/2014/main" id="{30BB0081-F60E-2441-B5F9-FC1A162D9C65}"/>
              </a:ext>
            </a:extLst>
          </p:cNvPr>
          <p:cNvSpPr>
            <a:spLocks noGrp="1"/>
          </p:cNvSpPr>
          <p:nvPr>
            <p:ph idx="1"/>
          </p:nvPr>
        </p:nvSpPr>
        <p:spPr>
          <a:xfrm>
            <a:off x="0" y="791110"/>
            <a:ext cx="12192000" cy="6066889"/>
          </a:xfrm>
        </p:spPr>
        <p:txBody>
          <a:bodyPr>
            <a:normAutofit fontScale="55000" lnSpcReduction="20000"/>
          </a:bodyPr>
          <a:lstStyle/>
          <a:p>
            <a:r>
              <a:rPr lang="en-GB" dirty="0"/>
              <a:t>Ambrose, G. (2024) ‘End of an era as Britain’s last coal-fired power plant shuts down’, </a:t>
            </a:r>
            <a:r>
              <a:rPr lang="en-GB" i="1" dirty="0"/>
              <a:t>The Guardian, </a:t>
            </a:r>
            <a:r>
              <a:rPr lang="en-GB" dirty="0"/>
              <a:t>Monday 30</a:t>
            </a:r>
            <a:r>
              <a:rPr lang="en-GB" baseline="30000" dirty="0"/>
              <a:t>th</a:t>
            </a:r>
            <a:r>
              <a:rPr lang="en-GB" dirty="0"/>
              <a:t> September 2024, pp.1-3, published and accessed 30</a:t>
            </a:r>
            <a:r>
              <a:rPr lang="en-GB" baseline="30000" dirty="0"/>
              <a:t>th</a:t>
            </a:r>
            <a:r>
              <a:rPr lang="en-GB" dirty="0"/>
              <a:t> September 2024, at: </a:t>
            </a:r>
            <a:r>
              <a:rPr lang="en-GB" dirty="0">
                <a:hlinkClick r:id="rId2"/>
              </a:rPr>
              <a:t>https://www.theguardian.com/business/2024/sep/30/end-of-an-era-as-britains-last-coal-fired-power-plant-shuts-down</a:t>
            </a:r>
            <a:r>
              <a:rPr lang="en-GB" dirty="0"/>
              <a:t> </a:t>
            </a:r>
          </a:p>
          <a:p>
            <a:r>
              <a:rPr lang="en-GB" dirty="0"/>
              <a:t>Andrews, K. (2024) ‘Rachel Reeves goes for growth on house-building’, </a:t>
            </a:r>
            <a:r>
              <a:rPr lang="en-GB" i="1" dirty="0"/>
              <a:t>The Spectator, </a:t>
            </a:r>
            <a:r>
              <a:rPr lang="en-GB" dirty="0"/>
              <a:t>8</a:t>
            </a:r>
            <a:r>
              <a:rPr lang="en-GB" baseline="30000" dirty="0"/>
              <a:t>th</a:t>
            </a:r>
            <a:r>
              <a:rPr lang="en-GB" dirty="0"/>
              <a:t> July 2024, pp.1-3, at: </a:t>
            </a:r>
            <a:r>
              <a:rPr lang="en-GB" dirty="0">
                <a:hlinkClick r:id="rId3"/>
              </a:rPr>
              <a:t>https://www.spectator.co.uk/article/rachel-reeves-goes-for-growth-on-house-building/</a:t>
            </a:r>
            <a:r>
              <a:rPr lang="en-GB" dirty="0"/>
              <a:t> </a:t>
            </a:r>
          </a:p>
          <a:p>
            <a:r>
              <a:rPr lang="en-GB" dirty="0"/>
              <a:t>Baldry, C. and Hyman, J. (2022) </a:t>
            </a:r>
            <a:r>
              <a:rPr lang="en-GB" i="1" dirty="0"/>
              <a:t>Sustainable Work and the Climate Crisis: the Link Between Labour and Climate Change,</a:t>
            </a:r>
            <a:r>
              <a:rPr lang="en-GB" dirty="0"/>
              <a:t> Abingdon, Oxon: Routledge, pp.1-277.</a:t>
            </a:r>
            <a:endParaRPr lang="en-GB" dirty="0">
              <a:effectLst/>
            </a:endParaRPr>
          </a:p>
          <a:p>
            <a:r>
              <a:rPr lang="en-GB" dirty="0"/>
              <a:t>Benyon, H. and Hudson, R. (2021) </a:t>
            </a:r>
            <a:r>
              <a:rPr lang="en-GB" i="1" dirty="0"/>
              <a:t>The Shadow Of The Mine: Coal And The End Of Industrial Britain, </a:t>
            </a:r>
            <a:r>
              <a:rPr lang="en-GB" dirty="0"/>
              <a:t>London: Verso, pp.1-402. </a:t>
            </a:r>
            <a:endParaRPr lang="en-GB" dirty="0">
              <a:effectLst/>
            </a:endParaRPr>
          </a:p>
          <a:p>
            <a:r>
              <a:rPr lang="en-US" dirty="0"/>
              <a:t>Bet, M., 2021a, “Boris Johnson warned Steve Baker could be biggest 2024 election challenge”, Daily Express, 1-5, published 5</a:t>
            </a:r>
            <a:r>
              <a:rPr lang="en-US" baseline="30000" dirty="0"/>
              <a:t>th</a:t>
            </a:r>
            <a:r>
              <a:rPr lang="en-US" dirty="0"/>
              <a:t> June 2021, accessed 7</a:t>
            </a:r>
            <a:r>
              <a:rPr lang="en-US" baseline="30000" dirty="0"/>
              <a:t>th</a:t>
            </a:r>
            <a:r>
              <a:rPr lang="en-US" dirty="0"/>
              <a:t> June 2021, at: </a:t>
            </a:r>
            <a:r>
              <a:rPr lang="en-US" u="sng" dirty="0">
                <a:hlinkClick r:id="rId4"/>
              </a:rPr>
              <a:t>https://www.express.co.uk/news/uk/1444702/boris-johnson-news-steve-baker-election-challenge-gas-boilers-spt</a:t>
            </a:r>
            <a:r>
              <a:rPr lang="en-US" dirty="0"/>
              <a:t> </a:t>
            </a:r>
            <a:endParaRPr lang="en-GB" dirty="0">
              <a:effectLst/>
            </a:endParaRPr>
          </a:p>
          <a:p>
            <a:r>
              <a:rPr lang="en-US" dirty="0"/>
              <a:t>Bet, M., 2021b, “Gas boiler replacement row could spark Tory civil war as Boris Johnson risk coup”, Daily Express, 1-6, published 18</a:t>
            </a:r>
            <a:r>
              <a:rPr lang="en-US" baseline="30000" dirty="0"/>
              <a:t>th</a:t>
            </a:r>
            <a:r>
              <a:rPr lang="en-US" dirty="0"/>
              <a:t> June 2021, accessed 20</a:t>
            </a:r>
            <a:r>
              <a:rPr lang="en-US" baseline="30000" dirty="0"/>
              <a:t>th</a:t>
            </a:r>
            <a:r>
              <a:rPr lang="en-US" dirty="0"/>
              <a:t> June 2021, at: </a:t>
            </a:r>
            <a:r>
              <a:rPr lang="en-US" u="sng" dirty="0">
                <a:hlinkClick r:id="rId5"/>
              </a:rPr>
              <a:t>https://www.express.co.uk/news/politics/1451262/gas-boiler-replacement-andrew-neil-boris-johnson-steve-baker-rishi-sunak-spt</a:t>
            </a:r>
            <a:r>
              <a:rPr lang="en-US" dirty="0"/>
              <a:t> </a:t>
            </a:r>
            <a:endParaRPr lang="en-GB" dirty="0">
              <a:effectLst/>
            </a:endParaRPr>
          </a:p>
          <a:p>
            <a:r>
              <a:rPr lang="en-US" dirty="0"/>
              <a:t>Brandl, B., (2014) “Industrial Relations Since The Economic Crisis”, verbal paper presented to the Work, Organisation and Employment Relations Research Centre (WOERRC), </a:t>
            </a:r>
            <a:r>
              <a:rPr lang="en-US" i="1" dirty="0"/>
              <a:t>Management School, University of Sheffield,</a:t>
            </a:r>
            <a:r>
              <a:rPr lang="en-US" dirty="0"/>
              <a:t> UK, 19</a:t>
            </a:r>
            <a:r>
              <a:rPr lang="en-US" baseline="30000" dirty="0"/>
              <a:t>th</a:t>
            </a:r>
            <a:r>
              <a:rPr lang="en-US" dirty="0"/>
              <a:t> November.</a:t>
            </a:r>
          </a:p>
          <a:p>
            <a:r>
              <a:rPr lang="en-US" dirty="0">
                <a:effectLst/>
              </a:rPr>
              <a:t>Brown, F. (2024) ‘Former Tory minister says he’ll vote </a:t>
            </a:r>
            <a:r>
              <a:rPr lang="en-US" dirty="0" err="1">
                <a:effectLst/>
              </a:rPr>
              <a:t>Labour</a:t>
            </a:r>
            <a:r>
              <a:rPr lang="en-US" dirty="0">
                <a:effectLst/>
              </a:rPr>
              <a:t> and accuses Sunak of ‘s</a:t>
            </a:r>
            <a:r>
              <a:rPr lang="en-US" dirty="0"/>
              <a:t>iding with climate deniers’, </a:t>
            </a:r>
            <a:r>
              <a:rPr lang="en-US" i="1" dirty="0"/>
              <a:t>Sky News, </a:t>
            </a:r>
            <a:r>
              <a:rPr lang="en-US" dirty="0"/>
              <a:t>Thursday 20</a:t>
            </a:r>
            <a:r>
              <a:rPr lang="en-US" baseline="30000" dirty="0"/>
              <a:t>th</a:t>
            </a:r>
            <a:r>
              <a:rPr lang="en-US" dirty="0"/>
              <a:t> June 2024, pp.1-7, at: </a:t>
            </a:r>
            <a:r>
              <a:rPr lang="en-US" dirty="0">
                <a:hlinkClick r:id="rId6"/>
              </a:rPr>
              <a:t>https://news.sky.com/story/former-tory-minister-says-hell-vote-labour-and-accuses-sunak-of-siding-with-climate-deniers-13156261</a:t>
            </a:r>
            <a:r>
              <a:rPr lang="en-US" dirty="0"/>
              <a:t> </a:t>
            </a:r>
            <a:endParaRPr lang="en-GB" dirty="0">
              <a:effectLst/>
            </a:endParaRPr>
          </a:p>
          <a:p>
            <a:r>
              <a:rPr lang="en-GB" dirty="0"/>
              <a:t>Burke, E. (1969) </a:t>
            </a:r>
            <a:r>
              <a:rPr lang="en-GB" i="1" dirty="0"/>
              <a:t>Reflections on the Revolution in France, </a:t>
            </a:r>
            <a:r>
              <a:rPr lang="en-GB" dirty="0"/>
              <a:t>London: Penguin, pp.1-192. (edited by C.C. O’Brien).  </a:t>
            </a:r>
          </a:p>
          <a:p>
            <a:r>
              <a:rPr lang="en-GB" dirty="0"/>
              <a:t>Burnell, P. and Sherlock, G. (2024) ‘Nearly £22bn pledged for carbon capture projects’, </a:t>
            </a:r>
            <a:r>
              <a:rPr lang="en-GB" i="1" dirty="0"/>
              <a:t>BBC News, </a:t>
            </a:r>
            <a:r>
              <a:rPr lang="en-GB" dirty="0"/>
              <a:t>4</a:t>
            </a:r>
            <a:r>
              <a:rPr lang="en-GB" baseline="30000" dirty="0"/>
              <a:t>th</a:t>
            </a:r>
            <a:r>
              <a:rPr lang="en-GB" dirty="0"/>
              <a:t> October 2024, pp.1-4, published and </a:t>
            </a:r>
            <a:r>
              <a:rPr lang="en-GB" dirty="0" err="1"/>
              <a:t>accesed</a:t>
            </a:r>
            <a:r>
              <a:rPr lang="en-GB" dirty="0"/>
              <a:t> 4</a:t>
            </a:r>
            <a:r>
              <a:rPr lang="en-GB" baseline="30000" dirty="0"/>
              <a:t>th</a:t>
            </a:r>
            <a:r>
              <a:rPr lang="en-GB" dirty="0"/>
              <a:t> October 2024, at: </a:t>
            </a:r>
            <a:r>
              <a:rPr lang="en-GB" dirty="0">
                <a:hlinkClick r:id="rId7"/>
              </a:rPr>
              <a:t>https://www.bbc.co.uk/news/articles/cy4301n3771o</a:t>
            </a:r>
            <a:r>
              <a:rPr lang="en-GB" dirty="0"/>
              <a:t> </a:t>
            </a:r>
          </a:p>
          <a:p>
            <a:r>
              <a:rPr lang="en-GB" dirty="0"/>
              <a:t>Callinicos, A. and Simons, M. (1985) </a:t>
            </a:r>
            <a:r>
              <a:rPr lang="en-GB" i="1" dirty="0"/>
              <a:t>The Great Strike: The Miner’s Strike of 1984-5 And Its Lessons, </a:t>
            </a:r>
            <a:r>
              <a:rPr lang="en-GB" dirty="0"/>
              <a:t>Socialist Worker: London, pp.1-256.  </a:t>
            </a:r>
          </a:p>
          <a:p>
            <a:r>
              <a:rPr lang="en-GB" dirty="0"/>
              <a:t>Clark, R. (2024) ‘Ed </a:t>
            </a:r>
            <a:r>
              <a:rPr lang="en-GB" dirty="0" err="1"/>
              <a:t>Milband’s</a:t>
            </a:r>
            <a:r>
              <a:rPr lang="en-GB" dirty="0"/>
              <a:t> ‘new era’ for energy policy is anything but’, The Spectator, 4</a:t>
            </a:r>
            <a:r>
              <a:rPr lang="en-GB" baseline="30000" dirty="0"/>
              <a:t>th</a:t>
            </a:r>
            <a:r>
              <a:rPr lang="en-GB" dirty="0"/>
              <a:t> October 2024, pp.1-2, at: </a:t>
            </a:r>
            <a:r>
              <a:rPr lang="en-GB" dirty="0">
                <a:hlinkClick r:id="rId8"/>
              </a:rPr>
              <a:t>https://www.spectator.co.uk/article/ed-miliband-new-era-for-energy-policy-is-anything-but/</a:t>
            </a:r>
            <a:r>
              <a:rPr lang="en-GB" dirty="0"/>
              <a:t> </a:t>
            </a:r>
          </a:p>
          <a:p>
            <a:r>
              <a:rPr lang="en-GB" dirty="0"/>
              <a:t>Clarke, T. (2024) ‘Future of new oil and gas projects in UK thrown into doubt after landmark Supreme Court decision’, </a:t>
            </a:r>
            <a:r>
              <a:rPr lang="en-GB" i="1" dirty="0"/>
              <a:t>Sky News, </a:t>
            </a:r>
            <a:r>
              <a:rPr lang="en-GB" dirty="0"/>
              <a:t>Thursday 20</a:t>
            </a:r>
            <a:r>
              <a:rPr lang="en-GB" baseline="30000" dirty="0"/>
              <a:t>th</a:t>
            </a:r>
            <a:r>
              <a:rPr lang="en-GB" dirty="0"/>
              <a:t> June 2024, pp.1-9, at: </a:t>
            </a:r>
            <a:r>
              <a:rPr lang="en-GB" dirty="0">
                <a:hlinkClick r:id="rId9"/>
              </a:rPr>
              <a:t>https://news.sky.com/story/future-of-new-oil-and-gas-projects-in-uk-thrown-into-doubt-after-landmark-supreme-court-decision-13155934</a:t>
            </a:r>
            <a:r>
              <a:rPr lang="en-GB" dirty="0"/>
              <a:t> </a:t>
            </a:r>
          </a:p>
          <a:p>
            <a:endParaRPr lang="en-GB" dirty="0">
              <a:effectLst/>
            </a:endParaRPr>
          </a:p>
        </p:txBody>
      </p:sp>
      <p:sp>
        <p:nvSpPr>
          <p:cNvPr id="4" name="Slide Number Placeholder 3">
            <a:extLst>
              <a:ext uri="{FF2B5EF4-FFF2-40B4-BE49-F238E27FC236}">
                <a16:creationId xmlns:a16="http://schemas.microsoft.com/office/drawing/2014/main" id="{399963EB-B77A-E142-8E2A-D9AC59DE6A0A}"/>
              </a:ext>
            </a:extLst>
          </p:cNvPr>
          <p:cNvSpPr>
            <a:spLocks noGrp="1"/>
          </p:cNvSpPr>
          <p:nvPr>
            <p:ph type="sldNum" sz="quarter" idx="12"/>
          </p:nvPr>
        </p:nvSpPr>
        <p:spPr/>
        <p:txBody>
          <a:bodyPr/>
          <a:lstStyle/>
          <a:p>
            <a:fld id="{83349537-72C5-BF4C-AC2C-ED457A06C54F}" type="slidenum">
              <a:rPr lang="en-GB" smtClean="0"/>
              <a:t>35</a:t>
            </a:fld>
            <a:endParaRPr lang="en-GB" dirty="0"/>
          </a:p>
        </p:txBody>
      </p:sp>
    </p:spTree>
    <p:extLst>
      <p:ext uri="{BB962C8B-B14F-4D97-AF65-F5344CB8AC3E}">
        <p14:creationId xmlns:p14="http://schemas.microsoft.com/office/powerpoint/2010/main" val="4179959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1A54-5CFD-3841-8B3D-DE6E38F7EE6D}"/>
              </a:ext>
            </a:extLst>
          </p:cNvPr>
          <p:cNvSpPr>
            <a:spLocks noGrp="1"/>
          </p:cNvSpPr>
          <p:nvPr>
            <p:ph type="title"/>
          </p:nvPr>
        </p:nvSpPr>
        <p:spPr>
          <a:xfrm>
            <a:off x="442912" y="0"/>
            <a:ext cx="11306175" cy="606175"/>
          </a:xfrm>
        </p:spPr>
        <p:txBody>
          <a:bodyPr>
            <a:normAutofit fontScale="90000"/>
          </a:bodyPr>
          <a:lstStyle/>
          <a:p>
            <a:pPr algn="ctr"/>
            <a:r>
              <a:rPr lang="en-GB" b="1" dirty="0"/>
              <a:t>References 2</a:t>
            </a:r>
            <a:endParaRPr lang="en-GB" dirty="0"/>
          </a:p>
        </p:txBody>
      </p:sp>
      <p:sp>
        <p:nvSpPr>
          <p:cNvPr id="3" name="Content Placeholder 2">
            <a:extLst>
              <a:ext uri="{FF2B5EF4-FFF2-40B4-BE49-F238E27FC236}">
                <a16:creationId xmlns:a16="http://schemas.microsoft.com/office/drawing/2014/main" id="{18EC4A52-AECA-4142-A942-98AD152A9BC1}"/>
              </a:ext>
            </a:extLst>
          </p:cNvPr>
          <p:cNvSpPr>
            <a:spLocks noGrp="1"/>
          </p:cNvSpPr>
          <p:nvPr>
            <p:ph idx="1"/>
          </p:nvPr>
        </p:nvSpPr>
        <p:spPr>
          <a:xfrm>
            <a:off x="0" y="606176"/>
            <a:ext cx="12192000" cy="6251824"/>
          </a:xfrm>
        </p:spPr>
        <p:txBody>
          <a:bodyPr>
            <a:noAutofit/>
          </a:bodyPr>
          <a:lstStyle/>
          <a:p>
            <a:r>
              <a:rPr lang="en-GB" sz="1400" dirty="0"/>
              <a:t>Cooke, F.L., (2017) “PROVOCATION PAPER: Concepts, contexts, and mindsets: Putting human resource management research in perspectives”. </a:t>
            </a:r>
            <a:r>
              <a:rPr lang="en-GB" sz="1400" i="1" dirty="0"/>
              <a:t>Human Resource Management Journal,</a:t>
            </a:r>
            <a:r>
              <a:rPr lang="en-GB" sz="1400" dirty="0"/>
              <a:t> 28(1): 1-13, at: </a:t>
            </a:r>
            <a:r>
              <a:rPr lang="en-US" sz="1400" u="sng" dirty="0">
                <a:hlinkClick r:id="rId2"/>
              </a:rPr>
              <a:t>https://doi.org/10.1111/1748-8583.12163</a:t>
            </a:r>
            <a:endParaRPr lang="en-US" sz="1400" u="sng" dirty="0"/>
          </a:p>
          <a:p>
            <a:r>
              <a:rPr lang="en-GB" sz="1400" dirty="0">
                <a:effectLst/>
              </a:rPr>
              <a:t>Culbertson, A. (2024) ‘Ed Miliband promises renters will not have to suffer such cold homes’, </a:t>
            </a:r>
            <a:r>
              <a:rPr lang="en-GB" sz="1400" i="1" dirty="0">
                <a:effectLst/>
              </a:rPr>
              <a:t>Sky News, </a:t>
            </a:r>
            <a:r>
              <a:rPr lang="en-GB" sz="1400" dirty="0">
                <a:effectLst/>
              </a:rPr>
              <a:t>Monday 23</a:t>
            </a:r>
            <a:r>
              <a:rPr lang="en-GB" sz="1400" baseline="30000" dirty="0">
                <a:effectLst/>
              </a:rPr>
              <a:t>rd</a:t>
            </a:r>
            <a:r>
              <a:rPr lang="en-GB" sz="1400" dirty="0">
                <a:effectLst/>
              </a:rPr>
              <a:t> September 2024, pp.1-6, published and accessed 23</a:t>
            </a:r>
            <a:r>
              <a:rPr lang="en-GB" sz="1400" baseline="30000" dirty="0">
                <a:effectLst/>
              </a:rPr>
              <a:t>rd</a:t>
            </a:r>
            <a:r>
              <a:rPr lang="en-GB" sz="1400" dirty="0">
                <a:effectLst/>
              </a:rPr>
              <a:t> September 2024, at</a:t>
            </a:r>
            <a:r>
              <a:rPr lang="en-GB" sz="1400" dirty="0"/>
              <a:t>: </a:t>
            </a:r>
            <a:r>
              <a:rPr lang="en-GB" sz="1400" dirty="0">
                <a:hlinkClick r:id="rId3"/>
              </a:rPr>
              <a:t>https://news.sky.com/story/ed-miliband-promises-renters-will-not-have-to-suffer-such-cold-homes-13220852</a:t>
            </a:r>
            <a:r>
              <a:rPr lang="en-GB" sz="1400" dirty="0"/>
              <a:t> </a:t>
            </a:r>
            <a:endParaRPr lang="en-GB" sz="1400" dirty="0">
              <a:effectLst/>
            </a:endParaRPr>
          </a:p>
          <a:p>
            <a:r>
              <a:rPr lang="en-GB" sz="1400" dirty="0"/>
              <a:t>D’Cruz, P., Delannon, N., McCarthy, L., Kourula A., Moon, J., Spence, L.J. and Gond, J.P., (2021) “Human Relations Special Issue Call For Papers: Contesting Social Responsibilities of Business: Experiences in Context”. </a:t>
            </a:r>
            <a:r>
              <a:rPr lang="en-GB" sz="1400" i="1" dirty="0"/>
              <a:t>Human Relations,</a:t>
            </a:r>
            <a:r>
              <a:rPr lang="en-GB" sz="1400" dirty="0"/>
              <a:t> 1-7, at: </a:t>
            </a:r>
            <a:r>
              <a:rPr lang="en-US" sz="1400" u="sng" dirty="0">
                <a:hlinkClick r:id="rId4"/>
              </a:rPr>
              <a:t>https://journals.sagepub.com/page/hum/call-for-papers</a:t>
            </a:r>
            <a:r>
              <a:rPr lang="en-GB" sz="1400" dirty="0"/>
              <a:t> </a:t>
            </a:r>
          </a:p>
          <a:p>
            <a:r>
              <a:rPr lang="en-GB" sz="1400" dirty="0"/>
              <a:t>Evans, S. (2024) ‘Huge surge of MPs back UK net zero target: up to 94% from 76% before election’, LinkedIn 12</a:t>
            </a:r>
            <a:r>
              <a:rPr lang="en-GB" sz="1400" baseline="30000" dirty="0"/>
              <a:t>th</a:t>
            </a:r>
            <a:r>
              <a:rPr lang="en-GB" sz="1400" dirty="0"/>
              <a:t> October 2024, p.1, at: </a:t>
            </a:r>
            <a:r>
              <a:rPr lang="en-GB" sz="1400" dirty="0">
                <a:hlinkClick r:id="rId5"/>
              </a:rPr>
              <a:t>https://www.linkedin.com/posts/simon-evans-53091614_theres-been-a-huge-surge-in-share-of-mps-activity-7250478824327376897-UElF/</a:t>
            </a:r>
            <a:r>
              <a:rPr lang="en-GB" sz="1400" dirty="0"/>
              <a:t>    </a:t>
            </a:r>
            <a:endParaRPr lang="en-GB" sz="1400" dirty="0">
              <a:effectLst/>
            </a:endParaRPr>
          </a:p>
          <a:p>
            <a:r>
              <a:rPr lang="en-GB" sz="1400" dirty="0"/>
              <a:t>Fawcett, E. (2020) </a:t>
            </a:r>
            <a:r>
              <a:rPr lang="en-GB" sz="1400" i="1" dirty="0"/>
              <a:t>Conservatism: The Fight for a Tradition, </a:t>
            </a:r>
            <a:r>
              <a:rPr lang="en-GB" sz="1400" dirty="0"/>
              <a:t>Princeton University Press: Princeton, New Jersey, pp.1-525.</a:t>
            </a:r>
          </a:p>
          <a:p>
            <a:r>
              <a:rPr lang="en-GB" sz="1400" dirty="0"/>
              <a:t>Forster, P. (2024) ‘The end of coal power should be the start of a true electrical age’, </a:t>
            </a:r>
            <a:r>
              <a:rPr lang="en-GB" sz="1400" i="1" dirty="0"/>
              <a:t>LinkedIn, </a:t>
            </a:r>
            <a:r>
              <a:rPr lang="en-GB" sz="1400" dirty="0"/>
              <a:t>1</a:t>
            </a:r>
            <a:r>
              <a:rPr lang="en-GB" sz="1400" baseline="30000" dirty="0"/>
              <a:t>st</a:t>
            </a:r>
            <a:r>
              <a:rPr lang="en-GB" sz="1400" dirty="0"/>
              <a:t> October 2024, at: </a:t>
            </a:r>
            <a:r>
              <a:rPr lang="en-GB" sz="1400" dirty="0">
                <a:hlinkClick r:id="rId6"/>
              </a:rPr>
              <a:t>https://www.linkedin.com/pulse/end-coal-power-should-start-true-electrical-age-piers-forster-pbnre/</a:t>
            </a:r>
            <a:r>
              <a:rPr lang="en-GB" sz="1400" dirty="0"/>
              <a:t> </a:t>
            </a:r>
          </a:p>
          <a:p>
            <a:r>
              <a:rPr lang="en-GB" sz="1400" dirty="0"/>
              <a:t>Gill, O. and Treanor, J. (2024) ‘Macquarie set to pump £20bn into Britain as Labour woos investors’, </a:t>
            </a:r>
            <a:r>
              <a:rPr lang="en-GB" sz="1400" i="1" dirty="0"/>
              <a:t>The Times, </a:t>
            </a:r>
            <a:r>
              <a:rPr lang="en-GB" sz="1400" dirty="0"/>
              <a:t>Saturday 12</a:t>
            </a:r>
            <a:r>
              <a:rPr lang="en-GB" sz="1400" baseline="30000" dirty="0"/>
              <a:t>th</a:t>
            </a:r>
            <a:r>
              <a:rPr lang="en-GB" sz="1400" dirty="0"/>
              <a:t> October, pp.1-3, published and accessed 12</a:t>
            </a:r>
            <a:r>
              <a:rPr lang="en-GB" sz="1400" baseline="30000" dirty="0"/>
              <a:t>th</a:t>
            </a:r>
            <a:r>
              <a:rPr lang="en-GB" sz="1400" dirty="0"/>
              <a:t> October 2024, at: </a:t>
            </a:r>
            <a:r>
              <a:rPr lang="en-GB" sz="1400" dirty="0">
                <a:hlinkClick r:id="rId7"/>
              </a:rPr>
              <a:t>https://www.thetimes.com/business-money/companies/article/macquarie-pump-20bn-britain-waterways-labour-investment-0msk6r756</a:t>
            </a:r>
            <a:r>
              <a:rPr lang="en-GB" sz="1400" dirty="0"/>
              <a:t> </a:t>
            </a:r>
            <a:endParaRPr lang="en-GB" sz="1400" dirty="0">
              <a:effectLst/>
            </a:endParaRPr>
          </a:p>
          <a:p>
            <a:r>
              <a:rPr lang="en-GB" sz="1400" dirty="0"/>
              <a:t>Goodwin, B. (2014) </a:t>
            </a:r>
            <a:r>
              <a:rPr lang="en-GB" sz="1400" i="1" dirty="0"/>
              <a:t>Using Political Ideas (Sixth Edition),</a:t>
            </a:r>
            <a:r>
              <a:rPr lang="en-GB" sz="1400" dirty="0"/>
              <a:t> Chichester: John Wiley &amp; Sons Ltd, pp.1-480. </a:t>
            </a:r>
            <a:endParaRPr lang="en-GB" sz="1400" dirty="0">
              <a:effectLst/>
            </a:endParaRPr>
          </a:p>
          <a:p>
            <a:r>
              <a:rPr lang="en-GB" sz="1400" dirty="0"/>
              <a:t>GOV.UK (2021) </a:t>
            </a:r>
            <a:r>
              <a:rPr lang="en-GB" sz="1400" i="1" dirty="0"/>
              <a:t>Green Jobs Taskforce Terms of Reference</a:t>
            </a:r>
            <a:r>
              <a:rPr lang="en-GB" sz="1400" dirty="0"/>
              <a:t>, 1</a:t>
            </a:r>
            <a:r>
              <a:rPr lang="en-GB" sz="1400" baseline="30000" dirty="0"/>
              <a:t>st</a:t>
            </a:r>
            <a:r>
              <a:rPr lang="en-GB" sz="1400" dirty="0"/>
              <a:t> December 2020, pp.1-3, published and accessed 28</a:t>
            </a:r>
            <a:r>
              <a:rPr lang="en-GB" sz="1400" baseline="30000" dirty="0"/>
              <a:t>th</a:t>
            </a:r>
            <a:r>
              <a:rPr lang="en-GB" sz="1400" dirty="0"/>
              <a:t> July 2021, at: </a:t>
            </a:r>
            <a:r>
              <a:rPr lang="en-US" sz="1400" u="sng" dirty="0">
                <a:hlinkClick r:id="rId8"/>
              </a:rPr>
              <a:t>https://www.gov.uk/government/groups/green-jobs-taskforce#background</a:t>
            </a:r>
            <a:r>
              <a:rPr lang="en-GB" sz="1400" dirty="0"/>
              <a:t> Green Jobs Taskforce (2021) ‘Green Jobs Taskforce: report to Government, Industry and the Skills Sector’, </a:t>
            </a:r>
            <a:r>
              <a:rPr lang="en-GB" sz="1400" i="1" dirty="0"/>
              <a:t>Department for Business, Energy &amp; Industrial Strategy GOV.UK, </a:t>
            </a:r>
            <a:r>
              <a:rPr lang="en-GB" sz="1400" dirty="0"/>
              <a:t>pp.1-82, published and accessed 14</a:t>
            </a:r>
            <a:r>
              <a:rPr lang="en-GB" sz="1400" baseline="30000" dirty="0"/>
              <a:t>th</a:t>
            </a:r>
            <a:r>
              <a:rPr lang="en-GB" sz="1400" dirty="0"/>
              <a:t> July 2021, at: </a:t>
            </a:r>
            <a:r>
              <a:rPr lang="en-US" sz="1400" u="sng" dirty="0">
                <a:hlinkClick r:id="rId9"/>
              </a:rPr>
              <a:t>https://www.gov.uk/government/publications/green-jobs-taskforce-report</a:t>
            </a:r>
            <a:r>
              <a:rPr lang="en-GB" sz="1400" dirty="0"/>
              <a:t> </a:t>
            </a:r>
          </a:p>
          <a:p>
            <a:r>
              <a:rPr lang="en-GB" sz="1400" dirty="0"/>
              <a:t>GOV.UK (2024a) ‘Speech Energy UK Conference 2024: keynote speech by Ed Miliband’, </a:t>
            </a:r>
            <a:r>
              <a:rPr lang="en-GB" sz="1400" i="1" dirty="0"/>
              <a:t>Department for Energy Security and Net Zero and the </a:t>
            </a:r>
            <a:r>
              <a:rPr lang="en-GB" sz="1400" i="1" dirty="0" err="1"/>
              <a:t>Rt</a:t>
            </a:r>
            <a:r>
              <a:rPr lang="en-GB" sz="1400" i="1" dirty="0"/>
              <a:t> Hon Ed Miliband MP, </a:t>
            </a:r>
            <a:r>
              <a:rPr lang="en-GB" sz="1400" dirty="0"/>
              <a:t>pp.1-13, published and accessed 17</a:t>
            </a:r>
            <a:r>
              <a:rPr lang="en-GB" sz="1400" baseline="30000" dirty="0"/>
              <a:t>th</a:t>
            </a:r>
            <a:r>
              <a:rPr lang="en-GB" sz="1400" dirty="0"/>
              <a:t> September 20204, at: </a:t>
            </a:r>
            <a:r>
              <a:rPr lang="en-GB" sz="1400" dirty="0">
                <a:hlinkClick r:id="rId10"/>
              </a:rPr>
              <a:t>https://www.gov.uk/government/speeches/energy-uk-conference-2024-keynote-speech-by-by-ed-miliband</a:t>
            </a:r>
            <a:r>
              <a:rPr lang="en-GB" sz="1400" dirty="0"/>
              <a:t> </a:t>
            </a:r>
          </a:p>
          <a:p>
            <a:r>
              <a:rPr lang="en-GB" sz="1400" dirty="0">
                <a:hlinkClick r:id="rId11"/>
              </a:rPr>
              <a:t>GOV.UK (2024b) ‘Policy paper: Policy statement on onshore wind’, </a:t>
            </a:r>
            <a:r>
              <a:rPr lang="en-GB" sz="1400" i="1" dirty="0">
                <a:hlinkClick r:id="rId11"/>
              </a:rPr>
              <a:t>GOV.UK - Ministry of Housing, Communities &amp; Local Government, HRM Treasury, Department for Energy Security &amp; Net Zero, Department for Levelling Up, Housing &amp; Communiites, </a:t>
            </a:r>
            <a:r>
              <a:rPr lang="en-GB" sz="1400" dirty="0">
                <a:hlinkClick r:id="rId11"/>
              </a:rPr>
              <a:t>published and accessed 8</a:t>
            </a:r>
            <a:r>
              <a:rPr lang="en-GB" sz="1400" baseline="30000" dirty="0">
                <a:hlinkClick r:id="rId11"/>
              </a:rPr>
              <a:t>th</a:t>
            </a:r>
            <a:r>
              <a:rPr lang="en-GB" sz="1400" dirty="0">
                <a:hlinkClick r:id="rId11"/>
              </a:rPr>
              <a:t> July 2024, pp.1-3, at: https://www.gov.uk/government/publications/policy-statement-on-onshore-wind/policy-statement-on-onshore-wind#:~:text=1.,onshore%20wind%20energy%20by%202030</a:t>
            </a:r>
            <a:r>
              <a:rPr lang="en-GB" sz="1400" dirty="0"/>
              <a:t>. </a:t>
            </a:r>
          </a:p>
        </p:txBody>
      </p:sp>
      <p:sp>
        <p:nvSpPr>
          <p:cNvPr id="4" name="Slide Number Placeholder 3">
            <a:extLst>
              <a:ext uri="{FF2B5EF4-FFF2-40B4-BE49-F238E27FC236}">
                <a16:creationId xmlns:a16="http://schemas.microsoft.com/office/drawing/2014/main" id="{14BFA295-1FCC-094C-BDB0-EDD7536C6551}"/>
              </a:ext>
            </a:extLst>
          </p:cNvPr>
          <p:cNvSpPr>
            <a:spLocks noGrp="1"/>
          </p:cNvSpPr>
          <p:nvPr>
            <p:ph type="sldNum" sz="quarter" idx="12"/>
          </p:nvPr>
        </p:nvSpPr>
        <p:spPr/>
        <p:txBody>
          <a:bodyPr/>
          <a:lstStyle/>
          <a:p>
            <a:fld id="{83349537-72C5-BF4C-AC2C-ED457A06C54F}" type="slidenum">
              <a:rPr lang="en-GB" smtClean="0"/>
              <a:t>36</a:t>
            </a:fld>
            <a:endParaRPr lang="en-GB" dirty="0"/>
          </a:p>
        </p:txBody>
      </p:sp>
    </p:spTree>
    <p:extLst>
      <p:ext uri="{BB962C8B-B14F-4D97-AF65-F5344CB8AC3E}">
        <p14:creationId xmlns:p14="http://schemas.microsoft.com/office/powerpoint/2010/main" val="3787558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0B40C-DFE7-6A43-8848-E260EAA13AF7}"/>
              </a:ext>
            </a:extLst>
          </p:cNvPr>
          <p:cNvSpPr>
            <a:spLocks noGrp="1"/>
          </p:cNvSpPr>
          <p:nvPr>
            <p:ph type="title"/>
          </p:nvPr>
        </p:nvSpPr>
        <p:spPr>
          <a:xfrm>
            <a:off x="525105" y="0"/>
            <a:ext cx="11306175" cy="595901"/>
          </a:xfrm>
        </p:spPr>
        <p:txBody>
          <a:bodyPr>
            <a:normAutofit fontScale="90000"/>
          </a:bodyPr>
          <a:lstStyle/>
          <a:p>
            <a:pPr algn="ctr"/>
            <a:r>
              <a:rPr lang="en-GB" b="1" dirty="0"/>
              <a:t>References 3</a:t>
            </a:r>
            <a:endParaRPr lang="en-GB" dirty="0"/>
          </a:p>
        </p:txBody>
      </p:sp>
      <p:sp>
        <p:nvSpPr>
          <p:cNvPr id="3" name="Content Placeholder 2">
            <a:extLst>
              <a:ext uri="{FF2B5EF4-FFF2-40B4-BE49-F238E27FC236}">
                <a16:creationId xmlns:a16="http://schemas.microsoft.com/office/drawing/2014/main" id="{976FB506-D8A0-D343-9103-97FFDCBC7C40}"/>
              </a:ext>
            </a:extLst>
          </p:cNvPr>
          <p:cNvSpPr>
            <a:spLocks noGrp="1"/>
          </p:cNvSpPr>
          <p:nvPr>
            <p:ph idx="1"/>
          </p:nvPr>
        </p:nvSpPr>
        <p:spPr>
          <a:xfrm>
            <a:off x="0" y="595902"/>
            <a:ext cx="12192000" cy="6262098"/>
          </a:xfrm>
        </p:spPr>
        <p:txBody>
          <a:bodyPr>
            <a:noAutofit/>
          </a:bodyPr>
          <a:lstStyle/>
          <a:p>
            <a:r>
              <a:rPr lang="en-GB" sz="1200" dirty="0"/>
              <a:t>Harvey, F. (2024) ‘Green politics: Labour must ramp up renewable energy to meet 2023 climate vows’, </a:t>
            </a:r>
            <a:r>
              <a:rPr lang="en-GB" sz="1200" i="1" dirty="0"/>
              <a:t>The Guardian, </a:t>
            </a:r>
            <a:r>
              <a:rPr lang="en-GB" sz="1200" dirty="0"/>
              <a:t>Thursday 18</a:t>
            </a:r>
            <a:r>
              <a:rPr lang="en-GB" sz="1200" baseline="30000" dirty="0"/>
              <a:t>th</a:t>
            </a:r>
            <a:r>
              <a:rPr lang="en-GB" sz="1200" dirty="0"/>
              <a:t> July 2024, pp.1-8, at: </a:t>
            </a:r>
            <a:r>
              <a:rPr lang="en-GB" sz="1200" dirty="0">
                <a:hlinkClick r:id="rId2"/>
              </a:rPr>
              <a:t>https://www.theguardian.com/environment/article/2024/jul/18/labour-must-ramp-up-renewable-energy-to-meet-2030-climate-vows-says-watchdog</a:t>
            </a:r>
            <a:r>
              <a:rPr lang="en-GB" sz="1200" dirty="0"/>
              <a:t> </a:t>
            </a:r>
          </a:p>
          <a:p>
            <a:r>
              <a:rPr lang="en-GB" sz="1200" dirty="0" err="1"/>
              <a:t>Harrabin</a:t>
            </a:r>
            <a:r>
              <a:rPr lang="en-GB" sz="1200" dirty="0"/>
              <a:t>, R., 2021a, “Keir Starmer attacks government record on green jobs”. BBC News, 1-7, published 8</a:t>
            </a:r>
            <a:r>
              <a:rPr lang="en-GB" sz="1200" baseline="30000" dirty="0"/>
              <a:t>th</a:t>
            </a:r>
            <a:r>
              <a:rPr lang="en-GB" sz="1200" dirty="0"/>
              <a:t> August 2021, accessed 12</a:t>
            </a:r>
            <a:r>
              <a:rPr lang="en-GB" sz="1200" baseline="30000" dirty="0"/>
              <a:t>th</a:t>
            </a:r>
            <a:r>
              <a:rPr lang="en-GB" sz="1200" dirty="0"/>
              <a:t> August 2021, at: </a:t>
            </a:r>
            <a:r>
              <a:rPr lang="en-US" sz="1200" u="sng" dirty="0">
                <a:hlinkClick r:id="rId3"/>
              </a:rPr>
              <a:t>https://www.bbc.co.uk/news/uk-politics-58088236</a:t>
            </a:r>
            <a:endParaRPr lang="en-US" sz="1200" u="sng" dirty="0"/>
          </a:p>
          <a:p>
            <a:r>
              <a:rPr lang="en-GB" sz="1200" dirty="0" err="1">
                <a:effectLst/>
              </a:rPr>
              <a:t>Heale</a:t>
            </a:r>
            <a:r>
              <a:rPr lang="en-GB" sz="1200" dirty="0">
                <a:effectLst/>
              </a:rPr>
              <a:t>, J. (2024) ‘Can Keir </a:t>
            </a:r>
            <a:r>
              <a:rPr lang="en-GB" sz="1200" dirty="0" err="1">
                <a:effectLst/>
              </a:rPr>
              <a:t>Starmer</a:t>
            </a:r>
            <a:r>
              <a:rPr lang="en-GB" sz="1200" dirty="0">
                <a:effectLst/>
              </a:rPr>
              <a:t> sell carbon capture?’, </a:t>
            </a:r>
            <a:r>
              <a:rPr lang="en-GB" sz="1200" i="1" dirty="0">
                <a:effectLst/>
              </a:rPr>
              <a:t>The Spectator, </a:t>
            </a:r>
            <a:r>
              <a:rPr lang="en-GB" sz="1200" dirty="0">
                <a:effectLst/>
              </a:rPr>
              <a:t>4</a:t>
            </a:r>
            <a:r>
              <a:rPr lang="en-GB" sz="1200" baseline="30000" dirty="0">
                <a:effectLst/>
              </a:rPr>
              <a:t>th</a:t>
            </a:r>
            <a:r>
              <a:rPr lang="en-GB" sz="1200" dirty="0">
                <a:effectLst/>
              </a:rPr>
              <a:t> October 2024, pp.1-2, at</a:t>
            </a:r>
            <a:r>
              <a:rPr lang="en-GB" sz="1200" dirty="0"/>
              <a:t>: </a:t>
            </a:r>
            <a:r>
              <a:rPr lang="en-GB" sz="1200" dirty="0">
                <a:hlinkClick r:id="rId4"/>
              </a:rPr>
              <a:t>https://www.spectator.co.uk/article/can-keir-starmer-sell-carbon-capture/</a:t>
            </a:r>
            <a:r>
              <a:rPr lang="en-GB" sz="1200" dirty="0"/>
              <a:t> </a:t>
            </a:r>
          </a:p>
          <a:p>
            <a:r>
              <a:rPr lang="en-GB" sz="1200" dirty="0"/>
              <a:t>Johnstone, A. (2024) ‘Election survey: what switching voters thought on climate as they went to the polls’, </a:t>
            </a:r>
            <a:r>
              <a:rPr lang="en-GB" sz="1200" i="1" dirty="0"/>
              <a:t>Energy &amp; Climate Intelligence Unit (ECIU</a:t>
            </a:r>
            <a:r>
              <a:rPr lang="en-GB" sz="1200" dirty="0"/>
              <a:t>), 5</a:t>
            </a:r>
            <a:r>
              <a:rPr lang="en-GB" sz="1200" baseline="30000" dirty="0"/>
              <a:t>th</a:t>
            </a:r>
            <a:r>
              <a:rPr lang="en-GB" sz="1200" dirty="0"/>
              <a:t> July 2024, p.1-9, at: </a:t>
            </a:r>
            <a:r>
              <a:rPr lang="en-GB" sz="1200" dirty="0">
                <a:hlinkClick r:id="rId5"/>
              </a:rPr>
              <a:t>https://eciu.net/media/press-releases/2024/election-survey-what-switching-voters-thought-on-climate-as-they-went-to-the-polls</a:t>
            </a:r>
            <a:r>
              <a:rPr lang="en-GB" sz="1200" dirty="0"/>
              <a:t>  </a:t>
            </a:r>
            <a:r>
              <a:rPr lang="en-GB" sz="1200" b="1" dirty="0"/>
              <a:t>  </a:t>
            </a:r>
            <a:endParaRPr lang="en-GB" sz="1200" dirty="0"/>
          </a:p>
          <a:p>
            <a:r>
              <a:rPr lang="en-GB" sz="1200" dirty="0" err="1"/>
              <a:t>Kalleberg</a:t>
            </a:r>
            <a:r>
              <a:rPr lang="en-GB" sz="1200" dirty="0"/>
              <a:t>, A. (2018) </a:t>
            </a:r>
            <a:r>
              <a:rPr lang="en-GB" sz="1200" i="1" dirty="0"/>
              <a:t>Precarious Lives: Job Insecurity and Well-Being in Rich Democracies (First Edition),</a:t>
            </a:r>
            <a:r>
              <a:rPr lang="en-GB" sz="1200" dirty="0"/>
              <a:t> Polity: Cambridge, pp.1-248.   </a:t>
            </a:r>
          </a:p>
          <a:p>
            <a:r>
              <a:rPr lang="en-GB" sz="1200" dirty="0"/>
              <a:t>King, I. (2024) ‘Labour’s North Sea oil and gas policy under attack from industry and activists’, </a:t>
            </a:r>
            <a:r>
              <a:rPr lang="en-GB" sz="1200" i="1" dirty="0"/>
              <a:t>Sky News, </a:t>
            </a:r>
            <a:r>
              <a:rPr lang="en-GB" sz="1200" dirty="0"/>
              <a:t>Thursday 27</a:t>
            </a:r>
            <a:r>
              <a:rPr lang="en-GB" sz="1200" baseline="30000" dirty="0"/>
              <a:t>th</a:t>
            </a:r>
            <a:r>
              <a:rPr lang="en-GB" sz="1200" dirty="0"/>
              <a:t> June 2024, pp.1-11, at: </a:t>
            </a:r>
            <a:r>
              <a:rPr lang="en-GB" sz="1200" dirty="0">
                <a:hlinkClick r:id="rId6"/>
              </a:rPr>
              <a:t>https://news.sky.com/story/labours-north-sea-oil-and-gas-policy-under-attack-from-industry-and-activists-13159925</a:t>
            </a:r>
            <a:r>
              <a:rPr lang="en-GB" sz="1200" dirty="0"/>
              <a:t> </a:t>
            </a:r>
          </a:p>
          <a:p>
            <a:r>
              <a:rPr lang="en-GB" sz="1200" dirty="0"/>
              <a:t>Kl</a:t>
            </a:r>
            <a:r>
              <a:rPr lang="en-GB" sz="1200" dirty="0">
                <a:effectLst/>
              </a:rPr>
              <a:t>einman, M. (2024a) ‘Live: Politics latest: </a:t>
            </a:r>
            <a:r>
              <a:rPr lang="en-GB" sz="1200" dirty="0" err="1">
                <a:effectLst/>
              </a:rPr>
              <a:t>Starmer</a:t>
            </a:r>
            <a:r>
              <a:rPr lang="en-GB" sz="1200" dirty="0">
                <a:effectLst/>
              </a:rPr>
              <a:t> to hail more than £50bn in investment at summi</a:t>
            </a:r>
            <a:r>
              <a:rPr lang="en-GB" sz="1200" dirty="0"/>
              <a:t>t’, </a:t>
            </a:r>
            <a:r>
              <a:rPr lang="en-GB" sz="1200" i="1" dirty="0"/>
              <a:t>Sky News, </a:t>
            </a:r>
            <a:r>
              <a:rPr lang="en-GB" sz="1200" dirty="0">
                <a:effectLst/>
              </a:rPr>
              <a:t>Sunday 13</a:t>
            </a:r>
            <a:r>
              <a:rPr lang="en-GB" sz="1200" baseline="30000" dirty="0">
                <a:effectLst/>
              </a:rPr>
              <a:t>th</a:t>
            </a:r>
            <a:r>
              <a:rPr lang="en-GB" sz="1200" dirty="0">
                <a:effectLst/>
              </a:rPr>
              <a:t> October 2024, pp.1-3, published and accessed 13</a:t>
            </a:r>
            <a:r>
              <a:rPr lang="en-GB" sz="1200" baseline="30000" dirty="0">
                <a:effectLst/>
              </a:rPr>
              <a:t>th</a:t>
            </a:r>
            <a:r>
              <a:rPr lang="en-GB" sz="1200" dirty="0">
                <a:effectLst/>
              </a:rPr>
              <a:t> October 2024, </a:t>
            </a:r>
            <a:r>
              <a:rPr lang="en-GB" sz="1200" dirty="0"/>
              <a:t>at: </a:t>
            </a:r>
            <a:r>
              <a:rPr lang="en-GB" sz="1200" dirty="0">
                <a:hlinkClick r:id="rId7"/>
              </a:rPr>
              <a:t>https://news.sky.com/story/starmer-to-hail-more-than-50bn-in-investment-at-key-summit-13232860</a:t>
            </a:r>
            <a:r>
              <a:rPr lang="en-GB" sz="1200" dirty="0"/>
              <a:t>    </a:t>
            </a:r>
          </a:p>
          <a:p>
            <a:r>
              <a:rPr lang="en-GB" sz="1200" dirty="0"/>
              <a:t>Kleinman, M. (2024b) ‘</a:t>
            </a:r>
            <a:r>
              <a:rPr lang="en-GB" sz="1200" dirty="0" err="1"/>
              <a:t>Starmer</a:t>
            </a:r>
            <a:r>
              <a:rPr lang="en-GB" sz="1200" dirty="0"/>
              <a:t> to call on UK regulators to prioritise growth agenda’, </a:t>
            </a:r>
            <a:r>
              <a:rPr lang="en-GB" sz="1200" i="1" dirty="0"/>
              <a:t>Sky News, Fri</a:t>
            </a:r>
            <a:r>
              <a:rPr lang="en-GB" sz="1200" dirty="0"/>
              <a:t>day 11</a:t>
            </a:r>
            <a:r>
              <a:rPr lang="en-GB" sz="1200" baseline="30000" dirty="0"/>
              <a:t>th</a:t>
            </a:r>
            <a:r>
              <a:rPr lang="en-GB" sz="1200" dirty="0"/>
              <a:t> October 2024, pp.1-5, published and accessed 11</a:t>
            </a:r>
            <a:r>
              <a:rPr lang="en-GB" sz="1200" baseline="30000" dirty="0"/>
              <a:t>th</a:t>
            </a:r>
            <a:r>
              <a:rPr lang="en-GB" sz="1200" dirty="0"/>
              <a:t> October 2024, at: </a:t>
            </a:r>
            <a:r>
              <a:rPr lang="en-GB" sz="1200" dirty="0">
                <a:hlinkClick r:id="rId8"/>
              </a:rPr>
              <a:t>https://news.sky.com/story/starmer-to-call-on-uk-regulators-to-prioritise-growth-agenda-13231883</a:t>
            </a:r>
            <a:r>
              <a:rPr lang="en-GB" sz="1200" dirty="0"/>
              <a:t>   </a:t>
            </a:r>
          </a:p>
          <a:p>
            <a:r>
              <a:rPr lang="en-GB" sz="1200" dirty="0"/>
              <a:t>Lea, R. (2024) ‘Nissan sticks to electric car pledge despite market woes’, </a:t>
            </a:r>
            <a:r>
              <a:rPr lang="en-GB" sz="1200" i="1" dirty="0"/>
              <a:t>The Times, </a:t>
            </a:r>
            <a:r>
              <a:rPr lang="en-GB" sz="1200" dirty="0"/>
              <a:t>Friday 11</a:t>
            </a:r>
            <a:r>
              <a:rPr lang="en-GB" sz="1200" baseline="30000" dirty="0"/>
              <a:t>th</a:t>
            </a:r>
            <a:r>
              <a:rPr lang="en-GB" sz="1200" dirty="0"/>
              <a:t> October 2024, published and accessed Friday 11</a:t>
            </a:r>
            <a:r>
              <a:rPr lang="en-GB" sz="1200" baseline="30000" dirty="0"/>
              <a:t>th</a:t>
            </a:r>
            <a:r>
              <a:rPr lang="en-GB" sz="1200" dirty="0"/>
              <a:t> October 2024, at: </a:t>
            </a:r>
            <a:r>
              <a:rPr lang="en-GB" sz="1200" dirty="0">
                <a:hlinkClick r:id="rId9"/>
              </a:rPr>
              <a:t>https://www.thetimes.com/business-money/companies/article/nissan-sticks-to-electric-car-pledge-despite-market-woes-57slfcq7r</a:t>
            </a:r>
            <a:r>
              <a:rPr lang="en-GB" sz="1200" dirty="0"/>
              <a:t>  </a:t>
            </a:r>
          </a:p>
          <a:p>
            <a:r>
              <a:rPr lang="en-GB" sz="1200" dirty="0" err="1"/>
              <a:t>Letza</a:t>
            </a:r>
            <a:r>
              <a:rPr lang="en-GB" sz="1200" dirty="0"/>
              <a:t>, S., Smallman, C. and Sun, X. (2004) ‘Reframing privatisation: deconstructing the myth of efficiency’, </a:t>
            </a:r>
            <a:r>
              <a:rPr lang="en-GB" sz="1200" i="1" dirty="0"/>
              <a:t>Policy Sciences,</a:t>
            </a:r>
            <a:r>
              <a:rPr lang="en-GB" sz="1200" dirty="0"/>
              <a:t> 37, 159-183.</a:t>
            </a:r>
          </a:p>
          <a:p>
            <a:r>
              <a:rPr lang="en-GB" sz="1200" dirty="0">
                <a:effectLst/>
              </a:rPr>
              <a:t>Mercer, L. (2024</a:t>
            </a:r>
            <a:r>
              <a:rPr lang="en-GB" sz="1200" dirty="0"/>
              <a:t>) ‘LSE Grantham Institute responds to Labour Party manifesto launch’, </a:t>
            </a:r>
            <a:r>
              <a:rPr lang="en-GB" sz="1200" i="1" dirty="0"/>
              <a:t>LSE Grantham Institute Press Release, </a:t>
            </a:r>
            <a:r>
              <a:rPr lang="en-GB" sz="1200" dirty="0">
                <a:effectLst/>
              </a:rPr>
              <a:t>13</a:t>
            </a:r>
            <a:r>
              <a:rPr lang="en-GB" sz="1200" baseline="30000" dirty="0">
                <a:effectLst/>
              </a:rPr>
              <a:t>th</a:t>
            </a:r>
            <a:r>
              <a:rPr lang="en-GB" sz="1200" dirty="0"/>
              <a:t> June 2024, pp.1-3, at: </a:t>
            </a:r>
            <a:r>
              <a:rPr lang="en-GB" sz="1200" dirty="0">
                <a:hlinkClick r:id="rId10"/>
              </a:rPr>
              <a:t>https://www.lse.ac.uk/granthaminstitute/news/institute-respond-to-labour-party-manifesto-launch/</a:t>
            </a:r>
            <a:r>
              <a:rPr lang="en-GB" sz="1200" dirty="0"/>
              <a:t> </a:t>
            </a:r>
            <a:endParaRPr lang="en-GB" sz="1200" dirty="0">
              <a:effectLst/>
            </a:endParaRPr>
          </a:p>
          <a:p>
            <a:r>
              <a:rPr lang="en-GB" sz="1200" dirty="0">
                <a:effectLst/>
              </a:rPr>
              <a:t>Monbiot, G. (2024) ‘</a:t>
            </a:r>
            <a:r>
              <a:rPr lang="en-GB" sz="1200" dirty="0"/>
              <a:t>Labour’s carbon-capture scheme [CCS] will be </a:t>
            </a:r>
            <a:r>
              <a:rPr lang="en-GB" sz="1200" dirty="0" err="1"/>
              <a:t>Starmer’s</a:t>
            </a:r>
            <a:r>
              <a:rPr lang="en-GB" sz="1200" dirty="0"/>
              <a:t> White Elephant: a terrible mistake costing billions’, </a:t>
            </a:r>
            <a:r>
              <a:rPr lang="en-GB" sz="1200" i="1" dirty="0"/>
              <a:t>The Guardian, </a:t>
            </a:r>
            <a:r>
              <a:rPr lang="en-GB" sz="1200" dirty="0"/>
              <a:t>Friday 11</a:t>
            </a:r>
            <a:r>
              <a:rPr lang="en-GB" sz="1200" baseline="30000" dirty="0"/>
              <a:t>th</a:t>
            </a:r>
            <a:r>
              <a:rPr lang="en-GB" sz="1200" dirty="0"/>
              <a:t> October 2024, pp.1-3, published and accessed 11</a:t>
            </a:r>
            <a:r>
              <a:rPr lang="en-GB" sz="1200" baseline="30000" dirty="0"/>
              <a:t>th</a:t>
            </a:r>
            <a:r>
              <a:rPr lang="en-GB" sz="1200" dirty="0"/>
              <a:t> October 2024, at: </a:t>
            </a:r>
            <a:r>
              <a:rPr lang="en-GB" sz="1200" dirty="0">
                <a:hlinkClick r:id="rId11"/>
              </a:rPr>
              <a:t>https://www.theguardian.com/commentisfree/2024/oct/11/labour-carbon-capture-climate-breakdown</a:t>
            </a:r>
            <a:r>
              <a:rPr lang="en-GB" sz="1200" dirty="0"/>
              <a:t> </a:t>
            </a:r>
          </a:p>
          <a:p>
            <a:r>
              <a:rPr lang="en-GB" sz="1200" dirty="0">
                <a:effectLst/>
              </a:rPr>
              <a:t>Osborne</a:t>
            </a:r>
            <a:r>
              <a:rPr lang="en-GB" sz="1200" dirty="0"/>
              <a:t>, A. (2024) ‘Oil tax threatens to sap green power’, </a:t>
            </a:r>
            <a:r>
              <a:rPr lang="en-GB" sz="1200" i="1" dirty="0"/>
              <a:t>The Times, </a:t>
            </a:r>
            <a:r>
              <a:rPr lang="en-GB" sz="1200" dirty="0"/>
              <a:t>Tuesday 3</a:t>
            </a:r>
            <a:r>
              <a:rPr lang="en-GB" sz="1200" baseline="30000" dirty="0"/>
              <a:t>rd</a:t>
            </a:r>
            <a:r>
              <a:rPr lang="en-GB" sz="1200" dirty="0"/>
              <a:t> September 2024, p.35, published and accessed 3</a:t>
            </a:r>
            <a:r>
              <a:rPr lang="en-GB" sz="1200" baseline="30000" dirty="0"/>
              <a:t>rd</a:t>
            </a:r>
            <a:r>
              <a:rPr lang="en-GB" sz="1200" dirty="0"/>
              <a:t> September 2024, at: </a:t>
            </a:r>
            <a:r>
              <a:rPr lang="en-GB" sz="1200" dirty="0">
                <a:hlinkClick r:id="rId12"/>
              </a:rPr>
              <a:t>https://www.thetimes.com/business-money/companies/article/oil-tax-threatens-to-sap-green-power-5d5z83cw2#:~:text=Who%20yet%20knows%20if%20Offshore,and%20cutting%20their%20investment%20allowances</a:t>
            </a:r>
            <a:r>
              <a:rPr lang="en-GB" sz="1200" dirty="0"/>
              <a:t>.</a:t>
            </a:r>
            <a:endParaRPr lang="en-GB" sz="1200" dirty="0">
              <a:effectLst/>
            </a:endParaRPr>
          </a:p>
        </p:txBody>
      </p:sp>
      <p:sp>
        <p:nvSpPr>
          <p:cNvPr id="4" name="Slide Number Placeholder 3">
            <a:extLst>
              <a:ext uri="{FF2B5EF4-FFF2-40B4-BE49-F238E27FC236}">
                <a16:creationId xmlns:a16="http://schemas.microsoft.com/office/drawing/2014/main" id="{BEE29CF7-5179-5A4F-9E55-BEB718E36B0E}"/>
              </a:ext>
            </a:extLst>
          </p:cNvPr>
          <p:cNvSpPr>
            <a:spLocks noGrp="1"/>
          </p:cNvSpPr>
          <p:nvPr>
            <p:ph type="sldNum" sz="quarter" idx="12"/>
          </p:nvPr>
        </p:nvSpPr>
        <p:spPr/>
        <p:txBody>
          <a:bodyPr/>
          <a:lstStyle/>
          <a:p>
            <a:fld id="{83349537-72C5-BF4C-AC2C-ED457A06C54F}" type="slidenum">
              <a:rPr lang="en-GB" smtClean="0"/>
              <a:t>37</a:t>
            </a:fld>
            <a:endParaRPr lang="en-GB" dirty="0"/>
          </a:p>
        </p:txBody>
      </p:sp>
    </p:spTree>
    <p:extLst>
      <p:ext uri="{BB962C8B-B14F-4D97-AF65-F5344CB8AC3E}">
        <p14:creationId xmlns:p14="http://schemas.microsoft.com/office/powerpoint/2010/main" val="1170310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2C17-E322-E644-BC47-2D7D746075C9}"/>
              </a:ext>
            </a:extLst>
          </p:cNvPr>
          <p:cNvSpPr>
            <a:spLocks noGrp="1"/>
          </p:cNvSpPr>
          <p:nvPr>
            <p:ph type="title"/>
          </p:nvPr>
        </p:nvSpPr>
        <p:spPr>
          <a:xfrm>
            <a:off x="442912" y="0"/>
            <a:ext cx="11306175" cy="1001714"/>
          </a:xfrm>
        </p:spPr>
        <p:txBody>
          <a:bodyPr/>
          <a:lstStyle/>
          <a:p>
            <a:pPr algn="ctr"/>
            <a:r>
              <a:rPr lang="en-GB" b="1" dirty="0"/>
              <a:t>References 4</a:t>
            </a:r>
            <a:endParaRPr lang="en-GB" dirty="0"/>
          </a:p>
        </p:txBody>
      </p:sp>
      <p:sp>
        <p:nvSpPr>
          <p:cNvPr id="3" name="Content Placeholder 2">
            <a:extLst>
              <a:ext uri="{FF2B5EF4-FFF2-40B4-BE49-F238E27FC236}">
                <a16:creationId xmlns:a16="http://schemas.microsoft.com/office/drawing/2014/main" id="{75B1DB59-D5FC-FA42-BFF4-04D2B2CCD893}"/>
              </a:ext>
            </a:extLst>
          </p:cNvPr>
          <p:cNvSpPr>
            <a:spLocks noGrp="1"/>
          </p:cNvSpPr>
          <p:nvPr>
            <p:ph idx="1"/>
          </p:nvPr>
        </p:nvSpPr>
        <p:spPr>
          <a:xfrm>
            <a:off x="0" y="863028"/>
            <a:ext cx="12192000" cy="5994971"/>
          </a:xfrm>
        </p:spPr>
        <p:txBody>
          <a:bodyPr>
            <a:normAutofit fontScale="40000" lnSpcReduction="20000"/>
          </a:bodyPr>
          <a:lstStyle/>
          <a:p>
            <a:r>
              <a:rPr lang="en-GB" sz="3600" dirty="0"/>
              <a:t>Paxman, J. (2021) </a:t>
            </a:r>
            <a:r>
              <a:rPr lang="en-GB" sz="3600" i="1" dirty="0"/>
              <a:t>Black Gold: The History Of How Coal Made Britain, </a:t>
            </a:r>
            <a:r>
              <a:rPr lang="en-GB" sz="3600" dirty="0"/>
              <a:t>London: William Collins, pp.1-392.</a:t>
            </a:r>
          </a:p>
          <a:p>
            <a:r>
              <a:rPr lang="en-GB" sz="3600" dirty="0" err="1"/>
              <a:t>Poschen</a:t>
            </a:r>
            <a:r>
              <a:rPr lang="en-GB" sz="3600" dirty="0"/>
              <a:t>, P. (2015) </a:t>
            </a:r>
            <a:r>
              <a:rPr lang="en-GB" sz="3600" i="1" dirty="0"/>
              <a:t>Decent work, green jobs and the sustainable economy, </a:t>
            </a:r>
            <a:r>
              <a:rPr lang="en-GB" sz="3600" dirty="0"/>
              <a:t>Sheffield: Greenleaf Publishing Limited/International Labour Organization (ILO), pp.1-182. </a:t>
            </a:r>
          </a:p>
          <a:p>
            <a:r>
              <a:rPr lang="en-GB" sz="3600" dirty="0"/>
              <a:t>Poynting, M. and </a:t>
            </a:r>
            <a:r>
              <a:rPr lang="en-GB" sz="3600" dirty="0" err="1"/>
              <a:t>Rowlatt</a:t>
            </a:r>
            <a:r>
              <a:rPr lang="en-GB" sz="3600" dirty="0"/>
              <a:t>, J. (2024) ‘Will carbon capture help then UK tackle climate change?’, </a:t>
            </a:r>
            <a:r>
              <a:rPr lang="en-GB" sz="3600" i="1" dirty="0"/>
              <a:t>BBC News</a:t>
            </a:r>
            <a:r>
              <a:rPr lang="en-GB" sz="3600" dirty="0"/>
              <a:t>, 4</a:t>
            </a:r>
            <a:r>
              <a:rPr lang="en-GB" sz="3600" baseline="30000" dirty="0"/>
              <a:t>th</a:t>
            </a:r>
            <a:r>
              <a:rPr lang="en-GB" sz="3600" dirty="0"/>
              <a:t> October 2024, pp.1-3, published and accessed 4</a:t>
            </a:r>
            <a:r>
              <a:rPr lang="en-GB" sz="3600" baseline="30000" dirty="0"/>
              <a:t>th</a:t>
            </a:r>
            <a:r>
              <a:rPr lang="en-GB" sz="3600" dirty="0"/>
              <a:t> October 2024 at: </a:t>
            </a:r>
            <a:r>
              <a:rPr lang="en-GB" sz="3600" dirty="0">
                <a:hlinkClick r:id="rId2"/>
              </a:rPr>
              <a:t>https://www.bbc.co.uk/news/articles/cden6k97n9xo#:~:text=Carbon%20capture%20would%20help%20to,are%20currently%20few%20obvious%20alternatives</a:t>
            </a:r>
            <a:r>
              <a:rPr lang="en-GB" sz="3600" dirty="0"/>
              <a:t>.</a:t>
            </a:r>
          </a:p>
          <a:p>
            <a:r>
              <a:rPr lang="en-US" sz="3600" dirty="0"/>
              <a:t>Renwick, D.W.S. (</a:t>
            </a:r>
            <a:r>
              <a:rPr lang="en-US" sz="3600" dirty="0" err="1"/>
              <a:t>ed</a:t>
            </a:r>
            <a:r>
              <a:rPr lang="en-US" sz="3600" dirty="0"/>
              <a:t>) (2020) </a:t>
            </a:r>
            <a:r>
              <a:rPr lang="en-US" sz="3600" i="1" dirty="0"/>
              <a:t>Contemporary Developments in Green Human Resource Management Research: Towards Sustainability in Action? First Edition (June), </a:t>
            </a:r>
            <a:r>
              <a:rPr lang="en-US" sz="3600" dirty="0"/>
              <a:t>Routledge Research in Sustainability and Business Series, Abingdon, </a:t>
            </a:r>
            <a:r>
              <a:rPr lang="en-US" sz="3600" dirty="0" err="1"/>
              <a:t>Oxfordshire</a:t>
            </a:r>
            <a:r>
              <a:rPr lang="en-US" sz="3600" dirty="0"/>
              <a:t>: Routledge, pp.1-199. Paperback: ISBN 978-0-367-37687-1</a:t>
            </a:r>
            <a:r>
              <a:rPr lang="en-GB" sz="3600" dirty="0"/>
              <a:t>.</a:t>
            </a:r>
          </a:p>
          <a:p>
            <a:r>
              <a:rPr lang="en-GB" sz="3600" dirty="0"/>
              <a:t>Rickard, S. (2024) ‘What Labour’s new industrial strategy needs to succeed’, </a:t>
            </a:r>
            <a:r>
              <a:rPr lang="en-GB" sz="3600" i="1" dirty="0"/>
              <a:t>LSE Blogs, </a:t>
            </a:r>
            <a:r>
              <a:rPr lang="en-GB" sz="3600" dirty="0"/>
              <a:t>24</a:t>
            </a:r>
            <a:r>
              <a:rPr lang="en-GB" sz="3600" baseline="30000" dirty="0"/>
              <a:t>th</a:t>
            </a:r>
            <a:r>
              <a:rPr lang="en-GB" sz="3600" dirty="0"/>
              <a:t> July 2024, pp.1-7, published and accessed 24th Jul 2024, at: </a:t>
            </a:r>
            <a:r>
              <a:rPr lang="en-GB" sz="3600" dirty="0">
                <a:hlinkClick r:id="rId3"/>
              </a:rPr>
              <a:t>https://blogs.lse.ac.uk/politicsandpolicy/what-labours-new-industrial-strategy-needs-to-succeed/</a:t>
            </a:r>
            <a:r>
              <a:rPr lang="en-GB" sz="3600" dirty="0"/>
              <a:t> </a:t>
            </a:r>
          </a:p>
          <a:p>
            <a:r>
              <a:rPr lang="en-GB" sz="3300" dirty="0"/>
              <a:t>Rodriguez, J.K., Johnstone, S. and Procter, S., (2017) “Regulation of work and employment: advances, tensions and future directions in research in international and comparative HRM”, </a:t>
            </a:r>
            <a:r>
              <a:rPr lang="en-GB" sz="3300" i="1" dirty="0"/>
              <a:t>The International Journal of Human Resource Management,</a:t>
            </a:r>
            <a:r>
              <a:rPr lang="en-GB" sz="3300" dirty="0"/>
              <a:t> 28(21): 2957-2982, DOI: 10.1080/09585192.2017.1416555 </a:t>
            </a:r>
          </a:p>
          <a:p>
            <a:r>
              <a:rPr lang="en-GB" sz="3600" dirty="0"/>
              <a:t>Scott, J. (2024) ‘</a:t>
            </a:r>
            <a:r>
              <a:rPr lang="en-GB" sz="3600" dirty="0" err="1"/>
              <a:t>Starmer</a:t>
            </a:r>
            <a:r>
              <a:rPr lang="en-GB" sz="3600" dirty="0"/>
              <a:t> says bills will come down with Great British Energy – as he hails ‘game-changer’ Crowne Estate partnership’, </a:t>
            </a:r>
            <a:r>
              <a:rPr lang="en-GB" sz="3600" i="1" dirty="0"/>
              <a:t>Sky News, </a:t>
            </a:r>
            <a:r>
              <a:rPr lang="en-GB" sz="3600" dirty="0"/>
              <a:t>pp.1-9, Thursday 25</a:t>
            </a:r>
            <a:r>
              <a:rPr lang="en-GB" sz="3600" baseline="30000" dirty="0"/>
              <a:t>th</a:t>
            </a:r>
            <a:r>
              <a:rPr lang="en-GB" sz="3600" dirty="0"/>
              <a:t> July 2024, pp.1-9, published and accessed 25</a:t>
            </a:r>
            <a:r>
              <a:rPr lang="en-GB" sz="3600" baseline="30000" dirty="0"/>
              <a:t>th</a:t>
            </a:r>
            <a:r>
              <a:rPr lang="en-GB" sz="3600" dirty="0"/>
              <a:t> July 2024, at: </a:t>
            </a:r>
            <a:r>
              <a:rPr lang="en-GB" sz="3600" dirty="0">
                <a:hlinkClick r:id="rId4"/>
              </a:rPr>
              <a:t>https://news.sky.com/story/great-british-energy-to-team-up-with-crown-estate-to-develop-new-offshore-wind-farms-13184324</a:t>
            </a:r>
            <a:r>
              <a:rPr lang="en-GB" sz="3600" dirty="0"/>
              <a:t> </a:t>
            </a:r>
            <a:endParaRPr lang="en-GB" sz="3300" dirty="0">
              <a:effectLst/>
            </a:endParaRPr>
          </a:p>
          <a:p>
            <a:r>
              <a:rPr lang="en-US" sz="3500" dirty="0"/>
              <a:t>Scruton, R., (2017) </a:t>
            </a:r>
            <a:r>
              <a:rPr lang="en-US" sz="3500" i="1" dirty="0"/>
              <a:t>Conservatism.</a:t>
            </a:r>
            <a:r>
              <a:rPr lang="en-US" sz="3500" dirty="0"/>
              <a:t> London: Profile Books Ltd, pp.1-169. ISBN 978-1781257524. </a:t>
            </a:r>
          </a:p>
          <a:p>
            <a:r>
              <a:rPr lang="en-GB" sz="3500" dirty="0"/>
              <a:t>Seabrook, V. (2024) ‘Deafening silence’ on climate change criticised by CBI, which says being pro-growth means being pro-green’, </a:t>
            </a:r>
            <a:r>
              <a:rPr lang="en-GB" sz="3500" i="1" dirty="0"/>
              <a:t>Sky News, </a:t>
            </a:r>
            <a:r>
              <a:rPr lang="en-GB" sz="3500" dirty="0"/>
              <a:t>Monday 1</a:t>
            </a:r>
            <a:r>
              <a:rPr lang="en-GB" sz="3500" baseline="30000" dirty="0"/>
              <a:t>st</a:t>
            </a:r>
            <a:r>
              <a:rPr lang="en-GB" sz="3500" dirty="0"/>
              <a:t> July 2024, pp.1-8, at: </a:t>
            </a:r>
            <a:r>
              <a:rPr lang="en-GB" sz="3500" dirty="0">
                <a:hlinkClick r:id="rId5"/>
              </a:rPr>
              <a:t>https://news.sky.com/story/deafening-silence-on-climate-change-criticised-by-cbi-which-says-being-pro-growth-means-being-pro-green-13161740</a:t>
            </a:r>
            <a:r>
              <a:rPr lang="en-GB" sz="3500" dirty="0"/>
              <a:t>   </a:t>
            </a:r>
          </a:p>
          <a:p>
            <a:r>
              <a:rPr lang="en-GB" sz="3500" dirty="0"/>
              <a:t>Seddon, P. (2024) ‘King’s Speech summary: Key points at a glance’, </a:t>
            </a:r>
            <a:r>
              <a:rPr lang="en-GB" sz="3500" i="1" dirty="0"/>
              <a:t>BBC News, </a:t>
            </a:r>
            <a:r>
              <a:rPr lang="en-GB" sz="3500" dirty="0"/>
              <a:t>15</a:t>
            </a:r>
            <a:r>
              <a:rPr lang="en-GB" sz="3500" baseline="30000" dirty="0"/>
              <a:t>th</a:t>
            </a:r>
            <a:r>
              <a:rPr lang="en-GB" sz="3500" dirty="0"/>
              <a:t> July 2024, at: </a:t>
            </a:r>
            <a:r>
              <a:rPr lang="en-GB" sz="3500" dirty="0">
                <a:hlinkClick r:id="rId6"/>
              </a:rPr>
              <a:t>https://www.bbc.co.uk/news/articles/c51y7pqy1v3o</a:t>
            </a:r>
            <a:r>
              <a:rPr lang="en-GB" sz="3500" dirty="0"/>
              <a:t>  </a:t>
            </a:r>
            <a:endParaRPr lang="en-US" sz="3500" dirty="0"/>
          </a:p>
          <a:p>
            <a:r>
              <a:rPr lang="en-GB" sz="3600" dirty="0"/>
              <a:t>Sky News (2024a) ‘Politics latest: </a:t>
            </a:r>
            <a:r>
              <a:rPr lang="en-GB" sz="3600" dirty="0" err="1"/>
              <a:t>Starmer</a:t>
            </a:r>
            <a:r>
              <a:rPr lang="en-GB" sz="3600" dirty="0"/>
              <a:t> quizzed over £22bn in climate funding – as questions over freebies continue’, Sky News, Friday 4</a:t>
            </a:r>
            <a:r>
              <a:rPr lang="en-GB" sz="3600" baseline="30000" dirty="0"/>
              <a:t>th</a:t>
            </a:r>
            <a:r>
              <a:rPr lang="en-GB" sz="3600" dirty="0"/>
              <a:t> October, published and accessed 4</a:t>
            </a:r>
            <a:r>
              <a:rPr lang="en-GB" sz="3600" baseline="30000" dirty="0"/>
              <a:t>th</a:t>
            </a:r>
            <a:r>
              <a:rPr lang="en-GB" sz="3600" dirty="0"/>
              <a:t> October 2024, pp.1-10, at: </a:t>
            </a:r>
            <a:r>
              <a:rPr lang="en-GB" sz="3600" dirty="0">
                <a:hlinkClick r:id="rId7"/>
              </a:rPr>
              <a:t>https://news.sky.com/story/politics-latest-concern-in-government-over-starmers-willingness-to-accept-gifts-12593360</a:t>
            </a:r>
            <a:r>
              <a:rPr lang="en-GB" sz="3600" dirty="0"/>
              <a:t>  </a:t>
            </a:r>
          </a:p>
          <a:p>
            <a:r>
              <a:rPr lang="en-GB" sz="3600" dirty="0"/>
              <a:t>Sky News (2024b) ‘Intensive work needed to avoid ‘unjust’ transition at Grangemouth oil refinery, report warns’, Sky News, Thursday 18</a:t>
            </a:r>
            <a:r>
              <a:rPr lang="en-GB" sz="3600" baseline="30000" dirty="0"/>
              <a:t>th</a:t>
            </a:r>
            <a:r>
              <a:rPr lang="en-GB" sz="3600" dirty="0"/>
              <a:t> July, pp.1-8, at: </a:t>
            </a:r>
            <a:r>
              <a:rPr lang="en-GB" sz="3600" dirty="0">
                <a:hlinkClick r:id="rId8"/>
              </a:rPr>
              <a:t>https://news.sky.com/story/intensive-work-needed-to-avoid-unjust-transition-at-grangemouth-oil-refinery-report-warns-13180200</a:t>
            </a:r>
            <a:r>
              <a:rPr lang="en-GB" sz="3600" dirty="0"/>
              <a:t> </a:t>
            </a:r>
          </a:p>
          <a:p>
            <a:r>
              <a:rPr lang="en-GB" sz="3600" dirty="0"/>
              <a:t>Stacey, K. and Harvey, F. (2024) ‘Offshore wind to power 20 million UK homes within 5 years, </a:t>
            </a:r>
            <a:r>
              <a:rPr lang="en-GB" sz="3600" dirty="0" err="1"/>
              <a:t>Starmer</a:t>
            </a:r>
            <a:r>
              <a:rPr lang="en-GB" sz="3600" dirty="0"/>
              <a:t> to pledge’, </a:t>
            </a:r>
            <a:r>
              <a:rPr lang="en-GB" sz="3600" i="1" dirty="0"/>
              <a:t>The Guardian, </a:t>
            </a:r>
            <a:r>
              <a:rPr lang="en-GB" sz="3600" dirty="0"/>
              <a:t>Thursday 25</a:t>
            </a:r>
            <a:r>
              <a:rPr lang="en-GB" sz="3600" baseline="30000" dirty="0"/>
              <a:t>th</a:t>
            </a:r>
            <a:r>
              <a:rPr lang="en-GB" sz="3600" dirty="0"/>
              <a:t> July 2024, pp.1-6, published and accessed 25</a:t>
            </a:r>
            <a:r>
              <a:rPr lang="en-GB" sz="3600" baseline="30000" dirty="0"/>
              <a:t>th</a:t>
            </a:r>
            <a:r>
              <a:rPr lang="en-GB" sz="3600" dirty="0"/>
              <a:t> July 2024, at: </a:t>
            </a:r>
            <a:r>
              <a:rPr lang="en-GB" sz="3600" dirty="0">
                <a:hlinkClick r:id="rId9"/>
              </a:rPr>
              <a:t>https://www.theguardian.com/environment/article/2024/jul/25/offshore-wind-to-power-20m-homes-within-five-years-starmer-to-pledge</a:t>
            </a:r>
            <a:r>
              <a:rPr lang="en-GB" sz="3600" dirty="0"/>
              <a:t> </a:t>
            </a:r>
            <a:r>
              <a:rPr lang="en-GB" sz="3600" b="1" dirty="0"/>
              <a:t>  </a:t>
            </a:r>
            <a:endParaRPr lang="en-GB" sz="3600" dirty="0"/>
          </a:p>
          <a:p>
            <a:r>
              <a:rPr lang="en-GB" sz="3600" dirty="0" err="1"/>
              <a:t>Starmer</a:t>
            </a:r>
            <a:r>
              <a:rPr lang="en-GB" sz="3600" dirty="0"/>
              <a:t>, K. (2024) “I will not sacrifice Great British industry to the drum-banging, finger-waving Net Zero extremists”, </a:t>
            </a:r>
            <a:r>
              <a:rPr lang="en-GB" sz="3600" i="1" dirty="0"/>
              <a:t>The Sun, </a:t>
            </a:r>
            <a:r>
              <a:rPr lang="en-GB" sz="3600" dirty="0"/>
              <a:t>3</a:t>
            </a:r>
            <a:r>
              <a:rPr lang="en-GB" sz="3600" baseline="30000" dirty="0"/>
              <a:t>rd</a:t>
            </a:r>
            <a:r>
              <a:rPr lang="en-GB" sz="3600" dirty="0"/>
              <a:t> October 2024, published and accessed 3</a:t>
            </a:r>
            <a:r>
              <a:rPr lang="en-GB" sz="3600" baseline="30000" dirty="0"/>
              <a:t>rd</a:t>
            </a:r>
            <a:r>
              <a:rPr lang="en-GB" sz="3600" dirty="0"/>
              <a:t> October 2024, pp.1-7, at: </a:t>
            </a:r>
            <a:r>
              <a:rPr lang="en-GB" sz="3600" dirty="0">
                <a:hlinkClick r:id="rId10"/>
              </a:rPr>
              <a:t>https://www.thesun.co.uk/news/30853358/keir-starmer-great-british-industry-net-zero/</a:t>
            </a:r>
            <a:r>
              <a:rPr lang="en-GB" sz="3600" dirty="0"/>
              <a:t>  </a:t>
            </a:r>
          </a:p>
        </p:txBody>
      </p:sp>
      <p:sp>
        <p:nvSpPr>
          <p:cNvPr id="4" name="Slide Number Placeholder 3">
            <a:extLst>
              <a:ext uri="{FF2B5EF4-FFF2-40B4-BE49-F238E27FC236}">
                <a16:creationId xmlns:a16="http://schemas.microsoft.com/office/drawing/2014/main" id="{5B332159-0726-C846-B1AB-3A2DD1B00DC1}"/>
              </a:ext>
            </a:extLst>
          </p:cNvPr>
          <p:cNvSpPr>
            <a:spLocks noGrp="1"/>
          </p:cNvSpPr>
          <p:nvPr>
            <p:ph type="sldNum" sz="quarter" idx="12"/>
          </p:nvPr>
        </p:nvSpPr>
        <p:spPr/>
        <p:txBody>
          <a:bodyPr/>
          <a:lstStyle/>
          <a:p>
            <a:fld id="{83349537-72C5-BF4C-AC2C-ED457A06C54F}" type="slidenum">
              <a:rPr lang="en-GB" smtClean="0"/>
              <a:t>38</a:t>
            </a:fld>
            <a:endParaRPr lang="en-GB" dirty="0"/>
          </a:p>
        </p:txBody>
      </p:sp>
    </p:spTree>
    <p:extLst>
      <p:ext uri="{BB962C8B-B14F-4D97-AF65-F5344CB8AC3E}">
        <p14:creationId xmlns:p14="http://schemas.microsoft.com/office/powerpoint/2010/main" val="3871367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2C17-E322-E644-BC47-2D7D746075C9}"/>
              </a:ext>
            </a:extLst>
          </p:cNvPr>
          <p:cNvSpPr>
            <a:spLocks noGrp="1"/>
          </p:cNvSpPr>
          <p:nvPr>
            <p:ph type="title"/>
          </p:nvPr>
        </p:nvSpPr>
        <p:spPr>
          <a:xfrm>
            <a:off x="442912" y="0"/>
            <a:ext cx="11306175" cy="1001714"/>
          </a:xfrm>
        </p:spPr>
        <p:txBody>
          <a:bodyPr/>
          <a:lstStyle/>
          <a:p>
            <a:pPr algn="ctr"/>
            <a:r>
              <a:rPr lang="en-GB" b="1" dirty="0"/>
              <a:t>References 5</a:t>
            </a:r>
            <a:endParaRPr lang="en-GB" dirty="0"/>
          </a:p>
        </p:txBody>
      </p:sp>
      <p:sp>
        <p:nvSpPr>
          <p:cNvPr id="3" name="Content Placeholder 2">
            <a:extLst>
              <a:ext uri="{FF2B5EF4-FFF2-40B4-BE49-F238E27FC236}">
                <a16:creationId xmlns:a16="http://schemas.microsoft.com/office/drawing/2014/main" id="{75B1DB59-D5FC-FA42-BFF4-04D2B2CCD893}"/>
              </a:ext>
            </a:extLst>
          </p:cNvPr>
          <p:cNvSpPr>
            <a:spLocks noGrp="1"/>
          </p:cNvSpPr>
          <p:nvPr>
            <p:ph idx="1"/>
          </p:nvPr>
        </p:nvSpPr>
        <p:spPr>
          <a:xfrm>
            <a:off x="0" y="863028"/>
            <a:ext cx="12192000" cy="5994971"/>
          </a:xfrm>
        </p:spPr>
        <p:txBody>
          <a:bodyPr>
            <a:normAutofit fontScale="55000" lnSpcReduction="20000"/>
          </a:bodyPr>
          <a:lstStyle/>
          <a:p>
            <a:r>
              <a:rPr lang="en-GB" sz="3200" dirty="0" err="1"/>
              <a:t>Starmer</a:t>
            </a:r>
            <a:r>
              <a:rPr lang="en-GB" sz="3200" dirty="0"/>
              <a:t>, K. and Miliband, E. (2024) ‘Press release: New Great British Energy partnership launched to turbocharge energy independence’, </a:t>
            </a:r>
            <a:r>
              <a:rPr lang="en-GB" sz="3200" i="1" dirty="0"/>
              <a:t>GOV.UK, </a:t>
            </a:r>
            <a:r>
              <a:rPr lang="en-GB" sz="3200" dirty="0"/>
              <a:t>25</a:t>
            </a:r>
            <a:r>
              <a:rPr lang="en-GB" sz="3200" baseline="30000" dirty="0"/>
              <a:t>th</a:t>
            </a:r>
            <a:r>
              <a:rPr lang="en-GB" sz="3200" dirty="0"/>
              <a:t> July 2024, published and accessed 25</a:t>
            </a:r>
            <a:r>
              <a:rPr lang="en-GB" sz="3200" baseline="30000" dirty="0"/>
              <a:t>th</a:t>
            </a:r>
            <a:r>
              <a:rPr lang="en-GB" sz="3200" dirty="0"/>
              <a:t> July 2024, pp.1-7, at: </a:t>
            </a:r>
            <a:r>
              <a:rPr lang="en-GB" sz="3200" dirty="0">
                <a:hlinkClick r:id="rId2"/>
              </a:rPr>
              <a:t>https://www.gov.uk/government/news/new-great-british-energy-partnership-launched-to-turbocharge-energy-independence</a:t>
            </a:r>
            <a:r>
              <a:rPr lang="en-GB" sz="3200" dirty="0"/>
              <a:t>    </a:t>
            </a:r>
          </a:p>
          <a:p>
            <a:r>
              <a:rPr lang="en-GB" sz="3200" dirty="0" err="1"/>
              <a:t>Stevis-Gridneff</a:t>
            </a:r>
            <a:r>
              <a:rPr lang="en-GB" sz="3200" dirty="0"/>
              <a:t>, M. (2024) ‘The Greens Are Dead. Long Live the Greens!’, </a:t>
            </a:r>
            <a:r>
              <a:rPr lang="en-GB" sz="3200" i="1" dirty="0"/>
              <a:t>The New York Times, </a:t>
            </a:r>
            <a:r>
              <a:rPr lang="en-GB" sz="3200" dirty="0"/>
              <a:t>16th June 2024, pp.1-3, at: </a:t>
            </a:r>
            <a:r>
              <a:rPr lang="en-GB" sz="3200" dirty="0">
                <a:hlinkClick r:id="rId3"/>
              </a:rPr>
              <a:t>https://www.nytimes.com/2024/06/16/world/europe/eu-elections-green-parties.html</a:t>
            </a:r>
            <a:r>
              <a:rPr lang="en-GB" sz="3200" dirty="0"/>
              <a:t> </a:t>
            </a:r>
          </a:p>
          <a:p>
            <a:r>
              <a:rPr lang="en-US" sz="3300" dirty="0"/>
              <a:t>Teeter, P. and Sandberg, J., (2016) “Constraining or Enabling Green Capability Development? How Policy Uncertainty Affects Organizational Responses to Flexible Environmental Regulations”. </a:t>
            </a:r>
            <a:r>
              <a:rPr lang="en-US" sz="3300" i="1" dirty="0"/>
              <a:t>British Journal of Management, </a:t>
            </a:r>
            <a:r>
              <a:rPr lang="en-US" sz="3300" dirty="0"/>
              <a:t>28(4): 649-665.</a:t>
            </a:r>
          </a:p>
          <a:p>
            <a:r>
              <a:rPr lang="en-US" sz="3300" dirty="0"/>
              <a:t>Thomas, H. and Palmer, M. (2024) ‘Tata talks under way but no full jobs guarantee - Reynolds’, </a:t>
            </a:r>
            <a:r>
              <a:rPr lang="en-US" sz="3300" i="1" dirty="0"/>
              <a:t>BBC News, </a:t>
            </a:r>
            <a:r>
              <a:rPr lang="en-US" sz="3300" dirty="0"/>
              <a:t>7</a:t>
            </a:r>
            <a:r>
              <a:rPr lang="en-US" sz="3300" baseline="30000" dirty="0"/>
              <a:t>th</a:t>
            </a:r>
            <a:r>
              <a:rPr lang="en-US" sz="3300" dirty="0"/>
              <a:t> July 2024, pp.1-5, at: </a:t>
            </a:r>
            <a:r>
              <a:rPr lang="en-US" sz="3300" dirty="0">
                <a:hlinkClick r:id="rId4"/>
              </a:rPr>
              <a:t>https://www.bbc.co.uk/news/articles/c10lm46z54mo#:~:text=The%20UK%20government's%20new%20business,technologies%20would%20employ%20fewer%20people</a:t>
            </a:r>
            <a:r>
              <a:rPr lang="en-US" sz="3300" dirty="0"/>
              <a:t>. </a:t>
            </a:r>
            <a:endParaRPr lang="en-GB" sz="3300" dirty="0"/>
          </a:p>
          <a:p>
            <a:r>
              <a:rPr lang="en-GB" sz="3300" dirty="0"/>
              <a:t>Trevelyan, A.M. and Keegan, G. (2021) in ‘Green Jobs Taskforce: report to Government, Industry and the Skills Sector’, </a:t>
            </a:r>
            <a:r>
              <a:rPr lang="en-GB" sz="3300" i="1" dirty="0"/>
              <a:t>Department for Business, Energy &amp; Industrial Strategy GOV.UK</a:t>
            </a:r>
            <a:r>
              <a:rPr lang="en-GB" sz="3300" dirty="0"/>
              <a:t>, pp.3-4, published and accessed 14</a:t>
            </a:r>
            <a:r>
              <a:rPr lang="en-GB" sz="3300" baseline="30000" dirty="0"/>
              <a:t>th</a:t>
            </a:r>
            <a:r>
              <a:rPr lang="en-GB" sz="3300" dirty="0"/>
              <a:t> July 2021, at: </a:t>
            </a:r>
            <a:r>
              <a:rPr lang="en-US" sz="3300" u="sng" dirty="0">
                <a:hlinkClick r:id="rId5"/>
              </a:rPr>
              <a:t>https://www.gov.uk/government/publications/green-jobs-taskforce-report</a:t>
            </a:r>
            <a:r>
              <a:rPr lang="en-GB" sz="3300" dirty="0"/>
              <a:t> </a:t>
            </a:r>
          </a:p>
          <a:p>
            <a:r>
              <a:rPr lang="en-GB" sz="3600" dirty="0"/>
              <a:t>Vaughan, A. (2024) ‘Ed Miliband asks CCC for 2035 climate target’, Twitter / X, Thursday 8</a:t>
            </a:r>
            <a:r>
              <a:rPr lang="en-GB" sz="3600" baseline="30000" dirty="0"/>
              <a:t>th</a:t>
            </a:r>
            <a:r>
              <a:rPr lang="en-GB" sz="3600" dirty="0"/>
              <a:t> August, p.1, at: </a:t>
            </a:r>
            <a:r>
              <a:rPr lang="en-GB" sz="3600" dirty="0">
                <a:hlinkClick r:id="rId6"/>
              </a:rPr>
              <a:t>https://x.com/adamvaughan_uk/status/1821563605948481974</a:t>
            </a:r>
            <a:r>
              <a:rPr lang="en-GB" sz="3600" dirty="0"/>
              <a:t> </a:t>
            </a:r>
          </a:p>
          <a:p>
            <a:r>
              <a:rPr lang="en-GB" sz="3300" dirty="0"/>
              <a:t>Vincent, S., Bamber, G.J., </a:t>
            </a:r>
            <a:r>
              <a:rPr lang="en-GB" sz="3300" dirty="0" err="1"/>
              <a:t>Delbridge</a:t>
            </a:r>
            <a:r>
              <a:rPr lang="en-GB" sz="3300" dirty="0"/>
              <a:t>, R., </a:t>
            </a:r>
            <a:r>
              <a:rPr lang="en-GB" sz="3300" dirty="0" err="1"/>
              <a:t>Doellgast</a:t>
            </a:r>
            <a:r>
              <a:rPr lang="en-GB" sz="3300" dirty="0"/>
              <a:t>, V., Grady, J. and </a:t>
            </a:r>
            <a:r>
              <a:rPr lang="en-GB" sz="3300" dirty="0" err="1"/>
              <a:t>Grugulis</a:t>
            </a:r>
            <a:r>
              <a:rPr lang="en-GB" sz="3300" dirty="0"/>
              <a:t>, I., (2020) “Special Issue: Situating Human Resource Management Practices in their Political and Economic Context”. </a:t>
            </a:r>
            <a:r>
              <a:rPr lang="en-GB" sz="3300" i="1" dirty="0"/>
              <a:t>Human Resource Management Journal,</a:t>
            </a:r>
            <a:r>
              <a:rPr lang="en-GB" sz="3300" dirty="0"/>
              <a:t> 30(4): </a:t>
            </a:r>
            <a:r>
              <a:rPr lang="en-GB" sz="3300" dirty="0" err="1"/>
              <a:t>i</a:t>
            </a:r>
            <a:r>
              <a:rPr lang="en-GB" sz="3300" dirty="0"/>
              <a:t>-iv, 461-623 (November), at: </a:t>
            </a:r>
            <a:r>
              <a:rPr lang="en-US" sz="3300" u="sng" dirty="0">
                <a:hlinkClick r:id="rId7"/>
              </a:rPr>
              <a:t>https://onlinelibrary.wiley.com/toc/17488583/2020/30/4</a:t>
            </a:r>
            <a:r>
              <a:rPr lang="en-GB" sz="3300" dirty="0"/>
              <a:t> </a:t>
            </a:r>
          </a:p>
          <a:p>
            <a:r>
              <a:rPr lang="en-GB" sz="3300" dirty="0"/>
              <a:t>Ward, B. (2024) ‘Rachel Reeves’ mission must be to invest in a sustainable future’, </a:t>
            </a:r>
            <a:r>
              <a:rPr lang="en-GB" sz="3300" i="1" dirty="0"/>
              <a:t>The Guardian, </a:t>
            </a:r>
            <a:r>
              <a:rPr lang="en-GB" sz="3300" dirty="0"/>
              <a:t>Thursday 26</a:t>
            </a:r>
            <a:r>
              <a:rPr lang="en-GB" sz="3300" baseline="30000" dirty="0"/>
              <a:t>th</a:t>
            </a:r>
            <a:r>
              <a:rPr lang="en-GB" sz="3300" dirty="0"/>
              <a:t> September, pp.1-2, published and accessed 26</a:t>
            </a:r>
            <a:r>
              <a:rPr lang="en-GB" sz="3300" baseline="30000" dirty="0"/>
              <a:t>th</a:t>
            </a:r>
            <a:r>
              <a:rPr lang="en-GB" sz="3300" dirty="0"/>
              <a:t> September 2024, at: </a:t>
            </a:r>
            <a:r>
              <a:rPr lang="en-GB" sz="3300" dirty="0">
                <a:hlinkClick r:id="rId8"/>
              </a:rPr>
              <a:t>https://www.theguardian.com/politics/2024/sep/26/rachel-reeves-mission-must-be-to-invest-in-a-sustainable-future</a:t>
            </a:r>
            <a:r>
              <a:rPr lang="en-GB" sz="3300" dirty="0"/>
              <a:t> </a:t>
            </a:r>
          </a:p>
          <a:p>
            <a:r>
              <a:rPr lang="en-GB" sz="3300" dirty="0"/>
              <a:t>Wilkinson, A., Knoll, M., Mowbray, P.K. and </a:t>
            </a:r>
            <a:r>
              <a:rPr lang="en-GB" sz="3300" dirty="0" err="1"/>
              <a:t>Dundon</a:t>
            </a:r>
            <a:r>
              <a:rPr lang="en-GB" sz="3300" dirty="0"/>
              <a:t>, T., 2021, “New Trajectories in Worker Voice: Integrating and Applying Contemporary Challenges in the Organization of Work”. </a:t>
            </a:r>
            <a:r>
              <a:rPr lang="en-GB" sz="3300" i="1" dirty="0"/>
              <a:t>British Journal of Management, </a:t>
            </a:r>
            <a:r>
              <a:rPr lang="en-GB" sz="3300" dirty="0"/>
              <a:t>32(3): 693-707, at: </a:t>
            </a:r>
            <a:r>
              <a:rPr lang="en-US" sz="3300" u="sng" dirty="0">
                <a:hlinkClick r:id="rId9"/>
              </a:rPr>
              <a:t>https://onlinelibrary.wiley.com/doi/10.1111/1467-8551.12528</a:t>
            </a:r>
            <a:r>
              <a:rPr lang="en-GB" sz="3300" dirty="0"/>
              <a:t> </a:t>
            </a:r>
            <a:endParaRPr lang="en-GB" sz="3600" dirty="0"/>
          </a:p>
        </p:txBody>
      </p:sp>
      <p:sp>
        <p:nvSpPr>
          <p:cNvPr id="4" name="Slide Number Placeholder 3">
            <a:extLst>
              <a:ext uri="{FF2B5EF4-FFF2-40B4-BE49-F238E27FC236}">
                <a16:creationId xmlns:a16="http://schemas.microsoft.com/office/drawing/2014/main" id="{5B332159-0726-C846-B1AB-3A2DD1B00DC1}"/>
              </a:ext>
            </a:extLst>
          </p:cNvPr>
          <p:cNvSpPr>
            <a:spLocks noGrp="1"/>
          </p:cNvSpPr>
          <p:nvPr>
            <p:ph type="sldNum" sz="quarter" idx="12"/>
          </p:nvPr>
        </p:nvSpPr>
        <p:spPr/>
        <p:txBody>
          <a:bodyPr/>
          <a:lstStyle/>
          <a:p>
            <a:fld id="{83349537-72C5-BF4C-AC2C-ED457A06C54F}" type="slidenum">
              <a:rPr lang="en-GB" smtClean="0"/>
              <a:t>39</a:t>
            </a:fld>
            <a:endParaRPr lang="en-GB" dirty="0"/>
          </a:p>
        </p:txBody>
      </p:sp>
    </p:spTree>
    <p:extLst>
      <p:ext uri="{BB962C8B-B14F-4D97-AF65-F5344CB8AC3E}">
        <p14:creationId xmlns:p14="http://schemas.microsoft.com/office/powerpoint/2010/main" val="3737769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0"/>
            <a:ext cx="12192000" cy="668293"/>
          </a:xfrm>
        </p:spPr>
        <p:txBody>
          <a:bodyPr>
            <a:normAutofit fontScale="90000"/>
          </a:bodyPr>
          <a:lstStyle/>
          <a:p>
            <a:pPr algn="ctr"/>
            <a:r>
              <a:rPr lang="en-GB" b="1" dirty="0">
                <a:solidFill>
                  <a:srgbClr val="7030A0"/>
                </a:solidFill>
              </a:rPr>
              <a:t>Implications from UK experience for others are?</a:t>
            </a:r>
          </a:p>
        </p:txBody>
      </p:sp>
      <p:pic>
        <p:nvPicPr>
          <p:cNvPr id="6" name="Content Placeholder 5">
            <a:extLst>
              <a:ext uri="{FF2B5EF4-FFF2-40B4-BE49-F238E27FC236}">
                <a16:creationId xmlns:a16="http://schemas.microsoft.com/office/drawing/2014/main" id="{EECE9EBE-CE52-724B-BA0C-9D00AEB478AE}"/>
              </a:ext>
            </a:extLst>
          </p:cNvPr>
          <p:cNvPicPr>
            <a:picLocks noGrp="1" noChangeAspect="1"/>
          </p:cNvPicPr>
          <p:nvPr>
            <p:ph idx="1"/>
          </p:nvPr>
        </p:nvPicPr>
        <p:blipFill>
          <a:blip r:embed="rId2"/>
          <a:stretch>
            <a:fillRect/>
          </a:stretch>
        </p:blipFill>
        <p:spPr>
          <a:xfrm>
            <a:off x="0" y="668293"/>
            <a:ext cx="5842000" cy="2943314"/>
          </a:xfrm>
        </p:spPr>
      </p:pic>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4</a:t>
            </a:fld>
            <a:endParaRPr lang="en-GB" dirty="0"/>
          </a:p>
        </p:txBody>
      </p:sp>
      <p:sp>
        <p:nvSpPr>
          <p:cNvPr id="5" name="TextBox 4">
            <a:extLst>
              <a:ext uri="{FF2B5EF4-FFF2-40B4-BE49-F238E27FC236}">
                <a16:creationId xmlns:a16="http://schemas.microsoft.com/office/drawing/2014/main" id="{504BC5A3-9E4D-6145-B8D9-D9A167ACBC6B}"/>
              </a:ext>
            </a:extLst>
          </p:cNvPr>
          <p:cNvSpPr txBox="1"/>
          <p:nvPr/>
        </p:nvSpPr>
        <p:spPr>
          <a:xfrm>
            <a:off x="3195263" y="2095928"/>
            <a:ext cx="0" cy="0"/>
          </a:xfrm>
          <a:prstGeom prst="rect">
            <a:avLst/>
          </a:prstGeom>
          <a:noFill/>
        </p:spPr>
        <p:txBody>
          <a:bodyPr wrap="none" lIns="0" tIns="0" rIns="0" bIns="0" rtlCol="0" anchor="b" anchorCtr="0">
            <a:normAutofit fontScale="25000" lnSpcReduction="20000"/>
          </a:bodyPr>
          <a:lstStyle/>
          <a:p>
            <a:pPr algn="r"/>
            <a:endParaRPr lang="en-GB" dirty="0"/>
          </a:p>
        </p:txBody>
      </p:sp>
      <p:pic>
        <p:nvPicPr>
          <p:cNvPr id="7" name="Picture 6">
            <a:extLst>
              <a:ext uri="{FF2B5EF4-FFF2-40B4-BE49-F238E27FC236}">
                <a16:creationId xmlns:a16="http://schemas.microsoft.com/office/drawing/2014/main" id="{7F7AC9A6-A745-694A-97C8-05A95A119190}"/>
              </a:ext>
            </a:extLst>
          </p:cNvPr>
          <p:cNvPicPr>
            <a:picLocks noChangeAspect="1"/>
          </p:cNvPicPr>
          <p:nvPr/>
        </p:nvPicPr>
        <p:blipFill>
          <a:blip r:embed="rId3"/>
          <a:stretch>
            <a:fillRect/>
          </a:stretch>
        </p:blipFill>
        <p:spPr>
          <a:xfrm>
            <a:off x="5842000" y="668293"/>
            <a:ext cx="6350000" cy="3175000"/>
          </a:xfrm>
          <a:prstGeom prst="rect">
            <a:avLst/>
          </a:prstGeom>
        </p:spPr>
      </p:pic>
      <p:pic>
        <p:nvPicPr>
          <p:cNvPr id="8" name="Picture 7">
            <a:extLst>
              <a:ext uri="{FF2B5EF4-FFF2-40B4-BE49-F238E27FC236}">
                <a16:creationId xmlns:a16="http://schemas.microsoft.com/office/drawing/2014/main" id="{213B2F08-02AC-4C4C-A202-079AAD851523}"/>
              </a:ext>
            </a:extLst>
          </p:cNvPr>
          <p:cNvPicPr>
            <a:picLocks noChangeAspect="1"/>
          </p:cNvPicPr>
          <p:nvPr/>
        </p:nvPicPr>
        <p:blipFill>
          <a:blip r:embed="rId4"/>
          <a:stretch>
            <a:fillRect/>
          </a:stretch>
        </p:blipFill>
        <p:spPr>
          <a:xfrm>
            <a:off x="0" y="3611606"/>
            <a:ext cx="4724882" cy="3244211"/>
          </a:xfrm>
          <a:prstGeom prst="rect">
            <a:avLst/>
          </a:prstGeom>
        </p:spPr>
      </p:pic>
      <p:pic>
        <p:nvPicPr>
          <p:cNvPr id="9" name="Picture 8">
            <a:extLst>
              <a:ext uri="{FF2B5EF4-FFF2-40B4-BE49-F238E27FC236}">
                <a16:creationId xmlns:a16="http://schemas.microsoft.com/office/drawing/2014/main" id="{0594BA27-A88B-C34A-8BA8-371555D42264}"/>
              </a:ext>
            </a:extLst>
          </p:cNvPr>
          <p:cNvPicPr>
            <a:picLocks noChangeAspect="1"/>
          </p:cNvPicPr>
          <p:nvPr/>
        </p:nvPicPr>
        <p:blipFill>
          <a:blip r:embed="rId5"/>
          <a:stretch>
            <a:fillRect/>
          </a:stretch>
        </p:blipFill>
        <p:spPr>
          <a:xfrm>
            <a:off x="5842000" y="3417159"/>
            <a:ext cx="6350000" cy="3438659"/>
          </a:xfrm>
          <a:prstGeom prst="rect">
            <a:avLst/>
          </a:prstGeom>
        </p:spPr>
      </p:pic>
      <p:pic>
        <p:nvPicPr>
          <p:cNvPr id="10" name="Picture 9">
            <a:extLst>
              <a:ext uri="{FF2B5EF4-FFF2-40B4-BE49-F238E27FC236}">
                <a16:creationId xmlns:a16="http://schemas.microsoft.com/office/drawing/2014/main" id="{61420939-48DC-2048-820E-F68ADC9FF59F}"/>
              </a:ext>
            </a:extLst>
          </p:cNvPr>
          <p:cNvPicPr>
            <a:picLocks noChangeAspect="1"/>
          </p:cNvPicPr>
          <p:nvPr/>
        </p:nvPicPr>
        <p:blipFill>
          <a:blip r:embed="rId6"/>
          <a:stretch>
            <a:fillRect/>
          </a:stretch>
        </p:blipFill>
        <p:spPr>
          <a:xfrm>
            <a:off x="4005709" y="2563858"/>
            <a:ext cx="3975100" cy="2095500"/>
          </a:xfrm>
          <a:prstGeom prst="rect">
            <a:avLst/>
          </a:prstGeom>
        </p:spPr>
      </p:pic>
    </p:spTree>
    <p:extLst>
      <p:ext uri="{BB962C8B-B14F-4D97-AF65-F5344CB8AC3E}">
        <p14:creationId xmlns:p14="http://schemas.microsoft.com/office/powerpoint/2010/main" val="1158337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2C17-E322-E644-BC47-2D7D746075C9}"/>
              </a:ext>
            </a:extLst>
          </p:cNvPr>
          <p:cNvSpPr>
            <a:spLocks noGrp="1"/>
          </p:cNvSpPr>
          <p:nvPr>
            <p:ph type="title"/>
          </p:nvPr>
        </p:nvSpPr>
        <p:spPr>
          <a:xfrm>
            <a:off x="442912" y="113016"/>
            <a:ext cx="11306175" cy="1001714"/>
          </a:xfrm>
        </p:spPr>
        <p:txBody>
          <a:bodyPr/>
          <a:lstStyle/>
          <a:p>
            <a:pPr algn="ctr"/>
            <a:r>
              <a:rPr lang="en-GB" b="1" dirty="0">
                <a:solidFill>
                  <a:srgbClr val="7030A0"/>
                </a:solidFill>
                <a:latin typeface="+mn-lt"/>
              </a:rPr>
              <a:t>European Union - EU</a:t>
            </a:r>
          </a:p>
        </p:txBody>
      </p:sp>
      <p:sp>
        <p:nvSpPr>
          <p:cNvPr id="3" name="Content Placeholder 2">
            <a:extLst>
              <a:ext uri="{FF2B5EF4-FFF2-40B4-BE49-F238E27FC236}">
                <a16:creationId xmlns:a16="http://schemas.microsoft.com/office/drawing/2014/main" id="{75B1DB59-D5FC-FA42-BFF4-04D2B2CCD893}"/>
              </a:ext>
            </a:extLst>
          </p:cNvPr>
          <p:cNvSpPr>
            <a:spLocks noGrp="1"/>
          </p:cNvSpPr>
          <p:nvPr>
            <p:ph idx="1"/>
          </p:nvPr>
        </p:nvSpPr>
        <p:spPr>
          <a:xfrm>
            <a:off x="0" y="1500026"/>
            <a:ext cx="12192000" cy="5357973"/>
          </a:xfrm>
        </p:spPr>
        <p:txBody>
          <a:bodyPr>
            <a:normAutofit/>
          </a:bodyPr>
          <a:lstStyle/>
          <a:p>
            <a:r>
              <a:rPr lang="en-GB" sz="3600" dirty="0"/>
              <a:t>The greens tanked: losing one-third of their seats in the European Parliament elections in 2024</a:t>
            </a:r>
          </a:p>
          <a:p>
            <a:r>
              <a:rPr lang="en-GB" sz="3600" dirty="0"/>
              <a:t>But prior EU record: emerged as the world’s most ambitious frontier in fighting climate change – through</a:t>
            </a:r>
          </a:p>
          <a:p>
            <a:r>
              <a:rPr lang="en-GB" sz="3600" dirty="0"/>
              <a:t>setting high targets to cut emissions</a:t>
            </a:r>
          </a:p>
          <a:p>
            <a:r>
              <a:rPr lang="en-GB" sz="3600" dirty="0"/>
              <a:t>preparing to ditch combustion engines</a:t>
            </a:r>
          </a:p>
          <a:p>
            <a:r>
              <a:rPr lang="en-GB" sz="3600" dirty="0"/>
              <a:t>pushing for nature restoration and </a:t>
            </a:r>
          </a:p>
          <a:p>
            <a:r>
              <a:rPr lang="en-GB" sz="3600" dirty="0"/>
              <a:t>curbing the effect of faming on nature </a:t>
            </a:r>
          </a:p>
          <a:p>
            <a:pPr marL="0" indent="0">
              <a:buNone/>
            </a:pPr>
            <a:r>
              <a:rPr lang="en-GB" sz="3600" dirty="0"/>
              <a:t>(</a:t>
            </a:r>
            <a:r>
              <a:rPr lang="en-GB" sz="3600" dirty="0" err="1"/>
              <a:t>Stevis-Gridneff</a:t>
            </a:r>
            <a:r>
              <a:rPr lang="en-GB" sz="3600" dirty="0"/>
              <a:t>, 2024, p.1). </a:t>
            </a:r>
            <a:r>
              <a:rPr lang="en-GB" sz="3600" b="1" dirty="0"/>
              <a:t> </a:t>
            </a:r>
            <a:endParaRPr lang="en-GB" sz="3600" dirty="0"/>
          </a:p>
        </p:txBody>
      </p:sp>
      <p:sp>
        <p:nvSpPr>
          <p:cNvPr id="4" name="Slide Number Placeholder 3">
            <a:extLst>
              <a:ext uri="{FF2B5EF4-FFF2-40B4-BE49-F238E27FC236}">
                <a16:creationId xmlns:a16="http://schemas.microsoft.com/office/drawing/2014/main" id="{5B332159-0726-C846-B1AB-3A2DD1B00DC1}"/>
              </a:ext>
            </a:extLst>
          </p:cNvPr>
          <p:cNvSpPr>
            <a:spLocks noGrp="1"/>
          </p:cNvSpPr>
          <p:nvPr>
            <p:ph type="sldNum" sz="quarter" idx="12"/>
          </p:nvPr>
        </p:nvSpPr>
        <p:spPr/>
        <p:txBody>
          <a:bodyPr/>
          <a:lstStyle/>
          <a:p>
            <a:fld id="{83349537-72C5-BF4C-AC2C-ED457A06C54F}" type="slidenum">
              <a:rPr lang="en-GB" smtClean="0"/>
              <a:t>40</a:t>
            </a:fld>
            <a:endParaRPr lang="en-GB" dirty="0"/>
          </a:p>
        </p:txBody>
      </p:sp>
    </p:spTree>
    <p:extLst>
      <p:ext uri="{BB962C8B-B14F-4D97-AF65-F5344CB8AC3E}">
        <p14:creationId xmlns:p14="http://schemas.microsoft.com/office/powerpoint/2010/main" val="3960264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0" y="1156432"/>
            <a:ext cx="12192000" cy="5701567"/>
          </a:xfrm>
        </p:spPr>
        <p:txBody>
          <a:bodyPr>
            <a:normAutofit/>
          </a:bodyPr>
          <a:lstStyle/>
          <a:p>
            <a:pPr marL="0" indent="0" algn="ctr">
              <a:buNone/>
            </a:pPr>
            <a:endParaRPr lang="en-GB" sz="9600" i="1" dirty="0">
              <a:solidFill>
                <a:srgbClr val="7030A0"/>
              </a:solidFill>
            </a:endParaRPr>
          </a:p>
          <a:p>
            <a:pPr marL="0" indent="0" algn="ctr">
              <a:buNone/>
            </a:pPr>
            <a:r>
              <a:rPr lang="en-GB" sz="9600" b="1" i="1" dirty="0">
                <a:solidFill>
                  <a:srgbClr val="7030A0"/>
                </a:solidFill>
              </a:rPr>
              <a:t>Your “to do” list is? </a:t>
            </a:r>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5</a:t>
            </a:fld>
            <a:endParaRPr lang="en-GB" dirty="0"/>
          </a:p>
        </p:txBody>
      </p:sp>
    </p:spTree>
    <p:extLst>
      <p:ext uri="{BB962C8B-B14F-4D97-AF65-F5344CB8AC3E}">
        <p14:creationId xmlns:p14="http://schemas.microsoft.com/office/powerpoint/2010/main" val="3446977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1"/>
            <a:ext cx="12191999" cy="914400"/>
          </a:xfrm>
        </p:spPr>
        <p:txBody>
          <a:bodyPr>
            <a:normAutofit/>
          </a:bodyPr>
          <a:lstStyle/>
          <a:p>
            <a:pPr algn="ctr"/>
            <a:r>
              <a:rPr lang="en-GB" b="1" dirty="0">
                <a:solidFill>
                  <a:srgbClr val="7030A0"/>
                </a:solidFill>
                <a:latin typeface="+mn-lt"/>
              </a:rPr>
              <a:t>Understand UK experience</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0" y="1156432"/>
            <a:ext cx="12192000" cy="5701567"/>
          </a:xfrm>
        </p:spPr>
        <p:txBody>
          <a:bodyPr>
            <a:normAutofit lnSpcReduction="10000"/>
          </a:bodyPr>
          <a:lstStyle/>
          <a:p>
            <a:pPr>
              <a:buFontTx/>
              <a:buChar char="-"/>
            </a:pPr>
            <a:r>
              <a:rPr lang="en-GB" b="1" dirty="0"/>
              <a:t>UK financial prudence – </a:t>
            </a:r>
            <a:r>
              <a:rPr lang="en-GB" dirty="0"/>
              <a:t>costs of eco-employment</a:t>
            </a:r>
          </a:p>
          <a:p>
            <a:pPr>
              <a:buFontTx/>
              <a:buChar char="-"/>
            </a:pPr>
            <a:r>
              <a:rPr lang="en-GB" b="1" dirty="0"/>
              <a:t>UK private-sector development of renewables</a:t>
            </a:r>
          </a:p>
          <a:p>
            <a:pPr>
              <a:buFontTx/>
              <a:buChar char="-"/>
            </a:pPr>
            <a:r>
              <a:rPr lang="en-GB" dirty="0"/>
              <a:t>But… </a:t>
            </a:r>
            <a:r>
              <a:rPr lang="en-GB" b="1" dirty="0"/>
              <a:t>China &amp; Europeans = leading examples of big state action </a:t>
            </a:r>
            <a:r>
              <a:rPr lang="en-GB" dirty="0"/>
              <a:t>(see Renwick, 2024)</a:t>
            </a:r>
          </a:p>
          <a:p>
            <a:pPr>
              <a:buFontTx/>
              <a:buChar char="-"/>
            </a:pPr>
            <a:endParaRPr lang="en-GB" dirty="0"/>
          </a:p>
          <a:p>
            <a:pPr marL="0" indent="0" algn="ctr">
              <a:buNone/>
            </a:pPr>
            <a:r>
              <a:rPr lang="en-GB" b="1" u="sng" dirty="0">
                <a:solidFill>
                  <a:srgbClr val="FF0000"/>
                </a:solidFill>
                <a:latin typeface="+mj-lt"/>
              </a:rPr>
              <a:t>China is ahead: £13bn for nuclear power stations – so why listen to UK? Well..</a:t>
            </a:r>
          </a:p>
          <a:p>
            <a:pPr marL="0" indent="0">
              <a:buNone/>
            </a:pPr>
            <a:endParaRPr lang="en-GB" b="1" u="sng" dirty="0"/>
          </a:p>
          <a:p>
            <a:r>
              <a:rPr lang="en-GB" b="1" dirty="0"/>
              <a:t>UK’s 142-year history of coal-fired electricity ended </a:t>
            </a:r>
            <a:r>
              <a:rPr lang="en-GB" dirty="0"/>
              <a:t>- last Ratcliffe-on-Soar plant in Nottinghamshire closed </a:t>
            </a:r>
          </a:p>
          <a:p>
            <a:r>
              <a:rPr lang="en-GB" b="1" dirty="0"/>
              <a:t>UK lesson? - no coal can be done</a:t>
            </a:r>
            <a:endParaRPr lang="en-GB" dirty="0"/>
          </a:p>
          <a:p>
            <a:r>
              <a:rPr lang="en-GB" dirty="0"/>
              <a:t>Ratcliffe – coal made up to 80% of UK electricity in early 1980s, plus 40% in 2012 </a:t>
            </a:r>
            <a:r>
              <a:rPr lang="en-GB" b="1" dirty="0"/>
              <a:t>[key figures for China?]</a:t>
            </a:r>
            <a:endParaRPr lang="en-GB" dirty="0"/>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6</a:t>
            </a:fld>
            <a:endParaRPr lang="en-GB" dirty="0"/>
          </a:p>
        </p:txBody>
      </p:sp>
    </p:spTree>
    <p:extLst>
      <p:ext uri="{BB962C8B-B14F-4D97-AF65-F5344CB8AC3E}">
        <p14:creationId xmlns:p14="http://schemas.microsoft.com/office/powerpoint/2010/main" val="1211301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Comprehend some limited UK successes</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a:bodyPr>
          <a:lstStyle/>
          <a:p>
            <a:r>
              <a:rPr lang="en-GB" b="1" dirty="0"/>
              <a:t>UK experience – may work elsewhere? Examples… </a:t>
            </a:r>
          </a:p>
          <a:p>
            <a:pPr marL="342900" indent="-342900"/>
            <a:r>
              <a:rPr lang="en-GB" dirty="0"/>
              <a:t>setting net zero target into law</a:t>
            </a:r>
          </a:p>
          <a:p>
            <a:pPr marL="342900" indent="-342900"/>
            <a:r>
              <a:rPr lang="en-GB" dirty="0"/>
              <a:t>hosting COP 26 climate summit</a:t>
            </a:r>
          </a:p>
          <a:p>
            <a:pPr marL="342900" indent="-342900"/>
            <a:r>
              <a:rPr lang="en-GB" dirty="0"/>
              <a:t>backing offshore wind</a:t>
            </a:r>
          </a:p>
          <a:p>
            <a:pPr marL="342900" indent="-342900"/>
            <a:r>
              <a:rPr lang="en-GB" dirty="0"/>
              <a:t>conceiving Zero Emission Vehicle mandate </a:t>
            </a:r>
          </a:p>
          <a:p>
            <a:pPr marL="342900" indent="-342900"/>
            <a:r>
              <a:rPr lang="en-GB" dirty="0"/>
              <a:t>Establishing heat pump mandate (Johnstone, 2024, p.6).</a:t>
            </a:r>
          </a:p>
          <a:p>
            <a:r>
              <a:rPr lang="en-GB" b="1" dirty="0"/>
              <a:t>Macquarie set to pump £20bn into Britain</a:t>
            </a:r>
            <a:r>
              <a:rPr lang="en-GB" dirty="0"/>
              <a:t> – Australian infrastructure giant to back energy, waste, transport and water sectors (Gill &amp; Treanor, 2024, p.1).  </a:t>
            </a:r>
          </a:p>
          <a:p>
            <a:r>
              <a:rPr lang="en-GB" b="1" dirty="0"/>
              <a:t>Nissan sticks to electric car pledge </a:t>
            </a:r>
            <a:r>
              <a:rPr lang="en-GB" dirty="0"/>
              <a:t>– plans </a:t>
            </a:r>
            <a:r>
              <a:rPr lang="en-GB" b="1" dirty="0"/>
              <a:t>£3bn redevelopment of Sunderland plant</a:t>
            </a:r>
            <a:r>
              <a:rPr lang="en-GB" dirty="0"/>
              <a:t> including third </a:t>
            </a:r>
            <a:r>
              <a:rPr lang="en-GB" b="1" dirty="0"/>
              <a:t>battery-producing Giga-factory, </a:t>
            </a:r>
            <a:r>
              <a:rPr lang="en-GB" dirty="0"/>
              <a:t>and will sell only zero emission cars by 2030 (Lea, 2024, p.1).</a:t>
            </a:r>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7</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2696775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Acknowledge some UK green growth &amp; strengths </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1027416"/>
            <a:ext cx="12191998" cy="5830583"/>
          </a:xfrm>
        </p:spPr>
        <p:txBody>
          <a:bodyPr>
            <a:normAutofit fontScale="85000" lnSpcReduction="20000"/>
          </a:bodyPr>
          <a:lstStyle/>
          <a:p>
            <a:pPr marL="0" indent="0" algn="ctr">
              <a:buNone/>
            </a:pPr>
            <a:r>
              <a:rPr lang="en-GB" sz="3800" b="1" dirty="0">
                <a:solidFill>
                  <a:srgbClr val="00B0F0"/>
                </a:solidFill>
                <a:latin typeface="+mj-lt"/>
              </a:rPr>
              <a:t>Confederation of British Industry (CBI) </a:t>
            </a:r>
            <a:endParaRPr lang="en-GB" b="1" u="sng" dirty="0">
              <a:solidFill>
                <a:srgbClr val="00B0F0"/>
              </a:solidFill>
              <a:latin typeface="+mj-lt"/>
            </a:endParaRPr>
          </a:p>
          <a:p>
            <a:r>
              <a:rPr lang="en-GB" b="1" dirty="0"/>
              <a:t>9% growth in UK net zero economy far exceeded GDP growth of circa 0.1% 2023</a:t>
            </a:r>
            <a:r>
              <a:rPr lang="en-GB" dirty="0"/>
              <a:t>, indicating the need for a clear green plan to attract private investment</a:t>
            </a:r>
          </a:p>
          <a:p>
            <a:r>
              <a:rPr lang="en-GB" dirty="0"/>
              <a:t>government </a:t>
            </a:r>
            <a:r>
              <a:rPr lang="en-GB" b="1" dirty="0"/>
              <a:t>could add up to £57 billion to UK economy from green growth by 2030 </a:t>
            </a:r>
            <a:r>
              <a:rPr lang="en-GB" dirty="0"/>
              <a:t>(Seabrook, 2024, pp.3-4).</a:t>
            </a:r>
          </a:p>
          <a:p>
            <a:pPr marL="0" indent="0" algn="ctr">
              <a:buNone/>
            </a:pPr>
            <a:endParaRPr lang="en-GB" b="1" dirty="0"/>
          </a:p>
          <a:p>
            <a:pPr marL="0" indent="0" algn="ctr">
              <a:buNone/>
            </a:pPr>
            <a:r>
              <a:rPr lang="en-GB" sz="3800" b="1" dirty="0">
                <a:solidFill>
                  <a:srgbClr val="00B050"/>
                </a:solidFill>
                <a:latin typeface="+mj-lt"/>
              </a:rPr>
              <a:t>Ed Miliband - UK strengths</a:t>
            </a:r>
          </a:p>
          <a:p>
            <a:pPr marL="0" indent="0">
              <a:buNone/>
            </a:pPr>
            <a:r>
              <a:rPr lang="en-GB" dirty="0"/>
              <a:t>1. “An island nation, with our unrivalled potential for </a:t>
            </a:r>
            <a:r>
              <a:rPr lang="en-GB" b="1" dirty="0"/>
              <a:t>offshore wind.</a:t>
            </a:r>
          </a:p>
          <a:p>
            <a:pPr marL="0" indent="0">
              <a:buNone/>
            </a:pPr>
            <a:r>
              <a:rPr lang="en-GB" dirty="0"/>
              <a:t>2. The unique </a:t>
            </a:r>
            <a:r>
              <a:rPr lang="en-GB" b="1" dirty="0"/>
              <a:t>geology of </a:t>
            </a:r>
            <a:r>
              <a:rPr lang="en-GB" dirty="0"/>
              <a:t>the</a:t>
            </a:r>
            <a:r>
              <a:rPr lang="en-GB" b="1" dirty="0"/>
              <a:t> North Sea</a:t>
            </a:r>
            <a:r>
              <a:rPr lang="en-GB" dirty="0"/>
              <a:t>, which has capacity </a:t>
            </a:r>
            <a:r>
              <a:rPr lang="en-GB" b="1" dirty="0"/>
              <a:t>to store </a:t>
            </a:r>
            <a:r>
              <a:rPr lang="en-GB" dirty="0"/>
              <a:t>200 years of our </a:t>
            </a:r>
            <a:r>
              <a:rPr lang="en-GB" b="1" dirty="0"/>
              <a:t>carbon emissions. </a:t>
            </a:r>
          </a:p>
          <a:p>
            <a:pPr marL="0" indent="0">
              <a:buNone/>
            </a:pPr>
            <a:r>
              <a:rPr lang="en-GB" dirty="0"/>
              <a:t>3. The </a:t>
            </a:r>
            <a:r>
              <a:rPr lang="en-GB" b="1" dirty="0"/>
              <a:t>rooftops</a:t>
            </a:r>
            <a:r>
              <a:rPr lang="en-GB" dirty="0"/>
              <a:t> of our great towns, villages and cities to harness the </a:t>
            </a:r>
            <a:r>
              <a:rPr lang="en-GB" b="1" dirty="0"/>
              <a:t>sun. </a:t>
            </a:r>
          </a:p>
          <a:p>
            <a:pPr marL="0" indent="0">
              <a:buNone/>
            </a:pPr>
            <a:r>
              <a:rPr lang="en-GB" dirty="0"/>
              <a:t>4. Britain’s considerable</a:t>
            </a:r>
            <a:r>
              <a:rPr lang="en-GB" b="1" dirty="0"/>
              <a:t> nuclear expertise </a:t>
            </a:r>
            <a:r>
              <a:rPr lang="en-GB" dirty="0"/>
              <a:t>and our </a:t>
            </a:r>
            <a:r>
              <a:rPr lang="en-GB" b="1" dirty="0"/>
              <a:t>skilled workforce</a:t>
            </a:r>
            <a:r>
              <a:rPr lang="en-GB" dirty="0"/>
              <a:t>… in powering our clean energy future, with a new generation of nuclear, such as Sizewell C and SMRs.</a:t>
            </a:r>
          </a:p>
          <a:p>
            <a:pPr marL="0" indent="0">
              <a:buNone/>
            </a:pPr>
            <a:r>
              <a:rPr lang="en-GB" dirty="0"/>
              <a:t>5. And significant</a:t>
            </a:r>
            <a:r>
              <a:rPr lang="en-GB" b="1" dirty="0"/>
              <a:t> opportunities in hydrogen, tidal and other technologies. </a:t>
            </a:r>
          </a:p>
          <a:p>
            <a:pPr marL="0" indent="0">
              <a:buNone/>
            </a:pPr>
            <a:r>
              <a:rPr lang="en-GB" dirty="0"/>
              <a:t>6. With Britain’s dynamic businesses, </a:t>
            </a:r>
            <a:r>
              <a:rPr lang="en-GB" b="1" dirty="0"/>
              <a:t>world-leading universities, </a:t>
            </a:r>
            <a:r>
              <a:rPr lang="en-GB" dirty="0"/>
              <a:t>and our skilled scientists, technicians and engineers” (all in GOV.UK, 2024a, p.8). </a:t>
            </a:r>
          </a:p>
          <a:p>
            <a:endParaRPr lang="en-GB" dirty="0"/>
          </a:p>
        </p:txBody>
      </p:sp>
      <p:sp>
        <p:nvSpPr>
          <p:cNvPr id="4" name="Slide Number Placeholder 3">
            <a:extLst>
              <a:ext uri="{FF2B5EF4-FFF2-40B4-BE49-F238E27FC236}">
                <a16:creationId xmlns:a16="http://schemas.microsoft.com/office/drawing/2014/main" id="{100BD1B6-0ABA-1843-9399-27FA067AF345}"/>
              </a:ext>
            </a:extLst>
          </p:cNvPr>
          <p:cNvSpPr>
            <a:spLocks noGrp="1"/>
          </p:cNvSpPr>
          <p:nvPr>
            <p:ph type="sldNum" sz="quarter" idx="12"/>
          </p:nvPr>
        </p:nvSpPr>
        <p:spPr/>
        <p:txBody>
          <a:bodyPr/>
          <a:lstStyle/>
          <a:p>
            <a:fld id="{83349537-72C5-BF4C-AC2C-ED457A06C54F}" type="slidenum">
              <a:rPr lang="en-GB" smtClean="0"/>
              <a:t>8</a:t>
            </a:fld>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4023665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A845-33F8-D24A-9E99-03BD30B2E115}"/>
              </a:ext>
            </a:extLst>
          </p:cNvPr>
          <p:cNvSpPr>
            <a:spLocks noGrp="1"/>
          </p:cNvSpPr>
          <p:nvPr>
            <p:ph type="title"/>
          </p:nvPr>
        </p:nvSpPr>
        <p:spPr>
          <a:xfrm>
            <a:off x="0" y="71920"/>
            <a:ext cx="12191999" cy="811657"/>
          </a:xfrm>
        </p:spPr>
        <p:txBody>
          <a:bodyPr>
            <a:normAutofit/>
          </a:bodyPr>
          <a:lstStyle/>
          <a:p>
            <a:pPr algn="ctr"/>
            <a:r>
              <a:rPr lang="en-GB" b="1" dirty="0">
                <a:solidFill>
                  <a:srgbClr val="7030A0"/>
                </a:solidFill>
                <a:latin typeface="+mn-lt"/>
              </a:rPr>
              <a:t>Know rationale for UK Carbon Capture</a:t>
            </a:r>
          </a:p>
        </p:txBody>
      </p:sp>
      <p:sp>
        <p:nvSpPr>
          <p:cNvPr id="3" name="Content Placeholder 2">
            <a:extLst>
              <a:ext uri="{FF2B5EF4-FFF2-40B4-BE49-F238E27FC236}">
                <a16:creationId xmlns:a16="http://schemas.microsoft.com/office/drawing/2014/main" id="{83423141-A6B4-064A-ABAD-642CD6C9E53E}"/>
              </a:ext>
            </a:extLst>
          </p:cNvPr>
          <p:cNvSpPr>
            <a:spLocks noGrp="1"/>
          </p:cNvSpPr>
          <p:nvPr>
            <p:ph idx="1"/>
          </p:nvPr>
        </p:nvSpPr>
        <p:spPr>
          <a:xfrm>
            <a:off x="1" y="883577"/>
            <a:ext cx="12191998" cy="5974422"/>
          </a:xfrm>
        </p:spPr>
        <p:txBody>
          <a:bodyPr>
            <a:normAutofit/>
          </a:bodyPr>
          <a:lstStyle/>
          <a:p>
            <a:pPr marL="0" indent="0" algn="ctr">
              <a:buNone/>
            </a:pPr>
            <a:r>
              <a:rPr lang="en-GB" b="1" dirty="0">
                <a:solidFill>
                  <a:srgbClr val="FF0000"/>
                </a:solidFill>
                <a:latin typeface="+mj-lt"/>
              </a:rPr>
              <a:t>Prime Minister Sir Keir </a:t>
            </a:r>
            <a:r>
              <a:rPr lang="en-GB" b="1" dirty="0" err="1">
                <a:solidFill>
                  <a:srgbClr val="FF0000"/>
                </a:solidFill>
                <a:latin typeface="+mj-lt"/>
              </a:rPr>
              <a:t>Starmer</a:t>
            </a:r>
            <a:endParaRPr lang="en-GB" b="1" dirty="0">
              <a:solidFill>
                <a:srgbClr val="FF0000"/>
              </a:solidFill>
              <a:latin typeface="+mj-lt"/>
            </a:endParaRPr>
          </a:p>
          <a:p>
            <a:r>
              <a:rPr lang="en-GB" dirty="0"/>
              <a:t>“</a:t>
            </a:r>
            <a:r>
              <a:rPr lang="en-GB" b="1" dirty="0"/>
              <a:t>Carbon capture use &amp; storage (CCS/CCUS) is a game-changer </a:t>
            </a:r>
            <a:r>
              <a:rPr lang="en-GB" dirty="0"/>
              <a:t>in our efforts to fulfil our legal obligations to reach Net Zero by 20250 in a sensible way while supporting jobs and industry” (</a:t>
            </a:r>
            <a:r>
              <a:rPr lang="en-GB" dirty="0" err="1"/>
              <a:t>Starmer</a:t>
            </a:r>
            <a:r>
              <a:rPr lang="en-GB" dirty="0"/>
              <a:t>, 2024, pp.3-4). </a:t>
            </a:r>
          </a:p>
          <a:p>
            <a:r>
              <a:rPr lang="en-GB" dirty="0"/>
              <a:t>“It sets us apart from our international competitors, </a:t>
            </a:r>
            <a:r>
              <a:rPr lang="en-GB" b="1" dirty="0"/>
              <a:t>attracting business and hard cash from countries around the world”</a:t>
            </a:r>
            <a:r>
              <a:rPr lang="en-GB" dirty="0"/>
              <a:t> (</a:t>
            </a:r>
            <a:r>
              <a:rPr lang="en-GB" dirty="0" err="1"/>
              <a:t>Starmer</a:t>
            </a:r>
            <a:r>
              <a:rPr lang="en-GB" dirty="0"/>
              <a:t>, 2024, p.4). </a:t>
            </a:r>
          </a:p>
          <a:p>
            <a:r>
              <a:rPr lang="en-GB" dirty="0"/>
              <a:t>“But this is </a:t>
            </a:r>
            <a:r>
              <a:rPr lang="en-GB" b="1" dirty="0"/>
              <a:t>a third way </a:t>
            </a:r>
            <a:r>
              <a:rPr lang="en-GB" dirty="0"/>
              <a:t>that brings industry with us on our path to Net Zero – while creating 4,000 jobs,</a:t>
            </a:r>
            <a:r>
              <a:rPr lang="en-GB" b="1" dirty="0"/>
              <a:t> </a:t>
            </a:r>
            <a:r>
              <a:rPr lang="en-GB" dirty="0"/>
              <a:t>reigniting our industrial heartlands and</a:t>
            </a:r>
            <a:r>
              <a:rPr lang="en-GB" b="1" dirty="0"/>
              <a:t> pumping £5 billion into UK economy every year once CCS is up and running” </a:t>
            </a:r>
            <a:r>
              <a:rPr lang="en-GB" dirty="0"/>
              <a:t>(</a:t>
            </a:r>
            <a:r>
              <a:rPr lang="en-GB" dirty="0" err="1"/>
              <a:t>Starmer</a:t>
            </a:r>
            <a:r>
              <a:rPr lang="en-GB" dirty="0"/>
              <a:t>, 2024, pp.6-7).</a:t>
            </a:r>
          </a:p>
          <a:p>
            <a:pPr marL="0" indent="0" algn="ctr">
              <a:buNone/>
            </a:pPr>
            <a:r>
              <a:rPr lang="en-GB" b="1" dirty="0">
                <a:solidFill>
                  <a:srgbClr val="FF0000"/>
                </a:solidFill>
                <a:latin typeface="+mj-lt"/>
              </a:rPr>
              <a:t>Industrial Strategy Council</a:t>
            </a:r>
          </a:p>
          <a:p>
            <a:r>
              <a:rPr lang="en-GB" dirty="0"/>
              <a:t>Government support - Labour’s pledge to establish an Industrial Strategy Council is an important first step towards </a:t>
            </a:r>
            <a:r>
              <a:rPr lang="en-GB" b="1" dirty="0"/>
              <a:t>policy stability [?]</a:t>
            </a:r>
            <a:r>
              <a:rPr lang="en-GB" dirty="0"/>
              <a:t> (Rickard, 2024, pp.3-5).</a:t>
            </a:r>
          </a:p>
          <a:p>
            <a:endParaRPr lang="en-GB" dirty="0"/>
          </a:p>
          <a:p>
            <a:endParaRPr lang="en-GB" dirty="0"/>
          </a:p>
        </p:txBody>
      </p:sp>
      <p:sp>
        <p:nvSpPr>
          <p:cNvPr id="5" name="TextBox 4">
            <a:extLst>
              <a:ext uri="{FF2B5EF4-FFF2-40B4-BE49-F238E27FC236}">
                <a16:creationId xmlns:a16="http://schemas.microsoft.com/office/drawing/2014/main" id="{170A013A-0764-AF4D-965D-7A49123CB8D3}"/>
              </a:ext>
            </a:extLst>
          </p:cNvPr>
          <p:cNvSpPr txBox="1"/>
          <p:nvPr/>
        </p:nvSpPr>
        <p:spPr>
          <a:xfrm>
            <a:off x="1500027" y="1376737"/>
            <a:ext cx="0" cy="0"/>
          </a:xfrm>
          <a:prstGeom prst="rect">
            <a:avLst/>
          </a:prstGeom>
          <a:noFill/>
        </p:spPr>
        <p:txBody>
          <a:bodyPr wrap="none" lIns="0" tIns="0" rIns="0" bIns="0" rtlCol="0" anchor="b" anchorCtr="0">
            <a:normAutofit fontScale="25000" lnSpcReduction="20000"/>
          </a:bodyPr>
          <a:lstStyle/>
          <a:p>
            <a:pPr algn="r"/>
            <a:endParaRPr lang="en-GB" dirty="0"/>
          </a:p>
        </p:txBody>
      </p:sp>
    </p:spTree>
    <p:extLst>
      <p:ext uri="{BB962C8B-B14F-4D97-AF65-F5344CB8AC3E}">
        <p14:creationId xmlns:p14="http://schemas.microsoft.com/office/powerpoint/2010/main" val="69480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6301</Words>
  <Application>Microsoft Office PowerPoint</Application>
  <PresentationFormat>Widescreen</PresentationFormat>
  <Paragraphs>256</Paragraphs>
  <Slides>40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Verdana</vt:lpstr>
      <vt:lpstr>Office Theme</vt:lpstr>
      <vt:lpstr>        UK politics and green jobs: implications for other countries?  Dr. Douglas W.S. Renwick   Associate Professor in Sustainable Work, Nottingham Business School, UK, and Visiting Faculty, Nova Business School Africa, Ghana.   douglas.renwick@ntu.ac.uk</vt:lpstr>
      <vt:lpstr>PowerPoint Presentation</vt:lpstr>
      <vt:lpstr>PowerPoint Presentation</vt:lpstr>
      <vt:lpstr>Implications from UK experience for others are?</vt:lpstr>
      <vt:lpstr>PowerPoint Presentation</vt:lpstr>
      <vt:lpstr>Understand UK experience</vt:lpstr>
      <vt:lpstr>Comprehend some limited UK successes</vt:lpstr>
      <vt:lpstr>Acknowledge some UK green growth &amp; strengths </vt:lpstr>
      <vt:lpstr>Know rationale for UK Carbon Capture</vt:lpstr>
      <vt:lpstr>Note GB Energy &amp; Crown Estate Partnership</vt:lpstr>
      <vt:lpstr>View UK moving into solar power</vt:lpstr>
      <vt:lpstr>PowerPoint Presentation</vt:lpstr>
      <vt:lpstr>See UK wish for energy self-reliance</vt:lpstr>
      <vt:lpstr>View UK “government as architect” </vt:lpstr>
      <vt:lpstr>PowerPoint Presentation</vt:lpstr>
      <vt:lpstr>Be timid like UK green government policy </vt:lpstr>
      <vt:lpstr>Ignore existing strengths &amp; role of smaller projects</vt:lpstr>
      <vt:lpstr>Use state power (arguably!) oddly </vt:lpstr>
      <vt:lpstr>Ignore your own country strengths &amp; history </vt:lpstr>
      <vt:lpstr>Tata Steel - Port Talbot, Wales, UK</vt:lpstr>
      <vt:lpstr>“Silence” worker interests </vt:lpstr>
      <vt:lpstr>Carbon Capture &amp; Storage - CCS</vt:lpstr>
      <vt:lpstr>Overspend on CCS</vt:lpstr>
      <vt:lpstr>Believe too much UK political rhetoric 1</vt:lpstr>
      <vt:lpstr>Believe too much UK political rhetoric 2 </vt:lpstr>
      <vt:lpstr>PowerPoint Presentation</vt:lpstr>
      <vt:lpstr>Believe too much UK political rhetoric 3!</vt:lpstr>
      <vt:lpstr>Does Carbon Capture &amp; Storage work? Data says… </vt:lpstr>
      <vt:lpstr>PowerPoint Presentation</vt:lpstr>
      <vt:lpstr>Avoid real talk &amp; oddities from UK politicians</vt:lpstr>
      <vt:lpstr>PowerPoint Presentation</vt:lpstr>
      <vt:lpstr>PowerPoint Presentation</vt:lpstr>
      <vt:lpstr>PowerPoint Presentation</vt:lpstr>
      <vt:lpstr>PowerPoint Presentation</vt:lpstr>
      <vt:lpstr>References 1</vt:lpstr>
      <vt:lpstr>References 2</vt:lpstr>
      <vt:lpstr>References 3</vt:lpstr>
      <vt:lpstr>References 4</vt:lpstr>
      <vt:lpstr>References 5</vt:lpstr>
      <vt:lpstr>European Union - EU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UK politics and green jobs: Explaining the British green jobs taskforce (GJT) using conservative political ideas  Dr. Douglas W.S. Renwick, Professor Bradley R. Barnes &amp; Wardah Qureshi, MD.   Associate Professor in Sustainable Work  Nottingham Business School, UK, and  Senior Fellow, Rennes School of Business, France, EU.   douglas.renwick@ntu.ac.uk </dc:title>
  <dc:creator>Doug Renwick</dc:creator>
  <cp:lastModifiedBy>Ward, Laura</cp:lastModifiedBy>
  <cp:revision>39</cp:revision>
  <cp:lastPrinted>2024-11-24T18:41:29Z</cp:lastPrinted>
  <dcterms:created xsi:type="dcterms:W3CDTF">2024-11-19T10:01:41Z</dcterms:created>
  <dcterms:modified xsi:type="dcterms:W3CDTF">2025-09-25T15:25:28Z</dcterms:modified>
</cp:coreProperties>
</file>