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17"/>
  </p:notesMasterIdLst>
  <p:sldIdLst>
    <p:sldId id="256" r:id="rId2"/>
    <p:sldId id="257" r:id="rId3"/>
    <p:sldId id="260" r:id="rId4"/>
    <p:sldId id="275" r:id="rId5"/>
    <p:sldId id="277" r:id="rId6"/>
    <p:sldId id="259" r:id="rId7"/>
    <p:sldId id="258" r:id="rId8"/>
    <p:sldId id="262" r:id="rId9"/>
    <p:sldId id="263" r:id="rId10"/>
    <p:sldId id="264" r:id="rId11"/>
    <p:sldId id="273" r:id="rId12"/>
    <p:sldId id="267" r:id="rId13"/>
    <p:sldId id="268" r:id="rId14"/>
    <p:sldId id="269" r:id="rId15"/>
    <p:sldId id="270" r:id="rId16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B3CCFF"/>
    <a:srgbClr val="FFB9B9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89ACD6-9508-438A-B6B8-DCF55B4059BC}" v="5" dt="2025-09-05T15:29:03.16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936" autoAdjust="0"/>
  </p:normalViewPr>
  <p:slideViewPr>
    <p:cSldViewPr snapToGrid="0">
      <p:cViewPr varScale="1">
        <p:scale>
          <a:sx n="80" d="100"/>
          <a:sy n="80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4EDF03-9279-4BF4-BFA3-FE3B9175EDD4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8EAF4BB3-DAA7-40F3-A319-ACDC68CC8229}">
      <dgm:prSet custT="1"/>
      <dgm:spPr>
        <a:solidFill>
          <a:srgbClr val="002060"/>
        </a:solidFill>
      </dgm:spPr>
      <dgm:t>
        <a:bodyPr/>
        <a:lstStyle/>
        <a:p>
          <a:r>
            <a:rPr lang="en-GB" sz="1800" b="1" dirty="0"/>
            <a:t>RQ: How do proactive and reactive accountability mechanisms interact across the crisis management cycle?</a:t>
          </a:r>
          <a:endParaRPr lang="en-GB" sz="1800" dirty="0"/>
        </a:p>
      </dgm:t>
    </dgm:pt>
    <dgm:pt modelId="{A522ECBA-40F6-41D9-957F-2C5A6F43B1E6}" type="parTrans" cxnId="{55FDB160-DACB-401D-B410-9A8F8FE43B1B}">
      <dgm:prSet/>
      <dgm:spPr/>
      <dgm:t>
        <a:bodyPr/>
        <a:lstStyle/>
        <a:p>
          <a:endParaRPr lang="en-GB" sz="1050"/>
        </a:p>
      </dgm:t>
    </dgm:pt>
    <dgm:pt modelId="{EA1881FC-59A8-46B6-BCDE-639E05DF7ACE}" type="sibTrans" cxnId="{55FDB160-DACB-401D-B410-9A8F8FE43B1B}">
      <dgm:prSet/>
      <dgm:spPr/>
      <dgm:t>
        <a:bodyPr/>
        <a:lstStyle/>
        <a:p>
          <a:endParaRPr lang="en-GB" sz="1050"/>
        </a:p>
      </dgm:t>
    </dgm:pt>
    <dgm:pt modelId="{E74C27C5-A43A-4903-B22B-4CF2384B0BE7}" type="pres">
      <dgm:prSet presAssocID="{0A4EDF03-9279-4BF4-BFA3-FE3B9175EDD4}" presName="linear" presStyleCnt="0">
        <dgm:presLayoutVars>
          <dgm:animLvl val="lvl"/>
          <dgm:resizeHandles val="exact"/>
        </dgm:presLayoutVars>
      </dgm:prSet>
      <dgm:spPr/>
    </dgm:pt>
    <dgm:pt modelId="{F4CA5A63-5050-4935-83FA-A00064A7E654}" type="pres">
      <dgm:prSet presAssocID="{8EAF4BB3-DAA7-40F3-A319-ACDC68CC8229}" presName="parentText" presStyleLbl="node1" presStyleIdx="0" presStyleCnt="1" custScaleY="261631" custLinFactNeighborX="2136" custLinFactNeighborY="13061">
        <dgm:presLayoutVars>
          <dgm:chMax val="0"/>
          <dgm:bulletEnabled val="1"/>
        </dgm:presLayoutVars>
      </dgm:prSet>
      <dgm:spPr/>
    </dgm:pt>
  </dgm:ptLst>
  <dgm:cxnLst>
    <dgm:cxn modelId="{E4C6D202-AAB6-4F1C-8A24-7D3EF0EDAB19}" type="presOf" srcId="{0A4EDF03-9279-4BF4-BFA3-FE3B9175EDD4}" destId="{E74C27C5-A43A-4903-B22B-4CF2384B0BE7}" srcOrd="0" destOrd="0" presId="urn:microsoft.com/office/officeart/2005/8/layout/vList2"/>
    <dgm:cxn modelId="{55FDB160-DACB-401D-B410-9A8F8FE43B1B}" srcId="{0A4EDF03-9279-4BF4-BFA3-FE3B9175EDD4}" destId="{8EAF4BB3-DAA7-40F3-A319-ACDC68CC8229}" srcOrd="0" destOrd="0" parTransId="{A522ECBA-40F6-41D9-957F-2C5A6F43B1E6}" sibTransId="{EA1881FC-59A8-46B6-BCDE-639E05DF7ACE}"/>
    <dgm:cxn modelId="{5CCDF359-D922-44CF-9229-5D42A40EBA5A}" type="presOf" srcId="{8EAF4BB3-DAA7-40F3-A319-ACDC68CC8229}" destId="{F4CA5A63-5050-4935-83FA-A00064A7E654}" srcOrd="0" destOrd="0" presId="urn:microsoft.com/office/officeart/2005/8/layout/vList2"/>
    <dgm:cxn modelId="{DC336CBF-2387-4FE1-9087-D79E9F368C75}" type="presParOf" srcId="{E74C27C5-A43A-4903-B22B-4CF2384B0BE7}" destId="{F4CA5A63-5050-4935-83FA-A00064A7E65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386607-E85A-44E4-BEDF-E8A86492F75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60BE0DE7-EFE7-4B06-80A5-2F6015EE9A90}">
      <dgm:prSet/>
      <dgm:spPr>
        <a:solidFill>
          <a:srgbClr val="002060"/>
        </a:solidFill>
      </dgm:spPr>
      <dgm:t>
        <a:bodyPr/>
        <a:lstStyle/>
        <a:p>
          <a:r>
            <a:rPr lang="en-GB" b="1" dirty="0"/>
            <a:t>A qualitative case study</a:t>
          </a:r>
        </a:p>
      </dgm:t>
    </dgm:pt>
    <dgm:pt modelId="{6D87210C-374E-4AD2-B1B4-76CD458CF9E3}" type="parTrans" cxnId="{07D68518-E136-4B7E-A7D4-CA6DC67B8A72}">
      <dgm:prSet/>
      <dgm:spPr/>
      <dgm:t>
        <a:bodyPr/>
        <a:lstStyle/>
        <a:p>
          <a:endParaRPr lang="en-GB"/>
        </a:p>
      </dgm:t>
    </dgm:pt>
    <dgm:pt modelId="{7B707070-AF23-49DF-876D-5BDA6D886F16}" type="sibTrans" cxnId="{07D68518-E136-4B7E-A7D4-CA6DC67B8A72}">
      <dgm:prSet/>
      <dgm:spPr/>
      <dgm:t>
        <a:bodyPr/>
        <a:lstStyle/>
        <a:p>
          <a:endParaRPr lang="en-GB"/>
        </a:p>
      </dgm:t>
    </dgm:pt>
    <dgm:pt modelId="{662E7519-3874-4F85-8D8C-3F1F9CA554CB}">
      <dgm:prSet/>
      <dgm:spPr>
        <a:solidFill>
          <a:srgbClr val="002060"/>
        </a:solidFill>
      </dgm:spPr>
      <dgm:t>
        <a:bodyPr/>
        <a:lstStyle/>
        <a:p>
          <a:r>
            <a:rPr lang="en-GB" b="1"/>
            <a:t>Three-phases of crisis management </a:t>
          </a:r>
          <a:r>
            <a:rPr lang="en-GB"/>
            <a:t>(pre-crisis, crisis, and post-crisis) </a:t>
          </a:r>
        </a:p>
      </dgm:t>
    </dgm:pt>
    <dgm:pt modelId="{D80E00CB-15F9-4974-9380-7F625A7470F9}" type="parTrans" cxnId="{B17799B8-B637-499D-83C6-F7CE3588C41B}">
      <dgm:prSet/>
      <dgm:spPr/>
      <dgm:t>
        <a:bodyPr/>
        <a:lstStyle/>
        <a:p>
          <a:endParaRPr lang="en-GB"/>
        </a:p>
      </dgm:t>
    </dgm:pt>
    <dgm:pt modelId="{83457D36-9A2D-4BAA-9AFD-EFAA0CE530F8}" type="sibTrans" cxnId="{B17799B8-B637-499D-83C6-F7CE3588C41B}">
      <dgm:prSet/>
      <dgm:spPr/>
      <dgm:t>
        <a:bodyPr/>
        <a:lstStyle/>
        <a:p>
          <a:endParaRPr lang="en-GB"/>
        </a:p>
      </dgm:t>
    </dgm:pt>
    <dgm:pt modelId="{72C24FD5-A268-4083-80FE-BBD8613A109D}">
      <dgm:prSet/>
      <dgm:spPr>
        <a:solidFill>
          <a:srgbClr val="002060"/>
        </a:solidFill>
      </dgm:spPr>
      <dgm:t>
        <a:bodyPr/>
        <a:lstStyle/>
        <a:p>
          <a:r>
            <a:rPr lang="en-GB" b="1" dirty="0"/>
            <a:t>Public Inquiry reports:</a:t>
          </a:r>
        </a:p>
      </dgm:t>
    </dgm:pt>
    <dgm:pt modelId="{CD2CB819-EFBC-4A57-B1C0-7C8EC71D20F5}" type="parTrans" cxnId="{F7CA3370-5472-403C-BF1B-DE26559BE507}">
      <dgm:prSet/>
      <dgm:spPr/>
      <dgm:t>
        <a:bodyPr/>
        <a:lstStyle/>
        <a:p>
          <a:endParaRPr lang="en-GB"/>
        </a:p>
      </dgm:t>
    </dgm:pt>
    <dgm:pt modelId="{250804D0-4EB9-45B1-B5AC-92059E3FDB9C}" type="sibTrans" cxnId="{F7CA3370-5472-403C-BF1B-DE26559BE507}">
      <dgm:prSet/>
      <dgm:spPr/>
      <dgm:t>
        <a:bodyPr/>
        <a:lstStyle/>
        <a:p>
          <a:endParaRPr lang="en-GB"/>
        </a:p>
      </dgm:t>
    </dgm:pt>
    <dgm:pt modelId="{AAEB3311-8EFE-452F-96F0-05C57D957A21}">
      <dgm:prSet custT="1"/>
      <dgm:spPr/>
      <dgm:t>
        <a:bodyPr/>
        <a:lstStyle/>
        <a:p>
          <a:r>
            <a:rPr lang="en-GB" sz="1600" b="1" dirty="0"/>
            <a:t>Phase 1 Report </a:t>
          </a:r>
          <a:r>
            <a:rPr lang="en-GB" sz="1600" dirty="0"/>
            <a:t>- the events of the 14th of June 2017 and includes the causes of the fire, the London Fire Brigade’s response, and how the fire spread through the building.</a:t>
          </a:r>
        </a:p>
      </dgm:t>
    </dgm:pt>
    <dgm:pt modelId="{1A27EC96-B5BD-4EFF-BC10-6FAF664B2A0C}" type="parTrans" cxnId="{EF1AB5A5-2095-4D72-97FD-96BCA4DD4431}">
      <dgm:prSet/>
      <dgm:spPr/>
      <dgm:t>
        <a:bodyPr/>
        <a:lstStyle/>
        <a:p>
          <a:endParaRPr lang="en-GB"/>
        </a:p>
      </dgm:t>
    </dgm:pt>
    <dgm:pt modelId="{48AE692F-2F01-4D87-9A5A-0540622614DB}" type="sibTrans" cxnId="{EF1AB5A5-2095-4D72-97FD-96BCA4DD4431}">
      <dgm:prSet/>
      <dgm:spPr/>
      <dgm:t>
        <a:bodyPr/>
        <a:lstStyle/>
        <a:p>
          <a:endParaRPr lang="en-GB"/>
        </a:p>
      </dgm:t>
    </dgm:pt>
    <dgm:pt modelId="{8927309F-DC6D-4B61-9C23-9085AEAB9216}">
      <dgm:prSet custT="1"/>
      <dgm:spPr/>
      <dgm:t>
        <a:bodyPr/>
        <a:lstStyle/>
        <a:p>
          <a:r>
            <a:rPr lang="en-GB" sz="1600" b="1" dirty="0"/>
            <a:t>Phase 2 Report </a:t>
          </a:r>
          <a:r>
            <a:rPr lang="en-GB" sz="1600" dirty="0"/>
            <a:t>- the causes of the fire, including the building's structural flaws, regulatory failures, and the roles of contractors and regulatory bodies in the refurbishment of the Grenfell Tower. </a:t>
          </a:r>
        </a:p>
      </dgm:t>
    </dgm:pt>
    <dgm:pt modelId="{1CEE9D87-9109-4004-BD81-A6B4D5EDD115}" type="parTrans" cxnId="{9BD44456-6307-40DB-BB72-E18BA995C7B0}">
      <dgm:prSet/>
      <dgm:spPr/>
      <dgm:t>
        <a:bodyPr/>
        <a:lstStyle/>
        <a:p>
          <a:endParaRPr lang="en-GB"/>
        </a:p>
      </dgm:t>
    </dgm:pt>
    <dgm:pt modelId="{DE71A30F-4A57-414F-95D4-2F72DB1A30DB}" type="sibTrans" cxnId="{9BD44456-6307-40DB-BB72-E18BA995C7B0}">
      <dgm:prSet/>
      <dgm:spPr/>
      <dgm:t>
        <a:bodyPr/>
        <a:lstStyle/>
        <a:p>
          <a:endParaRPr lang="en-GB"/>
        </a:p>
      </dgm:t>
    </dgm:pt>
    <dgm:pt modelId="{7FE425F8-E9C7-4586-93FD-B199009128F2}">
      <dgm:prSet/>
      <dgm:spPr>
        <a:solidFill>
          <a:srgbClr val="002060"/>
        </a:solidFill>
      </dgm:spPr>
      <dgm:t>
        <a:bodyPr/>
        <a:lstStyle/>
        <a:p>
          <a:r>
            <a:rPr lang="en-GB" dirty="0"/>
            <a:t>Understanding how </a:t>
          </a:r>
          <a:r>
            <a:rPr lang="en-GB" b="1" dirty="0"/>
            <a:t>accountability mechanisms </a:t>
          </a:r>
          <a:r>
            <a:rPr lang="en-GB" dirty="0"/>
            <a:t>(proactive and reactive) played out </a:t>
          </a:r>
          <a:r>
            <a:rPr lang="en-GB" b="1" dirty="0"/>
            <a:t>before </a:t>
          </a:r>
          <a:r>
            <a:rPr lang="en-GB" dirty="0"/>
            <a:t>(pre-crisis), </a:t>
          </a:r>
          <a:r>
            <a:rPr lang="en-GB" b="1" dirty="0"/>
            <a:t>during</a:t>
          </a:r>
          <a:r>
            <a:rPr lang="en-GB" dirty="0"/>
            <a:t> (crisis), and </a:t>
          </a:r>
          <a:r>
            <a:rPr lang="en-GB" b="1" dirty="0"/>
            <a:t>after the crisis </a:t>
          </a:r>
          <a:r>
            <a:rPr lang="en-GB" dirty="0"/>
            <a:t>(post-crisis).</a:t>
          </a:r>
        </a:p>
      </dgm:t>
    </dgm:pt>
    <dgm:pt modelId="{4035057B-1B69-4C76-8A49-AD2BA520EF95}" type="parTrans" cxnId="{0DD87598-ED88-47BF-84C6-FABE0491F42C}">
      <dgm:prSet/>
      <dgm:spPr/>
      <dgm:t>
        <a:bodyPr/>
        <a:lstStyle/>
        <a:p>
          <a:endParaRPr lang="en-GB"/>
        </a:p>
      </dgm:t>
    </dgm:pt>
    <dgm:pt modelId="{1B433161-C4A6-49AA-92C8-338D0D8CE344}" type="sibTrans" cxnId="{0DD87598-ED88-47BF-84C6-FABE0491F42C}">
      <dgm:prSet/>
      <dgm:spPr/>
      <dgm:t>
        <a:bodyPr/>
        <a:lstStyle/>
        <a:p>
          <a:endParaRPr lang="en-GB"/>
        </a:p>
      </dgm:t>
    </dgm:pt>
    <dgm:pt modelId="{2745370C-88DC-4B17-9847-9573E0E971EF}" type="pres">
      <dgm:prSet presAssocID="{0C386607-E85A-44E4-BEDF-E8A86492F754}" presName="linear" presStyleCnt="0">
        <dgm:presLayoutVars>
          <dgm:animLvl val="lvl"/>
          <dgm:resizeHandles val="exact"/>
        </dgm:presLayoutVars>
      </dgm:prSet>
      <dgm:spPr/>
    </dgm:pt>
    <dgm:pt modelId="{6BCA37AB-8460-4F6E-98A4-64C7010A7E08}" type="pres">
      <dgm:prSet presAssocID="{60BE0DE7-EFE7-4B06-80A5-2F6015EE9A9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0420D54-7453-4A84-9343-FA9AFB687967}" type="pres">
      <dgm:prSet presAssocID="{7B707070-AF23-49DF-876D-5BDA6D886F16}" presName="spacer" presStyleCnt="0"/>
      <dgm:spPr/>
    </dgm:pt>
    <dgm:pt modelId="{13C80349-1274-4120-8000-444995A54C3E}" type="pres">
      <dgm:prSet presAssocID="{662E7519-3874-4F85-8D8C-3F1F9CA554C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D97684D-F1DB-4673-8CAA-294485EA076A}" type="pres">
      <dgm:prSet presAssocID="{83457D36-9A2D-4BAA-9AFD-EFAA0CE530F8}" presName="spacer" presStyleCnt="0"/>
      <dgm:spPr/>
    </dgm:pt>
    <dgm:pt modelId="{CDBF845C-18A8-4CE4-8FE1-7EABAF831898}" type="pres">
      <dgm:prSet presAssocID="{72C24FD5-A268-4083-80FE-BBD8613A109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83ABCF0-61B4-4D4F-9A8C-DBDEFAEFE6F5}" type="pres">
      <dgm:prSet presAssocID="{72C24FD5-A268-4083-80FE-BBD8613A109D}" presName="childText" presStyleLbl="revTx" presStyleIdx="0" presStyleCnt="1">
        <dgm:presLayoutVars>
          <dgm:bulletEnabled val="1"/>
        </dgm:presLayoutVars>
      </dgm:prSet>
      <dgm:spPr/>
    </dgm:pt>
    <dgm:pt modelId="{E3189A39-5BDD-4FF1-84B6-814C087A4B39}" type="pres">
      <dgm:prSet presAssocID="{7FE425F8-E9C7-4586-93FD-B199009128F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9DDDB09-09D4-4FD6-B4DB-EF44C76F5B09}" type="presOf" srcId="{72C24FD5-A268-4083-80FE-BBD8613A109D}" destId="{CDBF845C-18A8-4CE4-8FE1-7EABAF831898}" srcOrd="0" destOrd="0" presId="urn:microsoft.com/office/officeart/2005/8/layout/vList2"/>
    <dgm:cxn modelId="{07D68518-E136-4B7E-A7D4-CA6DC67B8A72}" srcId="{0C386607-E85A-44E4-BEDF-E8A86492F754}" destId="{60BE0DE7-EFE7-4B06-80A5-2F6015EE9A90}" srcOrd="0" destOrd="0" parTransId="{6D87210C-374E-4AD2-B1B4-76CD458CF9E3}" sibTransId="{7B707070-AF23-49DF-876D-5BDA6D886F16}"/>
    <dgm:cxn modelId="{E06F9921-8038-4750-A1A0-D3F113663A2B}" type="presOf" srcId="{8927309F-DC6D-4B61-9C23-9085AEAB9216}" destId="{A83ABCF0-61B4-4D4F-9A8C-DBDEFAEFE6F5}" srcOrd="0" destOrd="1" presId="urn:microsoft.com/office/officeart/2005/8/layout/vList2"/>
    <dgm:cxn modelId="{3F043D41-15E3-41AC-918A-5CC6FD13FBAA}" type="presOf" srcId="{662E7519-3874-4F85-8D8C-3F1F9CA554CB}" destId="{13C80349-1274-4120-8000-444995A54C3E}" srcOrd="0" destOrd="0" presId="urn:microsoft.com/office/officeart/2005/8/layout/vList2"/>
    <dgm:cxn modelId="{5B2B4C62-C744-451D-BB0A-C282EE65BB4B}" type="presOf" srcId="{AAEB3311-8EFE-452F-96F0-05C57D957A21}" destId="{A83ABCF0-61B4-4D4F-9A8C-DBDEFAEFE6F5}" srcOrd="0" destOrd="0" presId="urn:microsoft.com/office/officeart/2005/8/layout/vList2"/>
    <dgm:cxn modelId="{F7CA3370-5472-403C-BF1B-DE26559BE507}" srcId="{0C386607-E85A-44E4-BEDF-E8A86492F754}" destId="{72C24FD5-A268-4083-80FE-BBD8613A109D}" srcOrd="2" destOrd="0" parTransId="{CD2CB819-EFBC-4A57-B1C0-7C8EC71D20F5}" sibTransId="{250804D0-4EB9-45B1-B5AC-92059E3FDB9C}"/>
    <dgm:cxn modelId="{9BD44456-6307-40DB-BB72-E18BA995C7B0}" srcId="{72C24FD5-A268-4083-80FE-BBD8613A109D}" destId="{8927309F-DC6D-4B61-9C23-9085AEAB9216}" srcOrd="1" destOrd="0" parTransId="{1CEE9D87-9109-4004-BD81-A6B4D5EDD115}" sibTransId="{DE71A30F-4A57-414F-95D4-2F72DB1A30DB}"/>
    <dgm:cxn modelId="{0DD87598-ED88-47BF-84C6-FABE0491F42C}" srcId="{0C386607-E85A-44E4-BEDF-E8A86492F754}" destId="{7FE425F8-E9C7-4586-93FD-B199009128F2}" srcOrd="3" destOrd="0" parTransId="{4035057B-1B69-4C76-8A49-AD2BA520EF95}" sibTransId="{1B433161-C4A6-49AA-92C8-338D0D8CE344}"/>
    <dgm:cxn modelId="{8C5715A3-10BC-4BBB-9903-D2F6A85C96E8}" type="presOf" srcId="{60BE0DE7-EFE7-4B06-80A5-2F6015EE9A90}" destId="{6BCA37AB-8460-4F6E-98A4-64C7010A7E08}" srcOrd="0" destOrd="0" presId="urn:microsoft.com/office/officeart/2005/8/layout/vList2"/>
    <dgm:cxn modelId="{EF1AB5A5-2095-4D72-97FD-96BCA4DD4431}" srcId="{72C24FD5-A268-4083-80FE-BBD8613A109D}" destId="{AAEB3311-8EFE-452F-96F0-05C57D957A21}" srcOrd="0" destOrd="0" parTransId="{1A27EC96-B5BD-4EFF-BC10-6FAF664B2A0C}" sibTransId="{48AE692F-2F01-4D87-9A5A-0540622614DB}"/>
    <dgm:cxn modelId="{B17799B8-B637-499D-83C6-F7CE3588C41B}" srcId="{0C386607-E85A-44E4-BEDF-E8A86492F754}" destId="{662E7519-3874-4F85-8D8C-3F1F9CA554CB}" srcOrd="1" destOrd="0" parTransId="{D80E00CB-15F9-4974-9380-7F625A7470F9}" sibTransId="{83457D36-9A2D-4BAA-9AFD-EFAA0CE530F8}"/>
    <dgm:cxn modelId="{0383ECD1-63B7-4DF5-81BA-BA9375432AFE}" type="presOf" srcId="{0C386607-E85A-44E4-BEDF-E8A86492F754}" destId="{2745370C-88DC-4B17-9847-9573E0E971EF}" srcOrd="0" destOrd="0" presId="urn:microsoft.com/office/officeart/2005/8/layout/vList2"/>
    <dgm:cxn modelId="{B2245BF9-2210-4891-B0A2-B5985603A50C}" type="presOf" srcId="{7FE425F8-E9C7-4586-93FD-B199009128F2}" destId="{E3189A39-5BDD-4FF1-84B6-814C087A4B39}" srcOrd="0" destOrd="0" presId="urn:microsoft.com/office/officeart/2005/8/layout/vList2"/>
    <dgm:cxn modelId="{B5BCBD62-4DD4-4ECC-9334-8E21DC94366B}" type="presParOf" srcId="{2745370C-88DC-4B17-9847-9573E0E971EF}" destId="{6BCA37AB-8460-4F6E-98A4-64C7010A7E08}" srcOrd="0" destOrd="0" presId="urn:microsoft.com/office/officeart/2005/8/layout/vList2"/>
    <dgm:cxn modelId="{67CFFA12-389B-46FB-BC43-7CF9B38C1F5F}" type="presParOf" srcId="{2745370C-88DC-4B17-9847-9573E0E971EF}" destId="{30420D54-7453-4A84-9343-FA9AFB687967}" srcOrd="1" destOrd="0" presId="urn:microsoft.com/office/officeart/2005/8/layout/vList2"/>
    <dgm:cxn modelId="{5E68C650-7E6F-4C99-9717-612931A18C3C}" type="presParOf" srcId="{2745370C-88DC-4B17-9847-9573E0E971EF}" destId="{13C80349-1274-4120-8000-444995A54C3E}" srcOrd="2" destOrd="0" presId="urn:microsoft.com/office/officeart/2005/8/layout/vList2"/>
    <dgm:cxn modelId="{F4A4FB99-DE47-423A-909B-219672F51508}" type="presParOf" srcId="{2745370C-88DC-4B17-9847-9573E0E971EF}" destId="{9D97684D-F1DB-4673-8CAA-294485EA076A}" srcOrd="3" destOrd="0" presId="urn:microsoft.com/office/officeart/2005/8/layout/vList2"/>
    <dgm:cxn modelId="{E6BDDE54-944B-4653-8276-F6769690EA69}" type="presParOf" srcId="{2745370C-88DC-4B17-9847-9573E0E971EF}" destId="{CDBF845C-18A8-4CE4-8FE1-7EABAF831898}" srcOrd="4" destOrd="0" presId="urn:microsoft.com/office/officeart/2005/8/layout/vList2"/>
    <dgm:cxn modelId="{4517D0F6-4F15-4E9F-9CB3-6FFDE9596972}" type="presParOf" srcId="{2745370C-88DC-4B17-9847-9573E0E971EF}" destId="{A83ABCF0-61B4-4D4F-9A8C-DBDEFAEFE6F5}" srcOrd="5" destOrd="0" presId="urn:microsoft.com/office/officeart/2005/8/layout/vList2"/>
    <dgm:cxn modelId="{062B8833-CF54-417C-A272-9C2C76AB5C4B}" type="presParOf" srcId="{2745370C-88DC-4B17-9847-9573E0E971EF}" destId="{E3189A39-5BDD-4FF1-84B6-814C087A4B3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AB3148-1A87-43A2-806B-5EF42D6A3BF0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F7FD321-0D81-4A0D-8704-640914259D37}">
      <dgm:prSet phldrT="[Text]"/>
      <dgm:spPr/>
      <dgm:t>
        <a:bodyPr/>
        <a:lstStyle/>
        <a:p>
          <a:r>
            <a:rPr lang="en-GB" dirty="0"/>
            <a:t>Pre-crisis</a:t>
          </a:r>
        </a:p>
      </dgm:t>
    </dgm:pt>
    <dgm:pt modelId="{78B12EFC-112D-44D2-967D-DD64E5CE158B}" type="parTrans" cxnId="{3DCEAE5A-FB3F-4F3E-8C1D-6722217F38C7}">
      <dgm:prSet/>
      <dgm:spPr/>
      <dgm:t>
        <a:bodyPr/>
        <a:lstStyle/>
        <a:p>
          <a:endParaRPr lang="en-GB"/>
        </a:p>
      </dgm:t>
    </dgm:pt>
    <dgm:pt modelId="{EABD6D92-3E63-48B5-B121-45CBD2185452}" type="sibTrans" cxnId="{3DCEAE5A-FB3F-4F3E-8C1D-6722217F38C7}">
      <dgm:prSet/>
      <dgm:spPr/>
      <dgm:t>
        <a:bodyPr/>
        <a:lstStyle/>
        <a:p>
          <a:endParaRPr lang="en-GB"/>
        </a:p>
      </dgm:t>
    </dgm:pt>
    <dgm:pt modelId="{E3D8FE36-3038-4527-8374-4D40C122449B}">
      <dgm:prSet phldrT="[Text]"/>
      <dgm:spPr>
        <a:solidFill>
          <a:srgbClr val="C00000"/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Inadequate risk assessments,</a:t>
          </a:r>
        </a:p>
        <a:p>
          <a:pPr>
            <a:buFont typeface="Arial" panose="020B0604020202020204" pitchFamily="34" charset="0"/>
            <a:buNone/>
          </a:pP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Outdated fire safety procedures,</a:t>
          </a:r>
        </a:p>
        <a:p>
          <a:pPr>
            <a:buFont typeface="Arial" panose="020B0604020202020204" pitchFamily="34" charset="0"/>
            <a:buNone/>
          </a:pP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Lack of resident involvement in contingency planning</a:t>
          </a:r>
          <a:endParaRPr lang="en-GB" dirty="0"/>
        </a:p>
      </dgm:t>
    </dgm:pt>
    <dgm:pt modelId="{B6AABF0F-7C2B-44FF-A590-EDF4281A5DD5}" type="parTrans" cxnId="{307158D2-4D07-476D-948B-AC421DB0E185}">
      <dgm:prSet/>
      <dgm:spPr/>
      <dgm:t>
        <a:bodyPr/>
        <a:lstStyle/>
        <a:p>
          <a:endParaRPr lang="en-GB"/>
        </a:p>
      </dgm:t>
    </dgm:pt>
    <dgm:pt modelId="{2A0D2D83-ADE2-4B7B-8AF9-0B9F554C67B9}" type="sibTrans" cxnId="{307158D2-4D07-476D-948B-AC421DB0E185}">
      <dgm:prSet/>
      <dgm:spPr/>
      <dgm:t>
        <a:bodyPr/>
        <a:lstStyle/>
        <a:p>
          <a:endParaRPr lang="en-GB"/>
        </a:p>
      </dgm:t>
    </dgm:pt>
    <dgm:pt modelId="{E38320FB-3F5A-4423-BB6D-8BD511CD9422}">
      <dgm:prSet phldrT="[Text]"/>
      <dgm:spPr>
        <a:solidFill>
          <a:srgbClr val="00206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Ignored risks or warnings,</a:t>
          </a:r>
        </a:p>
        <a:p>
          <a:pPr>
            <a:buFont typeface="Arial" panose="020B0604020202020204" pitchFamily="34" charset="0"/>
            <a:buChar char="•"/>
          </a:pP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Inadequate oversight of building regulations</a:t>
          </a:r>
          <a:endParaRPr lang="en-GB" dirty="0"/>
        </a:p>
      </dgm:t>
    </dgm:pt>
    <dgm:pt modelId="{A986BA2E-8CB1-4310-A70E-37575BD7F998}" type="parTrans" cxnId="{19F57AB5-0419-4E61-BD5B-C93FFFF889D2}">
      <dgm:prSet/>
      <dgm:spPr/>
      <dgm:t>
        <a:bodyPr/>
        <a:lstStyle/>
        <a:p>
          <a:endParaRPr lang="en-GB"/>
        </a:p>
      </dgm:t>
    </dgm:pt>
    <dgm:pt modelId="{6E260050-B07E-4FD5-9402-BC39F46D52BF}" type="sibTrans" cxnId="{19F57AB5-0419-4E61-BD5B-C93FFFF889D2}">
      <dgm:prSet/>
      <dgm:spPr/>
      <dgm:t>
        <a:bodyPr/>
        <a:lstStyle/>
        <a:p>
          <a:endParaRPr lang="en-GB"/>
        </a:p>
      </dgm:t>
    </dgm:pt>
    <dgm:pt modelId="{FC66FF70-12A6-4C98-A68D-E26A068AC919}">
      <dgm:prSet phldrT="[Text]"/>
      <dgm:spPr/>
      <dgm:t>
        <a:bodyPr/>
        <a:lstStyle/>
        <a:p>
          <a:r>
            <a:rPr lang="en-GB" dirty="0"/>
            <a:t>Crisis</a:t>
          </a:r>
        </a:p>
      </dgm:t>
    </dgm:pt>
    <dgm:pt modelId="{F3FED504-8108-4829-A8E1-7B9D1E590078}" type="parTrans" cxnId="{816C5820-FD96-4610-B77D-AF31DBDA89EC}">
      <dgm:prSet/>
      <dgm:spPr/>
      <dgm:t>
        <a:bodyPr/>
        <a:lstStyle/>
        <a:p>
          <a:endParaRPr lang="en-GB"/>
        </a:p>
      </dgm:t>
    </dgm:pt>
    <dgm:pt modelId="{5DD65DA6-4D74-43CD-9D84-888E426923BB}" type="sibTrans" cxnId="{816C5820-FD96-4610-B77D-AF31DBDA89EC}">
      <dgm:prSet/>
      <dgm:spPr/>
      <dgm:t>
        <a:bodyPr/>
        <a:lstStyle/>
        <a:p>
          <a:endParaRPr lang="en-GB"/>
        </a:p>
      </dgm:t>
    </dgm:pt>
    <dgm:pt modelId="{E308CF68-0AA3-4C0F-A807-56664A66F88E}">
      <dgm:prSet phldrT="[Text]"/>
      <dgm:spPr>
        <a:solidFill>
          <a:srgbClr val="C0000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Inadequate contingency plans,</a:t>
          </a:r>
        </a:p>
        <a:p>
          <a:pPr>
            <a:buFont typeface="Arial" panose="020B0604020202020204" pitchFamily="34" charset="0"/>
            <a:buChar char="•"/>
          </a:pP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Inadequate emergency response protocols</a:t>
          </a:r>
          <a:endParaRPr lang="en-GB" dirty="0"/>
        </a:p>
      </dgm:t>
    </dgm:pt>
    <dgm:pt modelId="{DC628349-BB34-4C82-93F0-2A9641F277EA}" type="parTrans" cxnId="{7269F503-4321-437C-BC1E-20BD6FD0CCA5}">
      <dgm:prSet/>
      <dgm:spPr/>
      <dgm:t>
        <a:bodyPr/>
        <a:lstStyle/>
        <a:p>
          <a:endParaRPr lang="en-GB"/>
        </a:p>
      </dgm:t>
    </dgm:pt>
    <dgm:pt modelId="{0B453E75-D902-4862-971A-48B39EDB668A}" type="sibTrans" cxnId="{7269F503-4321-437C-BC1E-20BD6FD0CCA5}">
      <dgm:prSet/>
      <dgm:spPr/>
      <dgm:t>
        <a:bodyPr/>
        <a:lstStyle/>
        <a:p>
          <a:endParaRPr lang="en-GB"/>
        </a:p>
      </dgm:t>
    </dgm:pt>
    <dgm:pt modelId="{E5931B66-BE6D-47B1-9F7D-19C9C0E43EFF}">
      <dgm:prSet phldrT="[Text]"/>
      <dgm:spPr>
        <a:solidFill>
          <a:srgbClr val="00206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Inadequate emergency services and local authority response</a:t>
          </a:r>
          <a:endParaRPr lang="en-GB" dirty="0"/>
        </a:p>
      </dgm:t>
    </dgm:pt>
    <dgm:pt modelId="{50B9C2E7-621D-47AB-AB72-1D36BCDDFBEF}" type="parTrans" cxnId="{BDCF6F52-B92A-4944-84E4-161F4EA44D44}">
      <dgm:prSet/>
      <dgm:spPr/>
      <dgm:t>
        <a:bodyPr/>
        <a:lstStyle/>
        <a:p>
          <a:endParaRPr lang="en-GB"/>
        </a:p>
      </dgm:t>
    </dgm:pt>
    <dgm:pt modelId="{B25C890B-E69D-42CA-A789-F527FC5658F2}" type="sibTrans" cxnId="{BDCF6F52-B92A-4944-84E4-161F4EA44D44}">
      <dgm:prSet/>
      <dgm:spPr/>
      <dgm:t>
        <a:bodyPr/>
        <a:lstStyle/>
        <a:p>
          <a:endParaRPr lang="en-GB"/>
        </a:p>
      </dgm:t>
    </dgm:pt>
    <dgm:pt modelId="{DE8E3983-9EC8-42B2-BA04-65C40126E766}">
      <dgm:prSet phldrT="[Text]"/>
      <dgm:spPr/>
      <dgm:t>
        <a:bodyPr/>
        <a:lstStyle/>
        <a:p>
          <a:r>
            <a:rPr lang="en-GB" dirty="0"/>
            <a:t>Post-crisis</a:t>
          </a:r>
        </a:p>
      </dgm:t>
    </dgm:pt>
    <dgm:pt modelId="{DCD4340F-C446-4264-97D8-96179ED316BF}" type="parTrans" cxnId="{ACDA9310-1A58-43C8-B9FD-5E3B8CDCBEF2}">
      <dgm:prSet/>
      <dgm:spPr/>
      <dgm:t>
        <a:bodyPr/>
        <a:lstStyle/>
        <a:p>
          <a:endParaRPr lang="en-GB"/>
        </a:p>
      </dgm:t>
    </dgm:pt>
    <dgm:pt modelId="{BD665D60-1514-484F-87AD-AB473F5BDC52}" type="sibTrans" cxnId="{ACDA9310-1A58-43C8-B9FD-5E3B8CDCBEF2}">
      <dgm:prSet/>
      <dgm:spPr/>
      <dgm:t>
        <a:bodyPr/>
        <a:lstStyle/>
        <a:p>
          <a:endParaRPr lang="en-GB"/>
        </a:p>
      </dgm:t>
    </dgm:pt>
    <dgm:pt modelId="{7C682E67-8DA0-41AC-9466-3B286EA33395}">
      <dgm:prSet phldrT="[Text]"/>
      <dgm:spPr>
        <a:solidFill>
          <a:srgbClr val="C0000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Regulatory and policy reforms,</a:t>
          </a:r>
        </a:p>
        <a:p>
          <a:pPr>
            <a:buFont typeface="Arial" panose="020B0604020202020204" pitchFamily="34" charset="0"/>
            <a:buChar char="•"/>
          </a:pP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Fire sector changes,</a:t>
          </a:r>
        </a:p>
        <a:p>
          <a:pPr>
            <a:buFont typeface="Arial" panose="020B0604020202020204" pitchFamily="34" charset="0"/>
            <a:buChar char="•"/>
          </a:pP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Implementing lessons learned from previous incidents</a:t>
          </a:r>
          <a:endParaRPr lang="en-GB" dirty="0"/>
        </a:p>
      </dgm:t>
    </dgm:pt>
    <dgm:pt modelId="{C76DABE4-A704-4AA0-9481-04FEA991393D}" type="parTrans" cxnId="{D40E13A0-B4E3-4ACC-92C5-FD2F9869CC89}">
      <dgm:prSet/>
      <dgm:spPr/>
      <dgm:t>
        <a:bodyPr/>
        <a:lstStyle/>
        <a:p>
          <a:endParaRPr lang="en-GB"/>
        </a:p>
      </dgm:t>
    </dgm:pt>
    <dgm:pt modelId="{FAA39C5A-BA36-40FE-8EB6-F9EACA61EC76}" type="sibTrans" cxnId="{D40E13A0-B4E3-4ACC-92C5-FD2F9869CC89}">
      <dgm:prSet/>
      <dgm:spPr/>
      <dgm:t>
        <a:bodyPr/>
        <a:lstStyle/>
        <a:p>
          <a:endParaRPr lang="en-GB"/>
        </a:p>
      </dgm:t>
    </dgm:pt>
    <dgm:pt modelId="{164380EE-55F2-428A-A70E-8E927BE2C2B5}">
      <dgm:prSet phldrT="[Text]"/>
      <dgm:spPr>
        <a:solidFill>
          <a:srgbClr val="00206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Public inquiry, </a:t>
          </a:r>
        </a:p>
        <a:p>
          <a:pPr>
            <a:buFont typeface="Arial" panose="020B0604020202020204" pitchFamily="34" charset="0"/>
            <a:buChar char="•"/>
          </a:pP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Legal actions,</a:t>
          </a:r>
        </a:p>
        <a:p>
          <a:pPr>
            <a:buFont typeface="Arial" panose="020B0604020202020204" pitchFamily="34" charset="0"/>
            <a:buChar char="•"/>
          </a:pP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Criminal prosecutions</a:t>
          </a:r>
          <a:endParaRPr lang="en-GB" dirty="0"/>
        </a:p>
      </dgm:t>
    </dgm:pt>
    <dgm:pt modelId="{3F468CFB-0BCA-4AFF-B9B5-ABADC651C90A}" type="parTrans" cxnId="{D0000F9F-CA6A-44D2-ABE2-0EE2B42B9233}">
      <dgm:prSet/>
      <dgm:spPr/>
      <dgm:t>
        <a:bodyPr/>
        <a:lstStyle/>
        <a:p>
          <a:endParaRPr lang="en-GB"/>
        </a:p>
      </dgm:t>
    </dgm:pt>
    <dgm:pt modelId="{6B00B544-7077-4321-A5C6-3499AB10D997}" type="sibTrans" cxnId="{D0000F9F-CA6A-44D2-ABE2-0EE2B42B9233}">
      <dgm:prSet/>
      <dgm:spPr/>
      <dgm:t>
        <a:bodyPr/>
        <a:lstStyle/>
        <a:p>
          <a:endParaRPr lang="en-GB"/>
        </a:p>
      </dgm:t>
    </dgm:pt>
    <dgm:pt modelId="{D69A3337-066D-4F70-9F94-728A5F10F86A}" type="pres">
      <dgm:prSet presAssocID="{17AB3148-1A87-43A2-806B-5EF42D6A3BF0}" presName="theList" presStyleCnt="0">
        <dgm:presLayoutVars>
          <dgm:dir/>
          <dgm:animLvl val="lvl"/>
          <dgm:resizeHandles val="exact"/>
        </dgm:presLayoutVars>
      </dgm:prSet>
      <dgm:spPr/>
    </dgm:pt>
    <dgm:pt modelId="{B888B3B5-D7D7-447A-8DFA-A02EF11F83C3}" type="pres">
      <dgm:prSet presAssocID="{9F7FD321-0D81-4A0D-8704-640914259D37}" presName="compNode" presStyleCnt="0"/>
      <dgm:spPr/>
    </dgm:pt>
    <dgm:pt modelId="{865076FE-AD3A-4C0A-AA19-2FE8EC8D4762}" type="pres">
      <dgm:prSet presAssocID="{9F7FD321-0D81-4A0D-8704-640914259D37}" presName="aNode" presStyleLbl="bgShp" presStyleIdx="0" presStyleCnt="3"/>
      <dgm:spPr/>
    </dgm:pt>
    <dgm:pt modelId="{8CE7270D-789A-43A2-95FF-79FB85F036D9}" type="pres">
      <dgm:prSet presAssocID="{9F7FD321-0D81-4A0D-8704-640914259D37}" presName="textNode" presStyleLbl="bgShp" presStyleIdx="0" presStyleCnt="3"/>
      <dgm:spPr/>
    </dgm:pt>
    <dgm:pt modelId="{8245B0E8-FC3A-4866-B873-332319521F59}" type="pres">
      <dgm:prSet presAssocID="{9F7FD321-0D81-4A0D-8704-640914259D37}" presName="compChildNode" presStyleCnt="0"/>
      <dgm:spPr/>
    </dgm:pt>
    <dgm:pt modelId="{8D9A2AF8-327A-40AD-BB1F-7DAD161126D7}" type="pres">
      <dgm:prSet presAssocID="{9F7FD321-0D81-4A0D-8704-640914259D37}" presName="theInnerList" presStyleCnt="0"/>
      <dgm:spPr/>
    </dgm:pt>
    <dgm:pt modelId="{D08F5D4C-EDE0-4458-A73F-9F78B5287201}" type="pres">
      <dgm:prSet presAssocID="{E3D8FE36-3038-4527-8374-4D40C122449B}" presName="childNode" presStyleLbl="node1" presStyleIdx="0" presStyleCnt="6">
        <dgm:presLayoutVars>
          <dgm:bulletEnabled val="1"/>
        </dgm:presLayoutVars>
      </dgm:prSet>
      <dgm:spPr/>
    </dgm:pt>
    <dgm:pt modelId="{3944E760-0DF8-400A-A9BC-E3A4F927E59C}" type="pres">
      <dgm:prSet presAssocID="{E3D8FE36-3038-4527-8374-4D40C122449B}" presName="aSpace2" presStyleCnt="0"/>
      <dgm:spPr/>
    </dgm:pt>
    <dgm:pt modelId="{5B523F2D-B804-4ACD-BB30-350D9337BFC0}" type="pres">
      <dgm:prSet presAssocID="{E38320FB-3F5A-4423-BB6D-8BD511CD9422}" presName="childNode" presStyleLbl="node1" presStyleIdx="1" presStyleCnt="6">
        <dgm:presLayoutVars>
          <dgm:bulletEnabled val="1"/>
        </dgm:presLayoutVars>
      </dgm:prSet>
      <dgm:spPr/>
    </dgm:pt>
    <dgm:pt modelId="{21B1D77A-8672-42FD-9567-5B075F26D05B}" type="pres">
      <dgm:prSet presAssocID="{9F7FD321-0D81-4A0D-8704-640914259D37}" presName="aSpace" presStyleCnt="0"/>
      <dgm:spPr/>
    </dgm:pt>
    <dgm:pt modelId="{BDCF0314-60E2-4A81-AE4A-94039FF3BAA0}" type="pres">
      <dgm:prSet presAssocID="{FC66FF70-12A6-4C98-A68D-E26A068AC919}" presName="compNode" presStyleCnt="0"/>
      <dgm:spPr/>
    </dgm:pt>
    <dgm:pt modelId="{FC1EDFB4-05A0-4622-B634-E79185BE020F}" type="pres">
      <dgm:prSet presAssocID="{FC66FF70-12A6-4C98-A68D-E26A068AC919}" presName="aNode" presStyleLbl="bgShp" presStyleIdx="1" presStyleCnt="3"/>
      <dgm:spPr/>
    </dgm:pt>
    <dgm:pt modelId="{82D60408-B0B7-4EAD-A625-1E3DB422950D}" type="pres">
      <dgm:prSet presAssocID="{FC66FF70-12A6-4C98-A68D-E26A068AC919}" presName="textNode" presStyleLbl="bgShp" presStyleIdx="1" presStyleCnt="3"/>
      <dgm:spPr/>
    </dgm:pt>
    <dgm:pt modelId="{52F99EBA-7768-4481-BE43-FD75EAF735BB}" type="pres">
      <dgm:prSet presAssocID="{FC66FF70-12A6-4C98-A68D-E26A068AC919}" presName="compChildNode" presStyleCnt="0"/>
      <dgm:spPr/>
    </dgm:pt>
    <dgm:pt modelId="{97BB3A13-DA87-4F5C-B238-8A18903A24BB}" type="pres">
      <dgm:prSet presAssocID="{FC66FF70-12A6-4C98-A68D-E26A068AC919}" presName="theInnerList" presStyleCnt="0"/>
      <dgm:spPr/>
    </dgm:pt>
    <dgm:pt modelId="{E699141F-5037-4F87-9D65-B98E7112207A}" type="pres">
      <dgm:prSet presAssocID="{E308CF68-0AA3-4C0F-A807-56664A66F88E}" presName="childNode" presStyleLbl="node1" presStyleIdx="2" presStyleCnt="6">
        <dgm:presLayoutVars>
          <dgm:bulletEnabled val="1"/>
        </dgm:presLayoutVars>
      </dgm:prSet>
      <dgm:spPr/>
    </dgm:pt>
    <dgm:pt modelId="{F9859FFE-9FCE-47CA-968E-D694B28346F7}" type="pres">
      <dgm:prSet presAssocID="{E308CF68-0AA3-4C0F-A807-56664A66F88E}" presName="aSpace2" presStyleCnt="0"/>
      <dgm:spPr/>
    </dgm:pt>
    <dgm:pt modelId="{4AE2A2EF-AFF6-429B-883E-481C47064EBE}" type="pres">
      <dgm:prSet presAssocID="{E5931B66-BE6D-47B1-9F7D-19C9C0E43EFF}" presName="childNode" presStyleLbl="node1" presStyleIdx="3" presStyleCnt="6">
        <dgm:presLayoutVars>
          <dgm:bulletEnabled val="1"/>
        </dgm:presLayoutVars>
      </dgm:prSet>
      <dgm:spPr/>
    </dgm:pt>
    <dgm:pt modelId="{D2ED058F-1446-42AB-A3BA-3DB53C0ABD0A}" type="pres">
      <dgm:prSet presAssocID="{FC66FF70-12A6-4C98-A68D-E26A068AC919}" presName="aSpace" presStyleCnt="0"/>
      <dgm:spPr/>
    </dgm:pt>
    <dgm:pt modelId="{D0488112-481E-46F0-B138-DB2B51141421}" type="pres">
      <dgm:prSet presAssocID="{DE8E3983-9EC8-42B2-BA04-65C40126E766}" presName="compNode" presStyleCnt="0"/>
      <dgm:spPr/>
    </dgm:pt>
    <dgm:pt modelId="{76E9D9C4-B42D-416E-9BC6-CEAB63DD891A}" type="pres">
      <dgm:prSet presAssocID="{DE8E3983-9EC8-42B2-BA04-65C40126E766}" presName="aNode" presStyleLbl="bgShp" presStyleIdx="2" presStyleCnt="3"/>
      <dgm:spPr/>
    </dgm:pt>
    <dgm:pt modelId="{9BE97802-1586-42FB-9667-A5E1004898D2}" type="pres">
      <dgm:prSet presAssocID="{DE8E3983-9EC8-42B2-BA04-65C40126E766}" presName="textNode" presStyleLbl="bgShp" presStyleIdx="2" presStyleCnt="3"/>
      <dgm:spPr/>
    </dgm:pt>
    <dgm:pt modelId="{616F2ABE-4E2C-4058-9158-794028373C4F}" type="pres">
      <dgm:prSet presAssocID="{DE8E3983-9EC8-42B2-BA04-65C40126E766}" presName="compChildNode" presStyleCnt="0"/>
      <dgm:spPr/>
    </dgm:pt>
    <dgm:pt modelId="{517A7148-1711-4A20-AA21-2536C9D8CC02}" type="pres">
      <dgm:prSet presAssocID="{DE8E3983-9EC8-42B2-BA04-65C40126E766}" presName="theInnerList" presStyleCnt="0"/>
      <dgm:spPr/>
    </dgm:pt>
    <dgm:pt modelId="{661A82A6-B88A-444E-B77F-87EEBDA35664}" type="pres">
      <dgm:prSet presAssocID="{7C682E67-8DA0-41AC-9466-3B286EA33395}" presName="childNode" presStyleLbl="node1" presStyleIdx="4" presStyleCnt="6">
        <dgm:presLayoutVars>
          <dgm:bulletEnabled val="1"/>
        </dgm:presLayoutVars>
      </dgm:prSet>
      <dgm:spPr/>
    </dgm:pt>
    <dgm:pt modelId="{93BC2F8F-F4C4-48D6-AAFA-ABA0DD8FC073}" type="pres">
      <dgm:prSet presAssocID="{7C682E67-8DA0-41AC-9466-3B286EA33395}" presName="aSpace2" presStyleCnt="0"/>
      <dgm:spPr/>
    </dgm:pt>
    <dgm:pt modelId="{80DA0B6B-8D63-4CCB-BF2B-68419FEDBC97}" type="pres">
      <dgm:prSet presAssocID="{164380EE-55F2-428A-A70E-8E927BE2C2B5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7269F503-4321-437C-BC1E-20BD6FD0CCA5}" srcId="{FC66FF70-12A6-4C98-A68D-E26A068AC919}" destId="{E308CF68-0AA3-4C0F-A807-56664A66F88E}" srcOrd="0" destOrd="0" parTransId="{DC628349-BB34-4C82-93F0-2A9641F277EA}" sibTransId="{0B453E75-D902-4862-971A-48B39EDB668A}"/>
    <dgm:cxn modelId="{85812B10-7AFE-456E-BAA3-2B9FB1F96A0F}" type="presOf" srcId="{DE8E3983-9EC8-42B2-BA04-65C40126E766}" destId="{76E9D9C4-B42D-416E-9BC6-CEAB63DD891A}" srcOrd="0" destOrd="0" presId="urn:microsoft.com/office/officeart/2005/8/layout/lProcess2"/>
    <dgm:cxn modelId="{ACDA9310-1A58-43C8-B9FD-5E3B8CDCBEF2}" srcId="{17AB3148-1A87-43A2-806B-5EF42D6A3BF0}" destId="{DE8E3983-9EC8-42B2-BA04-65C40126E766}" srcOrd="2" destOrd="0" parTransId="{DCD4340F-C446-4264-97D8-96179ED316BF}" sibTransId="{BD665D60-1514-484F-87AD-AB473F5BDC52}"/>
    <dgm:cxn modelId="{816C5820-FD96-4610-B77D-AF31DBDA89EC}" srcId="{17AB3148-1A87-43A2-806B-5EF42D6A3BF0}" destId="{FC66FF70-12A6-4C98-A68D-E26A068AC919}" srcOrd="1" destOrd="0" parTransId="{F3FED504-8108-4829-A8E1-7B9D1E590078}" sibTransId="{5DD65DA6-4D74-43CD-9D84-888E426923BB}"/>
    <dgm:cxn modelId="{7615EE25-52AC-4B3F-A326-F7E9D113E241}" type="presOf" srcId="{E5931B66-BE6D-47B1-9F7D-19C9C0E43EFF}" destId="{4AE2A2EF-AFF6-429B-883E-481C47064EBE}" srcOrd="0" destOrd="0" presId="urn:microsoft.com/office/officeart/2005/8/layout/lProcess2"/>
    <dgm:cxn modelId="{EE5A712C-7E97-4634-94B4-391893506B7E}" type="presOf" srcId="{E308CF68-0AA3-4C0F-A807-56664A66F88E}" destId="{E699141F-5037-4F87-9D65-B98E7112207A}" srcOrd="0" destOrd="0" presId="urn:microsoft.com/office/officeart/2005/8/layout/lProcess2"/>
    <dgm:cxn modelId="{5F36922C-1EF2-467B-B63A-DC451A45342E}" type="presOf" srcId="{DE8E3983-9EC8-42B2-BA04-65C40126E766}" destId="{9BE97802-1586-42FB-9667-A5E1004898D2}" srcOrd="1" destOrd="0" presId="urn:microsoft.com/office/officeart/2005/8/layout/lProcess2"/>
    <dgm:cxn modelId="{33690330-871E-496B-8888-97ED07863381}" type="presOf" srcId="{9F7FD321-0D81-4A0D-8704-640914259D37}" destId="{8CE7270D-789A-43A2-95FF-79FB85F036D9}" srcOrd="1" destOrd="0" presId="urn:microsoft.com/office/officeart/2005/8/layout/lProcess2"/>
    <dgm:cxn modelId="{2518A13F-8187-4CF9-85E0-199D9FCAC6D9}" type="presOf" srcId="{17AB3148-1A87-43A2-806B-5EF42D6A3BF0}" destId="{D69A3337-066D-4F70-9F94-728A5F10F86A}" srcOrd="0" destOrd="0" presId="urn:microsoft.com/office/officeart/2005/8/layout/lProcess2"/>
    <dgm:cxn modelId="{4AB5DC4D-F0FE-48DD-B861-B47329666E3C}" type="presOf" srcId="{9F7FD321-0D81-4A0D-8704-640914259D37}" destId="{865076FE-AD3A-4C0A-AA19-2FE8EC8D4762}" srcOrd="0" destOrd="0" presId="urn:microsoft.com/office/officeart/2005/8/layout/lProcess2"/>
    <dgm:cxn modelId="{5B065350-9096-4524-B09D-1F0797BDE898}" type="presOf" srcId="{FC66FF70-12A6-4C98-A68D-E26A068AC919}" destId="{FC1EDFB4-05A0-4622-B634-E79185BE020F}" srcOrd="0" destOrd="0" presId="urn:microsoft.com/office/officeart/2005/8/layout/lProcess2"/>
    <dgm:cxn modelId="{BDCF6F52-B92A-4944-84E4-161F4EA44D44}" srcId="{FC66FF70-12A6-4C98-A68D-E26A068AC919}" destId="{E5931B66-BE6D-47B1-9F7D-19C9C0E43EFF}" srcOrd="1" destOrd="0" parTransId="{50B9C2E7-621D-47AB-AB72-1D36BCDDFBEF}" sibTransId="{B25C890B-E69D-42CA-A789-F527FC5658F2}"/>
    <dgm:cxn modelId="{3DCEAE5A-FB3F-4F3E-8C1D-6722217F38C7}" srcId="{17AB3148-1A87-43A2-806B-5EF42D6A3BF0}" destId="{9F7FD321-0D81-4A0D-8704-640914259D37}" srcOrd="0" destOrd="0" parTransId="{78B12EFC-112D-44D2-967D-DD64E5CE158B}" sibTransId="{EABD6D92-3E63-48B5-B121-45CBD2185452}"/>
    <dgm:cxn modelId="{D0000F9F-CA6A-44D2-ABE2-0EE2B42B9233}" srcId="{DE8E3983-9EC8-42B2-BA04-65C40126E766}" destId="{164380EE-55F2-428A-A70E-8E927BE2C2B5}" srcOrd="1" destOrd="0" parTransId="{3F468CFB-0BCA-4AFF-B9B5-ABADC651C90A}" sibTransId="{6B00B544-7077-4321-A5C6-3499AB10D997}"/>
    <dgm:cxn modelId="{D40E13A0-B4E3-4ACC-92C5-FD2F9869CC89}" srcId="{DE8E3983-9EC8-42B2-BA04-65C40126E766}" destId="{7C682E67-8DA0-41AC-9466-3B286EA33395}" srcOrd="0" destOrd="0" parTransId="{C76DABE4-A704-4AA0-9481-04FEA991393D}" sibTransId="{FAA39C5A-BA36-40FE-8EB6-F9EACA61EC76}"/>
    <dgm:cxn modelId="{19F57AB5-0419-4E61-BD5B-C93FFFF889D2}" srcId="{9F7FD321-0D81-4A0D-8704-640914259D37}" destId="{E38320FB-3F5A-4423-BB6D-8BD511CD9422}" srcOrd="1" destOrd="0" parTransId="{A986BA2E-8CB1-4310-A70E-37575BD7F998}" sibTransId="{6E260050-B07E-4FD5-9402-BC39F46D52BF}"/>
    <dgm:cxn modelId="{57DC98B8-49A2-4B20-86B8-39EAF18D5496}" type="presOf" srcId="{FC66FF70-12A6-4C98-A68D-E26A068AC919}" destId="{82D60408-B0B7-4EAD-A625-1E3DB422950D}" srcOrd="1" destOrd="0" presId="urn:microsoft.com/office/officeart/2005/8/layout/lProcess2"/>
    <dgm:cxn modelId="{BF7D01C2-B8ED-412D-9F66-24AD76466D40}" type="presOf" srcId="{E38320FB-3F5A-4423-BB6D-8BD511CD9422}" destId="{5B523F2D-B804-4ACD-BB30-350D9337BFC0}" srcOrd="0" destOrd="0" presId="urn:microsoft.com/office/officeart/2005/8/layout/lProcess2"/>
    <dgm:cxn modelId="{99E1F1C2-4FF2-40B0-A471-4ACF0DEEF286}" type="presOf" srcId="{164380EE-55F2-428A-A70E-8E927BE2C2B5}" destId="{80DA0B6B-8D63-4CCB-BF2B-68419FEDBC97}" srcOrd="0" destOrd="0" presId="urn:microsoft.com/office/officeart/2005/8/layout/lProcess2"/>
    <dgm:cxn modelId="{307158D2-4D07-476D-948B-AC421DB0E185}" srcId="{9F7FD321-0D81-4A0D-8704-640914259D37}" destId="{E3D8FE36-3038-4527-8374-4D40C122449B}" srcOrd="0" destOrd="0" parTransId="{B6AABF0F-7C2B-44FF-A590-EDF4281A5DD5}" sibTransId="{2A0D2D83-ADE2-4B7B-8AF9-0B9F554C67B9}"/>
    <dgm:cxn modelId="{079B01E9-CEC0-4F86-A451-139C19F6F8C4}" type="presOf" srcId="{7C682E67-8DA0-41AC-9466-3B286EA33395}" destId="{661A82A6-B88A-444E-B77F-87EEBDA35664}" srcOrd="0" destOrd="0" presId="urn:microsoft.com/office/officeart/2005/8/layout/lProcess2"/>
    <dgm:cxn modelId="{0F21F7F4-8609-4971-941E-837C6C045EE9}" type="presOf" srcId="{E3D8FE36-3038-4527-8374-4D40C122449B}" destId="{D08F5D4C-EDE0-4458-A73F-9F78B5287201}" srcOrd="0" destOrd="0" presId="urn:microsoft.com/office/officeart/2005/8/layout/lProcess2"/>
    <dgm:cxn modelId="{2DDDE20D-98C0-4D6A-8AF3-E312BE6BD843}" type="presParOf" srcId="{D69A3337-066D-4F70-9F94-728A5F10F86A}" destId="{B888B3B5-D7D7-447A-8DFA-A02EF11F83C3}" srcOrd="0" destOrd="0" presId="urn:microsoft.com/office/officeart/2005/8/layout/lProcess2"/>
    <dgm:cxn modelId="{EC37D348-E651-4AAB-914C-DCD14EE26D3F}" type="presParOf" srcId="{B888B3B5-D7D7-447A-8DFA-A02EF11F83C3}" destId="{865076FE-AD3A-4C0A-AA19-2FE8EC8D4762}" srcOrd="0" destOrd="0" presId="urn:microsoft.com/office/officeart/2005/8/layout/lProcess2"/>
    <dgm:cxn modelId="{4E918B21-DD7E-483F-B60E-4A6575233F82}" type="presParOf" srcId="{B888B3B5-D7D7-447A-8DFA-A02EF11F83C3}" destId="{8CE7270D-789A-43A2-95FF-79FB85F036D9}" srcOrd="1" destOrd="0" presId="urn:microsoft.com/office/officeart/2005/8/layout/lProcess2"/>
    <dgm:cxn modelId="{238665CB-B1FC-43E0-8B91-069487EDD4E3}" type="presParOf" srcId="{B888B3B5-D7D7-447A-8DFA-A02EF11F83C3}" destId="{8245B0E8-FC3A-4866-B873-332319521F59}" srcOrd="2" destOrd="0" presId="urn:microsoft.com/office/officeart/2005/8/layout/lProcess2"/>
    <dgm:cxn modelId="{715E37ED-C625-4C14-97FD-1ACE19C90A6D}" type="presParOf" srcId="{8245B0E8-FC3A-4866-B873-332319521F59}" destId="{8D9A2AF8-327A-40AD-BB1F-7DAD161126D7}" srcOrd="0" destOrd="0" presId="urn:microsoft.com/office/officeart/2005/8/layout/lProcess2"/>
    <dgm:cxn modelId="{F5C84E84-1400-4546-A84C-E824689ACF7B}" type="presParOf" srcId="{8D9A2AF8-327A-40AD-BB1F-7DAD161126D7}" destId="{D08F5D4C-EDE0-4458-A73F-9F78B5287201}" srcOrd="0" destOrd="0" presId="urn:microsoft.com/office/officeart/2005/8/layout/lProcess2"/>
    <dgm:cxn modelId="{262C92E5-701C-42F6-8ED3-B1115187EE95}" type="presParOf" srcId="{8D9A2AF8-327A-40AD-BB1F-7DAD161126D7}" destId="{3944E760-0DF8-400A-A9BC-E3A4F927E59C}" srcOrd="1" destOrd="0" presId="urn:microsoft.com/office/officeart/2005/8/layout/lProcess2"/>
    <dgm:cxn modelId="{9FF6A13F-0B1A-4956-86FD-628249BB0F0F}" type="presParOf" srcId="{8D9A2AF8-327A-40AD-BB1F-7DAD161126D7}" destId="{5B523F2D-B804-4ACD-BB30-350D9337BFC0}" srcOrd="2" destOrd="0" presId="urn:microsoft.com/office/officeart/2005/8/layout/lProcess2"/>
    <dgm:cxn modelId="{2EC9B1D9-3325-4FEF-81B8-517965E88577}" type="presParOf" srcId="{D69A3337-066D-4F70-9F94-728A5F10F86A}" destId="{21B1D77A-8672-42FD-9567-5B075F26D05B}" srcOrd="1" destOrd="0" presId="urn:microsoft.com/office/officeart/2005/8/layout/lProcess2"/>
    <dgm:cxn modelId="{5EC1688C-4340-428A-A4FC-03733D9AD787}" type="presParOf" srcId="{D69A3337-066D-4F70-9F94-728A5F10F86A}" destId="{BDCF0314-60E2-4A81-AE4A-94039FF3BAA0}" srcOrd="2" destOrd="0" presId="urn:microsoft.com/office/officeart/2005/8/layout/lProcess2"/>
    <dgm:cxn modelId="{B77623DF-9677-4E85-A997-319070EF5CCA}" type="presParOf" srcId="{BDCF0314-60E2-4A81-AE4A-94039FF3BAA0}" destId="{FC1EDFB4-05A0-4622-B634-E79185BE020F}" srcOrd="0" destOrd="0" presId="urn:microsoft.com/office/officeart/2005/8/layout/lProcess2"/>
    <dgm:cxn modelId="{F35EA39C-BEED-4B3E-B5CB-AB67576F4FA4}" type="presParOf" srcId="{BDCF0314-60E2-4A81-AE4A-94039FF3BAA0}" destId="{82D60408-B0B7-4EAD-A625-1E3DB422950D}" srcOrd="1" destOrd="0" presId="urn:microsoft.com/office/officeart/2005/8/layout/lProcess2"/>
    <dgm:cxn modelId="{B32DC3B0-6487-4411-AD8D-9FBB24CFC6AA}" type="presParOf" srcId="{BDCF0314-60E2-4A81-AE4A-94039FF3BAA0}" destId="{52F99EBA-7768-4481-BE43-FD75EAF735BB}" srcOrd="2" destOrd="0" presId="urn:microsoft.com/office/officeart/2005/8/layout/lProcess2"/>
    <dgm:cxn modelId="{1774A450-652D-4307-8EB7-E3E8826768C0}" type="presParOf" srcId="{52F99EBA-7768-4481-BE43-FD75EAF735BB}" destId="{97BB3A13-DA87-4F5C-B238-8A18903A24BB}" srcOrd="0" destOrd="0" presId="urn:microsoft.com/office/officeart/2005/8/layout/lProcess2"/>
    <dgm:cxn modelId="{D8D6EA2D-E99C-4429-87D2-3CB1DC10FD17}" type="presParOf" srcId="{97BB3A13-DA87-4F5C-B238-8A18903A24BB}" destId="{E699141F-5037-4F87-9D65-B98E7112207A}" srcOrd="0" destOrd="0" presId="urn:microsoft.com/office/officeart/2005/8/layout/lProcess2"/>
    <dgm:cxn modelId="{1F864ED8-ABB1-4819-BCAC-241A596AAA52}" type="presParOf" srcId="{97BB3A13-DA87-4F5C-B238-8A18903A24BB}" destId="{F9859FFE-9FCE-47CA-968E-D694B28346F7}" srcOrd="1" destOrd="0" presId="urn:microsoft.com/office/officeart/2005/8/layout/lProcess2"/>
    <dgm:cxn modelId="{DA739AAC-DF55-4529-9933-B84E3E430B89}" type="presParOf" srcId="{97BB3A13-DA87-4F5C-B238-8A18903A24BB}" destId="{4AE2A2EF-AFF6-429B-883E-481C47064EBE}" srcOrd="2" destOrd="0" presId="urn:microsoft.com/office/officeart/2005/8/layout/lProcess2"/>
    <dgm:cxn modelId="{8031549D-640F-441A-9E6E-D3F866C8F861}" type="presParOf" srcId="{D69A3337-066D-4F70-9F94-728A5F10F86A}" destId="{D2ED058F-1446-42AB-A3BA-3DB53C0ABD0A}" srcOrd="3" destOrd="0" presId="urn:microsoft.com/office/officeart/2005/8/layout/lProcess2"/>
    <dgm:cxn modelId="{B46792B2-3A1C-4879-93A4-1889A5C0E82A}" type="presParOf" srcId="{D69A3337-066D-4F70-9F94-728A5F10F86A}" destId="{D0488112-481E-46F0-B138-DB2B51141421}" srcOrd="4" destOrd="0" presId="urn:microsoft.com/office/officeart/2005/8/layout/lProcess2"/>
    <dgm:cxn modelId="{342BE563-DF3B-4EE9-84FD-157F423C3427}" type="presParOf" srcId="{D0488112-481E-46F0-B138-DB2B51141421}" destId="{76E9D9C4-B42D-416E-9BC6-CEAB63DD891A}" srcOrd="0" destOrd="0" presId="urn:microsoft.com/office/officeart/2005/8/layout/lProcess2"/>
    <dgm:cxn modelId="{4A8ED32B-B4C7-433F-839A-2619CB059B67}" type="presParOf" srcId="{D0488112-481E-46F0-B138-DB2B51141421}" destId="{9BE97802-1586-42FB-9667-A5E1004898D2}" srcOrd="1" destOrd="0" presId="urn:microsoft.com/office/officeart/2005/8/layout/lProcess2"/>
    <dgm:cxn modelId="{B7553D50-72C8-498E-8712-886210AA66E0}" type="presParOf" srcId="{D0488112-481E-46F0-B138-DB2B51141421}" destId="{616F2ABE-4E2C-4058-9158-794028373C4F}" srcOrd="2" destOrd="0" presId="urn:microsoft.com/office/officeart/2005/8/layout/lProcess2"/>
    <dgm:cxn modelId="{F0CAACFA-6851-42F1-8A7E-0D79AF4D4B45}" type="presParOf" srcId="{616F2ABE-4E2C-4058-9158-794028373C4F}" destId="{517A7148-1711-4A20-AA21-2536C9D8CC02}" srcOrd="0" destOrd="0" presId="urn:microsoft.com/office/officeart/2005/8/layout/lProcess2"/>
    <dgm:cxn modelId="{29326C54-EC53-4701-BC49-8FADE11BC712}" type="presParOf" srcId="{517A7148-1711-4A20-AA21-2536C9D8CC02}" destId="{661A82A6-B88A-444E-B77F-87EEBDA35664}" srcOrd="0" destOrd="0" presId="urn:microsoft.com/office/officeart/2005/8/layout/lProcess2"/>
    <dgm:cxn modelId="{B6FAA100-059F-4A67-A327-AB92CA65014A}" type="presParOf" srcId="{517A7148-1711-4A20-AA21-2536C9D8CC02}" destId="{93BC2F8F-F4C4-48D6-AAFA-ABA0DD8FC073}" srcOrd="1" destOrd="0" presId="urn:microsoft.com/office/officeart/2005/8/layout/lProcess2"/>
    <dgm:cxn modelId="{332C131A-34A5-4D3D-9A5D-5A599406B0A2}" type="presParOf" srcId="{517A7148-1711-4A20-AA21-2536C9D8CC02}" destId="{80DA0B6B-8D63-4CCB-BF2B-68419FEDBC97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A5A63-5050-4935-83FA-A00064A7E654}">
      <dsp:nvSpPr>
        <dsp:cNvPr id="0" name=""/>
        <dsp:cNvSpPr/>
      </dsp:nvSpPr>
      <dsp:spPr>
        <a:xfrm>
          <a:off x="0" y="149555"/>
          <a:ext cx="11044977" cy="611618"/>
        </a:xfrm>
        <a:prstGeom prst="roundRect">
          <a:avLst/>
        </a:prstGeom>
        <a:solidFill>
          <a:srgbClr val="002060"/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RQ: How do proactive and reactive accountability mechanisms interact across the crisis management cycle?</a:t>
          </a:r>
          <a:endParaRPr lang="en-GB" sz="1800" kern="1200" dirty="0"/>
        </a:p>
      </dsp:txBody>
      <dsp:txXfrm>
        <a:off x="29857" y="179412"/>
        <a:ext cx="10985263" cy="5519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A37AB-8460-4F6E-98A4-64C7010A7E08}">
      <dsp:nvSpPr>
        <dsp:cNvPr id="0" name=""/>
        <dsp:cNvSpPr/>
      </dsp:nvSpPr>
      <dsp:spPr>
        <a:xfrm>
          <a:off x="0" y="43659"/>
          <a:ext cx="9872871" cy="715052"/>
        </a:xfrm>
        <a:prstGeom prst="roundRect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A qualitative case study</a:t>
          </a:r>
        </a:p>
      </dsp:txBody>
      <dsp:txXfrm>
        <a:off x="34906" y="78565"/>
        <a:ext cx="9803059" cy="645240"/>
      </dsp:txXfrm>
    </dsp:sp>
    <dsp:sp modelId="{13C80349-1274-4120-8000-444995A54C3E}">
      <dsp:nvSpPr>
        <dsp:cNvPr id="0" name=""/>
        <dsp:cNvSpPr/>
      </dsp:nvSpPr>
      <dsp:spPr>
        <a:xfrm>
          <a:off x="0" y="810552"/>
          <a:ext cx="9872871" cy="715052"/>
        </a:xfrm>
        <a:prstGeom prst="roundRect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/>
            <a:t>Three-phases of crisis management </a:t>
          </a:r>
          <a:r>
            <a:rPr lang="en-GB" sz="1800" kern="1200"/>
            <a:t>(pre-crisis, crisis, and post-crisis) </a:t>
          </a:r>
        </a:p>
      </dsp:txBody>
      <dsp:txXfrm>
        <a:off x="34906" y="845458"/>
        <a:ext cx="9803059" cy="645240"/>
      </dsp:txXfrm>
    </dsp:sp>
    <dsp:sp modelId="{CDBF845C-18A8-4CE4-8FE1-7EABAF831898}">
      <dsp:nvSpPr>
        <dsp:cNvPr id="0" name=""/>
        <dsp:cNvSpPr/>
      </dsp:nvSpPr>
      <dsp:spPr>
        <a:xfrm>
          <a:off x="0" y="1577444"/>
          <a:ext cx="9872871" cy="715052"/>
        </a:xfrm>
        <a:prstGeom prst="roundRect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Public Inquiry reports:</a:t>
          </a:r>
        </a:p>
      </dsp:txBody>
      <dsp:txXfrm>
        <a:off x="34906" y="1612350"/>
        <a:ext cx="9803059" cy="645240"/>
      </dsp:txXfrm>
    </dsp:sp>
    <dsp:sp modelId="{A83ABCF0-61B4-4D4F-9A8C-DBDEFAEFE6F5}">
      <dsp:nvSpPr>
        <dsp:cNvPr id="0" name=""/>
        <dsp:cNvSpPr/>
      </dsp:nvSpPr>
      <dsp:spPr>
        <a:xfrm>
          <a:off x="0" y="2292497"/>
          <a:ext cx="9872871" cy="987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464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b="1" kern="1200" dirty="0"/>
            <a:t>Phase 1 Report </a:t>
          </a:r>
          <a:r>
            <a:rPr lang="en-GB" sz="1600" kern="1200" dirty="0"/>
            <a:t>- the events of the 14th of June 2017 and includes the causes of the fire, the London Fire Brigade’s response, and how the fire spread through the building.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b="1" kern="1200" dirty="0"/>
            <a:t>Phase 2 Report </a:t>
          </a:r>
          <a:r>
            <a:rPr lang="en-GB" sz="1600" kern="1200" dirty="0"/>
            <a:t>- the causes of the fire, including the building's structural flaws, regulatory failures, and the roles of contractors and regulatory bodies in the refurbishment of the Grenfell Tower. </a:t>
          </a:r>
        </a:p>
      </dsp:txBody>
      <dsp:txXfrm>
        <a:off x="0" y="2292497"/>
        <a:ext cx="9872871" cy="987390"/>
      </dsp:txXfrm>
    </dsp:sp>
    <dsp:sp modelId="{E3189A39-5BDD-4FF1-84B6-814C087A4B39}">
      <dsp:nvSpPr>
        <dsp:cNvPr id="0" name=""/>
        <dsp:cNvSpPr/>
      </dsp:nvSpPr>
      <dsp:spPr>
        <a:xfrm>
          <a:off x="0" y="3279887"/>
          <a:ext cx="9872871" cy="715052"/>
        </a:xfrm>
        <a:prstGeom prst="roundRect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Understanding how </a:t>
          </a:r>
          <a:r>
            <a:rPr lang="en-GB" sz="1800" b="1" kern="1200" dirty="0"/>
            <a:t>accountability mechanisms </a:t>
          </a:r>
          <a:r>
            <a:rPr lang="en-GB" sz="1800" kern="1200" dirty="0"/>
            <a:t>(proactive and reactive) played out </a:t>
          </a:r>
          <a:r>
            <a:rPr lang="en-GB" sz="1800" b="1" kern="1200" dirty="0"/>
            <a:t>before </a:t>
          </a:r>
          <a:r>
            <a:rPr lang="en-GB" sz="1800" kern="1200" dirty="0"/>
            <a:t>(pre-crisis), </a:t>
          </a:r>
          <a:r>
            <a:rPr lang="en-GB" sz="1800" b="1" kern="1200" dirty="0"/>
            <a:t>during</a:t>
          </a:r>
          <a:r>
            <a:rPr lang="en-GB" sz="1800" kern="1200" dirty="0"/>
            <a:t> (crisis), and </a:t>
          </a:r>
          <a:r>
            <a:rPr lang="en-GB" sz="1800" b="1" kern="1200" dirty="0"/>
            <a:t>after the crisis </a:t>
          </a:r>
          <a:r>
            <a:rPr lang="en-GB" sz="1800" kern="1200" dirty="0"/>
            <a:t>(post-crisis).</a:t>
          </a:r>
        </a:p>
      </dsp:txBody>
      <dsp:txXfrm>
        <a:off x="34906" y="3314793"/>
        <a:ext cx="9803059" cy="645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076FE-AD3A-4C0A-AA19-2FE8EC8D4762}">
      <dsp:nvSpPr>
        <dsp:cNvPr id="0" name=""/>
        <dsp:cNvSpPr/>
      </dsp:nvSpPr>
      <dsp:spPr>
        <a:xfrm>
          <a:off x="1205" y="0"/>
          <a:ext cx="3133413" cy="5292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100" kern="1200" dirty="0"/>
            <a:t>Pre-crisis</a:t>
          </a:r>
        </a:p>
      </dsp:txBody>
      <dsp:txXfrm>
        <a:off x="1205" y="0"/>
        <a:ext cx="3133413" cy="1587600"/>
      </dsp:txXfrm>
    </dsp:sp>
    <dsp:sp modelId="{D08F5D4C-EDE0-4458-A73F-9F78B5287201}">
      <dsp:nvSpPr>
        <dsp:cNvPr id="0" name=""/>
        <dsp:cNvSpPr/>
      </dsp:nvSpPr>
      <dsp:spPr>
        <a:xfrm>
          <a:off x="314546" y="1589150"/>
          <a:ext cx="2506730" cy="1595610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Inadequate risk assessments,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Outdated fire safety procedures,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Lack of resident involvement in contingency planning</a:t>
          </a:r>
          <a:endParaRPr lang="en-GB" sz="1400" kern="1200" dirty="0"/>
        </a:p>
      </dsp:txBody>
      <dsp:txXfrm>
        <a:off x="361280" y="1635884"/>
        <a:ext cx="2413262" cy="1502142"/>
      </dsp:txXfrm>
    </dsp:sp>
    <dsp:sp modelId="{5B523F2D-B804-4ACD-BB30-350D9337BFC0}">
      <dsp:nvSpPr>
        <dsp:cNvPr id="0" name=""/>
        <dsp:cNvSpPr/>
      </dsp:nvSpPr>
      <dsp:spPr>
        <a:xfrm>
          <a:off x="314546" y="3430239"/>
          <a:ext cx="2506730" cy="1595610"/>
        </a:xfrm>
        <a:prstGeom prst="roundRect">
          <a:avLst>
            <a:gd name="adj" fmla="val 10000"/>
          </a:avLst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Ignored risks or warnings,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Inadequate oversight of building regulations</a:t>
          </a:r>
          <a:endParaRPr lang="en-GB" sz="1400" kern="1200" dirty="0"/>
        </a:p>
      </dsp:txBody>
      <dsp:txXfrm>
        <a:off x="361280" y="3476973"/>
        <a:ext cx="2413262" cy="1502142"/>
      </dsp:txXfrm>
    </dsp:sp>
    <dsp:sp modelId="{FC1EDFB4-05A0-4622-B634-E79185BE020F}">
      <dsp:nvSpPr>
        <dsp:cNvPr id="0" name=""/>
        <dsp:cNvSpPr/>
      </dsp:nvSpPr>
      <dsp:spPr>
        <a:xfrm>
          <a:off x="3369624" y="0"/>
          <a:ext cx="3133413" cy="5292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100" kern="1200" dirty="0"/>
            <a:t>Crisis</a:t>
          </a:r>
        </a:p>
      </dsp:txBody>
      <dsp:txXfrm>
        <a:off x="3369624" y="0"/>
        <a:ext cx="3133413" cy="1587600"/>
      </dsp:txXfrm>
    </dsp:sp>
    <dsp:sp modelId="{E699141F-5037-4F87-9D65-B98E7112207A}">
      <dsp:nvSpPr>
        <dsp:cNvPr id="0" name=""/>
        <dsp:cNvSpPr/>
      </dsp:nvSpPr>
      <dsp:spPr>
        <a:xfrm>
          <a:off x="3682966" y="1589150"/>
          <a:ext cx="2506730" cy="1595610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Inadequate contingency plans,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Inadequate emergency response protocols</a:t>
          </a:r>
          <a:endParaRPr lang="en-GB" sz="1400" kern="1200" dirty="0"/>
        </a:p>
      </dsp:txBody>
      <dsp:txXfrm>
        <a:off x="3729700" y="1635884"/>
        <a:ext cx="2413262" cy="1502142"/>
      </dsp:txXfrm>
    </dsp:sp>
    <dsp:sp modelId="{4AE2A2EF-AFF6-429B-883E-481C47064EBE}">
      <dsp:nvSpPr>
        <dsp:cNvPr id="0" name=""/>
        <dsp:cNvSpPr/>
      </dsp:nvSpPr>
      <dsp:spPr>
        <a:xfrm>
          <a:off x="3682966" y="3430239"/>
          <a:ext cx="2506730" cy="1595610"/>
        </a:xfrm>
        <a:prstGeom prst="roundRect">
          <a:avLst>
            <a:gd name="adj" fmla="val 10000"/>
          </a:avLst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Inadequate emergency services and local authority response</a:t>
          </a:r>
          <a:endParaRPr lang="en-GB" sz="1400" kern="1200" dirty="0"/>
        </a:p>
      </dsp:txBody>
      <dsp:txXfrm>
        <a:off x="3729700" y="3476973"/>
        <a:ext cx="2413262" cy="1502142"/>
      </dsp:txXfrm>
    </dsp:sp>
    <dsp:sp modelId="{76E9D9C4-B42D-416E-9BC6-CEAB63DD891A}">
      <dsp:nvSpPr>
        <dsp:cNvPr id="0" name=""/>
        <dsp:cNvSpPr/>
      </dsp:nvSpPr>
      <dsp:spPr>
        <a:xfrm>
          <a:off x="6738044" y="0"/>
          <a:ext cx="3133413" cy="5292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100" kern="1200" dirty="0"/>
            <a:t>Post-crisis</a:t>
          </a:r>
        </a:p>
      </dsp:txBody>
      <dsp:txXfrm>
        <a:off x="6738044" y="0"/>
        <a:ext cx="3133413" cy="1587600"/>
      </dsp:txXfrm>
    </dsp:sp>
    <dsp:sp modelId="{661A82A6-B88A-444E-B77F-87EEBDA35664}">
      <dsp:nvSpPr>
        <dsp:cNvPr id="0" name=""/>
        <dsp:cNvSpPr/>
      </dsp:nvSpPr>
      <dsp:spPr>
        <a:xfrm>
          <a:off x="7051385" y="1589150"/>
          <a:ext cx="2506730" cy="1595610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Regulatory and policy reforms,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Fire sector changes,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Implementing lessons learned from previous incidents</a:t>
          </a:r>
          <a:endParaRPr lang="en-GB" sz="1400" kern="1200" dirty="0"/>
        </a:p>
      </dsp:txBody>
      <dsp:txXfrm>
        <a:off x="7098119" y="1635884"/>
        <a:ext cx="2413262" cy="1502142"/>
      </dsp:txXfrm>
    </dsp:sp>
    <dsp:sp modelId="{80DA0B6B-8D63-4CCB-BF2B-68419FEDBC97}">
      <dsp:nvSpPr>
        <dsp:cNvPr id="0" name=""/>
        <dsp:cNvSpPr/>
      </dsp:nvSpPr>
      <dsp:spPr>
        <a:xfrm>
          <a:off x="7051385" y="3430239"/>
          <a:ext cx="2506730" cy="1595610"/>
        </a:xfrm>
        <a:prstGeom prst="roundRect">
          <a:avLst>
            <a:gd name="adj" fmla="val 10000"/>
          </a:avLst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Public inquiry,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Legal actions,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Criminal prosecutions</a:t>
          </a:r>
          <a:endParaRPr lang="en-GB" sz="1400" kern="1200" dirty="0"/>
        </a:p>
      </dsp:txBody>
      <dsp:txXfrm>
        <a:off x="7098119" y="3476973"/>
        <a:ext cx="2413262" cy="1502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4933" tIns="47467" rIns="94933" bIns="4746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933" tIns="47467" rIns="94933" bIns="47467" rtlCol="0"/>
          <a:lstStyle>
            <a:lvl1pPr algn="r">
              <a:defRPr sz="1200"/>
            </a:lvl1pPr>
          </a:lstStyle>
          <a:p>
            <a:fld id="{828BC12A-67A7-40DF-B922-FDD80E1882B7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33" tIns="47467" rIns="94933" bIns="4746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933" tIns="47467" rIns="94933" bIns="4746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4933" tIns="47467" rIns="94933" bIns="4746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933" tIns="47467" rIns="94933" bIns="47467" rtlCol="0" anchor="b"/>
          <a:lstStyle>
            <a:lvl1pPr algn="r">
              <a:defRPr sz="1200"/>
            </a:lvl1pPr>
          </a:lstStyle>
          <a:p>
            <a:fld id="{3ED07F0E-5F2C-4AA1-B9FC-BEE8D008B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05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236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660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584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233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330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164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142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076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461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100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07F0E-5F2C-4AA1-B9FC-BEE8D008B2D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0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D6F41-D1E8-758F-EC04-7F1340606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10C929-7C86-0D06-CF34-F2A2B867B4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19C91B-FA9D-2789-3DC8-238E1A2472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33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93654-B342-4EF3-0FAC-B079B268BF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07F0E-5F2C-4AA1-B9FC-BEE8D008B2D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368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808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626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838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621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128FA71-3A18-48C0-980F-4B68F7F63042}" type="datetime1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799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9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3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616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64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87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46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0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59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9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katarzyna.lakoma@ntu.ac.uk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mailto:peter.eckersley@ntu.ac.uk" TargetMode="External"/><Relationship Id="rId4" Type="http://schemas.openxmlformats.org/officeDocument/2006/relationships/hyperlink" Target="mailto:peter.murphy@ntu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1631EF-15E1-48EF-9924-09DC488BD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324104A-EE89-4314-9D93-42AD78292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5A882-34E7-0C93-A06B-EF07DFFF7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900" y="358630"/>
            <a:ext cx="8640201" cy="30703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4400" dirty="0"/>
              <a:t>The Grenfell Tower Fire – </a:t>
            </a:r>
            <a:br>
              <a:rPr lang="en-GB" sz="4800" dirty="0"/>
            </a:br>
            <a:r>
              <a:rPr lang="en-GB" sz="4400" dirty="0"/>
              <a:t>A Case of Proactive and Reactive Accountability in Crisis Management</a:t>
            </a:r>
            <a:endParaRPr lang="en-US" sz="48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38BE94-60B3-F7F6-47BD-43583C517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899" y="3707934"/>
            <a:ext cx="8640201" cy="279143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1600" b="1" dirty="0"/>
          </a:p>
          <a:p>
            <a:endParaRPr lang="en-GB" sz="1600" b="1" dirty="0"/>
          </a:p>
          <a:p>
            <a:endParaRPr lang="en-GB" sz="1600" b="1" dirty="0"/>
          </a:p>
          <a:p>
            <a:r>
              <a:rPr lang="en-US" sz="1600" b="1" dirty="0"/>
              <a:t>Dr Katarzyna Lakoma, Prof Peter Murphy, Dr Peter Eckersley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EB4322F-6C7A-AFC0-C5DF-C68FDA701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/>
          <a:stretch>
            <a:fillRect/>
          </a:stretch>
        </p:blipFill>
        <p:spPr bwMode="auto">
          <a:xfrm>
            <a:off x="3870576" y="3326239"/>
            <a:ext cx="4339371" cy="14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37C2CF-B494-9747-3523-49D84DA55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371" y="5393736"/>
            <a:ext cx="2125783" cy="6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2ABF4-BF7D-FE32-36E7-04A21C553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651" y="558325"/>
            <a:ext cx="3912583" cy="1356360"/>
          </a:xfrm>
        </p:spPr>
        <p:txBody>
          <a:bodyPr>
            <a:normAutofit/>
          </a:bodyPr>
          <a:lstStyle/>
          <a:p>
            <a:r>
              <a:rPr lang="en-GB" sz="3200" b="1" dirty="0"/>
              <a:t>Findings: Post-crisis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232575-F42E-92C9-9A27-26C86DA07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64" y="1160918"/>
            <a:ext cx="6045576" cy="45341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18C44-B290-CD03-3053-D917A80C5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6590" y="1839724"/>
            <a:ext cx="4607858" cy="4316507"/>
          </a:xfrm>
        </p:spPr>
        <p:txBody>
          <a:bodyPr>
            <a:normAutofit fontScale="92500" lnSpcReduction="20000"/>
          </a:bodyPr>
          <a:lstStyle/>
          <a:p>
            <a:r>
              <a:rPr lang="en-GB" sz="1800" b="1" dirty="0"/>
              <a:t>A public inquiry </a:t>
            </a:r>
            <a:r>
              <a:rPr lang="en-GB" sz="1800" dirty="0"/>
              <a:t>to find and ultimately hold responsible individuals or organisations to account.</a:t>
            </a:r>
          </a:p>
          <a:p>
            <a:r>
              <a:rPr lang="en-GB" sz="1800" dirty="0"/>
              <a:t>The UK government has introduced a range of </a:t>
            </a:r>
            <a:r>
              <a:rPr lang="en-GB" sz="1800" b="1" dirty="0"/>
              <a:t>new reforms and regulations </a:t>
            </a:r>
            <a:r>
              <a:rPr lang="en-GB" sz="1800" dirty="0"/>
              <a:t>intended</a:t>
            </a:r>
            <a:r>
              <a:rPr lang="en-GB" sz="1800" b="1" dirty="0"/>
              <a:t> </a:t>
            </a:r>
            <a:r>
              <a:rPr lang="en-GB" sz="1800" dirty="0"/>
              <a:t>to prevent future high-rise fires:</a:t>
            </a:r>
          </a:p>
          <a:p>
            <a:pPr lvl="1"/>
            <a:r>
              <a:rPr lang="en-GB" sz="1800" dirty="0"/>
              <a:t>The Building Safety Act 2022 to enhance safety standards.</a:t>
            </a:r>
          </a:p>
          <a:p>
            <a:pPr lvl="1"/>
            <a:r>
              <a:rPr lang="en-GB" sz="1800" dirty="0"/>
              <a:t>Establishing a single construction regulator.</a:t>
            </a:r>
          </a:p>
          <a:p>
            <a:r>
              <a:rPr lang="en-GB" sz="1800" b="1" dirty="0"/>
              <a:t>Further recommendations</a:t>
            </a:r>
            <a:r>
              <a:rPr lang="en-GB" sz="1800" dirty="0"/>
              <a:t>:</a:t>
            </a:r>
            <a:endParaRPr lang="en-GB" sz="1600" dirty="0"/>
          </a:p>
          <a:p>
            <a:pPr lvl="1"/>
            <a:r>
              <a:rPr lang="en-GB" sz="1800" dirty="0"/>
              <a:t>Enhanced training for firefighters, particularly in high-rise buildings, and a review of evacuation strategies in high-rises</a:t>
            </a:r>
          </a:p>
          <a:p>
            <a:pPr lvl="1"/>
            <a:r>
              <a:rPr lang="en-GB" sz="1800" dirty="0"/>
              <a:t>Greater coordination and collaboration between emergency services and local authorities  </a:t>
            </a:r>
          </a:p>
          <a:p>
            <a:pPr lvl="1"/>
            <a:r>
              <a:rPr lang="en-GB" sz="1800" dirty="0"/>
              <a:t>A single govt department dealing with all fire safety responsibilities</a:t>
            </a:r>
          </a:p>
          <a:p>
            <a:pPr lvl="1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225256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A05464DF-4FD9-A72F-8E0E-849B81D35B03}"/>
              </a:ext>
            </a:extLst>
          </p:cNvPr>
          <p:cNvGraphicFramePr>
            <a:graphicFrameLocks noGrp="1" noDrilldown="1" noMove="1" noResize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1364144"/>
              </p:ext>
            </p:extLst>
          </p:nvPr>
        </p:nvGraphicFramePr>
        <p:xfrm>
          <a:off x="1143000" y="655782"/>
          <a:ext cx="9872663" cy="529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Arrow: Striped Right 15">
            <a:extLst>
              <a:ext uri="{FF2B5EF4-FFF2-40B4-BE49-F238E27FC236}">
                <a16:creationId xmlns:a16="http://schemas.microsoft.com/office/drawing/2014/main" id="{44440C6D-CA97-6502-0B9D-75D7536369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97688" y="3046899"/>
            <a:ext cx="900000" cy="360000"/>
          </a:xfrm>
          <a:prstGeom prst="strip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5F5F5F"/>
              </a:solidFill>
            </a:endParaRPr>
          </a:p>
        </p:txBody>
      </p:sp>
      <p:sp>
        <p:nvSpPr>
          <p:cNvPr id="17" name="Arrow: Striped Right 16">
            <a:extLst>
              <a:ext uri="{FF2B5EF4-FFF2-40B4-BE49-F238E27FC236}">
                <a16:creationId xmlns:a16="http://schemas.microsoft.com/office/drawing/2014/main" id="{021EEDA1-ACFB-C568-9FB5-82ED0E551C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38255" y="2993900"/>
            <a:ext cx="900000" cy="360000"/>
          </a:xfrm>
          <a:prstGeom prst="strip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5F5F5F"/>
              </a:solidFill>
            </a:endParaRPr>
          </a:p>
        </p:txBody>
      </p:sp>
      <p:sp>
        <p:nvSpPr>
          <p:cNvPr id="18" name="Arrow: Striped Right 17">
            <a:extLst>
              <a:ext uri="{FF2B5EF4-FFF2-40B4-BE49-F238E27FC236}">
                <a16:creationId xmlns:a16="http://schemas.microsoft.com/office/drawing/2014/main" id="{6BE8F1C0-410C-6C13-A2B9-47263730C4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>
            <a:off x="3938255" y="4845559"/>
            <a:ext cx="900000" cy="360000"/>
          </a:xfrm>
          <a:prstGeom prst="striped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5F5F5F"/>
              </a:solidFill>
            </a:endParaRPr>
          </a:p>
        </p:txBody>
      </p:sp>
      <p:sp>
        <p:nvSpPr>
          <p:cNvPr id="19" name="Arrow: Striped Right 18">
            <a:extLst>
              <a:ext uri="{FF2B5EF4-FFF2-40B4-BE49-F238E27FC236}">
                <a16:creationId xmlns:a16="http://schemas.microsoft.com/office/drawing/2014/main" id="{3028A543-02E4-9072-E35E-4257C393C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>
            <a:off x="7297688" y="4845559"/>
            <a:ext cx="900000" cy="360000"/>
          </a:xfrm>
          <a:prstGeom prst="striped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5F5F5F"/>
              </a:solidFill>
            </a:endParaRPr>
          </a:p>
        </p:txBody>
      </p:sp>
      <p:sp>
        <p:nvSpPr>
          <p:cNvPr id="20" name="Arrow: Striped Right 19">
            <a:extLst>
              <a:ext uri="{FF2B5EF4-FFF2-40B4-BE49-F238E27FC236}">
                <a16:creationId xmlns:a16="http://schemas.microsoft.com/office/drawing/2014/main" id="{6BC224E7-EDD8-7FB2-BD6B-707AC9610C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2174805" y="3935994"/>
            <a:ext cx="648929" cy="382100"/>
          </a:xfrm>
          <a:prstGeom prst="strip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5F5F5F"/>
              </a:solidFill>
            </a:endParaRPr>
          </a:p>
        </p:txBody>
      </p:sp>
      <p:sp>
        <p:nvSpPr>
          <p:cNvPr id="21" name="Arrow: Striped Right 20">
            <a:extLst>
              <a:ext uri="{FF2B5EF4-FFF2-40B4-BE49-F238E27FC236}">
                <a16:creationId xmlns:a16="http://schemas.microsoft.com/office/drawing/2014/main" id="{BC9BC8E8-ADFF-01C4-305A-09AC26A92A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13570" y="3886879"/>
            <a:ext cx="648929" cy="382100"/>
          </a:xfrm>
          <a:prstGeom prst="striped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5F5F5F"/>
              </a:solidFill>
            </a:endParaRPr>
          </a:p>
        </p:txBody>
      </p:sp>
      <p:sp>
        <p:nvSpPr>
          <p:cNvPr id="26" name="Arrow: Striped Right 25">
            <a:extLst>
              <a:ext uri="{FF2B5EF4-FFF2-40B4-BE49-F238E27FC236}">
                <a16:creationId xmlns:a16="http://schemas.microsoft.com/office/drawing/2014/main" id="{EC00358D-DC90-150A-8CB2-CEDA95C2A6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5523821" y="3935994"/>
            <a:ext cx="648929" cy="382100"/>
          </a:xfrm>
          <a:prstGeom prst="strip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5F5F5F"/>
              </a:solidFill>
            </a:endParaRPr>
          </a:p>
        </p:txBody>
      </p:sp>
      <p:sp>
        <p:nvSpPr>
          <p:cNvPr id="27" name="Arrow: Striped Right 26">
            <a:extLst>
              <a:ext uri="{FF2B5EF4-FFF2-40B4-BE49-F238E27FC236}">
                <a16:creationId xmlns:a16="http://schemas.microsoft.com/office/drawing/2014/main" id="{583803B9-0135-8710-659D-5CB3531E60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5962586" y="3886879"/>
            <a:ext cx="648929" cy="382100"/>
          </a:xfrm>
          <a:prstGeom prst="striped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5F5F5F"/>
              </a:solidFill>
            </a:endParaRPr>
          </a:p>
        </p:txBody>
      </p:sp>
      <p:sp>
        <p:nvSpPr>
          <p:cNvPr id="28" name="Arrow: Striped Right 27">
            <a:extLst>
              <a:ext uri="{FF2B5EF4-FFF2-40B4-BE49-F238E27FC236}">
                <a16:creationId xmlns:a16="http://schemas.microsoft.com/office/drawing/2014/main" id="{75088F4C-BED2-343C-5D19-E1F2F3409F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8914439" y="3935995"/>
            <a:ext cx="648929" cy="382100"/>
          </a:xfrm>
          <a:prstGeom prst="strip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5F5F5F"/>
              </a:solidFill>
            </a:endParaRPr>
          </a:p>
        </p:txBody>
      </p:sp>
      <p:sp>
        <p:nvSpPr>
          <p:cNvPr id="29" name="Arrow: Striped Right 28">
            <a:extLst>
              <a:ext uri="{FF2B5EF4-FFF2-40B4-BE49-F238E27FC236}">
                <a16:creationId xmlns:a16="http://schemas.microsoft.com/office/drawing/2014/main" id="{E0297196-224C-CF65-6505-2C6D96D8D6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9353204" y="3886880"/>
            <a:ext cx="648929" cy="382100"/>
          </a:xfrm>
          <a:prstGeom prst="striped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5F5F5F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222223C-33D2-33F4-08A7-488E392DE0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55659" y="6206618"/>
            <a:ext cx="360000" cy="36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8347E6-7529-A555-42A9-3D3067FF63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04145" y="6192886"/>
            <a:ext cx="360000" cy="36000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A44AD8-2AC9-1017-CC1B-7BB77F8FD89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68634" y="6202218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Proactive accountability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76E043-73EA-1454-1F3A-214E4C6849D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86870" y="6197600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Reactive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1780507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44ED7-073B-8B71-384A-88B261070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06" y="665627"/>
            <a:ext cx="8257621" cy="965267"/>
          </a:xfrm>
        </p:spPr>
        <p:txBody>
          <a:bodyPr>
            <a:normAutofit/>
          </a:bodyPr>
          <a:lstStyle/>
          <a:p>
            <a:r>
              <a:rPr lang="en-GB" sz="3000" b="1" dirty="0"/>
              <a:t>Proactive and Reactive Accountability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34C11-AB7D-BD3A-01BB-36B6D6D05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06" y="1630894"/>
            <a:ext cx="9819561" cy="1406153"/>
          </a:xfrm>
        </p:spPr>
        <p:txBody>
          <a:bodyPr>
            <a:normAutofit lnSpcReduction="10000"/>
          </a:bodyPr>
          <a:lstStyle/>
          <a:p>
            <a:r>
              <a:rPr lang="en-GB" sz="1800" dirty="0"/>
              <a:t>Both proactive and reactive accountabilities serve </a:t>
            </a:r>
            <a:r>
              <a:rPr lang="en-GB" sz="1800" b="1" dirty="0"/>
              <a:t>distinctive</a:t>
            </a:r>
            <a:r>
              <a:rPr lang="en-GB" sz="1800" dirty="0"/>
              <a:t>, yet </a:t>
            </a:r>
            <a:r>
              <a:rPr lang="en-GB" sz="1800" b="1" dirty="0"/>
              <a:t>complementary roles </a:t>
            </a:r>
            <a:r>
              <a:rPr lang="en-GB" sz="1800" dirty="0"/>
              <a:t>in crisis management.</a:t>
            </a:r>
          </a:p>
          <a:p>
            <a:r>
              <a:rPr lang="en-GB" sz="1800" dirty="0"/>
              <a:t>Proactive accountability is </a:t>
            </a:r>
            <a:r>
              <a:rPr lang="en-GB" sz="1800" b="1" dirty="0"/>
              <a:t>forward-looking</a:t>
            </a:r>
            <a:r>
              <a:rPr lang="en-GB" sz="1800" dirty="0"/>
              <a:t> as it aims to reduce future risks in the crisis and post-crisis phases, while reactive accountability, by contrast, can </a:t>
            </a:r>
            <a:r>
              <a:rPr lang="en-GB" sz="1800" b="1" dirty="0"/>
              <a:t>work backwards </a:t>
            </a:r>
            <a:r>
              <a:rPr lang="en-GB" sz="1800" dirty="0"/>
              <a:t>through the crisis and pre-crisis phases to sanction actors for failures. </a:t>
            </a:r>
          </a:p>
          <a:p>
            <a:pPr marL="45720" indent="0">
              <a:buNone/>
            </a:pPr>
            <a:endParaRPr lang="en-GB" sz="18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642068B-3A74-E5E3-9984-20933E4F59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9957943"/>
              </p:ext>
            </p:extLst>
          </p:nvPr>
        </p:nvGraphicFramePr>
        <p:xfrm>
          <a:off x="1066365" y="3429000"/>
          <a:ext cx="8160763" cy="2808974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669324">
                  <a:extLst>
                    <a:ext uri="{9D8B030D-6E8A-4147-A177-3AD203B41FA5}">
                      <a16:colId xmlns:a16="http://schemas.microsoft.com/office/drawing/2014/main" val="3926707562"/>
                    </a:ext>
                  </a:extLst>
                </a:gridCol>
                <a:gridCol w="1511846">
                  <a:extLst>
                    <a:ext uri="{9D8B030D-6E8A-4147-A177-3AD203B41FA5}">
                      <a16:colId xmlns:a16="http://schemas.microsoft.com/office/drawing/2014/main" val="3903412515"/>
                    </a:ext>
                  </a:extLst>
                </a:gridCol>
                <a:gridCol w="1445342">
                  <a:extLst>
                    <a:ext uri="{9D8B030D-6E8A-4147-A177-3AD203B41FA5}">
                      <a16:colId xmlns:a16="http://schemas.microsoft.com/office/drawing/2014/main" val="1795546436"/>
                    </a:ext>
                  </a:extLst>
                </a:gridCol>
                <a:gridCol w="2216371">
                  <a:extLst>
                    <a:ext uri="{9D8B030D-6E8A-4147-A177-3AD203B41FA5}">
                      <a16:colId xmlns:a16="http://schemas.microsoft.com/office/drawing/2014/main" val="3090520068"/>
                    </a:ext>
                  </a:extLst>
                </a:gridCol>
                <a:gridCol w="1317880">
                  <a:extLst>
                    <a:ext uri="{9D8B030D-6E8A-4147-A177-3AD203B41FA5}">
                      <a16:colId xmlns:a16="http://schemas.microsoft.com/office/drawing/2014/main" val="1218914290"/>
                    </a:ext>
                  </a:extLst>
                </a:gridCol>
              </a:tblGrid>
              <a:tr h="451770">
                <a:tc>
                  <a:txBody>
                    <a:bodyPr/>
                    <a:lstStyle/>
                    <a:p>
                      <a:endParaRPr lang="en-GB" sz="1600" b="0" kern="100" cap="none" spc="6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100" cap="none" spc="6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</a:t>
                      </a:r>
                      <a:endParaRPr lang="en-GB" sz="1600" b="0" kern="100" cap="none" spc="6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100" cap="none" spc="6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Timing</a:t>
                      </a:r>
                      <a:endParaRPr lang="en-GB" sz="1600" b="0" kern="100" cap="none" spc="6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100" cap="none" spc="6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Mechanisms</a:t>
                      </a:r>
                      <a:endParaRPr lang="en-GB" sz="1600" b="0" kern="100" cap="none" spc="6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100" cap="none" spc="6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</a:t>
                      </a:r>
                      <a:endParaRPr lang="en-GB" sz="1600" b="0" kern="100" cap="none" spc="6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724467"/>
                  </a:ext>
                </a:extLst>
              </a:tr>
              <a:tr h="1120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kern="1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Proactive accountability</a:t>
                      </a:r>
                      <a:endParaRPr lang="en-GB" sz="1600" b="1" kern="1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Assigning specific responsibilities to actors</a:t>
                      </a:r>
                      <a:endParaRPr lang="en-GB" sz="1600" kern="1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Predominantly before a crisis</a:t>
                      </a:r>
                      <a:endParaRPr lang="en-GB" sz="1600" kern="1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 assessments, contingency planning, learning from past events</a:t>
                      </a:r>
                      <a:endParaRPr lang="en-GB" sz="1600" kern="1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Reducing risks</a:t>
                      </a:r>
                      <a:endParaRPr lang="en-GB" sz="1600" kern="1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extLst>
                  <a:ext uri="{0D108BD9-81ED-4DB2-BD59-A6C34878D82A}">
                    <a16:rowId xmlns:a16="http://schemas.microsoft.com/office/drawing/2014/main" val="371370049"/>
                  </a:ext>
                </a:extLst>
              </a:tr>
              <a:tr h="10949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kern="1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Reactive accountability</a:t>
                      </a:r>
                      <a:endParaRPr lang="en-GB" sz="1600" b="1" kern="1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Sanctioning actors for failures</a:t>
                      </a:r>
                      <a:endParaRPr lang="en-GB" sz="1600" kern="1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Predominantly after a crisis</a:t>
                      </a:r>
                      <a:endParaRPr lang="en-GB" sz="1600" kern="1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inquiries, legal actions, evaluations, criminal prosecutions</a:t>
                      </a:r>
                      <a:endParaRPr lang="en-GB" sz="1600" kern="1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Ensuring justice</a:t>
                      </a:r>
                      <a:endParaRPr lang="en-GB" sz="1600" kern="1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extLst>
                  <a:ext uri="{0D108BD9-81ED-4DB2-BD59-A6C34878D82A}">
                    <a16:rowId xmlns:a16="http://schemas.microsoft.com/office/drawing/2014/main" val="27933649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DAA7D15-9900-8114-78F6-069EC99399E9}"/>
              </a:ext>
            </a:extLst>
          </p:cNvPr>
          <p:cNvSpPr txBox="1"/>
          <p:nvPr/>
        </p:nvSpPr>
        <p:spPr>
          <a:xfrm>
            <a:off x="1066365" y="3152001"/>
            <a:ext cx="7606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0" u="none" strike="noStrike" baseline="0" dirty="0">
                <a:solidFill>
                  <a:srgbClr val="000000"/>
                </a:solidFill>
              </a:rPr>
              <a:t>Table 2. </a:t>
            </a:r>
            <a:r>
              <a:rPr lang="en-GB" sz="1400" b="0" i="0" u="none" strike="noStrike" baseline="0" dirty="0">
                <a:solidFill>
                  <a:srgbClr val="000000"/>
                </a:solidFill>
              </a:rPr>
              <a:t>Proactive accountability and reactive accountability in crisis management (Source: Authors)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42465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A38B5-AD7E-C589-9AF0-DF6BA3C1E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775901"/>
            <a:ext cx="5364444" cy="1356360"/>
          </a:xfrm>
        </p:spPr>
        <p:txBody>
          <a:bodyPr>
            <a:normAutofit/>
          </a:bodyPr>
          <a:lstStyle/>
          <a:p>
            <a:r>
              <a:rPr lang="en-GB" sz="3200" b="1" dirty="0"/>
              <a:t>The interplay of proactive and reactive accountability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D4672-FBEA-D306-DFC0-A9166BAE4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52" y="914400"/>
            <a:ext cx="4593715" cy="44788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B63C5-1430-58F5-60B9-30F164EB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7722" y="2209800"/>
            <a:ext cx="5364444" cy="4038600"/>
          </a:xfrm>
        </p:spPr>
        <p:txBody>
          <a:bodyPr>
            <a:normAutofit/>
          </a:bodyPr>
          <a:lstStyle/>
          <a:p>
            <a:r>
              <a:rPr lang="en-GB" sz="1800" dirty="0"/>
              <a:t>Both proactive and reactive accountabilities are </a:t>
            </a:r>
            <a:r>
              <a:rPr lang="en-GB" sz="1800" b="1" dirty="0"/>
              <a:t>intertwined </a:t>
            </a:r>
            <a:r>
              <a:rPr lang="en-GB" sz="1800" dirty="0"/>
              <a:t>throughout the crisis management cycle and </a:t>
            </a:r>
            <a:r>
              <a:rPr lang="en-GB" sz="1800" b="1" dirty="0"/>
              <a:t>failures in one form of accountability may influence the other, </a:t>
            </a:r>
            <a:r>
              <a:rPr lang="en-GB" sz="1800" dirty="0"/>
              <a:t>and ultimately change the relationship between them. </a:t>
            </a:r>
          </a:p>
          <a:p>
            <a:r>
              <a:rPr lang="en-GB" sz="1800" dirty="0"/>
              <a:t>Proactive accountability mechanisms can prevent the need for extensive reactive accountability measures, and similarly, reactive accountability measures might help identify inadequacies in proactive accountability mechanisms to improve future responses.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D77EC0-3FE0-0E88-D27A-24D301CD95FD}"/>
              </a:ext>
            </a:extLst>
          </p:cNvPr>
          <p:cNvSpPr txBox="1"/>
          <p:nvPr/>
        </p:nvSpPr>
        <p:spPr>
          <a:xfrm>
            <a:off x="677157" y="5587275"/>
            <a:ext cx="54081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Figure 1</a:t>
            </a:r>
            <a:r>
              <a:rPr lang="en-GB" sz="1400" dirty="0"/>
              <a:t>. The interplay of proactive and reactive accountability mechanisms/processes across the crisis management cycle (Authors’ interpretation).</a:t>
            </a:r>
          </a:p>
        </p:txBody>
      </p:sp>
    </p:spTree>
    <p:extLst>
      <p:ext uri="{BB962C8B-B14F-4D97-AF65-F5344CB8AC3E}">
        <p14:creationId xmlns:p14="http://schemas.microsoft.com/office/powerpoint/2010/main" val="1145052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5C55-0E9E-548F-173F-4BFE1A4D8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20" y="421593"/>
            <a:ext cx="3912583" cy="1356360"/>
          </a:xfrm>
        </p:spPr>
        <p:txBody>
          <a:bodyPr>
            <a:normAutofit/>
          </a:bodyPr>
          <a:lstStyle/>
          <a:p>
            <a:r>
              <a:rPr lang="en-GB" sz="3200" b="1" dirty="0"/>
              <a:t>Conclusions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A67C60-15AD-17FC-101A-A4066C640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78" y="1570255"/>
            <a:ext cx="6045576" cy="40203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3A2BD-33BE-0991-1BA2-809966EB6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610" y="1570255"/>
            <a:ext cx="4784646" cy="4531659"/>
          </a:xfrm>
        </p:spPr>
        <p:txBody>
          <a:bodyPr>
            <a:normAutofit lnSpcReduction="10000"/>
          </a:bodyPr>
          <a:lstStyle/>
          <a:p>
            <a:pPr>
              <a:spcAft>
                <a:spcPts val="800"/>
              </a:spcAft>
            </a:pPr>
            <a:r>
              <a:rPr lang="en-GB" sz="1800" dirty="0"/>
              <a:t>We contribute to the literature on accountability in crisis research, by arguing that </a:t>
            </a:r>
            <a:r>
              <a:rPr lang="en-GB" sz="1800" b="1" dirty="0"/>
              <a:t>accountability in crisis management can act as both proactive and reactive mechanisms </a:t>
            </a:r>
            <a:r>
              <a:rPr lang="en-GB" sz="1800" dirty="0"/>
              <a:t>(</a:t>
            </a:r>
            <a:r>
              <a:rPr lang="en-GB" sz="1800" dirty="0" err="1"/>
              <a:t>Bovens</a:t>
            </a:r>
            <a:r>
              <a:rPr lang="en-GB" sz="1800" dirty="0"/>
              <a:t> et al. 2008, Novelli et al. 2024).</a:t>
            </a:r>
          </a:p>
          <a:p>
            <a:pPr>
              <a:spcAft>
                <a:spcPts val="800"/>
              </a:spcAft>
            </a:pPr>
            <a:r>
              <a:rPr lang="en-GB" sz="1800" dirty="0"/>
              <a:t>Accountability should be understood not only as a reactive tool (which Bovens (2010) calls a </a:t>
            </a:r>
            <a:r>
              <a:rPr lang="en-GB" sz="1800" i="1" dirty="0"/>
              <a:t>mechanism</a:t>
            </a:r>
            <a:r>
              <a:rPr lang="en-GB" sz="1800" dirty="0"/>
              <a:t>), but also as a proactive mechanism (which Bovens (2010) refers to as </a:t>
            </a:r>
            <a:r>
              <a:rPr lang="en-GB" sz="1800" i="1" dirty="0"/>
              <a:t>a virtue</a:t>
            </a:r>
            <a:r>
              <a:rPr lang="en-GB" sz="1800" dirty="0"/>
              <a:t>) for crisis prevention. </a:t>
            </a:r>
          </a:p>
          <a:p>
            <a:pPr>
              <a:spcAft>
                <a:spcPts val="800"/>
              </a:spcAft>
            </a:pPr>
            <a:r>
              <a:rPr lang="en-GB" sz="1800" dirty="0"/>
              <a:t>We hope that our findings will help </a:t>
            </a:r>
            <a:r>
              <a:rPr lang="en-GB" sz="1800" b="1" dirty="0"/>
              <a:t>improve regulatory and policy reforms</a:t>
            </a:r>
            <a:r>
              <a:rPr lang="en-GB" sz="1800" dirty="0"/>
              <a:t>, support the ongoing pursuit of justice for Grenfell victims, inform future crisis management strategies in similar situations.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566990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9E7A0-2480-7A54-BF81-8525A7B45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616" y="945857"/>
            <a:ext cx="8962483" cy="5426368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en-GB" sz="4000" b="1" dirty="0"/>
              <a:t>Thank you</a:t>
            </a:r>
          </a:p>
          <a:p>
            <a:pPr marL="45720" indent="0" algn="ctr">
              <a:buNone/>
            </a:pPr>
            <a:endParaRPr lang="en-GB" sz="4000" dirty="0"/>
          </a:p>
          <a:p>
            <a:pPr marL="45720" indent="0" algn="ctr">
              <a:buNone/>
            </a:pPr>
            <a:endParaRPr lang="en-GB" sz="4000" dirty="0"/>
          </a:p>
          <a:p>
            <a:pPr marL="45720" indent="0" algn="ctr">
              <a:buNone/>
            </a:pPr>
            <a:endParaRPr lang="en-GB" sz="4000" dirty="0"/>
          </a:p>
          <a:p>
            <a:pPr marL="45720" indent="0" algn="ctr">
              <a:buNone/>
            </a:pPr>
            <a:endParaRPr lang="en-GB" sz="4000" dirty="0"/>
          </a:p>
          <a:p>
            <a:pPr marL="45720" indent="0" algn="ctr">
              <a:buNone/>
            </a:pPr>
            <a:endParaRPr lang="en-GB" sz="4000" dirty="0"/>
          </a:p>
          <a:p>
            <a:pPr marL="45720" indent="0" algn="ctr">
              <a:buNone/>
            </a:pPr>
            <a:r>
              <a:rPr lang="en-GB" sz="2800" dirty="0">
                <a:hlinkClick r:id="rId3"/>
              </a:rPr>
              <a:t>katarzyna.lakoma@ntu.ac.uk</a:t>
            </a:r>
            <a:endParaRPr lang="en-GB" sz="2800" dirty="0"/>
          </a:p>
          <a:p>
            <a:pPr marL="45720" indent="0" algn="ctr">
              <a:buNone/>
            </a:pPr>
            <a:r>
              <a:rPr lang="en-GB" sz="2800" dirty="0">
                <a:hlinkClick r:id="rId4"/>
              </a:rPr>
              <a:t>peter.murphy@ntu.ac.uk</a:t>
            </a:r>
            <a:endParaRPr lang="en-GB" sz="2800" dirty="0"/>
          </a:p>
          <a:p>
            <a:pPr marL="45720" indent="0" algn="ctr">
              <a:buNone/>
            </a:pPr>
            <a:r>
              <a:rPr lang="en-GB" sz="2800" dirty="0">
                <a:hlinkClick r:id="rId5"/>
              </a:rPr>
              <a:t>peter.eckersley@ntu.ac.uk</a:t>
            </a:r>
            <a:r>
              <a:rPr lang="en-GB" sz="28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BE4806-C46B-BAF6-7DE2-BD7F0F70B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1" y="1490663"/>
            <a:ext cx="2957512" cy="295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72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7C53-DCF5-9169-AA44-770D7D81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97" y="1293787"/>
            <a:ext cx="6210059" cy="1184493"/>
          </a:xfrm>
        </p:spPr>
        <p:txBody>
          <a:bodyPr anchor="b">
            <a:noAutofit/>
          </a:bodyPr>
          <a:lstStyle/>
          <a:p>
            <a:r>
              <a:rPr lang="en-GB" sz="3200" b="1" dirty="0"/>
              <a:t>The Grenfell Tower Fire</a:t>
            </a:r>
            <a:br>
              <a:rPr lang="en-GB" sz="3200" b="1" dirty="0"/>
            </a:br>
            <a:r>
              <a:rPr lang="en-GB" sz="3200" b="1" dirty="0"/>
              <a:t>North Kensington, </a:t>
            </a:r>
            <a:br>
              <a:rPr lang="en-GB" sz="3200" b="1" dirty="0"/>
            </a:br>
            <a:r>
              <a:rPr lang="en-GB" sz="3200" b="1" dirty="0"/>
              <a:t>London, 14 June 2017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89C9392-03E3-5B27-C1BD-E14F085F3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2212848"/>
            <a:ext cx="3553413" cy="41224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GB" sz="2000" dirty="0"/>
          </a:p>
          <a:p>
            <a:r>
              <a:rPr lang="en-GB" sz="2000" dirty="0"/>
              <a:t>One of the deadliest structural fires in the UK</a:t>
            </a:r>
          </a:p>
          <a:p>
            <a:r>
              <a:rPr lang="en-GB" sz="2000" dirty="0"/>
              <a:t>The fire started by an electrical fault in a fridge on the 4</a:t>
            </a:r>
            <a:r>
              <a:rPr lang="en-GB" sz="2000" baseline="30000" dirty="0"/>
              <a:t>th</a:t>
            </a:r>
            <a:r>
              <a:rPr lang="en-GB" sz="2000" dirty="0"/>
              <a:t> floor of the  24-storey building</a:t>
            </a:r>
          </a:p>
          <a:p>
            <a:r>
              <a:rPr lang="en-GB" sz="2000" dirty="0"/>
              <a:t>72 people died, 70 injured and 223 escaped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4932F-7F08-462A-F902-1B0E71DBB7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54" r="8926"/>
          <a:stretch/>
        </p:blipFill>
        <p:spPr>
          <a:xfrm>
            <a:off x="6339838" y="440944"/>
            <a:ext cx="5425441" cy="601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66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B423F-6A81-3864-6B2C-993BEC629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Accountability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EC893-56F6-52FE-8179-6614B3B37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642" y="1654791"/>
            <a:ext cx="9872871" cy="4038600"/>
          </a:xfrm>
        </p:spPr>
        <p:txBody>
          <a:bodyPr>
            <a:normAutofit fontScale="92500"/>
          </a:bodyPr>
          <a:lstStyle/>
          <a:p>
            <a:r>
              <a:rPr lang="en-GB" b="1" dirty="0"/>
              <a:t>Accountability</a:t>
            </a:r>
            <a:r>
              <a:rPr lang="en-GB" dirty="0"/>
              <a:t> - a principal-agent relationship between the agent and the principal, who can hold the agent to account for its behaviour and activity (</a:t>
            </a:r>
            <a:r>
              <a:rPr lang="en-GB" dirty="0" err="1"/>
              <a:t>Mulgan</a:t>
            </a:r>
            <a:r>
              <a:rPr lang="en-GB" dirty="0"/>
              <a:t> 2000).</a:t>
            </a:r>
          </a:p>
          <a:p>
            <a:r>
              <a:rPr lang="en-GB" dirty="0"/>
              <a:t>Accountability is normally triggered as a </a:t>
            </a:r>
            <a:r>
              <a:rPr lang="en-GB" b="1" dirty="0"/>
              <a:t>reactive response to a failure </a:t>
            </a:r>
            <a:r>
              <a:rPr lang="en-GB" dirty="0"/>
              <a:t>(Bovens 2007), where individuals or institutions are expected to be held responsible for their actions.</a:t>
            </a:r>
          </a:p>
          <a:p>
            <a:r>
              <a:rPr lang="en-GB" dirty="0"/>
              <a:t>Accountability as </a:t>
            </a:r>
            <a:r>
              <a:rPr lang="en-GB" b="1" dirty="0"/>
              <a:t>a mechanism </a:t>
            </a:r>
            <a:r>
              <a:rPr lang="en-GB" dirty="0"/>
              <a:t>and as </a:t>
            </a:r>
            <a:r>
              <a:rPr lang="en-GB" b="1" dirty="0"/>
              <a:t>a virtue </a:t>
            </a:r>
            <a:r>
              <a:rPr lang="en-GB" dirty="0"/>
              <a:t>(Bovens 2010) :</a:t>
            </a:r>
          </a:p>
          <a:p>
            <a:pPr lvl="1"/>
            <a:r>
              <a:rPr lang="en-GB" b="1" i="1" dirty="0"/>
              <a:t>Accountability as a mechanism </a:t>
            </a:r>
            <a:r>
              <a:rPr lang="en-GB" dirty="0"/>
              <a:t>- justifying past actions and decisions (</a:t>
            </a:r>
            <a:r>
              <a:rPr lang="en-GB" i="1" dirty="0"/>
              <a:t>ex-pos</a:t>
            </a:r>
            <a:r>
              <a:rPr lang="en-GB" dirty="0"/>
              <a:t>t), </a:t>
            </a:r>
          </a:p>
          <a:p>
            <a:pPr lvl="1"/>
            <a:r>
              <a:rPr lang="en-GB" b="1" i="1" dirty="0"/>
              <a:t>Accountability as a virtue </a:t>
            </a:r>
            <a:r>
              <a:rPr lang="en-GB" dirty="0"/>
              <a:t>– a set of normative standards for the evaluations of public officials (</a:t>
            </a:r>
            <a:r>
              <a:rPr lang="en-GB" i="1" dirty="0"/>
              <a:t>ex-ante</a:t>
            </a:r>
            <a:r>
              <a:rPr lang="en-GB" dirty="0"/>
              <a:t>)</a:t>
            </a:r>
          </a:p>
          <a:p>
            <a:r>
              <a:rPr lang="en-GB" dirty="0"/>
              <a:t>Recent studies in public administration have started to </a:t>
            </a:r>
            <a:r>
              <a:rPr lang="en-GB" b="1" dirty="0"/>
              <a:t>emphasise a more prospective approach to accountability</a:t>
            </a:r>
            <a:r>
              <a:rPr lang="en-GB" dirty="0"/>
              <a:t>, facilitating learning and improvement (</a:t>
            </a:r>
            <a:r>
              <a:rPr lang="en-GB" dirty="0" err="1"/>
              <a:t>Bovens</a:t>
            </a:r>
            <a:r>
              <a:rPr lang="en-GB" dirty="0"/>
              <a:t> et al. 2008, Visser 2016, Murphy et al. 2019)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1338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94B7DC-18F5-4439-9488-E5B730BBB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632A21-2516-EBFD-247F-443731FAB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242" y="609600"/>
            <a:ext cx="6579277" cy="1356360"/>
          </a:xfrm>
        </p:spPr>
        <p:txBody>
          <a:bodyPr>
            <a:normAutofit/>
          </a:bodyPr>
          <a:lstStyle/>
          <a:p>
            <a:r>
              <a:rPr lang="en-GB" b="1"/>
              <a:t>Crises and disasters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8DFDF-95B6-ECC2-1D67-FBA3749D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1" r="54985" b="1"/>
          <a:stretch>
            <a:fillRect/>
          </a:stretch>
        </p:blipFill>
        <p:spPr>
          <a:xfrm>
            <a:off x="232861" y="243840"/>
            <a:ext cx="3646837" cy="63779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1F6E3-D437-34C6-EA0C-ACD214B35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242" y="2057400"/>
            <a:ext cx="6576629" cy="4038600"/>
          </a:xfrm>
        </p:spPr>
        <p:txBody>
          <a:bodyPr>
            <a:normAutofit/>
          </a:bodyPr>
          <a:lstStyle/>
          <a:p>
            <a:r>
              <a:rPr lang="en-GB" sz="2000"/>
              <a:t>Crises and disasters reveal gaps in accountability arrangements and </a:t>
            </a:r>
            <a:r>
              <a:rPr lang="en-GB" sz="2000" b="1"/>
              <a:t>trigger intense scrutiny and demands for greater accountability </a:t>
            </a:r>
            <a:r>
              <a:rPr lang="en-GB" sz="2000"/>
              <a:t>(Boin et al. 2010, Christensen et al. 2018, Cooper and Lapsley 2021, Ferry et al. 2024).</a:t>
            </a:r>
          </a:p>
          <a:p>
            <a:r>
              <a:rPr lang="en-GB" sz="2000"/>
              <a:t>Crises and disasters are often </a:t>
            </a:r>
            <a:r>
              <a:rPr lang="en-GB" sz="2000" b="1"/>
              <a:t>used interchangeably</a:t>
            </a:r>
            <a:r>
              <a:rPr lang="en-GB" sz="2000"/>
              <a:t>(</a:t>
            </a:r>
            <a:r>
              <a:rPr lang="en-GB" sz="2000" err="1"/>
              <a:t>Shaluf</a:t>
            </a:r>
            <a:r>
              <a:rPr lang="en-GB" sz="2000"/>
              <a:t> et al. 2003). Crises, if not addressed timely and effectively, may escalate into disasters (Davies and Walters 1988).</a:t>
            </a:r>
          </a:p>
          <a:p>
            <a:r>
              <a:rPr lang="en-GB" sz="2000"/>
              <a:t>Scholars studying crises have often relied on a well-established framework of the three phases of crisis management: </a:t>
            </a:r>
            <a:r>
              <a:rPr lang="en-GB" sz="2000" b="1"/>
              <a:t>pre-crisis, crisis, and post-crisis </a:t>
            </a:r>
            <a:r>
              <a:rPr lang="en-GB" sz="2000"/>
              <a:t>(Bundy et al. 2016, Christensen et al. 2016, Coombs and Laufer 2018, </a:t>
            </a:r>
            <a:r>
              <a:rPr lang="en-GB" sz="2000" err="1"/>
              <a:t>Tokakis</a:t>
            </a:r>
            <a:r>
              <a:rPr lang="en-GB" sz="2000"/>
              <a:t> et al. 2019). </a:t>
            </a:r>
          </a:p>
          <a:p>
            <a:endParaRPr lang="en-GB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861B3C-221F-4FEE-BC20-58155E285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039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6DF49C-D7AB-3465-BC81-A7B11E977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C67B137-15B0-4AF6-94A8-AC00BA8D7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699F27B-22F2-45E1-BFB8-2B1FF14A9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EB5DE9-8D11-8BC8-89A5-AD2CCE921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6"/>
            <a:ext cx="3602736" cy="5269651"/>
          </a:xfrm>
        </p:spPr>
        <p:txBody>
          <a:bodyPr>
            <a:normAutofit/>
          </a:bodyPr>
          <a:lstStyle/>
          <a:p>
            <a:pPr algn="ctr"/>
            <a:r>
              <a:rPr lang="en-GB" sz="3200" b="1"/>
              <a:t>Accountability and crisis management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3ABDA7-FF8C-4E26-8C7D-47E0AE54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265557"/>
            <a:ext cx="7031" cy="39319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D7DC4-AC32-BD21-34D0-F49659C8F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5182" y="643466"/>
            <a:ext cx="6173333" cy="5269650"/>
          </a:xfrm>
        </p:spPr>
        <p:txBody>
          <a:bodyPr anchor="ctr">
            <a:normAutofit/>
          </a:bodyPr>
          <a:lstStyle/>
          <a:p>
            <a:r>
              <a:rPr lang="en-GB" sz="2000"/>
              <a:t>Knowing that </a:t>
            </a:r>
            <a:r>
              <a:rPr lang="en-GB" sz="2000" b="1"/>
              <a:t>unexpected events can shape accountability</a:t>
            </a:r>
            <a:r>
              <a:rPr lang="en-GB" sz="2000"/>
              <a:t> (Ferry et al. 2024, Barbera et al. 2025), we would expect accountability to change its nature and role across the three phases of crisis management.</a:t>
            </a:r>
          </a:p>
          <a:p>
            <a:r>
              <a:rPr lang="en-GB" sz="2000"/>
              <a:t>Accountability research primarily focuses on </a:t>
            </a:r>
            <a:r>
              <a:rPr lang="en-GB" sz="2000" b="1"/>
              <a:t>post-crisis evaluations </a:t>
            </a:r>
            <a:r>
              <a:rPr lang="en-GB" sz="2000"/>
              <a:t>(Romzek and Dubnick 1987, Koppell 2005, Boin et al. 2010, Cooper and Lapsley 2021).</a:t>
            </a:r>
          </a:p>
          <a:p>
            <a:r>
              <a:rPr lang="en-GB" sz="2000"/>
              <a:t>The role of accountability in </a:t>
            </a:r>
            <a:r>
              <a:rPr lang="en-GB" sz="2000" b="1"/>
              <a:t>pre-crisis situations </a:t>
            </a:r>
            <a:r>
              <a:rPr lang="en-GB" sz="2000"/>
              <a:t>has to date remained relatively </a:t>
            </a:r>
            <a:r>
              <a:rPr lang="en-GB" sz="2000" b="1"/>
              <a:t>underexplored. </a:t>
            </a:r>
          </a:p>
        </p:txBody>
      </p:sp>
    </p:spTree>
    <p:extLst>
      <p:ext uri="{BB962C8B-B14F-4D97-AF65-F5344CB8AC3E}">
        <p14:creationId xmlns:p14="http://schemas.microsoft.com/office/powerpoint/2010/main" val="3631115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B6CDF-C518-1C64-22C0-56DCCE0BA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Research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FAE8D-98CC-76D2-E924-AFCACB7CE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416" y="1965959"/>
            <a:ext cx="5699174" cy="379574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To understand the </a:t>
            </a:r>
            <a:r>
              <a:rPr lang="en-GB" b="1" dirty="0"/>
              <a:t>holistic nature of accountability </a:t>
            </a:r>
            <a:r>
              <a:rPr lang="en-GB" dirty="0"/>
              <a:t>in the crisis management cycle.</a:t>
            </a:r>
          </a:p>
          <a:p>
            <a:r>
              <a:rPr lang="en-GB" dirty="0"/>
              <a:t>We draw on previous studies that introduce the concepts of proactive and reactive accountability (Kearns 1994, Novelli et al. 2024)</a:t>
            </a:r>
            <a:endParaRPr lang="en-GB" b="1" dirty="0"/>
          </a:p>
          <a:p>
            <a:r>
              <a:rPr lang="en-GB" dirty="0"/>
              <a:t>Kearns (1994) argues that </a:t>
            </a:r>
            <a:r>
              <a:rPr lang="en-GB" b="1" dirty="0"/>
              <a:t>proactive accountability</a:t>
            </a:r>
            <a:r>
              <a:rPr lang="en-GB" dirty="0"/>
              <a:t> improves performance, whereas </a:t>
            </a:r>
            <a:r>
              <a:rPr lang="en-GB" b="1" dirty="0"/>
              <a:t>reactive accountability </a:t>
            </a:r>
            <a:r>
              <a:rPr lang="en-GB" dirty="0"/>
              <a:t>refers to compliance with codes and evaluations.</a:t>
            </a:r>
          </a:p>
          <a:p>
            <a:r>
              <a:rPr lang="en-GB" dirty="0"/>
              <a:t>Novelli et al. (2024) argue that </a:t>
            </a:r>
            <a:r>
              <a:rPr lang="en-GB" b="1" dirty="0"/>
              <a:t>proactive accountability </a:t>
            </a:r>
            <a:r>
              <a:rPr lang="en-GB" dirty="0"/>
              <a:t>resembles Bovens’ (2010) </a:t>
            </a:r>
            <a:r>
              <a:rPr lang="en-GB" i="1" dirty="0"/>
              <a:t>accountability as a virtue</a:t>
            </a:r>
            <a:r>
              <a:rPr lang="en-GB" dirty="0"/>
              <a:t>, as it comes before events, whereas </a:t>
            </a:r>
            <a:r>
              <a:rPr lang="en-GB" b="1" dirty="0"/>
              <a:t>reactive accountability </a:t>
            </a:r>
            <a:r>
              <a:rPr lang="en-GB" dirty="0"/>
              <a:t>aligns with Bovens’ (2010) </a:t>
            </a:r>
            <a:r>
              <a:rPr lang="en-GB" i="1" dirty="0"/>
              <a:t>accountability as a mechanism</a:t>
            </a:r>
            <a:r>
              <a:rPr lang="en-GB" dirty="0"/>
              <a:t>, as it comes after events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85BDE43-54B4-8EE0-12E9-E09E186B04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9222415"/>
              </p:ext>
            </p:extLst>
          </p:nvPr>
        </p:nvGraphicFramePr>
        <p:xfrm>
          <a:off x="802893" y="5723161"/>
          <a:ext cx="11044977" cy="849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EE230EF-6426-144B-7032-FD4B3C97CF09}"/>
              </a:ext>
            </a:extLst>
          </p:cNvPr>
          <p:cNvSpPr txBox="1"/>
          <p:nvPr/>
        </p:nvSpPr>
        <p:spPr>
          <a:xfrm>
            <a:off x="6330591" y="1820820"/>
            <a:ext cx="5517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0" u="none" strike="noStrike" baseline="0" dirty="0">
                <a:solidFill>
                  <a:srgbClr val="000000"/>
                </a:solidFill>
              </a:rPr>
              <a:t>Table 2. 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Proactive accountability and reactive accountability in crisis management</a:t>
            </a:r>
          </a:p>
          <a:p>
            <a:r>
              <a:rPr lang="en-GB" sz="1600" b="0" i="0" u="none" strike="noStrike" baseline="0" dirty="0">
                <a:solidFill>
                  <a:srgbClr val="000000"/>
                </a:solidFill>
              </a:rPr>
              <a:t> (Source: Authors, based on Kearns (1994) and Novelli et al. (2024)) </a:t>
            </a:r>
            <a:endParaRPr lang="en-GB" sz="16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08A1923-B46E-B3F2-CB56-9914FFFD4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102182"/>
              </p:ext>
            </p:extLst>
          </p:nvPr>
        </p:nvGraphicFramePr>
        <p:xfrm>
          <a:off x="6512487" y="2898038"/>
          <a:ext cx="5153486" cy="2317877"/>
        </p:xfrm>
        <a:graphic>
          <a:graphicData uri="http://schemas.openxmlformats.org/drawingml/2006/table">
            <a:tbl>
              <a:tblPr firstRow="1" firstCol="1" bandRow="1"/>
              <a:tblGrid>
                <a:gridCol w="1979957">
                  <a:extLst>
                    <a:ext uri="{9D8B030D-6E8A-4147-A177-3AD203B41FA5}">
                      <a16:colId xmlns:a16="http://schemas.microsoft.com/office/drawing/2014/main" val="14755023"/>
                    </a:ext>
                  </a:extLst>
                </a:gridCol>
                <a:gridCol w="1785460">
                  <a:extLst>
                    <a:ext uri="{9D8B030D-6E8A-4147-A177-3AD203B41FA5}">
                      <a16:colId xmlns:a16="http://schemas.microsoft.com/office/drawing/2014/main" val="46557888"/>
                    </a:ext>
                  </a:extLst>
                </a:gridCol>
                <a:gridCol w="1388069">
                  <a:extLst>
                    <a:ext uri="{9D8B030D-6E8A-4147-A177-3AD203B41FA5}">
                      <a16:colId xmlns:a16="http://schemas.microsoft.com/office/drawing/2014/main" val="811772542"/>
                    </a:ext>
                  </a:extLst>
                </a:gridCol>
              </a:tblGrid>
              <a:tr h="28058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 kern="100" dirty="0">
                          <a:effectLst/>
                          <a:latin typeface="Aptos" panose="020B0004020202020204" pitchFamily="34" charset="0"/>
                          <a:ea typeface="Yu Gothic" panose="020B0400000000000000" pitchFamily="34" charset="-128"/>
                          <a:cs typeface="Arial" panose="020B0604020202020204" pitchFamily="34" charset="0"/>
                        </a:rPr>
                        <a:t>Focus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 kern="100" dirty="0">
                          <a:effectLst/>
                          <a:latin typeface="Aptos" panose="020B0004020202020204" pitchFamily="34" charset="0"/>
                          <a:ea typeface="Yu Gothic" panose="020B0400000000000000" pitchFamily="34" charset="-128"/>
                          <a:cs typeface="Arial" panose="020B0604020202020204" pitchFamily="34" charset="0"/>
                        </a:rPr>
                        <a:t>Timing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073696"/>
                  </a:ext>
                </a:extLst>
              </a:tr>
              <a:tr h="8616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 kern="100">
                          <a:effectLst/>
                          <a:latin typeface="Aptos" panose="020B0004020202020204" pitchFamily="34" charset="0"/>
                          <a:ea typeface="Yu Gothic" panose="020B0400000000000000" pitchFamily="34" charset="-128"/>
                          <a:cs typeface="Arial" panose="020B0604020202020204" pitchFamily="34" charset="0"/>
                        </a:rPr>
                        <a:t>Proactive Accountability</a:t>
                      </a:r>
                      <a:endParaRPr lang="en-GB" sz="1800" kern="100">
                        <a:effectLst/>
                        <a:latin typeface="Aptos" panose="020B00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ptos" panose="020B0004020202020204" pitchFamily="34" charset="0"/>
                          <a:ea typeface="Yu Gothic" panose="020B0400000000000000" pitchFamily="34" charset="-128"/>
                          <a:cs typeface="Arial" panose="020B0604020202020204" pitchFamily="34" charset="0"/>
                        </a:rPr>
                        <a:t>Assigning specific responsibilities to actors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ptos" panose="020B0004020202020204" pitchFamily="34" charset="0"/>
                          <a:ea typeface="Yu Gothic" panose="020B0400000000000000" pitchFamily="34" charset="-128"/>
                          <a:cs typeface="Arial" panose="020B0604020202020204" pitchFamily="34" charset="0"/>
                        </a:rPr>
                        <a:t>Before a crisis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8525962"/>
                  </a:ext>
                </a:extLst>
              </a:tr>
              <a:tr h="571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 kern="100">
                          <a:effectLst/>
                          <a:latin typeface="Aptos" panose="020B0004020202020204" pitchFamily="34" charset="0"/>
                          <a:ea typeface="Yu Gothic" panose="020B0400000000000000" pitchFamily="34" charset="-128"/>
                          <a:cs typeface="Arial" panose="020B0604020202020204" pitchFamily="34" charset="0"/>
                        </a:rPr>
                        <a:t>Reactive Accountability</a:t>
                      </a:r>
                      <a:endParaRPr lang="en-GB" sz="1800" kern="100">
                        <a:effectLst/>
                        <a:latin typeface="Aptos" panose="020B00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ptos" panose="020B0004020202020204" pitchFamily="34" charset="0"/>
                          <a:ea typeface="Yu Gothic" panose="020B0400000000000000" pitchFamily="34" charset="-128"/>
                          <a:cs typeface="Arial" panose="020B0604020202020204" pitchFamily="34" charset="0"/>
                        </a:rPr>
                        <a:t>Sanctioning actors for failures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 dirty="0">
                          <a:effectLst/>
                          <a:latin typeface="Aptos" panose="020B0004020202020204" pitchFamily="34" charset="0"/>
                          <a:ea typeface="Yu Gothic" panose="020B0400000000000000" pitchFamily="34" charset="-128"/>
                          <a:cs typeface="Arial" panose="020B0604020202020204" pitchFamily="34" charset="0"/>
                        </a:rPr>
                        <a:t>After a crisis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001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4477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2349D-5158-9795-EF86-19F5C76BC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Methods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33DDB44-091A-B7E1-8575-0B8AAC1F0F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7751971"/>
              </p:ext>
            </p:extLst>
          </p:nvPr>
        </p:nvGraphicFramePr>
        <p:xfrm>
          <a:off x="1143000" y="1758297"/>
          <a:ext cx="987287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0784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5D9D9-5383-EBBE-20FB-9D0E05390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>
            <a:normAutofit/>
          </a:bodyPr>
          <a:lstStyle/>
          <a:p>
            <a:r>
              <a:rPr lang="en-GB" sz="3200" b="1" dirty="0"/>
              <a:t>Findings: Pre-crisis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ED350-3140-A798-2BF4-DCA47B321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459" y="1806389"/>
            <a:ext cx="6693061" cy="4038600"/>
          </a:xfrm>
        </p:spPr>
        <p:txBody>
          <a:bodyPr>
            <a:noAutofit/>
          </a:bodyPr>
          <a:lstStyle/>
          <a:p>
            <a:r>
              <a:rPr lang="en-GB" sz="1700" b="1" dirty="0"/>
              <a:t>Flammable materials</a:t>
            </a:r>
          </a:p>
          <a:p>
            <a:pPr lvl="1"/>
            <a:r>
              <a:rPr lang="en-GB" sz="1700" dirty="0"/>
              <a:t>Installation of highly flammable cladding (</a:t>
            </a:r>
            <a:r>
              <a:rPr lang="en-GB" sz="1700" dirty="0" err="1"/>
              <a:t>Reynobond</a:t>
            </a:r>
            <a:r>
              <a:rPr lang="en-GB" sz="1700" dirty="0"/>
              <a:t> 55 PE) and combustible insulation (Celotex RS5000 and Kingspan K15) during Grenfell Tower refurbishment in 2016, approved by Studio E (the architect), and ultimately by the Tenant Management Organisation (TMO), as authorised by the RBKC (local authority).</a:t>
            </a:r>
          </a:p>
          <a:p>
            <a:r>
              <a:rPr lang="en-GB" sz="1700" b="1" dirty="0"/>
              <a:t>Outdated and incomplete fire risk assessments</a:t>
            </a:r>
            <a:r>
              <a:rPr lang="en-GB" sz="1700" dirty="0"/>
              <a:t> failed to account for the changes to the building's design</a:t>
            </a:r>
          </a:p>
          <a:p>
            <a:r>
              <a:rPr lang="en-GB" sz="1700" b="1" dirty="0"/>
              <a:t>Residents unaware of the potential fire hazard </a:t>
            </a:r>
            <a:r>
              <a:rPr lang="en-GB" sz="1700" dirty="0"/>
              <a:t>in their building</a:t>
            </a:r>
          </a:p>
          <a:p>
            <a:r>
              <a:rPr lang="en-GB" sz="1700" b="1" dirty="0"/>
              <a:t>Regulators were dishonest in ensuring the safety of the materials </a:t>
            </a:r>
            <a:r>
              <a:rPr lang="en-GB" sz="1700" dirty="0"/>
              <a:t>used in the construction and alteration of high-rise buildings:</a:t>
            </a:r>
          </a:p>
          <a:p>
            <a:pPr lvl="1"/>
            <a:r>
              <a:rPr lang="en-GB" sz="1700" dirty="0"/>
              <a:t>Local Authority Building Control (LABC), the British Board of </a:t>
            </a:r>
            <a:r>
              <a:rPr lang="en-GB" sz="1700" dirty="0" err="1"/>
              <a:t>Agrément</a:t>
            </a:r>
            <a:r>
              <a:rPr lang="en-GB" sz="1700" dirty="0"/>
              <a:t> (BBA), the Building Research Establishment (BRE), and the National House Building Council (NHBC)</a:t>
            </a:r>
          </a:p>
          <a:p>
            <a:r>
              <a:rPr lang="en-GB" sz="1700" b="1" dirty="0"/>
              <a:t>UK Governments were aware of cladding risks</a:t>
            </a:r>
            <a:endParaRPr lang="en-GB" sz="1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895F5-52E5-1C17-B8BF-2B9DDA3949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24" r="18222" b="-3"/>
          <a:stretch/>
        </p:blipFill>
        <p:spPr>
          <a:xfrm>
            <a:off x="8367772" y="3905691"/>
            <a:ext cx="3548003" cy="2684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A5487A-8A2E-49FF-5137-A2DA574968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797" b="14716"/>
          <a:stretch/>
        </p:blipFill>
        <p:spPr>
          <a:xfrm>
            <a:off x="8367771" y="267622"/>
            <a:ext cx="3548003" cy="343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72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F94B7DC-18F5-4439-9488-E5B730BBB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E87B3B-91C4-0C9C-A536-BC3EBAA9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242" y="609600"/>
            <a:ext cx="6579277" cy="1356360"/>
          </a:xfrm>
        </p:spPr>
        <p:txBody>
          <a:bodyPr>
            <a:normAutofit/>
          </a:bodyPr>
          <a:lstStyle/>
          <a:p>
            <a:r>
              <a:rPr lang="en-GB" sz="3200" b="1" dirty="0"/>
              <a:t>Findings: Crisis – the fire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607BEB-1106-E6EE-56ED-67D7203AFA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04" r="23017" b="1"/>
          <a:stretch/>
        </p:blipFill>
        <p:spPr>
          <a:xfrm>
            <a:off x="232861" y="243840"/>
            <a:ext cx="3646837" cy="63779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539ED-CFC3-A7D0-0307-61E7256A2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737" y="1842247"/>
            <a:ext cx="6576629" cy="4038600"/>
          </a:xfrm>
        </p:spPr>
        <p:txBody>
          <a:bodyPr>
            <a:normAutofit/>
          </a:bodyPr>
          <a:lstStyle/>
          <a:p>
            <a:r>
              <a:rPr lang="en-GB" sz="1800" b="1" dirty="0"/>
              <a:t>Initial ‘stay put’ advice </a:t>
            </a:r>
            <a:r>
              <a:rPr lang="en-GB" sz="1800" dirty="0"/>
              <a:t>allowed the flames to spread rapidly across multiple floors</a:t>
            </a:r>
          </a:p>
          <a:p>
            <a:r>
              <a:rPr lang="en-GB" sz="1800" dirty="0"/>
              <a:t>Chaotic and inadequately coordinated </a:t>
            </a:r>
            <a:r>
              <a:rPr lang="en-GB" sz="1800" b="1" dirty="0"/>
              <a:t>emergency services response</a:t>
            </a:r>
            <a:endParaRPr lang="en-GB" sz="1800" dirty="0"/>
          </a:p>
          <a:p>
            <a:r>
              <a:rPr lang="en-GB" sz="1800" dirty="0"/>
              <a:t>RBKC (the local authority) </a:t>
            </a:r>
            <a:r>
              <a:rPr lang="en-GB" sz="1800" b="1" dirty="0"/>
              <a:t>did not have an effective plan </a:t>
            </a:r>
            <a:r>
              <a:rPr lang="en-GB" sz="1800" dirty="0"/>
              <a:t>to deal with the displacement of a large number of people from their homes</a:t>
            </a:r>
          </a:p>
          <a:p>
            <a:r>
              <a:rPr lang="en-GB" sz="1800" b="1" dirty="0"/>
              <a:t>No effective system in place for communicating with the public</a:t>
            </a:r>
            <a:r>
              <a:rPr lang="en-GB" sz="1800" dirty="0"/>
              <a:t>, leaving many survivors, residents and relatives unaware of available resources and next steps</a:t>
            </a:r>
          </a:p>
          <a:p>
            <a:r>
              <a:rPr lang="en-GB" sz="1800" b="1" dirty="0"/>
              <a:t>Residents</a:t>
            </a:r>
            <a:r>
              <a:rPr lang="en-GB" sz="1800" dirty="0"/>
              <a:t> of the Grenfell Tower were </a:t>
            </a:r>
            <a:r>
              <a:rPr lang="en-GB" sz="1800" b="1" dirty="0"/>
              <a:t>excluded from the discussions </a:t>
            </a:r>
            <a:r>
              <a:rPr lang="en-GB" sz="1800" dirty="0"/>
              <a:t>related to support and recovery</a:t>
            </a:r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861B3C-221F-4FEE-BC20-58155E285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099522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0</TotalTime>
  <Words>1496</Words>
  <Application>Microsoft Office PowerPoint</Application>
  <PresentationFormat>Widescreen</PresentationFormat>
  <Paragraphs>140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Arial</vt:lpstr>
      <vt:lpstr>Corbel</vt:lpstr>
      <vt:lpstr>Basis</vt:lpstr>
      <vt:lpstr>The Grenfell Tower Fire –  A Case of Proactive and Reactive Accountability in Crisis Management</vt:lpstr>
      <vt:lpstr>The Grenfell Tower Fire North Kensington,  London, 14 June 2017</vt:lpstr>
      <vt:lpstr>Accountability</vt:lpstr>
      <vt:lpstr>Crises and disasters</vt:lpstr>
      <vt:lpstr>Accountability and crisis management</vt:lpstr>
      <vt:lpstr>Research objective</vt:lpstr>
      <vt:lpstr>Methods</vt:lpstr>
      <vt:lpstr>Findings: Pre-crisis</vt:lpstr>
      <vt:lpstr>Findings: Crisis – the fire</vt:lpstr>
      <vt:lpstr>Findings: Post-crisis</vt:lpstr>
      <vt:lpstr>PowerPoint Presentation</vt:lpstr>
      <vt:lpstr>Proactive and Reactive Accountability</vt:lpstr>
      <vt:lpstr>The interplay of proactive and reactive accountability</vt:lpstr>
      <vt:lpstr>Conclusions</vt:lpstr>
      <vt:lpstr>PowerPoint Presentation</vt:lpstr>
    </vt:vector>
  </TitlesOfParts>
  <Company>Nottingham Trent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Lakoma, Katarzyna</dc:creator>
  <cp:lastModifiedBy>Silvester, Jeremy</cp:lastModifiedBy>
  <cp:revision>7</cp:revision>
  <dcterms:created xsi:type="dcterms:W3CDTF">2025-03-21T14:07:59Z</dcterms:created>
  <dcterms:modified xsi:type="dcterms:W3CDTF">2025-09-26T08:51:13Z</dcterms:modified>
</cp:coreProperties>
</file>