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1.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9" r:id="rId4"/>
    <p:sldMasterId id="2147483648" r:id="rId5"/>
  </p:sldMasterIdLst>
  <p:notesMasterIdLst>
    <p:notesMasterId r:id="rId76"/>
  </p:notesMasterIdLst>
  <p:sldIdLst>
    <p:sldId id="1650" r:id="rId6"/>
    <p:sldId id="292" r:id="rId7"/>
    <p:sldId id="291" r:id="rId8"/>
    <p:sldId id="270" r:id="rId9"/>
    <p:sldId id="293" r:id="rId10"/>
    <p:sldId id="294" r:id="rId11"/>
    <p:sldId id="1654" r:id="rId12"/>
    <p:sldId id="261" r:id="rId13"/>
    <p:sldId id="260" r:id="rId14"/>
    <p:sldId id="262" r:id="rId15"/>
    <p:sldId id="265" r:id="rId16"/>
    <p:sldId id="289" r:id="rId17"/>
    <p:sldId id="284" r:id="rId18"/>
    <p:sldId id="290" r:id="rId19"/>
    <p:sldId id="283" r:id="rId20"/>
    <p:sldId id="701" r:id="rId21"/>
    <p:sldId id="658" r:id="rId22"/>
    <p:sldId id="654" r:id="rId23"/>
    <p:sldId id="627" r:id="rId24"/>
    <p:sldId id="626" r:id="rId25"/>
    <p:sldId id="657" r:id="rId26"/>
    <p:sldId id="659" r:id="rId27"/>
    <p:sldId id="1622" r:id="rId28"/>
    <p:sldId id="1648" r:id="rId29"/>
    <p:sldId id="649" r:id="rId30"/>
    <p:sldId id="1655" r:id="rId31"/>
    <p:sldId id="1624" r:id="rId32"/>
    <p:sldId id="1625" r:id="rId33"/>
    <p:sldId id="1632" r:id="rId34"/>
    <p:sldId id="1643" r:id="rId35"/>
    <p:sldId id="1645" r:id="rId36"/>
    <p:sldId id="1644" r:id="rId37"/>
    <p:sldId id="1636" r:id="rId38"/>
    <p:sldId id="693" r:id="rId39"/>
    <p:sldId id="674" r:id="rId40"/>
    <p:sldId id="712" r:id="rId41"/>
    <p:sldId id="714" r:id="rId42"/>
    <p:sldId id="721" r:id="rId43"/>
    <p:sldId id="1629" r:id="rId44"/>
    <p:sldId id="1630" r:id="rId45"/>
    <p:sldId id="1631" r:id="rId46"/>
    <p:sldId id="1634" r:id="rId47"/>
    <p:sldId id="1635" r:id="rId48"/>
    <p:sldId id="1623" r:id="rId49"/>
    <p:sldId id="1626" r:id="rId50"/>
    <p:sldId id="713" r:id="rId51"/>
    <p:sldId id="1641" r:id="rId52"/>
    <p:sldId id="720" r:id="rId53"/>
    <p:sldId id="1628" r:id="rId54"/>
    <p:sldId id="1627" r:id="rId55"/>
    <p:sldId id="715" r:id="rId56"/>
    <p:sldId id="722" r:id="rId57"/>
    <p:sldId id="1646" r:id="rId58"/>
    <p:sldId id="1647" r:id="rId59"/>
    <p:sldId id="268" r:id="rId60"/>
    <p:sldId id="274" r:id="rId61"/>
    <p:sldId id="272" r:id="rId62"/>
    <p:sldId id="267" r:id="rId63"/>
    <p:sldId id="1649" r:id="rId64"/>
    <p:sldId id="266" r:id="rId65"/>
    <p:sldId id="271" r:id="rId66"/>
    <p:sldId id="275" r:id="rId67"/>
    <p:sldId id="278" r:id="rId68"/>
    <p:sldId id="279" r:id="rId69"/>
    <p:sldId id="282" r:id="rId70"/>
    <p:sldId id="694" r:id="rId71"/>
    <p:sldId id="1651" r:id="rId72"/>
    <p:sldId id="695" r:id="rId73"/>
    <p:sldId id="1652" r:id="rId74"/>
    <p:sldId id="1653"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017F"/>
    <a:srgbClr val="821E69"/>
    <a:srgbClr val="D1BCDC"/>
    <a:srgbClr val="6F6258"/>
    <a:srgbClr val="9E043D"/>
    <a:srgbClr val="E5E5E5"/>
    <a:srgbClr val="E6005B"/>
    <a:srgbClr val="BB3F07"/>
    <a:srgbClr val="C7D533"/>
    <a:srgbClr val="F07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B9AA97-A911-DBFA-E675-58B2B531D212}" v="15" dt="2025-07-23T08:59:42.582"/>
    <p1510:client id="{882D2379-F9A6-49ED-9A09-9FB22C35161C}" v="441" dt="2025-07-23T06:42:09.191"/>
    <p1510:client id="{FC332D75-40D2-3617-EDD6-0DB0A22ED811}" v="76" dt="2025-07-22T17:15:02.7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radarChart>
        <c:radarStyle val="marker"/>
        <c:varyColors val="0"/>
        <c:ser>
          <c:idx val="0"/>
          <c:order val="0"/>
          <c:tx>
            <c:strRef>
              <c:f>'Analysis and Charts'!$A$3</c:f>
              <c:strCache>
                <c:ptCount val="1"/>
                <c:pt idx="0">
                  <c:v>Germany</c:v>
                </c:pt>
              </c:strCache>
            </c:strRef>
          </c:tx>
          <c:spPr>
            <a:ln w="28575" cap="rnd">
              <a:solidFill>
                <a:schemeClr val="accent1"/>
              </a:solidFill>
              <a:round/>
            </a:ln>
            <a:effectLst/>
          </c:spPr>
          <c:marker>
            <c:symbol val="none"/>
          </c:marker>
          <c:cat>
            <c:strRef>
              <c:f>'Analysis and Charts'!$DO$2:$DW$2</c:f>
              <c:strCache>
                <c:ptCount val="9"/>
                <c:pt idx="0">
                  <c:v>AC_Information Exchange</c:v>
                </c:pt>
                <c:pt idx="1">
                  <c:v>AC_Monitoring</c:v>
                </c:pt>
                <c:pt idx="2">
                  <c:v>AC_Information Sharing</c:v>
                </c:pt>
                <c:pt idx="3">
                  <c:v>AC_Critical thinking</c:v>
                </c:pt>
                <c:pt idx="4">
                  <c:v>CC_Rapidity and Bricolage</c:v>
                </c:pt>
                <c:pt idx="5">
                  <c:v>CC_Adaptability, Skills and Knowledge</c:v>
                </c:pt>
                <c:pt idx="6">
                  <c:v>CC_Internal Collaboration</c:v>
                </c:pt>
                <c:pt idx="7">
                  <c:v>CC_External Collaboration</c:v>
                </c:pt>
                <c:pt idx="8">
                  <c:v>PV_Vulnerabilities Control</c:v>
                </c:pt>
              </c:strCache>
            </c:strRef>
          </c:cat>
          <c:val>
            <c:numRef>
              <c:f>'Analysis and Charts'!$DO$3:$DW$3</c:f>
              <c:numCache>
                <c:formatCode>0.00</c:formatCode>
                <c:ptCount val="9"/>
                <c:pt idx="0">
                  <c:v>3.6211538461538462</c:v>
                </c:pt>
                <c:pt idx="1">
                  <c:v>3.7048076923076922</c:v>
                </c:pt>
                <c:pt idx="2">
                  <c:v>3.2230769230769232</c:v>
                </c:pt>
                <c:pt idx="3">
                  <c:v>3.5207692307692304</c:v>
                </c:pt>
                <c:pt idx="4">
                  <c:v>3.3567307692307695</c:v>
                </c:pt>
                <c:pt idx="5">
                  <c:v>3.4258241758241761</c:v>
                </c:pt>
                <c:pt idx="6">
                  <c:v>3.1932692307692307</c:v>
                </c:pt>
                <c:pt idx="7">
                  <c:v>3.0730769230769233</c:v>
                </c:pt>
                <c:pt idx="8">
                  <c:v>2.8262820512820515</c:v>
                </c:pt>
              </c:numCache>
            </c:numRef>
          </c:val>
          <c:extLst>
            <c:ext xmlns:c16="http://schemas.microsoft.com/office/drawing/2014/chart" uri="{C3380CC4-5D6E-409C-BE32-E72D297353CC}">
              <c16:uniqueId val="{00000000-ECD2-41B4-A65F-EFA9A92C67A7}"/>
            </c:ext>
          </c:extLst>
        </c:ser>
        <c:ser>
          <c:idx val="1"/>
          <c:order val="1"/>
          <c:tx>
            <c:strRef>
              <c:f>'Analysis and Charts'!$A$4</c:f>
              <c:strCache>
                <c:ptCount val="1"/>
                <c:pt idx="0">
                  <c:v>France</c:v>
                </c:pt>
              </c:strCache>
            </c:strRef>
          </c:tx>
          <c:spPr>
            <a:ln w="28575" cap="rnd">
              <a:solidFill>
                <a:schemeClr val="accent2"/>
              </a:solidFill>
              <a:round/>
            </a:ln>
            <a:effectLst/>
          </c:spPr>
          <c:marker>
            <c:symbol val="none"/>
          </c:marker>
          <c:cat>
            <c:strRef>
              <c:f>'Analysis and Charts'!$DO$2:$DW$2</c:f>
              <c:strCache>
                <c:ptCount val="9"/>
                <c:pt idx="0">
                  <c:v>AC_Information Exchange</c:v>
                </c:pt>
                <c:pt idx="1">
                  <c:v>AC_Monitoring</c:v>
                </c:pt>
                <c:pt idx="2">
                  <c:v>AC_Information Sharing</c:v>
                </c:pt>
                <c:pt idx="3">
                  <c:v>AC_Critical thinking</c:v>
                </c:pt>
                <c:pt idx="4">
                  <c:v>CC_Rapidity and Bricolage</c:v>
                </c:pt>
                <c:pt idx="5">
                  <c:v>CC_Adaptability, Skills and Knowledge</c:v>
                </c:pt>
                <c:pt idx="6">
                  <c:v>CC_Internal Collaboration</c:v>
                </c:pt>
                <c:pt idx="7">
                  <c:v>CC_External Collaboration</c:v>
                </c:pt>
                <c:pt idx="8">
                  <c:v>PV_Vulnerabilities Control</c:v>
                </c:pt>
              </c:strCache>
            </c:strRef>
          </c:cat>
          <c:val>
            <c:numRef>
              <c:f>'Analysis and Charts'!$DO$4:$DW$4</c:f>
              <c:numCache>
                <c:formatCode>0.00</c:formatCode>
                <c:ptCount val="9"/>
                <c:pt idx="0">
                  <c:v>3.5551470588235294</c:v>
                </c:pt>
                <c:pt idx="1">
                  <c:v>3.9944852941176467</c:v>
                </c:pt>
                <c:pt idx="2">
                  <c:v>3.7003676470588234</c:v>
                </c:pt>
                <c:pt idx="3">
                  <c:v>3.5632352941176473</c:v>
                </c:pt>
                <c:pt idx="4">
                  <c:v>3.6295955882352939</c:v>
                </c:pt>
                <c:pt idx="5">
                  <c:v>3.2352941176470584</c:v>
                </c:pt>
                <c:pt idx="6">
                  <c:v>3.2242647058823528</c:v>
                </c:pt>
                <c:pt idx="7">
                  <c:v>3.0220588235294117</c:v>
                </c:pt>
                <c:pt idx="8">
                  <c:v>2.7009803921568629</c:v>
                </c:pt>
              </c:numCache>
            </c:numRef>
          </c:val>
          <c:extLst>
            <c:ext xmlns:c16="http://schemas.microsoft.com/office/drawing/2014/chart" uri="{C3380CC4-5D6E-409C-BE32-E72D297353CC}">
              <c16:uniqueId val="{00000001-ECD2-41B4-A65F-EFA9A92C67A7}"/>
            </c:ext>
          </c:extLst>
        </c:ser>
        <c:ser>
          <c:idx val="2"/>
          <c:order val="2"/>
          <c:tx>
            <c:strRef>
              <c:f>'Analysis and Charts'!$A$5</c:f>
              <c:strCache>
                <c:ptCount val="1"/>
                <c:pt idx="0">
                  <c:v>Italy</c:v>
                </c:pt>
              </c:strCache>
            </c:strRef>
          </c:tx>
          <c:spPr>
            <a:ln w="28575" cap="rnd">
              <a:solidFill>
                <a:schemeClr val="accent3"/>
              </a:solidFill>
              <a:round/>
            </a:ln>
            <a:effectLst/>
          </c:spPr>
          <c:marker>
            <c:symbol val="none"/>
          </c:marker>
          <c:cat>
            <c:strRef>
              <c:f>'Analysis and Charts'!$DO$2:$DW$2</c:f>
              <c:strCache>
                <c:ptCount val="9"/>
                <c:pt idx="0">
                  <c:v>AC_Information Exchange</c:v>
                </c:pt>
                <c:pt idx="1">
                  <c:v>AC_Monitoring</c:v>
                </c:pt>
                <c:pt idx="2">
                  <c:v>AC_Information Sharing</c:v>
                </c:pt>
                <c:pt idx="3">
                  <c:v>AC_Critical thinking</c:v>
                </c:pt>
                <c:pt idx="4">
                  <c:v>CC_Rapidity and Bricolage</c:v>
                </c:pt>
                <c:pt idx="5">
                  <c:v>CC_Adaptability, Skills and Knowledge</c:v>
                </c:pt>
                <c:pt idx="6">
                  <c:v>CC_Internal Collaboration</c:v>
                </c:pt>
                <c:pt idx="7">
                  <c:v>CC_External Collaboration</c:v>
                </c:pt>
                <c:pt idx="8">
                  <c:v>PV_Vulnerabilities Control</c:v>
                </c:pt>
              </c:strCache>
            </c:strRef>
          </c:cat>
          <c:val>
            <c:numRef>
              <c:f>'Analysis and Charts'!$DO$5:$DW$5</c:f>
              <c:numCache>
                <c:formatCode>0.00</c:formatCode>
                <c:ptCount val="9"/>
                <c:pt idx="0">
                  <c:v>3.8762376237623761</c:v>
                </c:pt>
                <c:pt idx="1">
                  <c:v>3.9009900990099009</c:v>
                </c:pt>
                <c:pt idx="2">
                  <c:v>4</c:v>
                </c:pt>
                <c:pt idx="3">
                  <c:v>3.9128712871287128</c:v>
                </c:pt>
                <c:pt idx="4">
                  <c:v>3.8193069306930694</c:v>
                </c:pt>
                <c:pt idx="5">
                  <c:v>3.7298444130127302</c:v>
                </c:pt>
                <c:pt idx="6">
                  <c:v>3.4059405940594059</c:v>
                </c:pt>
                <c:pt idx="7">
                  <c:v>3.136138613861386</c:v>
                </c:pt>
                <c:pt idx="8">
                  <c:v>3.2277227722772275</c:v>
                </c:pt>
              </c:numCache>
            </c:numRef>
          </c:val>
          <c:extLst>
            <c:ext xmlns:c16="http://schemas.microsoft.com/office/drawing/2014/chart" uri="{C3380CC4-5D6E-409C-BE32-E72D297353CC}">
              <c16:uniqueId val="{00000002-ECD2-41B4-A65F-EFA9A92C67A7}"/>
            </c:ext>
          </c:extLst>
        </c:ser>
        <c:ser>
          <c:idx val="3"/>
          <c:order val="3"/>
          <c:tx>
            <c:strRef>
              <c:f>'Analysis and Charts'!$A$6</c:f>
              <c:strCache>
                <c:ptCount val="1"/>
                <c:pt idx="0">
                  <c:v>UK</c:v>
                </c:pt>
              </c:strCache>
            </c:strRef>
          </c:tx>
          <c:spPr>
            <a:ln w="28575" cap="rnd">
              <a:solidFill>
                <a:schemeClr val="accent4"/>
              </a:solidFill>
              <a:round/>
            </a:ln>
            <a:effectLst/>
          </c:spPr>
          <c:marker>
            <c:symbol val="none"/>
          </c:marker>
          <c:cat>
            <c:strRef>
              <c:f>'Analysis and Charts'!$DO$2:$DW$2</c:f>
              <c:strCache>
                <c:ptCount val="9"/>
                <c:pt idx="0">
                  <c:v>AC_Information Exchange</c:v>
                </c:pt>
                <c:pt idx="1">
                  <c:v>AC_Monitoring</c:v>
                </c:pt>
                <c:pt idx="2">
                  <c:v>AC_Information Sharing</c:v>
                </c:pt>
                <c:pt idx="3">
                  <c:v>AC_Critical thinking</c:v>
                </c:pt>
                <c:pt idx="4">
                  <c:v>CC_Rapidity and Bricolage</c:v>
                </c:pt>
                <c:pt idx="5">
                  <c:v>CC_Adaptability, Skills and Knowledge</c:v>
                </c:pt>
                <c:pt idx="6">
                  <c:v>CC_Internal Collaboration</c:v>
                </c:pt>
                <c:pt idx="7">
                  <c:v>CC_External Collaboration</c:v>
                </c:pt>
                <c:pt idx="8">
                  <c:v>PV_Vulnerabilities Control</c:v>
                </c:pt>
              </c:strCache>
            </c:strRef>
          </c:cat>
          <c:val>
            <c:numRef>
              <c:f>'Analysis and Charts'!$DO$6:$DW$6</c:f>
              <c:numCache>
                <c:formatCode>0.00</c:formatCode>
                <c:ptCount val="9"/>
                <c:pt idx="0">
                  <c:v>3.4289215686274508</c:v>
                </c:pt>
                <c:pt idx="1">
                  <c:v>3.4387254901960782</c:v>
                </c:pt>
                <c:pt idx="2">
                  <c:v>3.2965686274509802</c:v>
                </c:pt>
                <c:pt idx="3">
                  <c:v>3.2647058823529407</c:v>
                </c:pt>
                <c:pt idx="4">
                  <c:v>3.3517156862745097</c:v>
                </c:pt>
                <c:pt idx="5">
                  <c:v>3.2380952380952386</c:v>
                </c:pt>
                <c:pt idx="6">
                  <c:v>3.1151960784313726</c:v>
                </c:pt>
                <c:pt idx="7">
                  <c:v>3.0049019607843137</c:v>
                </c:pt>
                <c:pt idx="8">
                  <c:v>2.9281045751633989</c:v>
                </c:pt>
              </c:numCache>
            </c:numRef>
          </c:val>
          <c:extLst>
            <c:ext xmlns:c16="http://schemas.microsoft.com/office/drawing/2014/chart" uri="{C3380CC4-5D6E-409C-BE32-E72D297353CC}">
              <c16:uniqueId val="{00000003-ECD2-41B4-A65F-EFA9A92C67A7}"/>
            </c:ext>
          </c:extLst>
        </c:ser>
        <c:dLbls>
          <c:showLegendKey val="0"/>
          <c:showVal val="0"/>
          <c:showCatName val="0"/>
          <c:showSerName val="0"/>
          <c:showPercent val="0"/>
          <c:showBubbleSize val="0"/>
        </c:dLbls>
        <c:axId val="150303392"/>
        <c:axId val="150304640"/>
      </c:radarChart>
      <c:catAx>
        <c:axId val="150303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150304640"/>
        <c:crosses val="autoZero"/>
        <c:auto val="1"/>
        <c:lblAlgn val="ctr"/>
        <c:lblOffset val="100"/>
        <c:noMultiLvlLbl val="0"/>
      </c:catAx>
      <c:valAx>
        <c:axId val="150304640"/>
        <c:scaling>
          <c:orientation val="minMax"/>
          <c:max val="4"/>
          <c:min val="2"/>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030339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F65477-765D-40D7-AA65-C5266464A361}"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GB"/>
        </a:p>
      </dgm:t>
    </dgm:pt>
    <dgm:pt modelId="{DE00150E-ED0B-46C8-B196-AD71602C53A9}">
      <dgm:prSet phldrT="[Text]" custT="1"/>
      <dgm:spPr/>
      <dgm:t>
        <a:bodyPr/>
        <a:lstStyle/>
        <a:p>
          <a:r>
            <a:rPr lang="en-GB" sz="1400"/>
            <a:t>Leadership</a:t>
          </a:r>
        </a:p>
      </dgm:t>
    </dgm:pt>
    <dgm:pt modelId="{77490029-002B-451D-B403-4D8D06CC69CA}" type="parTrans" cxnId="{2DCC2973-C28B-4C4E-AF6B-9A8C452CB7E6}">
      <dgm:prSet/>
      <dgm:spPr/>
      <dgm:t>
        <a:bodyPr/>
        <a:lstStyle/>
        <a:p>
          <a:endParaRPr lang="en-GB" sz="1800"/>
        </a:p>
      </dgm:t>
    </dgm:pt>
    <dgm:pt modelId="{E21A1D78-E13D-412E-81D6-114DDCCDD72E}" type="sibTrans" cxnId="{2DCC2973-C28B-4C4E-AF6B-9A8C452CB7E6}">
      <dgm:prSet/>
      <dgm:spPr/>
      <dgm:t>
        <a:bodyPr/>
        <a:lstStyle/>
        <a:p>
          <a:endParaRPr lang="en-GB" sz="1800"/>
        </a:p>
      </dgm:t>
    </dgm:pt>
    <dgm:pt modelId="{0E48E9A8-9E1F-4E37-851A-DEAE7BB9B3D1}">
      <dgm:prSet phldrT="[Text]" custT="1"/>
      <dgm:spPr/>
      <dgm:t>
        <a:bodyPr/>
        <a:lstStyle/>
        <a:p>
          <a:r>
            <a:rPr lang="en-GB" sz="1400"/>
            <a:t>Selflessness</a:t>
          </a:r>
        </a:p>
      </dgm:t>
    </dgm:pt>
    <dgm:pt modelId="{78918EB3-124D-452E-96EC-55A65AF78369}" type="parTrans" cxnId="{EE64EFB6-1BF2-473E-A9BF-57811EE5BD33}">
      <dgm:prSet/>
      <dgm:spPr/>
      <dgm:t>
        <a:bodyPr/>
        <a:lstStyle/>
        <a:p>
          <a:endParaRPr lang="en-GB" sz="1800"/>
        </a:p>
      </dgm:t>
    </dgm:pt>
    <dgm:pt modelId="{F3835308-F041-464A-8E65-BCC445CA1ECC}" type="sibTrans" cxnId="{EE64EFB6-1BF2-473E-A9BF-57811EE5BD33}">
      <dgm:prSet/>
      <dgm:spPr/>
      <dgm:t>
        <a:bodyPr/>
        <a:lstStyle/>
        <a:p>
          <a:endParaRPr lang="en-GB" sz="1800"/>
        </a:p>
      </dgm:t>
    </dgm:pt>
    <dgm:pt modelId="{0E852023-42C9-4FB8-B61C-6FD360DE1A5F}">
      <dgm:prSet phldrT="[Text]" custT="1"/>
      <dgm:spPr/>
      <dgm:t>
        <a:bodyPr/>
        <a:lstStyle/>
        <a:p>
          <a:r>
            <a:rPr lang="en-GB" sz="1400"/>
            <a:t>Integrity</a:t>
          </a:r>
        </a:p>
      </dgm:t>
    </dgm:pt>
    <dgm:pt modelId="{F9E7DB0D-87A5-4E0D-96FE-3C7A869C642E}" type="parTrans" cxnId="{66A8A6FE-D43B-4B98-949E-98310B754754}">
      <dgm:prSet/>
      <dgm:spPr/>
      <dgm:t>
        <a:bodyPr/>
        <a:lstStyle/>
        <a:p>
          <a:endParaRPr lang="en-GB" sz="1800"/>
        </a:p>
      </dgm:t>
    </dgm:pt>
    <dgm:pt modelId="{263BA4A1-C0E4-4B9D-9733-D5528A5232E9}" type="sibTrans" cxnId="{66A8A6FE-D43B-4B98-949E-98310B754754}">
      <dgm:prSet/>
      <dgm:spPr/>
      <dgm:t>
        <a:bodyPr/>
        <a:lstStyle/>
        <a:p>
          <a:endParaRPr lang="en-GB" sz="1800"/>
        </a:p>
      </dgm:t>
    </dgm:pt>
    <dgm:pt modelId="{E4C55FF8-7A87-4DFC-A8F6-8C0B04E35BB4}">
      <dgm:prSet phldrT="[Text]" custT="1"/>
      <dgm:spPr/>
      <dgm:t>
        <a:bodyPr/>
        <a:lstStyle/>
        <a:p>
          <a:r>
            <a:rPr lang="en-GB" sz="1400"/>
            <a:t>Objectivity</a:t>
          </a:r>
        </a:p>
      </dgm:t>
    </dgm:pt>
    <dgm:pt modelId="{6A1A4A5C-867D-4DD9-82AD-1D229071EA10}" type="parTrans" cxnId="{CD0D0339-9F5F-4131-BCD9-ECA25ACF5F42}">
      <dgm:prSet/>
      <dgm:spPr/>
      <dgm:t>
        <a:bodyPr/>
        <a:lstStyle/>
        <a:p>
          <a:endParaRPr lang="en-GB" sz="1800"/>
        </a:p>
      </dgm:t>
    </dgm:pt>
    <dgm:pt modelId="{5FF11FD4-FD20-480A-82A2-BA5058931B13}" type="sibTrans" cxnId="{CD0D0339-9F5F-4131-BCD9-ECA25ACF5F42}">
      <dgm:prSet/>
      <dgm:spPr/>
      <dgm:t>
        <a:bodyPr/>
        <a:lstStyle/>
        <a:p>
          <a:endParaRPr lang="en-GB" sz="1800"/>
        </a:p>
      </dgm:t>
    </dgm:pt>
    <dgm:pt modelId="{62599171-D985-4784-AE4A-BA5B073D6975}">
      <dgm:prSet phldrT="[Text]" custT="1"/>
      <dgm:spPr/>
      <dgm:t>
        <a:bodyPr/>
        <a:lstStyle/>
        <a:p>
          <a:r>
            <a:rPr lang="en-GB" sz="1400"/>
            <a:t>Openness</a:t>
          </a:r>
        </a:p>
      </dgm:t>
    </dgm:pt>
    <dgm:pt modelId="{6F653BDC-22E3-4812-8BA1-D51BBFB7F0C9}" type="parTrans" cxnId="{DBD276C9-504B-4C37-A4C2-3012F6DF7786}">
      <dgm:prSet/>
      <dgm:spPr/>
      <dgm:t>
        <a:bodyPr/>
        <a:lstStyle/>
        <a:p>
          <a:endParaRPr lang="en-GB" sz="1800"/>
        </a:p>
      </dgm:t>
    </dgm:pt>
    <dgm:pt modelId="{E847920A-D869-4F4A-8B96-51BCD39DF5D1}" type="sibTrans" cxnId="{DBD276C9-504B-4C37-A4C2-3012F6DF7786}">
      <dgm:prSet/>
      <dgm:spPr/>
      <dgm:t>
        <a:bodyPr/>
        <a:lstStyle/>
        <a:p>
          <a:endParaRPr lang="en-GB" sz="1800"/>
        </a:p>
      </dgm:t>
    </dgm:pt>
    <dgm:pt modelId="{CAA44481-5EBD-4258-8B41-F0C8A597E54B}">
      <dgm:prSet phldrT="[Text]" custT="1"/>
      <dgm:spPr/>
      <dgm:t>
        <a:bodyPr/>
        <a:lstStyle/>
        <a:p>
          <a:r>
            <a:rPr lang="en-GB" sz="1400"/>
            <a:t>Accountability</a:t>
          </a:r>
        </a:p>
      </dgm:t>
    </dgm:pt>
    <dgm:pt modelId="{98D01A02-1BCD-4471-9FEF-10F7E4126797}" type="parTrans" cxnId="{84163B72-E9FA-4E05-9F23-2E2EC72D9BA1}">
      <dgm:prSet/>
      <dgm:spPr/>
      <dgm:t>
        <a:bodyPr/>
        <a:lstStyle/>
        <a:p>
          <a:endParaRPr lang="en-GB" sz="1800"/>
        </a:p>
      </dgm:t>
    </dgm:pt>
    <dgm:pt modelId="{CDAD419B-E34D-4C6E-8BF9-63735EFA2FE5}" type="sibTrans" cxnId="{84163B72-E9FA-4E05-9F23-2E2EC72D9BA1}">
      <dgm:prSet/>
      <dgm:spPr/>
      <dgm:t>
        <a:bodyPr/>
        <a:lstStyle/>
        <a:p>
          <a:endParaRPr lang="en-GB" sz="1800"/>
        </a:p>
      </dgm:t>
    </dgm:pt>
    <dgm:pt modelId="{859DDE69-12D1-4CF6-A4C5-3FFA257C5C57}">
      <dgm:prSet phldrT="[Text]" custT="1"/>
      <dgm:spPr/>
      <dgm:t>
        <a:bodyPr/>
        <a:lstStyle/>
        <a:p>
          <a:r>
            <a:rPr lang="en-GB" sz="1400"/>
            <a:t>Honesty</a:t>
          </a:r>
        </a:p>
      </dgm:t>
    </dgm:pt>
    <dgm:pt modelId="{CC379BF1-C0AC-428F-AC58-9A87EC95D835}" type="parTrans" cxnId="{1A9057AB-BEC8-47C4-959B-E2C2174D4ED0}">
      <dgm:prSet/>
      <dgm:spPr/>
      <dgm:t>
        <a:bodyPr/>
        <a:lstStyle/>
        <a:p>
          <a:endParaRPr lang="en-GB" sz="1800"/>
        </a:p>
      </dgm:t>
    </dgm:pt>
    <dgm:pt modelId="{0CD47615-3A92-4F10-9262-ED7CF9D5B360}" type="sibTrans" cxnId="{1A9057AB-BEC8-47C4-959B-E2C2174D4ED0}">
      <dgm:prSet/>
      <dgm:spPr/>
      <dgm:t>
        <a:bodyPr/>
        <a:lstStyle/>
        <a:p>
          <a:endParaRPr lang="en-GB" sz="1800"/>
        </a:p>
      </dgm:t>
    </dgm:pt>
    <dgm:pt modelId="{74177466-9AA3-4760-8E86-0D2AAFA966F2}" type="pres">
      <dgm:prSet presAssocID="{88F65477-765D-40D7-AA65-C5266464A361}" presName="Name0" presStyleCnt="0">
        <dgm:presLayoutVars>
          <dgm:chMax val="1"/>
          <dgm:chPref val="1"/>
          <dgm:dir/>
          <dgm:animOne val="branch"/>
          <dgm:animLvl val="lvl"/>
        </dgm:presLayoutVars>
      </dgm:prSet>
      <dgm:spPr/>
    </dgm:pt>
    <dgm:pt modelId="{D49E8798-CE23-42C6-AD79-E774E194DFAD}" type="pres">
      <dgm:prSet presAssocID="{DE00150E-ED0B-46C8-B196-AD71602C53A9}" presName="Parent" presStyleLbl="node0" presStyleIdx="0" presStyleCnt="1">
        <dgm:presLayoutVars>
          <dgm:chMax val="6"/>
          <dgm:chPref val="6"/>
        </dgm:presLayoutVars>
      </dgm:prSet>
      <dgm:spPr/>
    </dgm:pt>
    <dgm:pt modelId="{0125292A-5FB3-4BA0-9934-2CDA54C41322}" type="pres">
      <dgm:prSet presAssocID="{0E48E9A8-9E1F-4E37-851A-DEAE7BB9B3D1}" presName="Accent1" presStyleCnt="0"/>
      <dgm:spPr/>
    </dgm:pt>
    <dgm:pt modelId="{456D8D9E-AA72-4B5F-B3C1-FC9BFECF0A43}" type="pres">
      <dgm:prSet presAssocID="{0E48E9A8-9E1F-4E37-851A-DEAE7BB9B3D1}" presName="Accent" presStyleLbl="bgShp" presStyleIdx="0" presStyleCnt="6"/>
      <dgm:spPr/>
    </dgm:pt>
    <dgm:pt modelId="{20330007-E5D3-46E1-AB45-8589CA2A125B}" type="pres">
      <dgm:prSet presAssocID="{0E48E9A8-9E1F-4E37-851A-DEAE7BB9B3D1}" presName="Child1" presStyleLbl="node1" presStyleIdx="0" presStyleCnt="6">
        <dgm:presLayoutVars>
          <dgm:chMax val="0"/>
          <dgm:chPref val="0"/>
          <dgm:bulletEnabled val="1"/>
        </dgm:presLayoutVars>
      </dgm:prSet>
      <dgm:spPr/>
    </dgm:pt>
    <dgm:pt modelId="{06FE45D5-3910-4553-8001-47B008D0A507}" type="pres">
      <dgm:prSet presAssocID="{0E852023-42C9-4FB8-B61C-6FD360DE1A5F}" presName="Accent2" presStyleCnt="0"/>
      <dgm:spPr/>
    </dgm:pt>
    <dgm:pt modelId="{0FB0803C-C7DA-45A7-BA04-9B7D7F4719C2}" type="pres">
      <dgm:prSet presAssocID="{0E852023-42C9-4FB8-B61C-6FD360DE1A5F}" presName="Accent" presStyleLbl="bgShp" presStyleIdx="1" presStyleCnt="6"/>
      <dgm:spPr/>
    </dgm:pt>
    <dgm:pt modelId="{80FDF8DB-585A-4A87-8401-84A9DB4682C5}" type="pres">
      <dgm:prSet presAssocID="{0E852023-42C9-4FB8-B61C-6FD360DE1A5F}" presName="Child2" presStyleLbl="node1" presStyleIdx="1" presStyleCnt="6">
        <dgm:presLayoutVars>
          <dgm:chMax val="0"/>
          <dgm:chPref val="0"/>
          <dgm:bulletEnabled val="1"/>
        </dgm:presLayoutVars>
      </dgm:prSet>
      <dgm:spPr/>
    </dgm:pt>
    <dgm:pt modelId="{E611A866-AC01-459B-8AF5-8D37550A0E71}" type="pres">
      <dgm:prSet presAssocID="{E4C55FF8-7A87-4DFC-A8F6-8C0B04E35BB4}" presName="Accent3" presStyleCnt="0"/>
      <dgm:spPr/>
    </dgm:pt>
    <dgm:pt modelId="{50C209D2-0A81-43D9-8BD8-30ACB4FB82AA}" type="pres">
      <dgm:prSet presAssocID="{E4C55FF8-7A87-4DFC-A8F6-8C0B04E35BB4}" presName="Accent" presStyleLbl="bgShp" presStyleIdx="2" presStyleCnt="6"/>
      <dgm:spPr/>
    </dgm:pt>
    <dgm:pt modelId="{5E62686C-7DBA-4C07-A8AD-A3FB3AE463FC}" type="pres">
      <dgm:prSet presAssocID="{E4C55FF8-7A87-4DFC-A8F6-8C0B04E35BB4}" presName="Child3" presStyleLbl="node1" presStyleIdx="2" presStyleCnt="6">
        <dgm:presLayoutVars>
          <dgm:chMax val="0"/>
          <dgm:chPref val="0"/>
          <dgm:bulletEnabled val="1"/>
        </dgm:presLayoutVars>
      </dgm:prSet>
      <dgm:spPr/>
    </dgm:pt>
    <dgm:pt modelId="{969FAA62-5B34-4FC3-8101-204F373DC355}" type="pres">
      <dgm:prSet presAssocID="{62599171-D985-4784-AE4A-BA5B073D6975}" presName="Accent4" presStyleCnt="0"/>
      <dgm:spPr/>
    </dgm:pt>
    <dgm:pt modelId="{2ACFD170-3F32-4E13-BD80-7C1AD8868B85}" type="pres">
      <dgm:prSet presAssocID="{62599171-D985-4784-AE4A-BA5B073D6975}" presName="Accent" presStyleLbl="bgShp" presStyleIdx="3" presStyleCnt="6"/>
      <dgm:spPr/>
    </dgm:pt>
    <dgm:pt modelId="{E5BB36B2-A428-4617-B048-69001A2E5A56}" type="pres">
      <dgm:prSet presAssocID="{62599171-D985-4784-AE4A-BA5B073D6975}" presName="Child4" presStyleLbl="node1" presStyleIdx="3" presStyleCnt="6">
        <dgm:presLayoutVars>
          <dgm:chMax val="0"/>
          <dgm:chPref val="0"/>
          <dgm:bulletEnabled val="1"/>
        </dgm:presLayoutVars>
      </dgm:prSet>
      <dgm:spPr/>
    </dgm:pt>
    <dgm:pt modelId="{7DCB32BE-71CD-45A8-B7AF-C9E246EFC258}" type="pres">
      <dgm:prSet presAssocID="{CAA44481-5EBD-4258-8B41-F0C8A597E54B}" presName="Accent5" presStyleCnt="0"/>
      <dgm:spPr/>
    </dgm:pt>
    <dgm:pt modelId="{56FFC1F2-36B9-410C-8BB6-4E6F9B0E39AC}" type="pres">
      <dgm:prSet presAssocID="{CAA44481-5EBD-4258-8B41-F0C8A597E54B}" presName="Accent" presStyleLbl="bgShp" presStyleIdx="4" presStyleCnt="6"/>
      <dgm:spPr/>
    </dgm:pt>
    <dgm:pt modelId="{B3520F62-774D-4162-8062-FB79380AEBC4}" type="pres">
      <dgm:prSet presAssocID="{CAA44481-5EBD-4258-8B41-F0C8A597E54B}" presName="Child5" presStyleLbl="node1" presStyleIdx="4" presStyleCnt="6">
        <dgm:presLayoutVars>
          <dgm:chMax val="0"/>
          <dgm:chPref val="0"/>
          <dgm:bulletEnabled val="1"/>
        </dgm:presLayoutVars>
      </dgm:prSet>
      <dgm:spPr/>
    </dgm:pt>
    <dgm:pt modelId="{EA5F9226-5729-4471-83A5-668BFB598B0B}" type="pres">
      <dgm:prSet presAssocID="{859DDE69-12D1-4CF6-A4C5-3FFA257C5C57}" presName="Accent6" presStyleCnt="0"/>
      <dgm:spPr/>
    </dgm:pt>
    <dgm:pt modelId="{BC0C9B81-9DF2-4E8F-AA74-0DE1544DC0BF}" type="pres">
      <dgm:prSet presAssocID="{859DDE69-12D1-4CF6-A4C5-3FFA257C5C57}" presName="Accent" presStyleLbl="bgShp" presStyleIdx="5" presStyleCnt="6"/>
      <dgm:spPr/>
    </dgm:pt>
    <dgm:pt modelId="{F0A3C511-D299-4B44-83E6-E73A55A641CE}" type="pres">
      <dgm:prSet presAssocID="{859DDE69-12D1-4CF6-A4C5-3FFA257C5C57}" presName="Child6" presStyleLbl="node1" presStyleIdx="5" presStyleCnt="6">
        <dgm:presLayoutVars>
          <dgm:chMax val="0"/>
          <dgm:chPref val="0"/>
          <dgm:bulletEnabled val="1"/>
        </dgm:presLayoutVars>
      </dgm:prSet>
      <dgm:spPr/>
    </dgm:pt>
  </dgm:ptLst>
  <dgm:cxnLst>
    <dgm:cxn modelId="{1D36271E-3A48-4894-AFC4-BE471FF099C4}" type="presOf" srcId="{E4C55FF8-7A87-4DFC-A8F6-8C0B04E35BB4}" destId="{5E62686C-7DBA-4C07-A8AD-A3FB3AE463FC}" srcOrd="0" destOrd="0" presId="urn:microsoft.com/office/officeart/2011/layout/HexagonRadial"/>
    <dgm:cxn modelId="{20AF521F-E474-4EA6-9C25-0F7EF9397877}" type="presOf" srcId="{CAA44481-5EBD-4258-8B41-F0C8A597E54B}" destId="{B3520F62-774D-4162-8062-FB79380AEBC4}" srcOrd="0" destOrd="0" presId="urn:microsoft.com/office/officeart/2011/layout/HexagonRadial"/>
    <dgm:cxn modelId="{76862134-3723-4F7D-BA0E-CEB6C1CD2E4D}" type="presOf" srcId="{859DDE69-12D1-4CF6-A4C5-3FFA257C5C57}" destId="{F0A3C511-D299-4B44-83E6-E73A55A641CE}" srcOrd="0" destOrd="0" presId="urn:microsoft.com/office/officeart/2011/layout/HexagonRadial"/>
    <dgm:cxn modelId="{CD0D0339-9F5F-4131-BCD9-ECA25ACF5F42}" srcId="{DE00150E-ED0B-46C8-B196-AD71602C53A9}" destId="{E4C55FF8-7A87-4DFC-A8F6-8C0B04E35BB4}" srcOrd="2" destOrd="0" parTransId="{6A1A4A5C-867D-4DD9-82AD-1D229071EA10}" sibTransId="{5FF11FD4-FD20-480A-82A2-BA5058931B13}"/>
    <dgm:cxn modelId="{84163B72-E9FA-4E05-9F23-2E2EC72D9BA1}" srcId="{DE00150E-ED0B-46C8-B196-AD71602C53A9}" destId="{CAA44481-5EBD-4258-8B41-F0C8A597E54B}" srcOrd="4" destOrd="0" parTransId="{98D01A02-1BCD-4471-9FEF-10F7E4126797}" sibTransId="{CDAD419B-E34D-4C6E-8BF9-63735EFA2FE5}"/>
    <dgm:cxn modelId="{2DCC2973-C28B-4C4E-AF6B-9A8C452CB7E6}" srcId="{88F65477-765D-40D7-AA65-C5266464A361}" destId="{DE00150E-ED0B-46C8-B196-AD71602C53A9}" srcOrd="0" destOrd="0" parTransId="{77490029-002B-451D-B403-4D8D06CC69CA}" sibTransId="{E21A1D78-E13D-412E-81D6-114DDCCDD72E}"/>
    <dgm:cxn modelId="{C3BD6A53-18B8-4FA1-A54B-6D59B624A608}" type="presOf" srcId="{62599171-D985-4784-AE4A-BA5B073D6975}" destId="{E5BB36B2-A428-4617-B048-69001A2E5A56}" srcOrd="0" destOrd="0" presId="urn:microsoft.com/office/officeart/2011/layout/HexagonRadial"/>
    <dgm:cxn modelId="{CCD96E7C-4820-49E4-9BD4-AC45B212C23F}" type="presOf" srcId="{0E852023-42C9-4FB8-B61C-6FD360DE1A5F}" destId="{80FDF8DB-585A-4A87-8401-84A9DB4682C5}" srcOrd="0" destOrd="0" presId="urn:microsoft.com/office/officeart/2011/layout/HexagonRadial"/>
    <dgm:cxn modelId="{1A9057AB-BEC8-47C4-959B-E2C2174D4ED0}" srcId="{DE00150E-ED0B-46C8-B196-AD71602C53A9}" destId="{859DDE69-12D1-4CF6-A4C5-3FFA257C5C57}" srcOrd="5" destOrd="0" parTransId="{CC379BF1-C0AC-428F-AC58-9A87EC95D835}" sibTransId="{0CD47615-3A92-4F10-9262-ED7CF9D5B360}"/>
    <dgm:cxn modelId="{9620F8B2-DBD2-4D21-A350-E1FA61BE6A8A}" type="presOf" srcId="{0E48E9A8-9E1F-4E37-851A-DEAE7BB9B3D1}" destId="{20330007-E5D3-46E1-AB45-8589CA2A125B}" srcOrd="0" destOrd="0" presId="urn:microsoft.com/office/officeart/2011/layout/HexagonRadial"/>
    <dgm:cxn modelId="{EE64EFB6-1BF2-473E-A9BF-57811EE5BD33}" srcId="{DE00150E-ED0B-46C8-B196-AD71602C53A9}" destId="{0E48E9A8-9E1F-4E37-851A-DEAE7BB9B3D1}" srcOrd="0" destOrd="0" parTransId="{78918EB3-124D-452E-96EC-55A65AF78369}" sibTransId="{F3835308-F041-464A-8E65-BCC445CA1ECC}"/>
    <dgm:cxn modelId="{DBD276C9-504B-4C37-A4C2-3012F6DF7786}" srcId="{DE00150E-ED0B-46C8-B196-AD71602C53A9}" destId="{62599171-D985-4784-AE4A-BA5B073D6975}" srcOrd="3" destOrd="0" parTransId="{6F653BDC-22E3-4812-8BA1-D51BBFB7F0C9}" sibTransId="{E847920A-D869-4F4A-8B96-51BCD39DF5D1}"/>
    <dgm:cxn modelId="{AA2311CF-F8E2-494D-B72C-B7E31BA184D3}" type="presOf" srcId="{DE00150E-ED0B-46C8-B196-AD71602C53A9}" destId="{D49E8798-CE23-42C6-AD79-E774E194DFAD}" srcOrd="0" destOrd="0" presId="urn:microsoft.com/office/officeart/2011/layout/HexagonRadial"/>
    <dgm:cxn modelId="{D118F6D5-6B77-43A4-8BC8-EA37FA274228}" type="presOf" srcId="{88F65477-765D-40D7-AA65-C5266464A361}" destId="{74177466-9AA3-4760-8E86-0D2AAFA966F2}" srcOrd="0" destOrd="0" presId="urn:microsoft.com/office/officeart/2011/layout/HexagonRadial"/>
    <dgm:cxn modelId="{66A8A6FE-D43B-4B98-949E-98310B754754}" srcId="{DE00150E-ED0B-46C8-B196-AD71602C53A9}" destId="{0E852023-42C9-4FB8-B61C-6FD360DE1A5F}" srcOrd="1" destOrd="0" parTransId="{F9E7DB0D-87A5-4E0D-96FE-3C7A869C642E}" sibTransId="{263BA4A1-C0E4-4B9D-9733-D5528A5232E9}"/>
    <dgm:cxn modelId="{E7ACD83E-44F0-48C5-8DB8-0EA2898B26CD}" type="presParOf" srcId="{74177466-9AA3-4760-8E86-0D2AAFA966F2}" destId="{D49E8798-CE23-42C6-AD79-E774E194DFAD}" srcOrd="0" destOrd="0" presId="urn:microsoft.com/office/officeart/2011/layout/HexagonRadial"/>
    <dgm:cxn modelId="{5C442925-2C48-4AAC-9D9E-3DB13532E6FE}" type="presParOf" srcId="{74177466-9AA3-4760-8E86-0D2AAFA966F2}" destId="{0125292A-5FB3-4BA0-9934-2CDA54C41322}" srcOrd="1" destOrd="0" presId="urn:microsoft.com/office/officeart/2011/layout/HexagonRadial"/>
    <dgm:cxn modelId="{9E743842-64B1-4670-BCFE-E350020BDFDD}" type="presParOf" srcId="{0125292A-5FB3-4BA0-9934-2CDA54C41322}" destId="{456D8D9E-AA72-4B5F-B3C1-FC9BFECF0A43}" srcOrd="0" destOrd="0" presId="urn:microsoft.com/office/officeart/2011/layout/HexagonRadial"/>
    <dgm:cxn modelId="{12FEEE6B-56B7-4021-AB01-004AB7047147}" type="presParOf" srcId="{74177466-9AA3-4760-8E86-0D2AAFA966F2}" destId="{20330007-E5D3-46E1-AB45-8589CA2A125B}" srcOrd="2" destOrd="0" presId="urn:microsoft.com/office/officeart/2011/layout/HexagonRadial"/>
    <dgm:cxn modelId="{0A9E7BEF-AC42-4C4F-9631-EEED96840850}" type="presParOf" srcId="{74177466-9AA3-4760-8E86-0D2AAFA966F2}" destId="{06FE45D5-3910-4553-8001-47B008D0A507}" srcOrd="3" destOrd="0" presId="urn:microsoft.com/office/officeart/2011/layout/HexagonRadial"/>
    <dgm:cxn modelId="{A731C4DE-6B7D-4599-B4D2-AE9300B8ECD4}" type="presParOf" srcId="{06FE45D5-3910-4553-8001-47B008D0A507}" destId="{0FB0803C-C7DA-45A7-BA04-9B7D7F4719C2}" srcOrd="0" destOrd="0" presId="urn:microsoft.com/office/officeart/2011/layout/HexagonRadial"/>
    <dgm:cxn modelId="{3DB22C87-06B7-4B3B-9A4B-2A015C7106CD}" type="presParOf" srcId="{74177466-9AA3-4760-8E86-0D2AAFA966F2}" destId="{80FDF8DB-585A-4A87-8401-84A9DB4682C5}" srcOrd="4" destOrd="0" presId="urn:microsoft.com/office/officeart/2011/layout/HexagonRadial"/>
    <dgm:cxn modelId="{16460F1F-B988-4707-9B93-6BF0CA49454F}" type="presParOf" srcId="{74177466-9AA3-4760-8E86-0D2AAFA966F2}" destId="{E611A866-AC01-459B-8AF5-8D37550A0E71}" srcOrd="5" destOrd="0" presId="urn:microsoft.com/office/officeart/2011/layout/HexagonRadial"/>
    <dgm:cxn modelId="{E7217E41-3EA9-452C-B384-1721BF528506}" type="presParOf" srcId="{E611A866-AC01-459B-8AF5-8D37550A0E71}" destId="{50C209D2-0A81-43D9-8BD8-30ACB4FB82AA}" srcOrd="0" destOrd="0" presId="urn:microsoft.com/office/officeart/2011/layout/HexagonRadial"/>
    <dgm:cxn modelId="{C2DFDCFC-5EE8-4D36-AF00-0B86FAF70176}" type="presParOf" srcId="{74177466-9AA3-4760-8E86-0D2AAFA966F2}" destId="{5E62686C-7DBA-4C07-A8AD-A3FB3AE463FC}" srcOrd="6" destOrd="0" presId="urn:microsoft.com/office/officeart/2011/layout/HexagonRadial"/>
    <dgm:cxn modelId="{81089776-AB63-4902-A6A5-EBAE0A70E3EC}" type="presParOf" srcId="{74177466-9AA3-4760-8E86-0D2AAFA966F2}" destId="{969FAA62-5B34-4FC3-8101-204F373DC355}" srcOrd="7" destOrd="0" presId="urn:microsoft.com/office/officeart/2011/layout/HexagonRadial"/>
    <dgm:cxn modelId="{2C928D73-FBFE-495E-8427-2D2B65ED5470}" type="presParOf" srcId="{969FAA62-5B34-4FC3-8101-204F373DC355}" destId="{2ACFD170-3F32-4E13-BD80-7C1AD8868B85}" srcOrd="0" destOrd="0" presId="urn:microsoft.com/office/officeart/2011/layout/HexagonRadial"/>
    <dgm:cxn modelId="{62C4DA6B-F259-4C5D-8236-5486A8A4685B}" type="presParOf" srcId="{74177466-9AA3-4760-8E86-0D2AAFA966F2}" destId="{E5BB36B2-A428-4617-B048-69001A2E5A56}" srcOrd="8" destOrd="0" presId="urn:microsoft.com/office/officeart/2011/layout/HexagonRadial"/>
    <dgm:cxn modelId="{A6274379-5F65-4D04-BC38-8660623E88DB}" type="presParOf" srcId="{74177466-9AA3-4760-8E86-0D2AAFA966F2}" destId="{7DCB32BE-71CD-45A8-B7AF-C9E246EFC258}" srcOrd="9" destOrd="0" presId="urn:microsoft.com/office/officeart/2011/layout/HexagonRadial"/>
    <dgm:cxn modelId="{F463868A-2601-4873-991E-3E51EA3CC15C}" type="presParOf" srcId="{7DCB32BE-71CD-45A8-B7AF-C9E246EFC258}" destId="{56FFC1F2-36B9-410C-8BB6-4E6F9B0E39AC}" srcOrd="0" destOrd="0" presId="urn:microsoft.com/office/officeart/2011/layout/HexagonRadial"/>
    <dgm:cxn modelId="{B2388675-19A5-4ADC-B0D0-9BBE674C6837}" type="presParOf" srcId="{74177466-9AA3-4760-8E86-0D2AAFA966F2}" destId="{B3520F62-774D-4162-8062-FB79380AEBC4}" srcOrd="10" destOrd="0" presId="urn:microsoft.com/office/officeart/2011/layout/HexagonRadial"/>
    <dgm:cxn modelId="{257198BA-F5FC-4838-8A2B-0BBDEB37DC46}" type="presParOf" srcId="{74177466-9AA3-4760-8E86-0D2AAFA966F2}" destId="{EA5F9226-5729-4471-83A5-668BFB598B0B}" srcOrd="11" destOrd="0" presId="urn:microsoft.com/office/officeart/2011/layout/HexagonRadial"/>
    <dgm:cxn modelId="{8A6939E8-E331-4447-B5B0-00402B6D972E}" type="presParOf" srcId="{EA5F9226-5729-4471-83A5-668BFB598B0B}" destId="{BC0C9B81-9DF2-4E8F-AA74-0DE1544DC0BF}" srcOrd="0" destOrd="0" presId="urn:microsoft.com/office/officeart/2011/layout/HexagonRadial"/>
    <dgm:cxn modelId="{6A63431C-0459-4016-AB66-ECB7B5DBCF0A}" type="presParOf" srcId="{74177466-9AA3-4760-8E86-0D2AAFA966F2}" destId="{F0A3C511-D299-4B44-83E6-E73A55A641CE}"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9B70CA-71F6-400F-A752-96993AABE1DA}" type="doc">
      <dgm:prSet loTypeId="urn:microsoft.com/office/officeart/2005/8/layout/pyramid4" loCatId="pyramid" qsTypeId="urn:microsoft.com/office/officeart/2005/8/quickstyle/simple1" qsCatId="simple" csTypeId="urn:microsoft.com/office/officeart/2005/8/colors/accent1_2" csCatId="accent1" phldr="1"/>
      <dgm:spPr/>
      <dgm:t>
        <a:bodyPr/>
        <a:lstStyle/>
        <a:p>
          <a:endParaRPr lang="en-GB"/>
        </a:p>
      </dgm:t>
    </dgm:pt>
    <dgm:pt modelId="{DA129927-E650-45B0-8214-65649ADF7463}">
      <dgm:prSet phldrT="[Text]"/>
      <dgm:spPr/>
      <dgm:t>
        <a:bodyPr/>
        <a:lstStyle/>
        <a:p>
          <a:r>
            <a:rPr lang="en-GB"/>
            <a:t>Head of Paid Service</a:t>
          </a:r>
        </a:p>
      </dgm:t>
    </dgm:pt>
    <dgm:pt modelId="{66C58E1B-345C-4BA4-9F91-5610340D4573}" type="parTrans" cxnId="{6EC21FA3-0A05-4498-A4CA-57E2ABD1851F}">
      <dgm:prSet/>
      <dgm:spPr/>
      <dgm:t>
        <a:bodyPr/>
        <a:lstStyle/>
        <a:p>
          <a:endParaRPr lang="en-GB"/>
        </a:p>
      </dgm:t>
    </dgm:pt>
    <dgm:pt modelId="{1087E050-0845-4B66-B2D3-CAF412874A54}" type="sibTrans" cxnId="{6EC21FA3-0A05-4498-A4CA-57E2ABD1851F}">
      <dgm:prSet/>
      <dgm:spPr/>
      <dgm:t>
        <a:bodyPr/>
        <a:lstStyle/>
        <a:p>
          <a:endParaRPr lang="en-GB"/>
        </a:p>
      </dgm:t>
    </dgm:pt>
    <dgm:pt modelId="{C5ECF6A9-CEEB-4E41-9D0E-9857DF78C247}">
      <dgm:prSet phldrT="[Text]"/>
      <dgm:spPr/>
      <dgm:t>
        <a:bodyPr/>
        <a:lstStyle/>
        <a:p>
          <a:r>
            <a:rPr lang="en-GB"/>
            <a:t>Chief Finance Officer</a:t>
          </a:r>
        </a:p>
        <a:p>
          <a:r>
            <a:rPr lang="en-GB"/>
            <a:t> (Section 151 Officer)</a:t>
          </a:r>
        </a:p>
      </dgm:t>
    </dgm:pt>
    <dgm:pt modelId="{AD9D8A6B-F4AC-4470-BE5C-E84F611C2951}" type="parTrans" cxnId="{28B677E8-8067-4088-A89A-31E79F9CE7B3}">
      <dgm:prSet/>
      <dgm:spPr/>
      <dgm:t>
        <a:bodyPr/>
        <a:lstStyle/>
        <a:p>
          <a:endParaRPr lang="en-GB"/>
        </a:p>
      </dgm:t>
    </dgm:pt>
    <dgm:pt modelId="{D910D34D-90CC-4296-A877-D8871A976F53}" type="sibTrans" cxnId="{28B677E8-8067-4088-A89A-31E79F9CE7B3}">
      <dgm:prSet/>
      <dgm:spPr/>
      <dgm:t>
        <a:bodyPr/>
        <a:lstStyle/>
        <a:p>
          <a:endParaRPr lang="en-GB"/>
        </a:p>
      </dgm:t>
    </dgm:pt>
    <dgm:pt modelId="{FE4CCA0B-2CB8-4819-9131-46458CBE9464}">
      <dgm:prSet phldrT="[Text]"/>
      <dgm:spPr>
        <a:solidFill>
          <a:srgbClr val="FFC000"/>
        </a:solidFill>
      </dgm:spPr>
      <dgm:t>
        <a:bodyPr/>
        <a:lstStyle/>
        <a:p>
          <a:r>
            <a:rPr lang="en-GB">
              <a:solidFill>
                <a:schemeClr val="accent1"/>
              </a:solidFill>
            </a:rPr>
            <a:t>“Golden Triangle”</a:t>
          </a:r>
        </a:p>
      </dgm:t>
    </dgm:pt>
    <dgm:pt modelId="{697654F9-8C3B-4EAB-B56C-68AB9575D8E6}" type="parTrans" cxnId="{DBD4CA1D-E27B-43A6-ACFF-96DF19A3FA8C}">
      <dgm:prSet/>
      <dgm:spPr/>
      <dgm:t>
        <a:bodyPr/>
        <a:lstStyle/>
        <a:p>
          <a:endParaRPr lang="en-GB"/>
        </a:p>
      </dgm:t>
    </dgm:pt>
    <dgm:pt modelId="{25C004BA-58BF-4BEB-B304-AF63190BC1AF}" type="sibTrans" cxnId="{DBD4CA1D-E27B-43A6-ACFF-96DF19A3FA8C}">
      <dgm:prSet/>
      <dgm:spPr/>
      <dgm:t>
        <a:bodyPr/>
        <a:lstStyle/>
        <a:p>
          <a:endParaRPr lang="en-GB"/>
        </a:p>
      </dgm:t>
    </dgm:pt>
    <dgm:pt modelId="{694A2009-C1DF-48B9-95DC-941C44F1299F}">
      <dgm:prSet phldrT="[Text]"/>
      <dgm:spPr/>
      <dgm:t>
        <a:bodyPr/>
        <a:lstStyle/>
        <a:p>
          <a:r>
            <a:rPr lang="en-GB"/>
            <a:t>Monitoring Officer</a:t>
          </a:r>
        </a:p>
      </dgm:t>
    </dgm:pt>
    <dgm:pt modelId="{5F0D1F65-1609-4B0A-810B-127CE589953E}" type="parTrans" cxnId="{853D6873-8347-4411-AC30-1B2FDA983601}">
      <dgm:prSet/>
      <dgm:spPr/>
      <dgm:t>
        <a:bodyPr/>
        <a:lstStyle/>
        <a:p>
          <a:endParaRPr lang="en-GB"/>
        </a:p>
      </dgm:t>
    </dgm:pt>
    <dgm:pt modelId="{6721F3E1-81DC-4F7C-BF36-D8D42B23B32B}" type="sibTrans" cxnId="{853D6873-8347-4411-AC30-1B2FDA983601}">
      <dgm:prSet/>
      <dgm:spPr/>
      <dgm:t>
        <a:bodyPr/>
        <a:lstStyle/>
        <a:p>
          <a:endParaRPr lang="en-GB"/>
        </a:p>
      </dgm:t>
    </dgm:pt>
    <dgm:pt modelId="{D949FB66-057F-47F4-9F5B-D8EF46DE086B}" type="pres">
      <dgm:prSet presAssocID="{A49B70CA-71F6-400F-A752-96993AABE1DA}" presName="compositeShape" presStyleCnt="0">
        <dgm:presLayoutVars>
          <dgm:chMax val="9"/>
          <dgm:dir/>
          <dgm:resizeHandles val="exact"/>
        </dgm:presLayoutVars>
      </dgm:prSet>
      <dgm:spPr/>
    </dgm:pt>
    <dgm:pt modelId="{0AA344B8-9769-41EB-92A4-97BB2003BB9E}" type="pres">
      <dgm:prSet presAssocID="{A49B70CA-71F6-400F-A752-96993AABE1DA}" presName="triangle1" presStyleLbl="node1" presStyleIdx="0" presStyleCnt="4">
        <dgm:presLayoutVars>
          <dgm:bulletEnabled val="1"/>
        </dgm:presLayoutVars>
      </dgm:prSet>
      <dgm:spPr/>
    </dgm:pt>
    <dgm:pt modelId="{25B91CB1-62F1-492E-99E6-D32B768C2C1E}" type="pres">
      <dgm:prSet presAssocID="{A49B70CA-71F6-400F-A752-96993AABE1DA}" presName="triangle2" presStyleLbl="node1" presStyleIdx="1" presStyleCnt="4">
        <dgm:presLayoutVars>
          <dgm:bulletEnabled val="1"/>
        </dgm:presLayoutVars>
      </dgm:prSet>
      <dgm:spPr/>
    </dgm:pt>
    <dgm:pt modelId="{3D26058E-2253-4F57-8115-DB2EC28D4E13}" type="pres">
      <dgm:prSet presAssocID="{A49B70CA-71F6-400F-A752-96993AABE1DA}" presName="triangle3" presStyleLbl="node1" presStyleIdx="2" presStyleCnt="4">
        <dgm:presLayoutVars>
          <dgm:bulletEnabled val="1"/>
        </dgm:presLayoutVars>
      </dgm:prSet>
      <dgm:spPr/>
    </dgm:pt>
    <dgm:pt modelId="{2928AA49-7C12-4A0F-BB70-CF1A0EF22136}" type="pres">
      <dgm:prSet presAssocID="{A49B70CA-71F6-400F-A752-96993AABE1DA}" presName="triangle4" presStyleLbl="node1" presStyleIdx="3" presStyleCnt="4">
        <dgm:presLayoutVars>
          <dgm:bulletEnabled val="1"/>
        </dgm:presLayoutVars>
      </dgm:prSet>
      <dgm:spPr/>
    </dgm:pt>
  </dgm:ptLst>
  <dgm:cxnLst>
    <dgm:cxn modelId="{DBD4CA1D-E27B-43A6-ACFF-96DF19A3FA8C}" srcId="{A49B70CA-71F6-400F-A752-96993AABE1DA}" destId="{FE4CCA0B-2CB8-4819-9131-46458CBE9464}" srcOrd="2" destOrd="0" parTransId="{697654F9-8C3B-4EAB-B56C-68AB9575D8E6}" sibTransId="{25C004BA-58BF-4BEB-B304-AF63190BC1AF}"/>
    <dgm:cxn modelId="{7A4A8F35-6C95-4BBB-9EAB-50368ED96EE6}" type="presOf" srcId="{C5ECF6A9-CEEB-4E41-9D0E-9857DF78C247}" destId="{25B91CB1-62F1-492E-99E6-D32B768C2C1E}" srcOrd="0" destOrd="0" presId="urn:microsoft.com/office/officeart/2005/8/layout/pyramid4"/>
    <dgm:cxn modelId="{7A27FA5D-C483-4742-9399-0A2CCF419C48}" type="presOf" srcId="{A49B70CA-71F6-400F-A752-96993AABE1DA}" destId="{D949FB66-057F-47F4-9F5B-D8EF46DE086B}" srcOrd="0" destOrd="0" presId="urn:microsoft.com/office/officeart/2005/8/layout/pyramid4"/>
    <dgm:cxn modelId="{853D6873-8347-4411-AC30-1B2FDA983601}" srcId="{A49B70CA-71F6-400F-A752-96993AABE1DA}" destId="{694A2009-C1DF-48B9-95DC-941C44F1299F}" srcOrd="3" destOrd="0" parTransId="{5F0D1F65-1609-4B0A-810B-127CE589953E}" sibTransId="{6721F3E1-81DC-4F7C-BF36-D8D42B23B32B}"/>
    <dgm:cxn modelId="{CD4E1084-53F8-48CB-AF09-7BD332931AF9}" type="presOf" srcId="{FE4CCA0B-2CB8-4819-9131-46458CBE9464}" destId="{3D26058E-2253-4F57-8115-DB2EC28D4E13}" srcOrd="0" destOrd="0" presId="urn:microsoft.com/office/officeart/2005/8/layout/pyramid4"/>
    <dgm:cxn modelId="{6EC21FA3-0A05-4498-A4CA-57E2ABD1851F}" srcId="{A49B70CA-71F6-400F-A752-96993AABE1DA}" destId="{DA129927-E650-45B0-8214-65649ADF7463}" srcOrd="0" destOrd="0" parTransId="{66C58E1B-345C-4BA4-9F91-5610340D4573}" sibTransId="{1087E050-0845-4B66-B2D3-CAF412874A54}"/>
    <dgm:cxn modelId="{0686B7AE-2476-4EA2-A62E-6432D1923C62}" type="presOf" srcId="{694A2009-C1DF-48B9-95DC-941C44F1299F}" destId="{2928AA49-7C12-4A0F-BB70-CF1A0EF22136}" srcOrd="0" destOrd="0" presId="urn:microsoft.com/office/officeart/2005/8/layout/pyramid4"/>
    <dgm:cxn modelId="{2699D1B8-AA4B-47EE-902E-0F13851A713C}" type="presOf" srcId="{DA129927-E650-45B0-8214-65649ADF7463}" destId="{0AA344B8-9769-41EB-92A4-97BB2003BB9E}" srcOrd="0" destOrd="0" presId="urn:microsoft.com/office/officeart/2005/8/layout/pyramid4"/>
    <dgm:cxn modelId="{28B677E8-8067-4088-A89A-31E79F9CE7B3}" srcId="{A49B70CA-71F6-400F-A752-96993AABE1DA}" destId="{C5ECF6A9-CEEB-4E41-9D0E-9857DF78C247}" srcOrd="1" destOrd="0" parTransId="{AD9D8A6B-F4AC-4470-BE5C-E84F611C2951}" sibTransId="{D910D34D-90CC-4296-A877-D8871A976F53}"/>
    <dgm:cxn modelId="{488B6B50-D5D9-4E62-B342-B4DDB07319E2}" type="presParOf" srcId="{D949FB66-057F-47F4-9F5B-D8EF46DE086B}" destId="{0AA344B8-9769-41EB-92A4-97BB2003BB9E}" srcOrd="0" destOrd="0" presId="urn:microsoft.com/office/officeart/2005/8/layout/pyramid4"/>
    <dgm:cxn modelId="{1B9A5AAB-2238-4CFE-9046-8368F7B2E0E1}" type="presParOf" srcId="{D949FB66-057F-47F4-9F5B-D8EF46DE086B}" destId="{25B91CB1-62F1-492E-99E6-D32B768C2C1E}" srcOrd="1" destOrd="0" presId="urn:microsoft.com/office/officeart/2005/8/layout/pyramid4"/>
    <dgm:cxn modelId="{EC0663F5-362C-4D59-9820-AC7A20F69396}" type="presParOf" srcId="{D949FB66-057F-47F4-9F5B-D8EF46DE086B}" destId="{3D26058E-2253-4F57-8115-DB2EC28D4E13}" srcOrd="2" destOrd="0" presId="urn:microsoft.com/office/officeart/2005/8/layout/pyramid4"/>
    <dgm:cxn modelId="{C0517D19-A76B-4010-A40B-7A9F76C35627}" type="presParOf" srcId="{D949FB66-057F-47F4-9F5B-D8EF46DE086B}" destId="{2928AA49-7C12-4A0F-BB70-CF1A0EF22136}" srcOrd="3" destOrd="0" presId="urn:microsoft.com/office/officeart/2005/8/layout/pyramid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8F65477-765D-40D7-AA65-C5266464A361}"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GB"/>
        </a:p>
      </dgm:t>
    </dgm:pt>
    <dgm:pt modelId="{DE00150E-ED0B-46C8-B196-AD71602C53A9}">
      <dgm:prSet phldrT="[Text]"/>
      <dgm:spPr/>
      <dgm:t>
        <a:bodyPr/>
        <a:lstStyle/>
        <a:p>
          <a:r>
            <a:rPr lang="en-GB"/>
            <a:t>Leadership</a:t>
          </a:r>
        </a:p>
      </dgm:t>
    </dgm:pt>
    <dgm:pt modelId="{77490029-002B-451D-B403-4D8D06CC69CA}" type="parTrans" cxnId="{2DCC2973-C28B-4C4E-AF6B-9A8C452CB7E6}">
      <dgm:prSet/>
      <dgm:spPr/>
      <dgm:t>
        <a:bodyPr/>
        <a:lstStyle/>
        <a:p>
          <a:endParaRPr lang="en-GB"/>
        </a:p>
      </dgm:t>
    </dgm:pt>
    <dgm:pt modelId="{E21A1D78-E13D-412E-81D6-114DDCCDD72E}" type="sibTrans" cxnId="{2DCC2973-C28B-4C4E-AF6B-9A8C452CB7E6}">
      <dgm:prSet/>
      <dgm:spPr/>
      <dgm:t>
        <a:bodyPr/>
        <a:lstStyle/>
        <a:p>
          <a:endParaRPr lang="en-GB"/>
        </a:p>
      </dgm:t>
    </dgm:pt>
    <dgm:pt modelId="{0E48E9A8-9E1F-4E37-851A-DEAE7BB9B3D1}">
      <dgm:prSet phldrT="[Text]"/>
      <dgm:spPr/>
      <dgm:t>
        <a:bodyPr/>
        <a:lstStyle/>
        <a:p>
          <a:r>
            <a:rPr lang="en-GB"/>
            <a:t>Selflessness</a:t>
          </a:r>
        </a:p>
      </dgm:t>
    </dgm:pt>
    <dgm:pt modelId="{78918EB3-124D-452E-96EC-55A65AF78369}" type="parTrans" cxnId="{EE64EFB6-1BF2-473E-A9BF-57811EE5BD33}">
      <dgm:prSet/>
      <dgm:spPr/>
      <dgm:t>
        <a:bodyPr/>
        <a:lstStyle/>
        <a:p>
          <a:endParaRPr lang="en-GB"/>
        </a:p>
      </dgm:t>
    </dgm:pt>
    <dgm:pt modelId="{F3835308-F041-464A-8E65-BCC445CA1ECC}" type="sibTrans" cxnId="{EE64EFB6-1BF2-473E-A9BF-57811EE5BD33}">
      <dgm:prSet/>
      <dgm:spPr/>
      <dgm:t>
        <a:bodyPr/>
        <a:lstStyle/>
        <a:p>
          <a:endParaRPr lang="en-GB"/>
        </a:p>
      </dgm:t>
    </dgm:pt>
    <dgm:pt modelId="{0E852023-42C9-4FB8-B61C-6FD360DE1A5F}">
      <dgm:prSet phldrT="[Text]"/>
      <dgm:spPr/>
      <dgm:t>
        <a:bodyPr/>
        <a:lstStyle/>
        <a:p>
          <a:r>
            <a:rPr lang="en-GB"/>
            <a:t>Integrity</a:t>
          </a:r>
        </a:p>
      </dgm:t>
    </dgm:pt>
    <dgm:pt modelId="{F9E7DB0D-87A5-4E0D-96FE-3C7A869C642E}" type="parTrans" cxnId="{66A8A6FE-D43B-4B98-949E-98310B754754}">
      <dgm:prSet/>
      <dgm:spPr/>
      <dgm:t>
        <a:bodyPr/>
        <a:lstStyle/>
        <a:p>
          <a:endParaRPr lang="en-GB"/>
        </a:p>
      </dgm:t>
    </dgm:pt>
    <dgm:pt modelId="{263BA4A1-C0E4-4B9D-9733-D5528A5232E9}" type="sibTrans" cxnId="{66A8A6FE-D43B-4B98-949E-98310B754754}">
      <dgm:prSet/>
      <dgm:spPr/>
      <dgm:t>
        <a:bodyPr/>
        <a:lstStyle/>
        <a:p>
          <a:endParaRPr lang="en-GB"/>
        </a:p>
      </dgm:t>
    </dgm:pt>
    <dgm:pt modelId="{E4C55FF8-7A87-4DFC-A8F6-8C0B04E35BB4}">
      <dgm:prSet phldrT="[Text]"/>
      <dgm:spPr/>
      <dgm:t>
        <a:bodyPr/>
        <a:lstStyle/>
        <a:p>
          <a:r>
            <a:rPr lang="en-GB"/>
            <a:t>Objectivity</a:t>
          </a:r>
        </a:p>
      </dgm:t>
    </dgm:pt>
    <dgm:pt modelId="{6A1A4A5C-867D-4DD9-82AD-1D229071EA10}" type="parTrans" cxnId="{CD0D0339-9F5F-4131-BCD9-ECA25ACF5F42}">
      <dgm:prSet/>
      <dgm:spPr/>
      <dgm:t>
        <a:bodyPr/>
        <a:lstStyle/>
        <a:p>
          <a:endParaRPr lang="en-GB"/>
        </a:p>
      </dgm:t>
    </dgm:pt>
    <dgm:pt modelId="{5FF11FD4-FD20-480A-82A2-BA5058931B13}" type="sibTrans" cxnId="{CD0D0339-9F5F-4131-BCD9-ECA25ACF5F42}">
      <dgm:prSet/>
      <dgm:spPr/>
      <dgm:t>
        <a:bodyPr/>
        <a:lstStyle/>
        <a:p>
          <a:endParaRPr lang="en-GB"/>
        </a:p>
      </dgm:t>
    </dgm:pt>
    <dgm:pt modelId="{62599171-D985-4784-AE4A-BA5B073D6975}">
      <dgm:prSet phldrT="[Text]"/>
      <dgm:spPr/>
      <dgm:t>
        <a:bodyPr/>
        <a:lstStyle/>
        <a:p>
          <a:r>
            <a:rPr lang="en-GB"/>
            <a:t>Openness</a:t>
          </a:r>
        </a:p>
      </dgm:t>
    </dgm:pt>
    <dgm:pt modelId="{6F653BDC-22E3-4812-8BA1-D51BBFB7F0C9}" type="parTrans" cxnId="{DBD276C9-504B-4C37-A4C2-3012F6DF7786}">
      <dgm:prSet/>
      <dgm:spPr/>
      <dgm:t>
        <a:bodyPr/>
        <a:lstStyle/>
        <a:p>
          <a:endParaRPr lang="en-GB"/>
        </a:p>
      </dgm:t>
    </dgm:pt>
    <dgm:pt modelId="{E847920A-D869-4F4A-8B96-51BCD39DF5D1}" type="sibTrans" cxnId="{DBD276C9-504B-4C37-A4C2-3012F6DF7786}">
      <dgm:prSet/>
      <dgm:spPr/>
      <dgm:t>
        <a:bodyPr/>
        <a:lstStyle/>
        <a:p>
          <a:endParaRPr lang="en-GB"/>
        </a:p>
      </dgm:t>
    </dgm:pt>
    <dgm:pt modelId="{CAA44481-5EBD-4258-8B41-F0C8A597E54B}">
      <dgm:prSet phldrT="[Text]"/>
      <dgm:spPr/>
      <dgm:t>
        <a:bodyPr/>
        <a:lstStyle/>
        <a:p>
          <a:r>
            <a:rPr lang="en-GB"/>
            <a:t>Accountability</a:t>
          </a:r>
        </a:p>
      </dgm:t>
    </dgm:pt>
    <dgm:pt modelId="{98D01A02-1BCD-4471-9FEF-10F7E4126797}" type="parTrans" cxnId="{84163B72-E9FA-4E05-9F23-2E2EC72D9BA1}">
      <dgm:prSet/>
      <dgm:spPr/>
      <dgm:t>
        <a:bodyPr/>
        <a:lstStyle/>
        <a:p>
          <a:endParaRPr lang="en-GB"/>
        </a:p>
      </dgm:t>
    </dgm:pt>
    <dgm:pt modelId="{CDAD419B-E34D-4C6E-8BF9-63735EFA2FE5}" type="sibTrans" cxnId="{84163B72-E9FA-4E05-9F23-2E2EC72D9BA1}">
      <dgm:prSet/>
      <dgm:spPr/>
      <dgm:t>
        <a:bodyPr/>
        <a:lstStyle/>
        <a:p>
          <a:endParaRPr lang="en-GB"/>
        </a:p>
      </dgm:t>
    </dgm:pt>
    <dgm:pt modelId="{859DDE69-12D1-4CF6-A4C5-3FFA257C5C57}">
      <dgm:prSet phldrT="[Text]"/>
      <dgm:spPr/>
      <dgm:t>
        <a:bodyPr/>
        <a:lstStyle/>
        <a:p>
          <a:r>
            <a:rPr lang="en-GB"/>
            <a:t>Honesty</a:t>
          </a:r>
        </a:p>
      </dgm:t>
    </dgm:pt>
    <dgm:pt modelId="{CC379BF1-C0AC-428F-AC58-9A87EC95D835}" type="parTrans" cxnId="{1A9057AB-BEC8-47C4-959B-E2C2174D4ED0}">
      <dgm:prSet/>
      <dgm:spPr/>
      <dgm:t>
        <a:bodyPr/>
        <a:lstStyle/>
        <a:p>
          <a:endParaRPr lang="en-GB"/>
        </a:p>
      </dgm:t>
    </dgm:pt>
    <dgm:pt modelId="{0CD47615-3A92-4F10-9262-ED7CF9D5B360}" type="sibTrans" cxnId="{1A9057AB-BEC8-47C4-959B-E2C2174D4ED0}">
      <dgm:prSet/>
      <dgm:spPr/>
      <dgm:t>
        <a:bodyPr/>
        <a:lstStyle/>
        <a:p>
          <a:endParaRPr lang="en-GB"/>
        </a:p>
      </dgm:t>
    </dgm:pt>
    <dgm:pt modelId="{74177466-9AA3-4760-8E86-0D2AAFA966F2}" type="pres">
      <dgm:prSet presAssocID="{88F65477-765D-40D7-AA65-C5266464A361}" presName="Name0" presStyleCnt="0">
        <dgm:presLayoutVars>
          <dgm:chMax val="1"/>
          <dgm:chPref val="1"/>
          <dgm:dir/>
          <dgm:animOne val="branch"/>
          <dgm:animLvl val="lvl"/>
        </dgm:presLayoutVars>
      </dgm:prSet>
      <dgm:spPr/>
    </dgm:pt>
    <dgm:pt modelId="{D49E8798-CE23-42C6-AD79-E774E194DFAD}" type="pres">
      <dgm:prSet presAssocID="{DE00150E-ED0B-46C8-B196-AD71602C53A9}" presName="Parent" presStyleLbl="node0" presStyleIdx="0" presStyleCnt="1">
        <dgm:presLayoutVars>
          <dgm:chMax val="6"/>
          <dgm:chPref val="6"/>
        </dgm:presLayoutVars>
      </dgm:prSet>
      <dgm:spPr/>
    </dgm:pt>
    <dgm:pt modelId="{0125292A-5FB3-4BA0-9934-2CDA54C41322}" type="pres">
      <dgm:prSet presAssocID="{0E48E9A8-9E1F-4E37-851A-DEAE7BB9B3D1}" presName="Accent1" presStyleCnt="0"/>
      <dgm:spPr/>
    </dgm:pt>
    <dgm:pt modelId="{456D8D9E-AA72-4B5F-B3C1-FC9BFECF0A43}" type="pres">
      <dgm:prSet presAssocID="{0E48E9A8-9E1F-4E37-851A-DEAE7BB9B3D1}" presName="Accent" presStyleLbl="bgShp" presStyleIdx="0" presStyleCnt="6"/>
      <dgm:spPr/>
    </dgm:pt>
    <dgm:pt modelId="{20330007-E5D3-46E1-AB45-8589CA2A125B}" type="pres">
      <dgm:prSet presAssocID="{0E48E9A8-9E1F-4E37-851A-DEAE7BB9B3D1}" presName="Child1" presStyleLbl="node1" presStyleIdx="0" presStyleCnt="6">
        <dgm:presLayoutVars>
          <dgm:chMax val="0"/>
          <dgm:chPref val="0"/>
          <dgm:bulletEnabled val="1"/>
        </dgm:presLayoutVars>
      </dgm:prSet>
      <dgm:spPr/>
    </dgm:pt>
    <dgm:pt modelId="{06FE45D5-3910-4553-8001-47B008D0A507}" type="pres">
      <dgm:prSet presAssocID="{0E852023-42C9-4FB8-B61C-6FD360DE1A5F}" presName="Accent2" presStyleCnt="0"/>
      <dgm:spPr/>
    </dgm:pt>
    <dgm:pt modelId="{0FB0803C-C7DA-45A7-BA04-9B7D7F4719C2}" type="pres">
      <dgm:prSet presAssocID="{0E852023-42C9-4FB8-B61C-6FD360DE1A5F}" presName="Accent" presStyleLbl="bgShp" presStyleIdx="1" presStyleCnt="6"/>
      <dgm:spPr/>
    </dgm:pt>
    <dgm:pt modelId="{80FDF8DB-585A-4A87-8401-84A9DB4682C5}" type="pres">
      <dgm:prSet presAssocID="{0E852023-42C9-4FB8-B61C-6FD360DE1A5F}" presName="Child2" presStyleLbl="node1" presStyleIdx="1" presStyleCnt="6">
        <dgm:presLayoutVars>
          <dgm:chMax val="0"/>
          <dgm:chPref val="0"/>
          <dgm:bulletEnabled val="1"/>
        </dgm:presLayoutVars>
      </dgm:prSet>
      <dgm:spPr/>
    </dgm:pt>
    <dgm:pt modelId="{E611A866-AC01-459B-8AF5-8D37550A0E71}" type="pres">
      <dgm:prSet presAssocID="{E4C55FF8-7A87-4DFC-A8F6-8C0B04E35BB4}" presName="Accent3" presStyleCnt="0"/>
      <dgm:spPr/>
    </dgm:pt>
    <dgm:pt modelId="{50C209D2-0A81-43D9-8BD8-30ACB4FB82AA}" type="pres">
      <dgm:prSet presAssocID="{E4C55FF8-7A87-4DFC-A8F6-8C0B04E35BB4}" presName="Accent" presStyleLbl="bgShp" presStyleIdx="2" presStyleCnt="6"/>
      <dgm:spPr/>
    </dgm:pt>
    <dgm:pt modelId="{5E62686C-7DBA-4C07-A8AD-A3FB3AE463FC}" type="pres">
      <dgm:prSet presAssocID="{E4C55FF8-7A87-4DFC-A8F6-8C0B04E35BB4}" presName="Child3" presStyleLbl="node1" presStyleIdx="2" presStyleCnt="6">
        <dgm:presLayoutVars>
          <dgm:chMax val="0"/>
          <dgm:chPref val="0"/>
          <dgm:bulletEnabled val="1"/>
        </dgm:presLayoutVars>
      </dgm:prSet>
      <dgm:spPr/>
    </dgm:pt>
    <dgm:pt modelId="{969FAA62-5B34-4FC3-8101-204F373DC355}" type="pres">
      <dgm:prSet presAssocID="{62599171-D985-4784-AE4A-BA5B073D6975}" presName="Accent4" presStyleCnt="0"/>
      <dgm:spPr/>
    </dgm:pt>
    <dgm:pt modelId="{2ACFD170-3F32-4E13-BD80-7C1AD8868B85}" type="pres">
      <dgm:prSet presAssocID="{62599171-D985-4784-AE4A-BA5B073D6975}" presName="Accent" presStyleLbl="bgShp" presStyleIdx="3" presStyleCnt="6"/>
      <dgm:spPr/>
    </dgm:pt>
    <dgm:pt modelId="{E5BB36B2-A428-4617-B048-69001A2E5A56}" type="pres">
      <dgm:prSet presAssocID="{62599171-D985-4784-AE4A-BA5B073D6975}" presName="Child4" presStyleLbl="node1" presStyleIdx="3" presStyleCnt="6">
        <dgm:presLayoutVars>
          <dgm:chMax val="0"/>
          <dgm:chPref val="0"/>
          <dgm:bulletEnabled val="1"/>
        </dgm:presLayoutVars>
      </dgm:prSet>
      <dgm:spPr/>
    </dgm:pt>
    <dgm:pt modelId="{7DCB32BE-71CD-45A8-B7AF-C9E246EFC258}" type="pres">
      <dgm:prSet presAssocID="{CAA44481-5EBD-4258-8B41-F0C8A597E54B}" presName="Accent5" presStyleCnt="0"/>
      <dgm:spPr/>
    </dgm:pt>
    <dgm:pt modelId="{56FFC1F2-36B9-410C-8BB6-4E6F9B0E39AC}" type="pres">
      <dgm:prSet presAssocID="{CAA44481-5EBD-4258-8B41-F0C8A597E54B}" presName="Accent" presStyleLbl="bgShp" presStyleIdx="4" presStyleCnt="6"/>
      <dgm:spPr/>
    </dgm:pt>
    <dgm:pt modelId="{B3520F62-774D-4162-8062-FB79380AEBC4}" type="pres">
      <dgm:prSet presAssocID="{CAA44481-5EBD-4258-8B41-F0C8A597E54B}" presName="Child5" presStyleLbl="node1" presStyleIdx="4" presStyleCnt="6">
        <dgm:presLayoutVars>
          <dgm:chMax val="0"/>
          <dgm:chPref val="0"/>
          <dgm:bulletEnabled val="1"/>
        </dgm:presLayoutVars>
      </dgm:prSet>
      <dgm:spPr/>
    </dgm:pt>
    <dgm:pt modelId="{EA5F9226-5729-4471-83A5-668BFB598B0B}" type="pres">
      <dgm:prSet presAssocID="{859DDE69-12D1-4CF6-A4C5-3FFA257C5C57}" presName="Accent6" presStyleCnt="0"/>
      <dgm:spPr/>
    </dgm:pt>
    <dgm:pt modelId="{BC0C9B81-9DF2-4E8F-AA74-0DE1544DC0BF}" type="pres">
      <dgm:prSet presAssocID="{859DDE69-12D1-4CF6-A4C5-3FFA257C5C57}" presName="Accent" presStyleLbl="bgShp" presStyleIdx="5" presStyleCnt="6"/>
      <dgm:spPr/>
    </dgm:pt>
    <dgm:pt modelId="{F0A3C511-D299-4B44-83E6-E73A55A641CE}" type="pres">
      <dgm:prSet presAssocID="{859DDE69-12D1-4CF6-A4C5-3FFA257C5C57}" presName="Child6" presStyleLbl="node1" presStyleIdx="5" presStyleCnt="6">
        <dgm:presLayoutVars>
          <dgm:chMax val="0"/>
          <dgm:chPref val="0"/>
          <dgm:bulletEnabled val="1"/>
        </dgm:presLayoutVars>
      </dgm:prSet>
      <dgm:spPr/>
    </dgm:pt>
  </dgm:ptLst>
  <dgm:cxnLst>
    <dgm:cxn modelId="{1D36271E-3A48-4894-AFC4-BE471FF099C4}" type="presOf" srcId="{E4C55FF8-7A87-4DFC-A8F6-8C0B04E35BB4}" destId="{5E62686C-7DBA-4C07-A8AD-A3FB3AE463FC}" srcOrd="0" destOrd="0" presId="urn:microsoft.com/office/officeart/2011/layout/HexagonRadial"/>
    <dgm:cxn modelId="{20AF521F-E474-4EA6-9C25-0F7EF9397877}" type="presOf" srcId="{CAA44481-5EBD-4258-8B41-F0C8A597E54B}" destId="{B3520F62-774D-4162-8062-FB79380AEBC4}" srcOrd="0" destOrd="0" presId="urn:microsoft.com/office/officeart/2011/layout/HexagonRadial"/>
    <dgm:cxn modelId="{76862134-3723-4F7D-BA0E-CEB6C1CD2E4D}" type="presOf" srcId="{859DDE69-12D1-4CF6-A4C5-3FFA257C5C57}" destId="{F0A3C511-D299-4B44-83E6-E73A55A641CE}" srcOrd="0" destOrd="0" presId="urn:microsoft.com/office/officeart/2011/layout/HexagonRadial"/>
    <dgm:cxn modelId="{CD0D0339-9F5F-4131-BCD9-ECA25ACF5F42}" srcId="{DE00150E-ED0B-46C8-B196-AD71602C53A9}" destId="{E4C55FF8-7A87-4DFC-A8F6-8C0B04E35BB4}" srcOrd="2" destOrd="0" parTransId="{6A1A4A5C-867D-4DD9-82AD-1D229071EA10}" sibTransId="{5FF11FD4-FD20-480A-82A2-BA5058931B13}"/>
    <dgm:cxn modelId="{84163B72-E9FA-4E05-9F23-2E2EC72D9BA1}" srcId="{DE00150E-ED0B-46C8-B196-AD71602C53A9}" destId="{CAA44481-5EBD-4258-8B41-F0C8A597E54B}" srcOrd="4" destOrd="0" parTransId="{98D01A02-1BCD-4471-9FEF-10F7E4126797}" sibTransId="{CDAD419B-E34D-4C6E-8BF9-63735EFA2FE5}"/>
    <dgm:cxn modelId="{2DCC2973-C28B-4C4E-AF6B-9A8C452CB7E6}" srcId="{88F65477-765D-40D7-AA65-C5266464A361}" destId="{DE00150E-ED0B-46C8-B196-AD71602C53A9}" srcOrd="0" destOrd="0" parTransId="{77490029-002B-451D-B403-4D8D06CC69CA}" sibTransId="{E21A1D78-E13D-412E-81D6-114DDCCDD72E}"/>
    <dgm:cxn modelId="{C3BD6A53-18B8-4FA1-A54B-6D59B624A608}" type="presOf" srcId="{62599171-D985-4784-AE4A-BA5B073D6975}" destId="{E5BB36B2-A428-4617-B048-69001A2E5A56}" srcOrd="0" destOrd="0" presId="urn:microsoft.com/office/officeart/2011/layout/HexagonRadial"/>
    <dgm:cxn modelId="{CCD96E7C-4820-49E4-9BD4-AC45B212C23F}" type="presOf" srcId="{0E852023-42C9-4FB8-B61C-6FD360DE1A5F}" destId="{80FDF8DB-585A-4A87-8401-84A9DB4682C5}" srcOrd="0" destOrd="0" presId="urn:microsoft.com/office/officeart/2011/layout/HexagonRadial"/>
    <dgm:cxn modelId="{1A9057AB-BEC8-47C4-959B-E2C2174D4ED0}" srcId="{DE00150E-ED0B-46C8-B196-AD71602C53A9}" destId="{859DDE69-12D1-4CF6-A4C5-3FFA257C5C57}" srcOrd="5" destOrd="0" parTransId="{CC379BF1-C0AC-428F-AC58-9A87EC95D835}" sibTransId="{0CD47615-3A92-4F10-9262-ED7CF9D5B360}"/>
    <dgm:cxn modelId="{9620F8B2-DBD2-4D21-A350-E1FA61BE6A8A}" type="presOf" srcId="{0E48E9A8-9E1F-4E37-851A-DEAE7BB9B3D1}" destId="{20330007-E5D3-46E1-AB45-8589CA2A125B}" srcOrd="0" destOrd="0" presId="urn:microsoft.com/office/officeart/2011/layout/HexagonRadial"/>
    <dgm:cxn modelId="{EE64EFB6-1BF2-473E-A9BF-57811EE5BD33}" srcId="{DE00150E-ED0B-46C8-B196-AD71602C53A9}" destId="{0E48E9A8-9E1F-4E37-851A-DEAE7BB9B3D1}" srcOrd="0" destOrd="0" parTransId="{78918EB3-124D-452E-96EC-55A65AF78369}" sibTransId="{F3835308-F041-464A-8E65-BCC445CA1ECC}"/>
    <dgm:cxn modelId="{DBD276C9-504B-4C37-A4C2-3012F6DF7786}" srcId="{DE00150E-ED0B-46C8-B196-AD71602C53A9}" destId="{62599171-D985-4784-AE4A-BA5B073D6975}" srcOrd="3" destOrd="0" parTransId="{6F653BDC-22E3-4812-8BA1-D51BBFB7F0C9}" sibTransId="{E847920A-D869-4F4A-8B96-51BCD39DF5D1}"/>
    <dgm:cxn modelId="{AA2311CF-F8E2-494D-B72C-B7E31BA184D3}" type="presOf" srcId="{DE00150E-ED0B-46C8-B196-AD71602C53A9}" destId="{D49E8798-CE23-42C6-AD79-E774E194DFAD}" srcOrd="0" destOrd="0" presId="urn:microsoft.com/office/officeart/2011/layout/HexagonRadial"/>
    <dgm:cxn modelId="{D118F6D5-6B77-43A4-8BC8-EA37FA274228}" type="presOf" srcId="{88F65477-765D-40D7-AA65-C5266464A361}" destId="{74177466-9AA3-4760-8E86-0D2AAFA966F2}" srcOrd="0" destOrd="0" presId="urn:microsoft.com/office/officeart/2011/layout/HexagonRadial"/>
    <dgm:cxn modelId="{66A8A6FE-D43B-4B98-949E-98310B754754}" srcId="{DE00150E-ED0B-46C8-B196-AD71602C53A9}" destId="{0E852023-42C9-4FB8-B61C-6FD360DE1A5F}" srcOrd="1" destOrd="0" parTransId="{F9E7DB0D-87A5-4E0D-96FE-3C7A869C642E}" sibTransId="{263BA4A1-C0E4-4B9D-9733-D5528A5232E9}"/>
    <dgm:cxn modelId="{E7ACD83E-44F0-48C5-8DB8-0EA2898B26CD}" type="presParOf" srcId="{74177466-9AA3-4760-8E86-0D2AAFA966F2}" destId="{D49E8798-CE23-42C6-AD79-E774E194DFAD}" srcOrd="0" destOrd="0" presId="urn:microsoft.com/office/officeart/2011/layout/HexagonRadial"/>
    <dgm:cxn modelId="{5C442925-2C48-4AAC-9D9E-3DB13532E6FE}" type="presParOf" srcId="{74177466-9AA3-4760-8E86-0D2AAFA966F2}" destId="{0125292A-5FB3-4BA0-9934-2CDA54C41322}" srcOrd="1" destOrd="0" presId="urn:microsoft.com/office/officeart/2011/layout/HexagonRadial"/>
    <dgm:cxn modelId="{9E743842-64B1-4670-BCFE-E350020BDFDD}" type="presParOf" srcId="{0125292A-5FB3-4BA0-9934-2CDA54C41322}" destId="{456D8D9E-AA72-4B5F-B3C1-FC9BFECF0A43}" srcOrd="0" destOrd="0" presId="urn:microsoft.com/office/officeart/2011/layout/HexagonRadial"/>
    <dgm:cxn modelId="{12FEEE6B-56B7-4021-AB01-004AB7047147}" type="presParOf" srcId="{74177466-9AA3-4760-8E86-0D2AAFA966F2}" destId="{20330007-E5D3-46E1-AB45-8589CA2A125B}" srcOrd="2" destOrd="0" presId="urn:microsoft.com/office/officeart/2011/layout/HexagonRadial"/>
    <dgm:cxn modelId="{0A9E7BEF-AC42-4C4F-9631-EEED96840850}" type="presParOf" srcId="{74177466-9AA3-4760-8E86-0D2AAFA966F2}" destId="{06FE45D5-3910-4553-8001-47B008D0A507}" srcOrd="3" destOrd="0" presId="urn:microsoft.com/office/officeart/2011/layout/HexagonRadial"/>
    <dgm:cxn modelId="{A731C4DE-6B7D-4599-B4D2-AE9300B8ECD4}" type="presParOf" srcId="{06FE45D5-3910-4553-8001-47B008D0A507}" destId="{0FB0803C-C7DA-45A7-BA04-9B7D7F4719C2}" srcOrd="0" destOrd="0" presId="urn:microsoft.com/office/officeart/2011/layout/HexagonRadial"/>
    <dgm:cxn modelId="{3DB22C87-06B7-4B3B-9A4B-2A015C7106CD}" type="presParOf" srcId="{74177466-9AA3-4760-8E86-0D2AAFA966F2}" destId="{80FDF8DB-585A-4A87-8401-84A9DB4682C5}" srcOrd="4" destOrd="0" presId="urn:microsoft.com/office/officeart/2011/layout/HexagonRadial"/>
    <dgm:cxn modelId="{16460F1F-B988-4707-9B93-6BF0CA49454F}" type="presParOf" srcId="{74177466-9AA3-4760-8E86-0D2AAFA966F2}" destId="{E611A866-AC01-459B-8AF5-8D37550A0E71}" srcOrd="5" destOrd="0" presId="urn:microsoft.com/office/officeart/2011/layout/HexagonRadial"/>
    <dgm:cxn modelId="{E7217E41-3EA9-452C-B384-1721BF528506}" type="presParOf" srcId="{E611A866-AC01-459B-8AF5-8D37550A0E71}" destId="{50C209D2-0A81-43D9-8BD8-30ACB4FB82AA}" srcOrd="0" destOrd="0" presId="urn:microsoft.com/office/officeart/2011/layout/HexagonRadial"/>
    <dgm:cxn modelId="{C2DFDCFC-5EE8-4D36-AF00-0B86FAF70176}" type="presParOf" srcId="{74177466-9AA3-4760-8E86-0D2AAFA966F2}" destId="{5E62686C-7DBA-4C07-A8AD-A3FB3AE463FC}" srcOrd="6" destOrd="0" presId="urn:microsoft.com/office/officeart/2011/layout/HexagonRadial"/>
    <dgm:cxn modelId="{81089776-AB63-4902-A6A5-EBAE0A70E3EC}" type="presParOf" srcId="{74177466-9AA3-4760-8E86-0D2AAFA966F2}" destId="{969FAA62-5B34-4FC3-8101-204F373DC355}" srcOrd="7" destOrd="0" presId="urn:microsoft.com/office/officeart/2011/layout/HexagonRadial"/>
    <dgm:cxn modelId="{2C928D73-FBFE-495E-8427-2D2B65ED5470}" type="presParOf" srcId="{969FAA62-5B34-4FC3-8101-204F373DC355}" destId="{2ACFD170-3F32-4E13-BD80-7C1AD8868B85}" srcOrd="0" destOrd="0" presId="urn:microsoft.com/office/officeart/2011/layout/HexagonRadial"/>
    <dgm:cxn modelId="{62C4DA6B-F259-4C5D-8236-5486A8A4685B}" type="presParOf" srcId="{74177466-9AA3-4760-8E86-0D2AAFA966F2}" destId="{E5BB36B2-A428-4617-B048-69001A2E5A56}" srcOrd="8" destOrd="0" presId="urn:microsoft.com/office/officeart/2011/layout/HexagonRadial"/>
    <dgm:cxn modelId="{A6274379-5F65-4D04-BC38-8660623E88DB}" type="presParOf" srcId="{74177466-9AA3-4760-8E86-0D2AAFA966F2}" destId="{7DCB32BE-71CD-45A8-B7AF-C9E246EFC258}" srcOrd="9" destOrd="0" presId="urn:microsoft.com/office/officeart/2011/layout/HexagonRadial"/>
    <dgm:cxn modelId="{F463868A-2601-4873-991E-3E51EA3CC15C}" type="presParOf" srcId="{7DCB32BE-71CD-45A8-B7AF-C9E246EFC258}" destId="{56FFC1F2-36B9-410C-8BB6-4E6F9B0E39AC}" srcOrd="0" destOrd="0" presId="urn:microsoft.com/office/officeart/2011/layout/HexagonRadial"/>
    <dgm:cxn modelId="{B2388675-19A5-4ADC-B0D0-9BBE674C6837}" type="presParOf" srcId="{74177466-9AA3-4760-8E86-0D2AAFA966F2}" destId="{B3520F62-774D-4162-8062-FB79380AEBC4}" srcOrd="10" destOrd="0" presId="urn:microsoft.com/office/officeart/2011/layout/HexagonRadial"/>
    <dgm:cxn modelId="{257198BA-F5FC-4838-8A2B-0BBDEB37DC46}" type="presParOf" srcId="{74177466-9AA3-4760-8E86-0D2AAFA966F2}" destId="{EA5F9226-5729-4471-83A5-668BFB598B0B}" srcOrd="11" destOrd="0" presId="urn:microsoft.com/office/officeart/2011/layout/HexagonRadial"/>
    <dgm:cxn modelId="{8A6939E8-E331-4447-B5B0-00402B6D972E}" type="presParOf" srcId="{EA5F9226-5729-4471-83A5-668BFB598B0B}" destId="{BC0C9B81-9DF2-4E8F-AA74-0DE1544DC0BF}" srcOrd="0" destOrd="0" presId="urn:microsoft.com/office/officeart/2011/layout/HexagonRadial"/>
    <dgm:cxn modelId="{6A63431C-0459-4016-AB66-ECB7B5DBCF0A}" type="presParOf" srcId="{74177466-9AA3-4760-8E86-0D2AAFA966F2}" destId="{F0A3C511-D299-4B44-83E6-E73A55A641CE}" srcOrd="12" destOrd="0" presId="urn:microsoft.com/office/officeart/2011/layout/HexagonRadial"/>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7FE04A9-3B0C-47B7-9D10-F8B7DDC471C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5C84AC50-DFA3-418F-9B6C-8CD0ED8F8CA5}">
      <dgm:prSet phldrT="[Text]" custT="1"/>
      <dgm:spPr/>
      <dgm:t>
        <a:bodyPr/>
        <a:lstStyle/>
        <a:p>
          <a:pPr algn="ctr"/>
          <a:r>
            <a:rPr lang="en-GB" sz="2400"/>
            <a:t>Internal Audit</a:t>
          </a:r>
        </a:p>
      </dgm:t>
    </dgm:pt>
    <dgm:pt modelId="{72C3B2FD-6CAE-49F7-B6C7-B57B6D1EC862}" type="parTrans" cxnId="{1C5BAF37-2AD5-4AD1-A31B-8E144F7456A4}">
      <dgm:prSet/>
      <dgm:spPr/>
      <dgm:t>
        <a:bodyPr/>
        <a:lstStyle/>
        <a:p>
          <a:endParaRPr lang="en-GB" sz="800"/>
        </a:p>
      </dgm:t>
    </dgm:pt>
    <dgm:pt modelId="{BB29E796-DBAE-40C1-B3E4-659B2B324451}" type="sibTrans" cxnId="{1C5BAF37-2AD5-4AD1-A31B-8E144F7456A4}">
      <dgm:prSet/>
      <dgm:spPr/>
      <dgm:t>
        <a:bodyPr/>
        <a:lstStyle/>
        <a:p>
          <a:endParaRPr lang="en-GB" sz="800"/>
        </a:p>
      </dgm:t>
    </dgm:pt>
    <dgm:pt modelId="{AFB21537-BEF4-48D6-BE10-82D9ED8DA936}" type="pres">
      <dgm:prSet presAssocID="{D7FE04A9-3B0C-47B7-9D10-F8B7DDC471CA}" presName="linear" presStyleCnt="0">
        <dgm:presLayoutVars>
          <dgm:animLvl val="lvl"/>
          <dgm:resizeHandles val="exact"/>
        </dgm:presLayoutVars>
      </dgm:prSet>
      <dgm:spPr/>
    </dgm:pt>
    <dgm:pt modelId="{80020F85-E26A-4FC9-8CB5-66ADE2488F8A}" type="pres">
      <dgm:prSet presAssocID="{5C84AC50-DFA3-418F-9B6C-8CD0ED8F8CA5}" presName="parentText" presStyleLbl="node1" presStyleIdx="0" presStyleCnt="1" custLinFactNeighborX="1547" custLinFactNeighborY="3013">
        <dgm:presLayoutVars>
          <dgm:chMax val="0"/>
          <dgm:bulletEnabled val="1"/>
        </dgm:presLayoutVars>
      </dgm:prSet>
      <dgm:spPr/>
    </dgm:pt>
  </dgm:ptLst>
  <dgm:cxnLst>
    <dgm:cxn modelId="{1C5BAF37-2AD5-4AD1-A31B-8E144F7456A4}" srcId="{D7FE04A9-3B0C-47B7-9D10-F8B7DDC471CA}" destId="{5C84AC50-DFA3-418F-9B6C-8CD0ED8F8CA5}" srcOrd="0" destOrd="0" parTransId="{72C3B2FD-6CAE-49F7-B6C7-B57B6D1EC862}" sibTransId="{BB29E796-DBAE-40C1-B3E4-659B2B324451}"/>
    <dgm:cxn modelId="{E88F4D94-9FBE-44F6-B47E-3D1FBB23EE91}" type="presOf" srcId="{5C84AC50-DFA3-418F-9B6C-8CD0ED8F8CA5}" destId="{80020F85-E26A-4FC9-8CB5-66ADE2488F8A}" srcOrd="0" destOrd="0" presId="urn:microsoft.com/office/officeart/2005/8/layout/vList2"/>
    <dgm:cxn modelId="{392B4AE8-751F-4627-9ECD-E304CF6228C9}" type="presOf" srcId="{D7FE04A9-3B0C-47B7-9D10-F8B7DDC471CA}" destId="{AFB21537-BEF4-48D6-BE10-82D9ED8DA936}" srcOrd="0" destOrd="0" presId="urn:microsoft.com/office/officeart/2005/8/layout/vList2"/>
    <dgm:cxn modelId="{D4CA5674-D350-4010-AB51-DFCD76F26FA3}" type="presParOf" srcId="{AFB21537-BEF4-48D6-BE10-82D9ED8DA936}" destId="{80020F85-E26A-4FC9-8CB5-66ADE2488F8A}" srcOrd="0"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D82A533-6D6A-4C48-ACD5-CD27BEE7C6AE}" type="doc">
      <dgm:prSet loTypeId="urn:microsoft.com/office/officeart/2005/8/layout/pyramid1" loCatId="pyramid" qsTypeId="urn:microsoft.com/office/officeart/2005/8/quickstyle/simple1" qsCatId="simple" csTypeId="urn:microsoft.com/office/officeart/2005/8/colors/accent1_2" csCatId="accent1" phldr="1"/>
      <dgm:spPr/>
    </dgm:pt>
    <dgm:pt modelId="{60048D33-BD98-4A20-A3CF-B4914D8AA041}">
      <dgm:prSet phldrT="[Text]" custT="1"/>
      <dgm:spPr/>
      <dgm:t>
        <a:bodyPr/>
        <a:lstStyle/>
        <a:p>
          <a:endParaRPr lang="en-GB" sz="2000">
            <a:solidFill>
              <a:schemeClr val="bg1"/>
            </a:solidFill>
          </a:endParaRPr>
        </a:p>
        <a:p>
          <a:r>
            <a:rPr lang="en-GB" sz="2000">
              <a:solidFill>
                <a:schemeClr val="bg1"/>
              </a:solidFill>
            </a:rPr>
            <a:t>Mayor </a:t>
          </a:r>
        </a:p>
        <a:p>
          <a:r>
            <a:rPr lang="en-GB" sz="2000">
              <a:solidFill>
                <a:schemeClr val="bg1"/>
              </a:solidFill>
            </a:rPr>
            <a:t>/Leader</a:t>
          </a:r>
        </a:p>
      </dgm:t>
    </dgm:pt>
    <dgm:pt modelId="{E386EAB7-2E2A-4120-A9CD-A2CC4A8BA25C}" type="parTrans" cxnId="{FACB8F7B-E3E5-4860-8F9E-8B20FF5EB5AE}">
      <dgm:prSet/>
      <dgm:spPr/>
      <dgm:t>
        <a:bodyPr/>
        <a:lstStyle/>
        <a:p>
          <a:endParaRPr lang="en-GB">
            <a:solidFill>
              <a:schemeClr val="bg1"/>
            </a:solidFill>
          </a:endParaRPr>
        </a:p>
      </dgm:t>
    </dgm:pt>
    <dgm:pt modelId="{D059D888-FA26-40A4-86ED-955D943CEE5E}" type="sibTrans" cxnId="{FACB8F7B-E3E5-4860-8F9E-8B20FF5EB5AE}">
      <dgm:prSet/>
      <dgm:spPr/>
      <dgm:t>
        <a:bodyPr/>
        <a:lstStyle/>
        <a:p>
          <a:endParaRPr lang="en-GB">
            <a:solidFill>
              <a:schemeClr val="bg1"/>
            </a:solidFill>
          </a:endParaRPr>
        </a:p>
      </dgm:t>
    </dgm:pt>
    <dgm:pt modelId="{62CAB2E2-E51D-4082-8119-71B45522F9A5}">
      <dgm:prSet phldrT="[Text]" custT="1"/>
      <dgm:spPr/>
      <dgm:t>
        <a:bodyPr/>
        <a:lstStyle/>
        <a:p>
          <a:endParaRPr lang="en-GB" sz="2000">
            <a:solidFill>
              <a:schemeClr val="bg1"/>
            </a:solidFill>
          </a:endParaRPr>
        </a:p>
        <a:p>
          <a:r>
            <a:rPr lang="en-GB" sz="2000">
              <a:solidFill>
                <a:schemeClr val="bg1"/>
              </a:solidFill>
            </a:rPr>
            <a:t>Chair/Portfolio holder: Finance and Resources</a:t>
          </a:r>
        </a:p>
      </dgm:t>
    </dgm:pt>
    <dgm:pt modelId="{C344FAE7-BFDE-4A88-BAC8-CEE4BF182817}" type="parTrans" cxnId="{27AF08EF-4C13-46C1-B818-B15A83CFFF9D}">
      <dgm:prSet/>
      <dgm:spPr/>
      <dgm:t>
        <a:bodyPr/>
        <a:lstStyle/>
        <a:p>
          <a:endParaRPr lang="en-GB">
            <a:solidFill>
              <a:schemeClr val="bg1"/>
            </a:solidFill>
          </a:endParaRPr>
        </a:p>
      </dgm:t>
    </dgm:pt>
    <dgm:pt modelId="{DAB439BA-43C2-483F-8CB5-1704580F1760}" type="sibTrans" cxnId="{27AF08EF-4C13-46C1-B818-B15A83CFFF9D}">
      <dgm:prSet/>
      <dgm:spPr/>
      <dgm:t>
        <a:bodyPr/>
        <a:lstStyle/>
        <a:p>
          <a:endParaRPr lang="en-GB">
            <a:solidFill>
              <a:schemeClr val="bg1"/>
            </a:solidFill>
          </a:endParaRPr>
        </a:p>
      </dgm:t>
    </dgm:pt>
    <dgm:pt modelId="{449AE86D-CA54-401B-A891-BCAD4C4BB9FB}">
      <dgm:prSet phldrT="[Text]" custT="1"/>
      <dgm:spPr/>
      <dgm:t>
        <a:bodyPr/>
        <a:lstStyle/>
        <a:p>
          <a:r>
            <a:rPr lang="en-GB" sz="2800">
              <a:solidFill>
                <a:schemeClr val="bg1"/>
              </a:solidFill>
            </a:rPr>
            <a:t>Cabinet and Scrutiny </a:t>
          </a:r>
        </a:p>
      </dgm:t>
    </dgm:pt>
    <dgm:pt modelId="{A5F32683-4685-480F-BFB2-70B0A9B08523}" type="parTrans" cxnId="{A3FFD75D-3D88-4A4B-825C-7426820D692C}">
      <dgm:prSet/>
      <dgm:spPr/>
      <dgm:t>
        <a:bodyPr/>
        <a:lstStyle/>
        <a:p>
          <a:endParaRPr lang="en-GB">
            <a:solidFill>
              <a:schemeClr val="bg1"/>
            </a:solidFill>
          </a:endParaRPr>
        </a:p>
      </dgm:t>
    </dgm:pt>
    <dgm:pt modelId="{DE0505C3-DDD8-4766-83A2-E5823E304B75}" type="sibTrans" cxnId="{A3FFD75D-3D88-4A4B-825C-7426820D692C}">
      <dgm:prSet/>
      <dgm:spPr/>
      <dgm:t>
        <a:bodyPr/>
        <a:lstStyle/>
        <a:p>
          <a:endParaRPr lang="en-GB">
            <a:solidFill>
              <a:schemeClr val="bg1"/>
            </a:solidFill>
          </a:endParaRPr>
        </a:p>
      </dgm:t>
    </dgm:pt>
    <dgm:pt modelId="{8C2310EE-BED9-43BF-97A6-100BB080B194}" type="pres">
      <dgm:prSet presAssocID="{6D82A533-6D6A-4C48-ACD5-CD27BEE7C6AE}" presName="Name0" presStyleCnt="0">
        <dgm:presLayoutVars>
          <dgm:dir/>
          <dgm:animLvl val="lvl"/>
          <dgm:resizeHandles val="exact"/>
        </dgm:presLayoutVars>
      </dgm:prSet>
      <dgm:spPr/>
    </dgm:pt>
    <dgm:pt modelId="{35C9A165-E392-4700-A07D-C024E064ACED}" type="pres">
      <dgm:prSet presAssocID="{60048D33-BD98-4A20-A3CF-B4914D8AA041}" presName="Name8" presStyleCnt="0"/>
      <dgm:spPr/>
    </dgm:pt>
    <dgm:pt modelId="{8396C08D-5D85-4A49-8E02-CEAD08216CDD}" type="pres">
      <dgm:prSet presAssocID="{60048D33-BD98-4A20-A3CF-B4914D8AA041}" presName="level" presStyleLbl="node1" presStyleIdx="0" presStyleCnt="3">
        <dgm:presLayoutVars>
          <dgm:chMax val="1"/>
          <dgm:bulletEnabled val="1"/>
        </dgm:presLayoutVars>
      </dgm:prSet>
      <dgm:spPr/>
    </dgm:pt>
    <dgm:pt modelId="{354C76D5-F677-4EAE-B7D0-8736EE7E17EF}" type="pres">
      <dgm:prSet presAssocID="{60048D33-BD98-4A20-A3CF-B4914D8AA041}" presName="levelTx" presStyleLbl="revTx" presStyleIdx="0" presStyleCnt="0">
        <dgm:presLayoutVars>
          <dgm:chMax val="1"/>
          <dgm:bulletEnabled val="1"/>
        </dgm:presLayoutVars>
      </dgm:prSet>
      <dgm:spPr/>
    </dgm:pt>
    <dgm:pt modelId="{437FA9BA-6D34-4B71-B2E6-E95217803477}" type="pres">
      <dgm:prSet presAssocID="{62CAB2E2-E51D-4082-8119-71B45522F9A5}" presName="Name8" presStyleCnt="0"/>
      <dgm:spPr/>
    </dgm:pt>
    <dgm:pt modelId="{A7D18E51-588E-4F85-A58D-C02BB59E5C8B}" type="pres">
      <dgm:prSet presAssocID="{62CAB2E2-E51D-4082-8119-71B45522F9A5}" presName="level" presStyleLbl="node1" presStyleIdx="1" presStyleCnt="3">
        <dgm:presLayoutVars>
          <dgm:chMax val="1"/>
          <dgm:bulletEnabled val="1"/>
        </dgm:presLayoutVars>
      </dgm:prSet>
      <dgm:spPr/>
    </dgm:pt>
    <dgm:pt modelId="{B8ADEA97-D187-41E9-B490-FD3C0903249B}" type="pres">
      <dgm:prSet presAssocID="{62CAB2E2-E51D-4082-8119-71B45522F9A5}" presName="levelTx" presStyleLbl="revTx" presStyleIdx="0" presStyleCnt="0">
        <dgm:presLayoutVars>
          <dgm:chMax val="1"/>
          <dgm:bulletEnabled val="1"/>
        </dgm:presLayoutVars>
      </dgm:prSet>
      <dgm:spPr/>
    </dgm:pt>
    <dgm:pt modelId="{9A5434D3-31F4-40DE-A58C-4E178338200D}" type="pres">
      <dgm:prSet presAssocID="{449AE86D-CA54-401B-A891-BCAD4C4BB9FB}" presName="Name8" presStyleCnt="0"/>
      <dgm:spPr/>
    </dgm:pt>
    <dgm:pt modelId="{4AD412C9-BEB8-48EC-B271-C888C1E6310D}" type="pres">
      <dgm:prSet presAssocID="{449AE86D-CA54-401B-A891-BCAD4C4BB9FB}" presName="level" presStyleLbl="node1" presStyleIdx="2" presStyleCnt="3">
        <dgm:presLayoutVars>
          <dgm:chMax val="1"/>
          <dgm:bulletEnabled val="1"/>
        </dgm:presLayoutVars>
      </dgm:prSet>
      <dgm:spPr/>
    </dgm:pt>
    <dgm:pt modelId="{48F00DF2-9EED-4A0D-89F7-5F2667B95756}" type="pres">
      <dgm:prSet presAssocID="{449AE86D-CA54-401B-A891-BCAD4C4BB9FB}" presName="levelTx" presStyleLbl="revTx" presStyleIdx="0" presStyleCnt="0">
        <dgm:presLayoutVars>
          <dgm:chMax val="1"/>
          <dgm:bulletEnabled val="1"/>
        </dgm:presLayoutVars>
      </dgm:prSet>
      <dgm:spPr/>
    </dgm:pt>
  </dgm:ptLst>
  <dgm:cxnLst>
    <dgm:cxn modelId="{36B81023-271C-4EDD-A4AF-9A81AE2ADB0E}" type="presOf" srcId="{62CAB2E2-E51D-4082-8119-71B45522F9A5}" destId="{B8ADEA97-D187-41E9-B490-FD3C0903249B}" srcOrd="1" destOrd="0" presId="urn:microsoft.com/office/officeart/2005/8/layout/pyramid1"/>
    <dgm:cxn modelId="{A3FFD75D-3D88-4A4B-825C-7426820D692C}" srcId="{6D82A533-6D6A-4C48-ACD5-CD27BEE7C6AE}" destId="{449AE86D-CA54-401B-A891-BCAD4C4BB9FB}" srcOrd="2" destOrd="0" parTransId="{A5F32683-4685-480F-BFB2-70B0A9B08523}" sibTransId="{DE0505C3-DDD8-4766-83A2-E5823E304B75}"/>
    <dgm:cxn modelId="{C1FBE344-0845-4EFB-8391-6C2912A0E306}" type="presOf" srcId="{6D82A533-6D6A-4C48-ACD5-CD27BEE7C6AE}" destId="{8C2310EE-BED9-43BF-97A6-100BB080B194}" srcOrd="0" destOrd="0" presId="urn:microsoft.com/office/officeart/2005/8/layout/pyramid1"/>
    <dgm:cxn modelId="{D3835F66-6FF6-4BE8-9EC8-D521C54388B5}" type="presOf" srcId="{60048D33-BD98-4A20-A3CF-B4914D8AA041}" destId="{8396C08D-5D85-4A49-8E02-CEAD08216CDD}" srcOrd="0" destOrd="0" presId="urn:microsoft.com/office/officeart/2005/8/layout/pyramid1"/>
    <dgm:cxn modelId="{0969BD6C-7AEC-42ED-8413-F6A467B42491}" type="presOf" srcId="{60048D33-BD98-4A20-A3CF-B4914D8AA041}" destId="{354C76D5-F677-4EAE-B7D0-8736EE7E17EF}" srcOrd="1" destOrd="0" presId="urn:microsoft.com/office/officeart/2005/8/layout/pyramid1"/>
    <dgm:cxn modelId="{FACB8F7B-E3E5-4860-8F9E-8B20FF5EB5AE}" srcId="{6D82A533-6D6A-4C48-ACD5-CD27BEE7C6AE}" destId="{60048D33-BD98-4A20-A3CF-B4914D8AA041}" srcOrd="0" destOrd="0" parTransId="{E386EAB7-2E2A-4120-A9CD-A2CC4A8BA25C}" sibTransId="{D059D888-FA26-40A4-86ED-955D943CEE5E}"/>
    <dgm:cxn modelId="{FDB61891-025E-4FA1-9764-83A4BDA8E5F6}" type="presOf" srcId="{449AE86D-CA54-401B-A891-BCAD4C4BB9FB}" destId="{48F00DF2-9EED-4A0D-89F7-5F2667B95756}" srcOrd="1" destOrd="0" presId="urn:microsoft.com/office/officeart/2005/8/layout/pyramid1"/>
    <dgm:cxn modelId="{75CDFE98-2D7F-4414-9EB4-3FA3E3F337F0}" type="presOf" srcId="{449AE86D-CA54-401B-A891-BCAD4C4BB9FB}" destId="{4AD412C9-BEB8-48EC-B271-C888C1E6310D}" srcOrd="0" destOrd="0" presId="urn:microsoft.com/office/officeart/2005/8/layout/pyramid1"/>
    <dgm:cxn modelId="{5CEAFEAA-D5F8-4D9B-8869-32D1C579FCF4}" type="presOf" srcId="{62CAB2E2-E51D-4082-8119-71B45522F9A5}" destId="{A7D18E51-588E-4F85-A58D-C02BB59E5C8B}" srcOrd="0" destOrd="0" presId="urn:microsoft.com/office/officeart/2005/8/layout/pyramid1"/>
    <dgm:cxn modelId="{27AF08EF-4C13-46C1-B818-B15A83CFFF9D}" srcId="{6D82A533-6D6A-4C48-ACD5-CD27BEE7C6AE}" destId="{62CAB2E2-E51D-4082-8119-71B45522F9A5}" srcOrd="1" destOrd="0" parTransId="{C344FAE7-BFDE-4A88-BAC8-CEE4BF182817}" sibTransId="{DAB439BA-43C2-483F-8CB5-1704580F1760}"/>
    <dgm:cxn modelId="{C9AB53A2-1255-4163-927D-64B3AC31ACAC}" type="presParOf" srcId="{8C2310EE-BED9-43BF-97A6-100BB080B194}" destId="{35C9A165-E392-4700-A07D-C024E064ACED}" srcOrd="0" destOrd="0" presId="urn:microsoft.com/office/officeart/2005/8/layout/pyramid1"/>
    <dgm:cxn modelId="{2A80F1DD-533A-4E04-91A0-AD361A11E405}" type="presParOf" srcId="{35C9A165-E392-4700-A07D-C024E064ACED}" destId="{8396C08D-5D85-4A49-8E02-CEAD08216CDD}" srcOrd="0" destOrd="0" presId="urn:microsoft.com/office/officeart/2005/8/layout/pyramid1"/>
    <dgm:cxn modelId="{0B8AA74E-848E-45BF-953C-12714BA1C2EC}" type="presParOf" srcId="{35C9A165-E392-4700-A07D-C024E064ACED}" destId="{354C76D5-F677-4EAE-B7D0-8736EE7E17EF}" srcOrd="1" destOrd="0" presId="urn:microsoft.com/office/officeart/2005/8/layout/pyramid1"/>
    <dgm:cxn modelId="{F3EC3197-AB74-4F52-80D9-680565E90D1C}" type="presParOf" srcId="{8C2310EE-BED9-43BF-97A6-100BB080B194}" destId="{437FA9BA-6D34-4B71-B2E6-E95217803477}" srcOrd="1" destOrd="0" presId="urn:microsoft.com/office/officeart/2005/8/layout/pyramid1"/>
    <dgm:cxn modelId="{241690D6-2A81-4230-ACC7-506727B5CA91}" type="presParOf" srcId="{437FA9BA-6D34-4B71-B2E6-E95217803477}" destId="{A7D18E51-588E-4F85-A58D-C02BB59E5C8B}" srcOrd="0" destOrd="0" presId="urn:microsoft.com/office/officeart/2005/8/layout/pyramid1"/>
    <dgm:cxn modelId="{7FEB237F-265A-4DDD-B392-488B03A2BA07}" type="presParOf" srcId="{437FA9BA-6D34-4B71-B2E6-E95217803477}" destId="{B8ADEA97-D187-41E9-B490-FD3C0903249B}" srcOrd="1" destOrd="0" presId="urn:microsoft.com/office/officeart/2005/8/layout/pyramid1"/>
    <dgm:cxn modelId="{05793D77-C04E-4BED-B46E-CC33D3C38D0F}" type="presParOf" srcId="{8C2310EE-BED9-43BF-97A6-100BB080B194}" destId="{9A5434D3-31F4-40DE-A58C-4E178338200D}" srcOrd="2" destOrd="0" presId="urn:microsoft.com/office/officeart/2005/8/layout/pyramid1"/>
    <dgm:cxn modelId="{1BAEC9EF-D86A-4344-986D-12AE82D201DE}" type="presParOf" srcId="{9A5434D3-31F4-40DE-A58C-4E178338200D}" destId="{4AD412C9-BEB8-48EC-B271-C888C1E6310D}" srcOrd="0" destOrd="0" presId="urn:microsoft.com/office/officeart/2005/8/layout/pyramid1"/>
    <dgm:cxn modelId="{E3BB6220-7CD3-4288-956B-E0E3C60BBFAC}" type="presParOf" srcId="{9A5434D3-31F4-40DE-A58C-4E178338200D}" destId="{48F00DF2-9EED-4A0D-89F7-5F2667B95756}" srcOrd="1" destOrd="0" presId="urn:microsoft.com/office/officeart/2005/8/layout/pyramid1"/>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9E8798-CE23-42C6-AD79-E774E194DFAD}">
      <dsp:nvSpPr>
        <dsp:cNvPr id="0" name=""/>
        <dsp:cNvSpPr/>
      </dsp:nvSpPr>
      <dsp:spPr>
        <a:xfrm>
          <a:off x="2843520" y="1776694"/>
          <a:ext cx="2258255" cy="1953482"/>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a:t>Leadership</a:t>
          </a:r>
        </a:p>
      </dsp:txBody>
      <dsp:txXfrm>
        <a:off x="3217745" y="2100413"/>
        <a:ext cx="1509805" cy="1306044"/>
      </dsp:txXfrm>
    </dsp:sp>
    <dsp:sp modelId="{0FB0803C-C7DA-45A7-BA04-9B7D7F4719C2}">
      <dsp:nvSpPr>
        <dsp:cNvPr id="0" name=""/>
        <dsp:cNvSpPr/>
      </dsp:nvSpPr>
      <dsp:spPr>
        <a:xfrm>
          <a:off x="4257621" y="842084"/>
          <a:ext cx="852033" cy="734139"/>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330007-E5D3-46E1-AB45-8589CA2A125B}">
      <dsp:nvSpPr>
        <dsp:cNvPr id="0" name=""/>
        <dsp:cNvSpPr/>
      </dsp:nvSpPr>
      <dsp:spPr>
        <a:xfrm>
          <a:off x="3051538" y="0"/>
          <a:ext cx="1850624" cy="1601007"/>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a:t>Selflessness</a:t>
          </a:r>
        </a:p>
      </dsp:txBody>
      <dsp:txXfrm>
        <a:off x="3358226" y="265321"/>
        <a:ext cx="1237248" cy="1070365"/>
      </dsp:txXfrm>
    </dsp:sp>
    <dsp:sp modelId="{50C209D2-0A81-43D9-8BD8-30ACB4FB82AA}">
      <dsp:nvSpPr>
        <dsp:cNvPr id="0" name=""/>
        <dsp:cNvSpPr/>
      </dsp:nvSpPr>
      <dsp:spPr>
        <a:xfrm>
          <a:off x="5252010" y="2214533"/>
          <a:ext cx="852033" cy="734139"/>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FDF8DB-585A-4A87-8401-84A9DB4682C5}">
      <dsp:nvSpPr>
        <dsp:cNvPr id="0" name=""/>
        <dsp:cNvSpPr/>
      </dsp:nvSpPr>
      <dsp:spPr>
        <a:xfrm>
          <a:off x="4748775" y="984726"/>
          <a:ext cx="1850624" cy="1601007"/>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a:t>Integrity</a:t>
          </a:r>
        </a:p>
      </dsp:txBody>
      <dsp:txXfrm>
        <a:off x="5055463" y="1250047"/>
        <a:ext cx="1237248" cy="1070365"/>
      </dsp:txXfrm>
    </dsp:sp>
    <dsp:sp modelId="{2ACFD170-3F32-4E13-BD80-7C1AD8868B85}">
      <dsp:nvSpPr>
        <dsp:cNvPr id="0" name=""/>
        <dsp:cNvSpPr/>
      </dsp:nvSpPr>
      <dsp:spPr>
        <a:xfrm>
          <a:off x="4561244" y="3763771"/>
          <a:ext cx="852033" cy="734139"/>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62686C-7DBA-4C07-A8AD-A3FB3AE463FC}">
      <dsp:nvSpPr>
        <dsp:cNvPr id="0" name=""/>
        <dsp:cNvSpPr/>
      </dsp:nvSpPr>
      <dsp:spPr>
        <a:xfrm>
          <a:off x="4748775" y="2920585"/>
          <a:ext cx="1850624" cy="1601007"/>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a:t>Objectivity</a:t>
          </a:r>
        </a:p>
      </dsp:txBody>
      <dsp:txXfrm>
        <a:off x="5055463" y="3185906"/>
        <a:ext cx="1237248" cy="1070365"/>
      </dsp:txXfrm>
    </dsp:sp>
    <dsp:sp modelId="{56FFC1F2-36B9-410C-8BB6-4E6F9B0E39AC}">
      <dsp:nvSpPr>
        <dsp:cNvPr id="0" name=""/>
        <dsp:cNvSpPr/>
      </dsp:nvSpPr>
      <dsp:spPr>
        <a:xfrm>
          <a:off x="2847722" y="3924588"/>
          <a:ext cx="852033" cy="734139"/>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BB36B2-A428-4617-B048-69001A2E5A56}">
      <dsp:nvSpPr>
        <dsp:cNvPr id="0" name=""/>
        <dsp:cNvSpPr/>
      </dsp:nvSpPr>
      <dsp:spPr>
        <a:xfrm>
          <a:off x="3051538" y="3906413"/>
          <a:ext cx="1850624" cy="1601007"/>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a:t>Openness</a:t>
          </a:r>
        </a:p>
      </dsp:txBody>
      <dsp:txXfrm>
        <a:off x="3358226" y="4171734"/>
        <a:ext cx="1237248" cy="1070365"/>
      </dsp:txXfrm>
    </dsp:sp>
    <dsp:sp modelId="{BC0C9B81-9DF2-4E8F-AA74-0DE1544DC0BF}">
      <dsp:nvSpPr>
        <dsp:cNvPr id="0" name=""/>
        <dsp:cNvSpPr/>
      </dsp:nvSpPr>
      <dsp:spPr>
        <a:xfrm>
          <a:off x="1837049" y="2552689"/>
          <a:ext cx="852033" cy="734139"/>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520F62-774D-4162-8062-FB79380AEBC4}">
      <dsp:nvSpPr>
        <dsp:cNvPr id="0" name=""/>
        <dsp:cNvSpPr/>
      </dsp:nvSpPr>
      <dsp:spPr>
        <a:xfrm>
          <a:off x="1346421" y="2921686"/>
          <a:ext cx="1850624" cy="1601007"/>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a:t>Accountability</a:t>
          </a:r>
        </a:p>
      </dsp:txBody>
      <dsp:txXfrm>
        <a:off x="1653109" y="3187007"/>
        <a:ext cx="1237248" cy="1070365"/>
      </dsp:txXfrm>
    </dsp:sp>
    <dsp:sp modelId="{F0A3C511-D299-4B44-83E6-E73A55A641CE}">
      <dsp:nvSpPr>
        <dsp:cNvPr id="0" name=""/>
        <dsp:cNvSpPr/>
      </dsp:nvSpPr>
      <dsp:spPr>
        <a:xfrm>
          <a:off x="1346421" y="982523"/>
          <a:ext cx="1850624" cy="1601007"/>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a:t>Honesty</a:t>
          </a:r>
        </a:p>
      </dsp:txBody>
      <dsp:txXfrm>
        <a:off x="1653109" y="1247844"/>
        <a:ext cx="1237248" cy="10703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A344B8-9769-41EB-92A4-97BB2003BB9E}">
      <dsp:nvSpPr>
        <dsp:cNvPr id="0" name=""/>
        <dsp:cNvSpPr/>
      </dsp:nvSpPr>
      <dsp:spPr>
        <a:xfrm>
          <a:off x="2136190" y="0"/>
          <a:ext cx="1813108" cy="1813108"/>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Head of Paid Service</a:t>
          </a:r>
        </a:p>
      </dsp:txBody>
      <dsp:txXfrm>
        <a:off x="2589467" y="906554"/>
        <a:ext cx="906554" cy="906554"/>
      </dsp:txXfrm>
    </dsp:sp>
    <dsp:sp modelId="{25B91CB1-62F1-492E-99E6-D32B768C2C1E}">
      <dsp:nvSpPr>
        <dsp:cNvPr id="0" name=""/>
        <dsp:cNvSpPr/>
      </dsp:nvSpPr>
      <dsp:spPr>
        <a:xfrm>
          <a:off x="1229636" y="1813108"/>
          <a:ext cx="1813108" cy="1813108"/>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Chief Finance Officer</a:t>
          </a:r>
        </a:p>
        <a:p>
          <a:pPr marL="0" lvl="0" indent="0" algn="ctr" defTabSz="488950">
            <a:lnSpc>
              <a:spcPct val="90000"/>
            </a:lnSpc>
            <a:spcBef>
              <a:spcPct val="0"/>
            </a:spcBef>
            <a:spcAft>
              <a:spcPct val="35000"/>
            </a:spcAft>
            <a:buNone/>
          </a:pPr>
          <a:r>
            <a:rPr lang="en-GB" sz="1100" kern="1200"/>
            <a:t> (Section 151 Officer)</a:t>
          </a:r>
        </a:p>
      </dsp:txBody>
      <dsp:txXfrm>
        <a:off x="1682913" y="2719662"/>
        <a:ext cx="906554" cy="906554"/>
      </dsp:txXfrm>
    </dsp:sp>
    <dsp:sp modelId="{3D26058E-2253-4F57-8115-DB2EC28D4E13}">
      <dsp:nvSpPr>
        <dsp:cNvPr id="0" name=""/>
        <dsp:cNvSpPr/>
      </dsp:nvSpPr>
      <dsp:spPr>
        <a:xfrm rot="10800000">
          <a:off x="2136190" y="1813108"/>
          <a:ext cx="1813108" cy="1813108"/>
        </a:xfrm>
        <a:prstGeom prst="triangl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solidFill>
                <a:schemeClr val="accent1"/>
              </a:solidFill>
            </a:rPr>
            <a:t>“Golden Triangle”</a:t>
          </a:r>
        </a:p>
      </dsp:txBody>
      <dsp:txXfrm rot="10800000">
        <a:off x="2589467" y="1813108"/>
        <a:ext cx="906554" cy="906554"/>
      </dsp:txXfrm>
    </dsp:sp>
    <dsp:sp modelId="{2928AA49-7C12-4A0F-BB70-CF1A0EF22136}">
      <dsp:nvSpPr>
        <dsp:cNvPr id="0" name=""/>
        <dsp:cNvSpPr/>
      </dsp:nvSpPr>
      <dsp:spPr>
        <a:xfrm>
          <a:off x="3042744" y="1813108"/>
          <a:ext cx="1813108" cy="1813108"/>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Monitoring Officer</a:t>
          </a:r>
        </a:p>
      </dsp:txBody>
      <dsp:txXfrm>
        <a:off x="3496021" y="2719662"/>
        <a:ext cx="906554" cy="9065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9E8798-CE23-42C6-AD79-E774E194DFAD}">
      <dsp:nvSpPr>
        <dsp:cNvPr id="0" name=""/>
        <dsp:cNvSpPr/>
      </dsp:nvSpPr>
      <dsp:spPr>
        <a:xfrm>
          <a:off x="354623" y="376312"/>
          <a:ext cx="478310" cy="413757"/>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GB" sz="500" kern="1200"/>
            <a:t>Leadership</a:t>
          </a:r>
        </a:p>
      </dsp:txBody>
      <dsp:txXfrm>
        <a:off x="433886" y="444877"/>
        <a:ext cx="319784" cy="276627"/>
      </dsp:txXfrm>
    </dsp:sp>
    <dsp:sp modelId="{0FB0803C-C7DA-45A7-BA04-9B7D7F4719C2}">
      <dsp:nvSpPr>
        <dsp:cNvPr id="0" name=""/>
        <dsp:cNvSpPr/>
      </dsp:nvSpPr>
      <dsp:spPr>
        <a:xfrm>
          <a:off x="654137" y="178357"/>
          <a:ext cx="180464" cy="155494"/>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330007-E5D3-46E1-AB45-8589CA2A125B}">
      <dsp:nvSpPr>
        <dsp:cNvPr id="0" name=""/>
        <dsp:cNvSpPr/>
      </dsp:nvSpPr>
      <dsp:spPr>
        <a:xfrm>
          <a:off x="398682" y="0"/>
          <a:ext cx="391971" cy="339101"/>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GB" sz="500" kern="1200"/>
            <a:t>Selflessness</a:t>
          </a:r>
        </a:p>
      </dsp:txBody>
      <dsp:txXfrm>
        <a:off x="463640" y="56196"/>
        <a:ext cx="262055" cy="226709"/>
      </dsp:txXfrm>
    </dsp:sp>
    <dsp:sp modelId="{50C209D2-0A81-43D9-8BD8-30ACB4FB82AA}">
      <dsp:nvSpPr>
        <dsp:cNvPr id="0" name=""/>
        <dsp:cNvSpPr/>
      </dsp:nvSpPr>
      <dsp:spPr>
        <a:xfrm>
          <a:off x="864753" y="469049"/>
          <a:ext cx="180464" cy="155494"/>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FDF8DB-585A-4A87-8401-84A9DB4682C5}">
      <dsp:nvSpPr>
        <dsp:cNvPr id="0" name=""/>
        <dsp:cNvSpPr/>
      </dsp:nvSpPr>
      <dsp:spPr>
        <a:xfrm>
          <a:off x="758166" y="208570"/>
          <a:ext cx="391971" cy="339101"/>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GB" sz="500" kern="1200"/>
            <a:t>Integrity</a:t>
          </a:r>
        </a:p>
      </dsp:txBody>
      <dsp:txXfrm>
        <a:off x="823124" y="264766"/>
        <a:ext cx="262055" cy="226709"/>
      </dsp:txXfrm>
    </dsp:sp>
    <dsp:sp modelId="{2ACFD170-3F32-4E13-BD80-7C1AD8868B85}">
      <dsp:nvSpPr>
        <dsp:cNvPr id="0" name=""/>
        <dsp:cNvSpPr/>
      </dsp:nvSpPr>
      <dsp:spPr>
        <a:xfrm>
          <a:off x="718446" y="797186"/>
          <a:ext cx="180464" cy="155494"/>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62686C-7DBA-4C07-A8AD-A3FB3AE463FC}">
      <dsp:nvSpPr>
        <dsp:cNvPr id="0" name=""/>
        <dsp:cNvSpPr/>
      </dsp:nvSpPr>
      <dsp:spPr>
        <a:xfrm>
          <a:off x="758166" y="618594"/>
          <a:ext cx="391971" cy="339101"/>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GB" sz="500" kern="1200"/>
            <a:t>Objectivity</a:t>
          </a:r>
        </a:p>
      </dsp:txBody>
      <dsp:txXfrm>
        <a:off x="823124" y="674790"/>
        <a:ext cx="262055" cy="226709"/>
      </dsp:txXfrm>
    </dsp:sp>
    <dsp:sp modelId="{56FFC1F2-36B9-410C-8BB6-4E6F9B0E39AC}">
      <dsp:nvSpPr>
        <dsp:cNvPr id="0" name=""/>
        <dsp:cNvSpPr/>
      </dsp:nvSpPr>
      <dsp:spPr>
        <a:xfrm>
          <a:off x="355513" y="831247"/>
          <a:ext cx="180464" cy="155494"/>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BB36B2-A428-4617-B048-69001A2E5A56}">
      <dsp:nvSpPr>
        <dsp:cNvPr id="0" name=""/>
        <dsp:cNvSpPr/>
      </dsp:nvSpPr>
      <dsp:spPr>
        <a:xfrm>
          <a:off x="398682" y="827398"/>
          <a:ext cx="391971" cy="339101"/>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GB" sz="500" kern="1200"/>
            <a:t>Openness</a:t>
          </a:r>
        </a:p>
      </dsp:txBody>
      <dsp:txXfrm>
        <a:off x="463640" y="883594"/>
        <a:ext cx="262055" cy="226709"/>
      </dsp:txXfrm>
    </dsp:sp>
    <dsp:sp modelId="{BC0C9B81-9DF2-4E8F-AA74-0DE1544DC0BF}">
      <dsp:nvSpPr>
        <dsp:cNvPr id="0" name=""/>
        <dsp:cNvSpPr/>
      </dsp:nvSpPr>
      <dsp:spPr>
        <a:xfrm>
          <a:off x="141447" y="540672"/>
          <a:ext cx="180464" cy="155494"/>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520F62-774D-4162-8062-FB79380AEBC4}">
      <dsp:nvSpPr>
        <dsp:cNvPr id="0" name=""/>
        <dsp:cNvSpPr/>
      </dsp:nvSpPr>
      <dsp:spPr>
        <a:xfrm>
          <a:off x="37530" y="618828"/>
          <a:ext cx="391971" cy="339101"/>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GB" sz="500" kern="1200"/>
            <a:t>Accountability</a:t>
          </a:r>
        </a:p>
      </dsp:txBody>
      <dsp:txXfrm>
        <a:off x="102488" y="675024"/>
        <a:ext cx="262055" cy="226709"/>
      </dsp:txXfrm>
    </dsp:sp>
    <dsp:sp modelId="{F0A3C511-D299-4B44-83E6-E73A55A641CE}">
      <dsp:nvSpPr>
        <dsp:cNvPr id="0" name=""/>
        <dsp:cNvSpPr/>
      </dsp:nvSpPr>
      <dsp:spPr>
        <a:xfrm>
          <a:off x="37530" y="208103"/>
          <a:ext cx="391971" cy="339101"/>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GB" sz="500" kern="1200"/>
            <a:t>Honesty</a:t>
          </a:r>
        </a:p>
      </dsp:txBody>
      <dsp:txXfrm>
        <a:off x="102488" y="264299"/>
        <a:ext cx="262055" cy="2267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020F85-E26A-4FC9-8CB5-66ADE2488F8A}">
      <dsp:nvSpPr>
        <dsp:cNvPr id="0" name=""/>
        <dsp:cNvSpPr/>
      </dsp:nvSpPr>
      <dsp:spPr>
        <a:xfrm>
          <a:off x="0" y="15153"/>
          <a:ext cx="3519488" cy="561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t>Internal Audit</a:t>
          </a:r>
        </a:p>
      </dsp:txBody>
      <dsp:txXfrm>
        <a:off x="27415" y="42568"/>
        <a:ext cx="3464658" cy="50677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96C08D-5D85-4A49-8E02-CEAD08216CDD}">
      <dsp:nvSpPr>
        <dsp:cNvPr id="0" name=""/>
        <dsp:cNvSpPr/>
      </dsp:nvSpPr>
      <dsp:spPr>
        <a:xfrm>
          <a:off x="1891862" y="0"/>
          <a:ext cx="1891862" cy="1198228"/>
        </a:xfrm>
        <a:prstGeom prst="trapezoid">
          <a:avLst>
            <a:gd name="adj" fmla="val 7894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GB" sz="2000" kern="1200">
            <a:solidFill>
              <a:schemeClr val="bg1"/>
            </a:solidFill>
          </a:endParaRPr>
        </a:p>
        <a:p>
          <a:pPr marL="0" lvl="0" indent="0" algn="ctr" defTabSz="889000">
            <a:lnSpc>
              <a:spcPct val="90000"/>
            </a:lnSpc>
            <a:spcBef>
              <a:spcPct val="0"/>
            </a:spcBef>
            <a:spcAft>
              <a:spcPct val="35000"/>
            </a:spcAft>
            <a:buNone/>
          </a:pPr>
          <a:r>
            <a:rPr lang="en-GB" sz="2000" kern="1200">
              <a:solidFill>
                <a:schemeClr val="bg1"/>
              </a:solidFill>
            </a:rPr>
            <a:t>Mayor </a:t>
          </a:r>
        </a:p>
        <a:p>
          <a:pPr marL="0" lvl="0" indent="0" algn="ctr" defTabSz="889000">
            <a:lnSpc>
              <a:spcPct val="90000"/>
            </a:lnSpc>
            <a:spcBef>
              <a:spcPct val="0"/>
            </a:spcBef>
            <a:spcAft>
              <a:spcPct val="35000"/>
            </a:spcAft>
            <a:buNone/>
          </a:pPr>
          <a:r>
            <a:rPr lang="en-GB" sz="2000" kern="1200">
              <a:solidFill>
                <a:schemeClr val="bg1"/>
              </a:solidFill>
            </a:rPr>
            <a:t>/Leader</a:t>
          </a:r>
        </a:p>
      </dsp:txBody>
      <dsp:txXfrm>
        <a:off x="1891862" y="0"/>
        <a:ext cx="1891862" cy="1198228"/>
      </dsp:txXfrm>
    </dsp:sp>
    <dsp:sp modelId="{A7D18E51-588E-4F85-A58D-C02BB59E5C8B}">
      <dsp:nvSpPr>
        <dsp:cNvPr id="0" name=""/>
        <dsp:cNvSpPr/>
      </dsp:nvSpPr>
      <dsp:spPr>
        <a:xfrm>
          <a:off x="945931" y="1198228"/>
          <a:ext cx="3783724" cy="1198228"/>
        </a:xfrm>
        <a:prstGeom prst="trapezoid">
          <a:avLst>
            <a:gd name="adj" fmla="val 7894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GB" sz="2000" kern="1200">
            <a:solidFill>
              <a:schemeClr val="bg1"/>
            </a:solidFill>
          </a:endParaRPr>
        </a:p>
        <a:p>
          <a:pPr marL="0" lvl="0" indent="0" algn="ctr" defTabSz="889000">
            <a:lnSpc>
              <a:spcPct val="90000"/>
            </a:lnSpc>
            <a:spcBef>
              <a:spcPct val="0"/>
            </a:spcBef>
            <a:spcAft>
              <a:spcPct val="35000"/>
            </a:spcAft>
            <a:buNone/>
          </a:pPr>
          <a:r>
            <a:rPr lang="en-GB" sz="2000" kern="1200">
              <a:solidFill>
                <a:schemeClr val="bg1"/>
              </a:solidFill>
            </a:rPr>
            <a:t>Chair/Portfolio holder: Finance and Resources</a:t>
          </a:r>
        </a:p>
      </dsp:txBody>
      <dsp:txXfrm>
        <a:off x="1608082" y="1198228"/>
        <a:ext cx="2459420" cy="1198228"/>
      </dsp:txXfrm>
    </dsp:sp>
    <dsp:sp modelId="{4AD412C9-BEB8-48EC-B271-C888C1E6310D}">
      <dsp:nvSpPr>
        <dsp:cNvPr id="0" name=""/>
        <dsp:cNvSpPr/>
      </dsp:nvSpPr>
      <dsp:spPr>
        <a:xfrm>
          <a:off x="0" y="2396456"/>
          <a:ext cx="5675585" cy="1198228"/>
        </a:xfrm>
        <a:prstGeom prst="trapezoid">
          <a:avLst>
            <a:gd name="adj" fmla="val 7894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GB" sz="2800" kern="1200">
              <a:solidFill>
                <a:schemeClr val="bg1"/>
              </a:solidFill>
            </a:rPr>
            <a:t>Cabinet and Scrutiny </a:t>
          </a:r>
        </a:p>
      </dsp:txBody>
      <dsp:txXfrm>
        <a:off x="993227" y="2396456"/>
        <a:ext cx="3689130" cy="1198228"/>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181D7C-81F1-BA48-B0CF-02C398C91972}" type="datetimeFigureOut">
              <a:rPr lang="en-US" smtClean="0"/>
              <a:t>9/30/2025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F88987-9C11-FC43-B2CE-3A9A6A29209B}" type="slidenum">
              <a:rPr lang="en-US" smtClean="0"/>
              <a:t>‹#›</a:t>
            </a:fld>
            <a:endParaRPr lang="en-US"/>
          </a:p>
        </p:txBody>
      </p:sp>
    </p:spTree>
    <p:extLst>
      <p:ext uri="{BB962C8B-B14F-4D97-AF65-F5344CB8AC3E}">
        <p14:creationId xmlns:p14="http://schemas.microsoft.com/office/powerpoint/2010/main" val="1950018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364D8EE7-2D8C-411A-A2D4-5A03042E18D2}"/>
              </a:ext>
            </a:extLst>
          </p:cNvPr>
          <p:cNvSpPr>
            <a:spLocks noGrp="1" noChangeArrowheads="1"/>
          </p:cNvSpPr>
          <p:nvPr>
            <p:ph type="sldNum" sz="quarter" idx="5"/>
          </p:nvPr>
        </p:nvSpPr>
        <p:spPr>
          <a:noFill/>
        </p:spPr>
        <p:txBody>
          <a:bodyPr/>
          <a:lstStyle>
            <a:lvl1pPr>
              <a:defRPr sz="2800">
                <a:solidFill>
                  <a:srgbClr val="004D75"/>
                </a:solidFill>
                <a:latin typeface="Verdana" panose="020B0604030504040204" pitchFamily="34" charset="0"/>
                <a:cs typeface="Arial" panose="020B0604020202020204" pitchFamily="34" charset="0"/>
              </a:defRPr>
            </a:lvl1pPr>
            <a:lvl2pPr marL="742950" indent="-285750">
              <a:defRPr sz="2800">
                <a:solidFill>
                  <a:srgbClr val="004D75"/>
                </a:solidFill>
                <a:latin typeface="Verdana" panose="020B0604030504040204" pitchFamily="34" charset="0"/>
                <a:cs typeface="Arial" panose="020B0604020202020204" pitchFamily="34" charset="0"/>
              </a:defRPr>
            </a:lvl2pPr>
            <a:lvl3pPr marL="1143000" indent="-228600">
              <a:defRPr sz="2800">
                <a:solidFill>
                  <a:srgbClr val="004D75"/>
                </a:solidFill>
                <a:latin typeface="Verdana" panose="020B0604030504040204" pitchFamily="34" charset="0"/>
                <a:cs typeface="Arial" panose="020B0604020202020204" pitchFamily="34" charset="0"/>
              </a:defRPr>
            </a:lvl3pPr>
            <a:lvl4pPr marL="1600200" indent="-228600">
              <a:defRPr sz="2800">
                <a:solidFill>
                  <a:srgbClr val="004D75"/>
                </a:solidFill>
                <a:latin typeface="Verdana" panose="020B0604030504040204" pitchFamily="34" charset="0"/>
                <a:cs typeface="Arial" panose="020B0604020202020204" pitchFamily="34" charset="0"/>
              </a:defRPr>
            </a:lvl4pPr>
            <a:lvl5pPr marL="2057400" indent="-228600">
              <a:defRPr sz="2800">
                <a:solidFill>
                  <a:srgbClr val="004D75"/>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9pPr>
          </a:lstStyle>
          <a:p>
            <a:fld id="{9DE7669F-DDB6-418A-97FA-884A4D521847}" type="slidenum">
              <a:rPr lang="en-GB" altLang="en-US" sz="1200" smtClean="0">
                <a:solidFill>
                  <a:schemeClr val="tx1"/>
                </a:solidFill>
                <a:latin typeface="Arial" panose="020B0604020202020204" pitchFamily="34" charset="0"/>
              </a:rPr>
              <a:pPr/>
              <a:t>19</a:t>
            </a:fld>
            <a:endParaRPr lang="en-GB" altLang="en-US" sz="1200">
              <a:solidFill>
                <a:schemeClr val="tx1"/>
              </a:solidFill>
              <a:latin typeface="Arial" panose="020B0604020202020204" pitchFamily="34" charset="0"/>
            </a:endParaRPr>
          </a:p>
        </p:txBody>
      </p:sp>
      <p:sp>
        <p:nvSpPr>
          <p:cNvPr id="20483" name="Rectangle 2">
            <a:extLst>
              <a:ext uri="{FF2B5EF4-FFF2-40B4-BE49-F238E27FC236}">
                <a16:creationId xmlns:a16="http://schemas.microsoft.com/office/drawing/2014/main" id="{AFF60B76-A46C-497D-9083-097ECBCFE126}"/>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15BC9454-3D9F-4CBA-836F-A5EEE27D1232}"/>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05A00BD9-3A34-4C3F-B97B-9402E60CEC53}"/>
              </a:ext>
            </a:extLst>
          </p:cNvPr>
          <p:cNvSpPr>
            <a:spLocks noGrp="1" noChangeArrowheads="1"/>
          </p:cNvSpPr>
          <p:nvPr>
            <p:ph type="sldNum" sz="quarter" idx="5"/>
          </p:nvPr>
        </p:nvSpPr>
        <p:spPr>
          <a:noFill/>
        </p:spPr>
        <p:txBody>
          <a:bodyPr/>
          <a:lstStyle>
            <a:lvl1pPr>
              <a:defRPr sz="2800">
                <a:solidFill>
                  <a:srgbClr val="004D75"/>
                </a:solidFill>
                <a:latin typeface="Verdana" panose="020B0604030504040204" pitchFamily="34" charset="0"/>
                <a:cs typeface="Arial" panose="020B0604020202020204" pitchFamily="34" charset="0"/>
              </a:defRPr>
            </a:lvl1pPr>
            <a:lvl2pPr marL="742950" indent="-285750">
              <a:defRPr sz="2800">
                <a:solidFill>
                  <a:srgbClr val="004D75"/>
                </a:solidFill>
                <a:latin typeface="Verdana" panose="020B0604030504040204" pitchFamily="34" charset="0"/>
                <a:cs typeface="Arial" panose="020B0604020202020204" pitchFamily="34" charset="0"/>
              </a:defRPr>
            </a:lvl2pPr>
            <a:lvl3pPr marL="1143000" indent="-228600">
              <a:defRPr sz="2800">
                <a:solidFill>
                  <a:srgbClr val="004D75"/>
                </a:solidFill>
                <a:latin typeface="Verdana" panose="020B0604030504040204" pitchFamily="34" charset="0"/>
                <a:cs typeface="Arial" panose="020B0604020202020204" pitchFamily="34" charset="0"/>
              </a:defRPr>
            </a:lvl3pPr>
            <a:lvl4pPr marL="1600200" indent="-228600">
              <a:defRPr sz="2800">
                <a:solidFill>
                  <a:srgbClr val="004D75"/>
                </a:solidFill>
                <a:latin typeface="Verdana" panose="020B0604030504040204" pitchFamily="34" charset="0"/>
                <a:cs typeface="Arial" panose="020B0604020202020204" pitchFamily="34" charset="0"/>
              </a:defRPr>
            </a:lvl4pPr>
            <a:lvl5pPr marL="2057400" indent="-228600">
              <a:defRPr sz="2800">
                <a:solidFill>
                  <a:srgbClr val="004D75"/>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9pPr>
          </a:lstStyle>
          <a:p>
            <a:fld id="{445F33B0-2C25-45F3-8E1E-9AC7C5432521}" type="slidenum">
              <a:rPr lang="en-GB" altLang="en-US" sz="1200" smtClean="0">
                <a:solidFill>
                  <a:schemeClr val="tx1"/>
                </a:solidFill>
                <a:latin typeface="Arial" panose="020B0604020202020204" pitchFamily="34" charset="0"/>
              </a:rPr>
              <a:pPr/>
              <a:t>20</a:t>
            </a:fld>
            <a:endParaRPr lang="en-GB" altLang="en-US" sz="1200">
              <a:solidFill>
                <a:schemeClr val="tx1"/>
              </a:solidFill>
              <a:latin typeface="Arial" panose="020B0604020202020204" pitchFamily="34" charset="0"/>
            </a:endParaRPr>
          </a:p>
        </p:txBody>
      </p:sp>
      <p:sp>
        <p:nvSpPr>
          <p:cNvPr id="18435" name="Rectangle 2">
            <a:extLst>
              <a:ext uri="{FF2B5EF4-FFF2-40B4-BE49-F238E27FC236}">
                <a16:creationId xmlns:a16="http://schemas.microsoft.com/office/drawing/2014/main" id="{C5DBDEF1-AEE2-44C5-AF51-02A8A2B9526B}"/>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152116A3-5AA7-4CF8-AAAB-6BA2A71BDEF1}"/>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7F88987-9C11-FC43-B2CE-3A9A6A29209B}" type="slidenum">
              <a:rPr lang="en-US" smtClean="0"/>
              <a:t>28</a:t>
            </a:fld>
            <a:endParaRPr lang="en-US"/>
          </a:p>
        </p:txBody>
      </p:sp>
    </p:spTree>
    <p:extLst>
      <p:ext uri="{BB962C8B-B14F-4D97-AF65-F5344CB8AC3E}">
        <p14:creationId xmlns:p14="http://schemas.microsoft.com/office/powerpoint/2010/main" val="40571697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5256213"/>
          </a:xfrm>
          <a:prstGeom prst="rect">
            <a:avLst/>
          </a:prstGeom>
          <a:solidFill>
            <a:srgbClr val="E5E5E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rgbClr val="821E69"/>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4" y="4015578"/>
            <a:ext cx="11306174" cy="1155172"/>
          </a:xfrm>
          <a:prstGeom prst="rect">
            <a:avLst/>
          </a:prstGeom>
        </p:spPr>
        <p:txBody>
          <a:bodyPr lIns="0">
            <a:normAutofit/>
          </a:bodyPr>
          <a:lstStyle>
            <a:lvl1pPr marL="0" indent="0" algn="l">
              <a:buNone/>
              <a:defRPr sz="30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8" name="Date Placeholder 3">
            <a:extLst>
              <a:ext uri="{FF2B5EF4-FFF2-40B4-BE49-F238E27FC236}">
                <a16:creationId xmlns:a16="http://schemas.microsoft.com/office/drawing/2014/main" id="{2E139847-7864-EB4B-975A-CCF5B80F082F}"/>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tx1"/>
                </a:solidFill>
                <a:latin typeface="Arial" panose="020B0604020202020204" pitchFamily="34" charset="0"/>
                <a:cs typeface="Arial" panose="020B0604020202020204" pitchFamily="34" charset="0"/>
              </a:defRPr>
            </a:lvl1pPr>
          </a:lstStyle>
          <a:p>
            <a:fld id="{197342E9-89D0-D246-B0E5-635614E13D75}" type="datetime1">
              <a:rPr lang="en-GB" smtClean="0"/>
              <a:pPr/>
              <a:t>30/09/2025</a:t>
            </a:fld>
            <a:endParaRPr lang="en-US"/>
          </a:p>
        </p:txBody>
      </p:sp>
      <p:pic>
        <p:nvPicPr>
          <p:cNvPr id="9" name="Picture 8">
            <a:extLst>
              <a:ext uri="{FF2B5EF4-FFF2-40B4-BE49-F238E27FC236}">
                <a16:creationId xmlns:a16="http://schemas.microsoft.com/office/drawing/2014/main" id="{DFF11451-0260-374E-A4F5-FD6B016EFC15}"/>
              </a:ext>
            </a:extLst>
          </p:cNvPr>
          <p:cNvPicPr>
            <a:picLocks noChangeAspect="1"/>
          </p:cNvPicPr>
          <p:nvPr userDrawn="1"/>
        </p:nvPicPr>
        <p:blipFill>
          <a:blip r:embed="rId2"/>
          <a:stretch>
            <a:fillRect/>
          </a:stretch>
        </p:blipFill>
        <p:spPr>
          <a:xfrm>
            <a:off x="232012" y="5641648"/>
            <a:ext cx="11517074" cy="1189056"/>
          </a:xfrm>
          <a:prstGeom prst="rect">
            <a:avLst/>
          </a:prstGeom>
        </p:spPr>
      </p:pic>
      <p:pic>
        <p:nvPicPr>
          <p:cNvPr id="4" name="Picture 3">
            <a:extLst>
              <a:ext uri="{FF2B5EF4-FFF2-40B4-BE49-F238E27FC236}">
                <a16:creationId xmlns:a16="http://schemas.microsoft.com/office/drawing/2014/main" id="{F48E08D6-5C4B-B44F-AAEE-F9DADB668EF3}"/>
              </a:ext>
            </a:extLst>
          </p:cNvPr>
          <p:cNvPicPr>
            <a:picLocks noChangeAspect="1"/>
          </p:cNvPicPr>
          <p:nvPr userDrawn="1"/>
        </p:nvPicPr>
        <p:blipFill>
          <a:blip r:embed="rId3"/>
          <a:stretch>
            <a:fillRect/>
          </a:stretch>
        </p:blipFill>
        <p:spPr>
          <a:xfrm>
            <a:off x="442912" y="821854"/>
            <a:ext cx="3427412" cy="969268"/>
          </a:xfrm>
          <a:prstGeom prst="rect">
            <a:avLst/>
          </a:prstGeom>
        </p:spPr>
      </p:pic>
    </p:spTree>
    <p:extLst>
      <p:ext uri="{BB962C8B-B14F-4D97-AF65-F5344CB8AC3E}">
        <p14:creationId xmlns:p14="http://schemas.microsoft.com/office/powerpoint/2010/main" val="144564443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Unsymetric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7416800" cy="370840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itle 1">
            <a:extLst>
              <a:ext uri="{FF2B5EF4-FFF2-40B4-BE49-F238E27FC236}">
                <a16:creationId xmlns:a16="http://schemas.microsoft.com/office/drawing/2014/main" id="{FB21EC89-DA5A-2B4B-B94A-FD5D13BA4A1F}"/>
              </a:ext>
            </a:extLst>
          </p:cNvPr>
          <p:cNvSpPr>
            <a:spLocks noGrp="1"/>
          </p:cNvSpPr>
          <p:nvPr>
            <p:ph type="title"/>
          </p:nvPr>
        </p:nvSpPr>
        <p:spPr>
          <a:xfrm>
            <a:off x="442912" y="800100"/>
            <a:ext cx="11306175" cy="1001983"/>
          </a:xfrm>
          <a:prstGeom prst="rect">
            <a:avLst/>
          </a:prstGeom>
        </p:spPr>
        <p:txBody>
          <a:bodyPr/>
          <a:lstStyle/>
          <a:p>
            <a:r>
              <a:rPr lang="en-GB"/>
              <a:t>Click to edit Master title style</a:t>
            </a:r>
            <a:endParaRPr lang="en-US"/>
          </a:p>
        </p:txBody>
      </p:sp>
      <p:sp>
        <p:nvSpPr>
          <p:cNvPr id="10" name="Rectangle 9">
            <a:extLst>
              <a:ext uri="{FF2B5EF4-FFF2-40B4-BE49-F238E27FC236}">
                <a16:creationId xmlns:a16="http://schemas.microsoft.com/office/drawing/2014/main" id="{9FDB936F-20FE-4F4E-A381-0A8F2F0932BF}"/>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B239072-54E3-D840-94FF-59B5A3DB678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2" name="Picture 11">
            <a:extLst>
              <a:ext uri="{FF2B5EF4-FFF2-40B4-BE49-F238E27FC236}">
                <a16:creationId xmlns:a16="http://schemas.microsoft.com/office/drawing/2014/main" id="{A23C9158-08AC-B445-9748-F78BD906B11E}"/>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299783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Unsymetrical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3" y="2813048"/>
            <a:ext cx="3529012" cy="2884489"/>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1989138"/>
            <a:ext cx="7416800" cy="370840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itle 1">
            <a:extLst>
              <a:ext uri="{FF2B5EF4-FFF2-40B4-BE49-F238E27FC236}">
                <a16:creationId xmlns:a16="http://schemas.microsoft.com/office/drawing/2014/main" id="{62BBD38C-D5E6-E14C-82D7-CDA28865EBF1}"/>
              </a:ext>
            </a:extLst>
          </p:cNvPr>
          <p:cNvSpPr>
            <a:spLocks noGrp="1"/>
          </p:cNvSpPr>
          <p:nvPr>
            <p:ph type="title"/>
          </p:nvPr>
        </p:nvSpPr>
        <p:spPr>
          <a:xfrm>
            <a:off x="442912" y="800100"/>
            <a:ext cx="11306175" cy="1001983"/>
          </a:xfrm>
          <a:prstGeom prst="rect">
            <a:avLst/>
          </a:prstGeom>
        </p:spPr>
        <p:txBody>
          <a:bodyPr/>
          <a:lstStyle/>
          <a:p>
            <a:r>
              <a:rPr lang="en-GB"/>
              <a:t>Click to edit Master title style</a:t>
            </a:r>
            <a:endParaRPr lang="en-US"/>
          </a:p>
        </p:txBody>
      </p:sp>
      <p:sp>
        <p:nvSpPr>
          <p:cNvPr id="17" name="Text Placeholder 2">
            <a:extLst>
              <a:ext uri="{FF2B5EF4-FFF2-40B4-BE49-F238E27FC236}">
                <a16:creationId xmlns:a16="http://schemas.microsoft.com/office/drawing/2014/main" id="{14952491-1CB4-104F-95DC-3C7A95C113BA}"/>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 name="Rectangle 9">
            <a:extLst>
              <a:ext uri="{FF2B5EF4-FFF2-40B4-BE49-F238E27FC236}">
                <a16:creationId xmlns:a16="http://schemas.microsoft.com/office/drawing/2014/main" id="{665613FF-87B6-1242-9B4A-D1C3901D261A}"/>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80A7B3E-714F-AB48-A595-128A6711E7C4}"/>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4" name="Straight Connector 13">
            <a:extLst>
              <a:ext uri="{FF2B5EF4-FFF2-40B4-BE49-F238E27FC236}">
                <a16:creationId xmlns:a16="http://schemas.microsoft.com/office/drawing/2014/main" id="{14258EC2-13AA-864B-A386-3B584B311812}"/>
              </a:ext>
            </a:extLst>
          </p:cNvPr>
          <p:cNvCxnSpPr>
            <a:cxnSpLocks/>
          </p:cNvCxnSpPr>
          <p:nvPr userDrawn="1"/>
        </p:nvCxnSpPr>
        <p:spPr>
          <a:xfrm>
            <a:off x="4429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55D7BAC-0665-5645-9AC1-ACF78E923F54}"/>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154937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3529013" cy="370840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2">
            <a:extLst>
              <a:ext uri="{FF2B5EF4-FFF2-40B4-BE49-F238E27FC236}">
                <a16:creationId xmlns:a16="http://schemas.microsoft.com/office/drawing/2014/main" id="{A2572A3E-7061-AE46-B81E-7EEEF4B2F2AD}"/>
              </a:ext>
            </a:extLst>
          </p:cNvPr>
          <p:cNvSpPr>
            <a:spLocks noGrp="1"/>
          </p:cNvSpPr>
          <p:nvPr>
            <p:ph idx="13"/>
          </p:nvPr>
        </p:nvSpPr>
        <p:spPr>
          <a:xfrm>
            <a:off x="8221664" y="1989138"/>
            <a:ext cx="3527423" cy="370840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itle 1">
            <a:extLst>
              <a:ext uri="{FF2B5EF4-FFF2-40B4-BE49-F238E27FC236}">
                <a16:creationId xmlns:a16="http://schemas.microsoft.com/office/drawing/2014/main" id="{1C9432BC-F7ED-AD44-955D-1B98B2278695}"/>
              </a:ext>
            </a:extLst>
          </p:cNvPr>
          <p:cNvSpPr>
            <a:spLocks noGrp="1"/>
          </p:cNvSpPr>
          <p:nvPr>
            <p:ph type="title"/>
          </p:nvPr>
        </p:nvSpPr>
        <p:spPr>
          <a:xfrm>
            <a:off x="442912" y="800100"/>
            <a:ext cx="11306175" cy="1001983"/>
          </a:xfrm>
          <a:prstGeom prst="rect">
            <a:avLst/>
          </a:prstGeom>
        </p:spPr>
        <p:txBody>
          <a:bodyPr/>
          <a:lstStyle/>
          <a:p>
            <a:r>
              <a:rPr lang="en-GB"/>
              <a:t>Click to edit Master title style</a:t>
            </a:r>
            <a:endParaRPr lang="en-US"/>
          </a:p>
        </p:txBody>
      </p:sp>
      <p:sp>
        <p:nvSpPr>
          <p:cNvPr id="11" name="Rectangle 10">
            <a:extLst>
              <a:ext uri="{FF2B5EF4-FFF2-40B4-BE49-F238E27FC236}">
                <a16:creationId xmlns:a16="http://schemas.microsoft.com/office/drawing/2014/main" id="{7510C95B-C793-6442-96A7-72C4D9B9D63A}"/>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F2A406-933C-EA4D-8AD9-6DEDE6DC43F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3" name="Picture 12">
            <a:extLst>
              <a:ext uri="{FF2B5EF4-FFF2-40B4-BE49-F238E27FC236}">
                <a16:creationId xmlns:a16="http://schemas.microsoft.com/office/drawing/2014/main" id="{4C36DCE0-4DF3-CF4A-B791-AC31918D58FC}"/>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478821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2" y="2813048"/>
            <a:ext cx="3529013" cy="288449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ADD979E-7EEF-5D4A-8AC3-74C6CE848442}"/>
              </a:ext>
            </a:extLst>
          </p:cNvPr>
          <p:cNvSpPr>
            <a:spLocks noGrp="1"/>
          </p:cNvSpPr>
          <p:nvPr>
            <p:ph type="body" sz="quarter" idx="3"/>
          </p:nvPr>
        </p:nvSpPr>
        <p:spPr>
          <a:xfrm>
            <a:off x="8220075" y="1989138"/>
            <a:ext cx="3527425"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2813047"/>
            <a:ext cx="3527425" cy="288449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C43422A0-145A-7943-95AD-B9C948D26B2D}"/>
              </a:ext>
            </a:extLst>
          </p:cNvPr>
          <p:cNvSpPr>
            <a:spLocks noGrp="1"/>
          </p:cNvSpPr>
          <p:nvPr>
            <p:ph sz="quarter" idx="10"/>
          </p:nvPr>
        </p:nvSpPr>
        <p:spPr>
          <a:xfrm>
            <a:off x="8220076" y="2813046"/>
            <a:ext cx="3529012" cy="2884491"/>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itle 1">
            <a:extLst>
              <a:ext uri="{FF2B5EF4-FFF2-40B4-BE49-F238E27FC236}">
                <a16:creationId xmlns:a16="http://schemas.microsoft.com/office/drawing/2014/main" id="{AC1D1754-6A16-0A4B-9E06-5B285B1354A6}"/>
              </a:ext>
            </a:extLst>
          </p:cNvPr>
          <p:cNvSpPr>
            <a:spLocks noGrp="1"/>
          </p:cNvSpPr>
          <p:nvPr>
            <p:ph type="title"/>
          </p:nvPr>
        </p:nvSpPr>
        <p:spPr>
          <a:xfrm>
            <a:off x="442912" y="800100"/>
            <a:ext cx="11306175" cy="1001983"/>
          </a:xfrm>
          <a:prstGeom prst="rect">
            <a:avLst/>
          </a:prstGeom>
        </p:spPr>
        <p:txBody>
          <a:bodyPr/>
          <a:lstStyle/>
          <a:p>
            <a:r>
              <a:rPr lang="en-GB"/>
              <a:t>Click to edit Master title style</a:t>
            </a:r>
            <a:endParaRPr lang="en-US"/>
          </a:p>
        </p:txBody>
      </p:sp>
      <p:sp>
        <p:nvSpPr>
          <p:cNvPr id="20" name="Text Placeholder 2">
            <a:extLst>
              <a:ext uri="{FF2B5EF4-FFF2-40B4-BE49-F238E27FC236}">
                <a16:creationId xmlns:a16="http://schemas.microsoft.com/office/drawing/2014/main" id="{760B23AA-B159-A04B-A49B-76835B62994D}"/>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1" name="Text Placeholder 2">
            <a:extLst>
              <a:ext uri="{FF2B5EF4-FFF2-40B4-BE49-F238E27FC236}">
                <a16:creationId xmlns:a16="http://schemas.microsoft.com/office/drawing/2014/main" id="{EF568595-A127-5846-A037-D0819A0252E6}"/>
              </a:ext>
            </a:extLst>
          </p:cNvPr>
          <p:cNvSpPr>
            <a:spLocks noGrp="1"/>
          </p:cNvSpPr>
          <p:nvPr>
            <p:ph type="body" idx="13"/>
          </p:nvPr>
        </p:nvSpPr>
        <p:spPr>
          <a:xfrm>
            <a:off x="4332288" y="1989138"/>
            <a:ext cx="3527425"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3" name="Rectangle 12">
            <a:extLst>
              <a:ext uri="{FF2B5EF4-FFF2-40B4-BE49-F238E27FC236}">
                <a16:creationId xmlns:a16="http://schemas.microsoft.com/office/drawing/2014/main" id="{11F7FF29-B1B6-8442-A145-D12AFF86234C}"/>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E3B686C-EC9C-6344-8FB9-64E983AEE48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3" name="Straight Connector 2">
            <a:extLst>
              <a:ext uri="{FF2B5EF4-FFF2-40B4-BE49-F238E27FC236}">
                <a16:creationId xmlns:a16="http://schemas.microsoft.com/office/drawing/2014/main" id="{27A7AEBA-DE94-3649-9F85-41B7E46DB459}"/>
              </a:ext>
            </a:extLst>
          </p:cNvPr>
          <p:cNvCxnSpPr>
            <a:cxnSpLocks/>
          </p:cNvCxnSpPr>
          <p:nvPr userDrawn="1"/>
        </p:nvCxnSpPr>
        <p:spPr>
          <a:xfrm>
            <a:off x="4429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79F11EA-2779-8A40-A867-5D192DAD1113}"/>
              </a:ext>
            </a:extLst>
          </p:cNvPr>
          <p:cNvCxnSpPr>
            <a:cxnSpLocks/>
          </p:cNvCxnSpPr>
          <p:nvPr userDrawn="1"/>
        </p:nvCxnSpPr>
        <p:spPr>
          <a:xfrm>
            <a:off x="43291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4BEB1C0-51C1-1B40-A5C2-522368FD1EA0}"/>
              </a:ext>
            </a:extLst>
          </p:cNvPr>
          <p:cNvCxnSpPr>
            <a:cxnSpLocks/>
          </p:cNvCxnSpPr>
          <p:nvPr userDrawn="1"/>
        </p:nvCxnSpPr>
        <p:spPr>
          <a:xfrm>
            <a:off x="8220075" y="2708543"/>
            <a:ext cx="35115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33B1E477-135A-B24A-9425-32ABD7C43429}"/>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335327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B048F09A-B384-8C49-9343-9C78BE372438}"/>
              </a:ext>
            </a:extLst>
          </p:cNvPr>
          <p:cNvSpPr>
            <a:spLocks noGrp="1"/>
          </p:cNvSpPr>
          <p:nvPr>
            <p:ph type="ctrTitle"/>
          </p:nvPr>
        </p:nvSpPr>
        <p:spPr>
          <a:xfrm>
            <a:off x="1406632" y="1989138"/>
            <a:ext cx="9378733" cy="2372252"/>
          </a:xfrm>
          <a:prstGeom prst="rect">
            <a:avLst/>
          </a:prstGeom>
        </p:spPr>
        <p:txBody>
          <a:bodyPr lIns="0" rIns="90000" anchor="ctr" anchorCtr="0">
            <a:normAutofit/>
          </a:bodyPr>
          <a:lstStyle>
            <a:lvl1pPr algn="l">
              <a:defRPr sz="4500" b="1">
                <a:solidFill>
                  <a:srgbClr val="821E69"/>
                </a:solidFill>
              </a:defRPr>
            </a:lvl1pPr>
          </a:lstStyle>
          <a:p>
            <a:r>
              <a:rPr lang="en-GB"/>
              <a:t>Click to edit Master title style</a:t>
            </a:r>
            <a:endParaRPr lang="en-US"/>
          </a:p>
        </p:txBody>
      </p:sp>
      <p:sp>
        <p:nvSpPr>
          <p:cNvPr id="24" name="Subtitle 2">
            <a:extLst>
              <a:ext uri="{FF2B5EF4-FFF2-40B4-BE49-F238E27FC236}">
                <a16:creationId xmlns:a16="http://schemas.microsoft.com/office/drawing/2014/main" id="{338F5E73-6BFD-7748-BFD6-93FCF46A77EB}"/>
              </a:ext>
            </a:extLst>
          </p:cNvPr>
          <p:cNvSpPr>
            <a:spLocks noGrp="1"/>
          </p:cNvSpPr>
          <p:nvPr>
            <p:ph type="subTitle" idx="1"/>
          </p:nvPr>
        </p:nvSpPr>
        <p:spPr>
          <a:xfrm>
            <a:off x="1406632" y="4542366"/>
            <a:ext cx="9378733" cy="1155172"/>
          </a:xfrm>
          <a:prstGeom prst="rect">
            <a:avLst/>
          </a:prstGeom>
        </p:spPr>
        <p:txBody>
          <a:bodyPr lIns="0" anchor="ctr" anchorCtr="0">
            <a:normAutofit/>
          </a:bodyPr>
          <a:lstStyle>
            <a:lvl1pPr marL="0" indent="0" algn="l">
              <a:buNone/>
              <a:defRPr sz="30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4" name="Rectangle 13">
            <a:extLst>
              <a:ext uri="{FF2B5EF4-FFF2-40B4-BE49-F238E27FC236}">
                <a16:creationId xmlns:a16="http://schemas.microsoft.com/office/drawing/2014/main" id="{DA445871-F22C-8149-89B5-7B905A45C8BB}"/>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492D590-6370-9248-A87D-7C043CEB1B9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2" name="Picture 1">
            <a:extLst>
              <a:ext uri="{FF2B5EF4-FFF2-40B4-BE49-F238E27FC236}">
                <a16:creationId xmlns:a16="http://schemas.microsoft.com/office/drawing/2014/main" id="{D3F8CF18-CDBA-A947-85C6-770E2EC78F8A}"/>
              </a:ext>
            </a:extLst>
          </p:cNvPr>
          <p:cNvPicPr>
            <a:picLocks noChangeAspect="1"/>
          </p:cNvPicPr>
          <p:nvPr userDrawn="1"/>
        </p:nvPicPr>
        <p:blipFill>
          <a:blip r:embed="rId2"/>
          <a:stretch>
            <a:fillRect/>
          </a:stretch>
        </p:blipFill>
        <p:spPr>
          <a:xfrm>
            <a:off x="442913" y="1010601"/>
            <a:ext cx="977432" cy="797562"/>
          </a:xfrm>
          <a:prstGeom prst="rect">
            <a:avLst/>
          </a:prstGeom>
        </p:spPr>
      </p:pic>
      <p:pic>
        <p:nvPicPr>
          <p:cNvPr id="17" name="Picture 16">
            <a:extLst>
              <a:ext uri="{FF2B5EF4-FFF2-40B4-BE49-F238E27FC236}">
                <a16:creationId xmlns:a16="http://schemas.microsoft.com/office/drawing/2014/main" id="{4F2125AF-5301-C24E-AF5E-52CD0605CD59}"/>
              </a:ext>
            </a:extLst>
          </p:cNvPr>
          <p:cNvPicPr>
            <a:picLocks noChangeAspect="1"/>
          </p:cNvPicPr>
          <p:nvPr userDrawn="1"/>
        </p:nvPicPr>
        <p:blipFill>
          <a:blip r:embed="rId2"/>
          <a:stretch>
            <a:fillRect/>
          </a:stretch>
        </p:blipFill>
        <p:spPr>
          <a:xfrm rot="10800000">
            <a:off x="10771654" y="4899976"/>
            <a:ext cx="977432" cy="797562"/>
          </a:xfrm>
          <a:prstGeom prst="rect">
            <a:avLst/>
          </a:prstGeom>
        </p:spPr>
      </p:pic>
      <p:pic>
        <p:nvPicPr>
          <p:cNvPr id="9" name="Picture 8">
            <a:extLst>
              <a:ext uri="{FF2B5EF4-FFF2-40B4-BE49-F238E27FC236}">
                <a16:creationId xmlns:a16="http://schemas.microsoft.com/office/drawing/2014/main" id="{C01AF797-BDF0-9649-8ED0-B1A94DB760A2}"/>
              </a:ext>
            </a:extLst>
          </p:cNvPr>
          <p:cNvPicPr>
            <a:picLocks noChangeAspect="1"/>
          </p:cNvPicPr>
          <p:nvPr userDrawn="1"/>
        </p:nvPicPr>
        <p:blipFill>
          <a:blip r:embed="rId3"/>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978120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tle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1989138"/>
            <a:ext cx="11306175" cy="1848949"/>
          </a:xfrm>
          <a:prstGeom prst="rect">
            <a:avLst/>
          </a:prstGeom>
        </p:spPr>
        <p:txBody>
          <a:bodyPr lIns="0" rIns="90000" anchor="b"/>
          <a:lstStyle>
            <a:lvl1pPr algn="l">
              <a:defRPr sz="6000" b="1">
                <a:solidFill>
                  <a:schemeClr val="bg1"/>
                </a:solidFill>
              </a:defRPr>
            </a:lvl1pPr>
          </a:lstStyle>
          <a:p>
            <a:r>
              <a:rPr lang="en-GB"/>
              <a:t>Click to edit Master title style</a:t>
            </a:r>
            <a:endParaRPr lang="en-US"/>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821E6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3" name="Rectangle 12">
            <a:extLst>
              <a:ext uri="{FF2B5EF4-FFF2-40B4-BE49-F238E27FC236}">
                <a16:creationId xmlns:a16="http://schemas.microsoft.com/office/drawing/2014/main" id="{C03F878E-DE03-2942-B907-3CF8B4BF5BA7}"/>
              </a:ext>
            </a:extLst>
          </p:cNvPr>
          <p:cNvSpPr/>
          <p:nvPr userDrawn="1"/>
        </p:nvSpPr>
        <p:spPr>
          <a:xfrm>
            <a:off x="0" y="0"/>
            <a:ext cx="12192000" cy="441325"/>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946D80A-BB91-1241-848B-6B912282049B}"/>
              </a:ext>
            </a:extLst>
          </p:cNvPr>
          <p:cNvSpPr/>
          <p:nvPr userDrawn="1"/>
        </p:nvSpPr>
        <p:spPr>
          <a:xfrm>
            <a:off x="0" y="6742113"/>
            <a:ext cx="12191999" cy="125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846EAD9-019B-7E48-B955-761A2E21FBB3}"/>
              </a:ext>
            </a:extLst>
          </p:cNvPr>
          <p:cNvPicPr>
            <a:picLocks noChangeAspect="1"/>
          </p:cNvPicPr>
          <p:nvPr userDrawn="1"/>
        </p:nvPicPr>
        <p:blipFill>
          <a:blip r:embed="rId2"/>
          <a:srcRect/>
          <a:stretch/>
        </p:blipFill>
        <p:spPr>
          <a:xfrm>
            <a:off x="442913" y="5832766"/>
            <a:ext cx="2429352" cy="685021"/>
          </a:xfrm>
          <a:prstGeom prst="rect">
            <a:avLst/>
          </a:prstGeom>
        </p:spPr>
      </p:pic>
    </p:spTree>
    <p:extLst>
      <p:ext uri="{BB962C8B-B14F-4D97-AF65-F5344CB8AC3E}">
        <p14:creationId xmlns:p14="http://schemas.microsoft.com/office/powerpoint/2010/main" val="37104727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rmal Purpl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a:t>Click to edit Master title style</a:t>
            </a:r>
            <a:endParaRPr lang="en-US"/>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C7017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1" name="Rectangle 10">
            <a:extLst>
              <a:ext uri="{FF2B5EF4-FFF2-40B4-BE49-F238E27FC236}">
                <a16:creationId xmlns:a16="http://schemas.microsoft.com/office/drawing/2014/main" id="{B669F709-E7C3-C149-A260-3C4BD44CD5DB}"/>
              </a:ext>
            </a:extLst>
          </p:cNvPr>
          <p:cNvSpPr/>
          <p:nvPr userDrawn="1"/>
        </p:nvSpPr>
        <p:spPr>
          <a:xfrm>
            <a:off x="0" y="1"/>
            <a:ext cx="12192000" cy="4526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9635ED3-5E00-7F4E-9AE5-AF4B24A44CF5}"/>
              </a:ext>
            </a:extLst>
          </p:cNvPr>
          <p:cNvSpPr/>
          <p:nvPr userDrawn="1"/>
        </p:nvSpPr>
        <p:spPr>
          <a:xfrm>
            <a:off x="0" y="6742113"/>
            <a:ext cx="12191999" cy="125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pic>
        <p:nvPicPr>
          <p:cNvPr id="12" name="Picture 11">
            <a:extLst>
              <a:ext uri="{FF2B5EF4-FFF2-40B4-BE49-F238E27FC236}">
                <a16:creationId xmlns:a16="http://schemas.microsoft.com/office/drawing/2014/main" id="{B0644EBE-7026-5544-BDC9-6245FED4C978}"/>
              </a:ext>
            </a:extLst>
          </p:cNvPr>
          <p:cNvPicPr>
            <a:picLocks noChangeAspect="1"/>
          </p:cNvPicPr>
          <p:nvPr userDrawn="1"/>
        </p:nvPicPr>
        <p:blipFill>
          <a:blip r:embed="rId2"/>
          <a:srcRect/>
          <a:stretch/>
        </p:blipFill>
        <p:spPr>
          <a:xfrm>
            <a:off x="442913" y="5832766"/>
            <a:ext cx="2429352" cy="685021"/>
          </a:xfrm>
          <a:prstGeom prst="rect">
            <a:avLst/>
          </a:prstGeom>
        </p:spPr>
      </p:pic>
    </p:spTree>
    <p:extLst>
      <p:ext uri="{BB962C8B-B14F-4D97-AF65-F5344CB8AC3E}">
        <p14:creationId xmlns:p14="http://schemas.microsoft.com/office/powerpoint/2010/main" val="2342468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esentation End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05F40A0-24CE-1A4E-BEAA-839D1ED1AA27}"/>
              </a:ext>
            </a:extLst>
          </p:cNvPr>
          <p:cNvSpPr/>
          <p:nvPr userDrawn="1"/>
        </p:nvSpPr>
        <p:spPr>
          <a:xfrm>
            <a:off x="0" y="441326"/>
            <a:ext cx="12191999" cy="6300786"/>
          </a:xfrm>
          <a:prstGeom prst="rect">
            <a:avLst/>
          </a:prstGeom>
          <a:gradFill>
            <a:gsLst>
              <a:gs pos="75000">
                <a:srgbClr val="821E69"/>
              </a:gs>
              <a:gs pos="0">
                <a:srgbClr val="C7017F"/>
              </a:gs>
            </a:gsLst>
            <a:lin ang="108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rgbClr val="E6005B"/>
              </a:solidFill>
            </a:endParaRPr>
          </a:p>
        </p:txBody>
      </p:sp>
      <p:sp>
        <p:nvSpPr>
          <p:cNvPr id="2" name="TextBox 1">
            <a:extLst>
              <a:ext uri="{FF2B5EF4-FFF2-40B4-BE49-F238E27FC236}">
                <a16:creationId xmlns:a16="http://schemas.microsoft.com/office/drawing/2014/main" id="{DEE1A0BD-8134-9B4A-AE3E-E7C0EECCD029}"/>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a:solidFill>
                  <a:schemeClr val="bg1"/>
                </a:solidFill>
              </a:rPr>
              <a:t>Thank you</a:t>
            </a:r>
          </a:p>
        </p:txBody>
      </p:sp>
      <p:pic>
        <p:nvPicPr>
          <p:cNvPr id="7" name="Picture 6">
            <a:extLst>
              <a:ext uri="{FF2B5EF4-FFF2-40B4-BE49-F238E27FC236}">
                <a16:creationId xmlns:a16="http://schemas.microsoft.com/office/drawing/2014/main" id="{F6987525-B118-1D42-AD55-2D98CDF5D50D}"/>
              </a:ext>
            </a:extLst>
          </p:cNvPr>
          <p:cNvPicPr>
            <a:picLocks noChangeAspect="1"/>
          </p:cNvPicPr>
          <p:nvPr userDrawn="1"/>
        </p:nvPicPr>
        <p:blipFill>
          <a:blip r:embed="rId2"/>
          <a:srcRect/>
          <a:stretch/>
        </p:blipFill>
        <p:spPr>
          <a:xfrm>
            <a:off x="442913" y="821854"/>
            <a:ext cx="3427412" cy="966450"/>
          </a:xfrm>
          <a:prstGeom prst="rect">
            <a:avLst/>
          </a:prstGeom>
        </p:spPr>
      </p:pic>
    </p:spTree>
    <p:extLst>
      <p:ext uri="{BB962C8B-B14F-4D97-AF65-F5344CB8AC3E}">
        <p14:creationId xmlns:p14="http://schemas.microsoft.com/office/powerpoint/2010/main" val="287245452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8C3D7-6B58-534F-B5BE-3C70A598EA2A}"/>
              </a:ext>
            </a:extLst>
          </p:cNvPr>
          <p:cNvSpPr>
            <a:spLocks noGrp="1"/>
          </p:cNvSpPr>
          <p:nvPr>
            <p:ph type="title"/>
          </p:nvPr>
        </p:nvSpPr>
        <p:spPr>
          <a:xfrm>
            <a:off x="609600" y="363537"/>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832E1DF-D594-7E42-8EED-DB3A7813724C}"/>
              </a:ext>
            </a:extLst>
          </p:cNvPr>
          <p:cNvSpPr>
            <a:spLocks noGrp="1"/>
          </p:cNvSpPr>
          <p:nvPr>
            <p:ph idx="1"/>
          </p:nvPr>
        </p:nvSpPr>
        <p:spPr>
          <a:xfrm>
            <a:off x="609600" y="1825625"/>
            <a:ext cx="10744200" cy="4351338"/>
          </a:xfrm>
        </p:spPr>
        <p:txBody>
          <a:bodyPr/>
          <a:lstStyle>
            <a:lvl1pPr>
              <a:defRPr sz="3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FD78E5-4F49-A748-8121-3490477848E5}"/>
              </a:ext>
            </a:extLst>
          </p:cNvPr>
          <p:cNvSpPr>
            <a:spLocks noGrp="1"/>
          </p:cNvSpPr>
          <p:nvPr>
            <p:ph type="dt" sz="half" idx="10"/>
          </p:nvPr>
        </p:nvSpPr>
        <p:spPr/>
        <p:txBody>
          <a:bodyPr/>
          <a:lstStyle/>
          <a:p>
            <a:fld id="{EF6119B6-9923-0B4C-86EA-F5E54D184E30}" type="datetimeFigureOut">
              <a:rPr lang="en-US" smtClean="0"/>
              <a:t>9/30/2025</a:t>
            </a:fld>
            <a:endParaRPr lang="en-US"/>
          </a:p>
        </p:txBody>
      </p:sp>
      <p:sp>
        <p:nvSpPr>
          <p:cNvPr id="5" name="Footer Placeholder 4">
            <a:extLst>
              <a:ext uri="{FF2B5EF4-FFF2-40B4-BE49-F238E27FC236}">
                <a16:creationId xmlns:a16="http://schemas.microsoft.com/office/drawing/2014/main" id="{D193CAFB-31A2-9843-A817-93E6C0D766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62F430F-4C61-0D49-8752-53BD487D17EA}"/>
              </a:ext>
            </a:extLst>
          </p:cNvPr>
          <p:cNvSpPr>
            <a:spLocks noGrp="1"/>
          </p:cNvSpPr>
          <p:nvPr>
            <p:ph type="sldNum" sz="quarter" idx="12"/>
          </p:nvPr>
        </p:nvSpPr>
        <p:spPr/>
        <p:txBody>
          <a:bodyPr/>
          <a:lstStyle/>
          <a:p>
            <a:fld id="{08EB556A-7085-4744-9B15-520D39DDF215}" type="slidenum">
              <a:rPr lang="en-US" smtClean="0"/>
              <a:t>‹#›</a:t>
            </a:fld>
            <a:endParaRPr lang="en-US"/>
          </a:p>
        </p:txBody>
      </p:sp>
    </p:spTree>
    <p:extLst>
      <p:ext uri="{BB962C8B-B14F-4D97-AF65-F5344CB8AC3E}">
        <p14:creationId xmlns:p14="http://schemas.microsoft.com/office/powerpoint/2010/main" val="515390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With line">
    <p:spTree>
      <p:nvGrpSpPr>
        <p:cNvPr id="1" name=""/>
        <p:cNvGrpSpPr/>
        <p:nvPr/>
      </p:nvGrpSpPr>
      <p:grpSpPr>
        <a:xfrm>
          <a:off x="0" y="0"/>
          <a:ext cx="0" cy="0"/>
          <a:chOff x="0" y="0"/>
          <a:chExt cx="0" cy="0"/>
        </a:xfrm>
      </p:grpSpPr>
      <p:graphicFrame>
        <p:nvGraphicFramePr>
          <p:cNvPr id="6" name="Objekt 5" hidden="1"/>
          <p:cNvGraphicFramePr>
            <a:graphicFrameLocks/>
          </p:cNvGraphicFramePr>
          <p:nvPr>
            <p:custDataLst>
              <p:tags r:id="rId1"/>
            </p:custDataLst>
          </p:nvPr>
        </p:nvGraphicFramePr>
        <p:xfrm>
          <a:off x="0" y="0"/>
          <a:ext cx="195384" cy="158750"/>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6" name="Objekt 5"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95384"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 name="Pladsholder til indhold 2"/>
          <p:cNvSpPr>
            <a:spLocks noGrp="1"/>
          </p:cNvSpPr>
          <p:nvPr>
            <p:ph idx="15" hasCustomPrompt="1"/>
          </p:nvPr>
        </p:nvSpPr>
        <p:spPr>
          <a:xfrm>
            <a:off x="431370" y="1748855"/>
            <a:ext cx="11236375" cy="907364"/>
          </a:xfrm>
          <a:prstGeom prst="rect">
            <a:avLst/>
          </a:prstGeom>
        </p:spPr>
        <p:txBody>
          <a:bodyPr/>
          <a:lstStyle>
            <a:lvl1pPr>
              <a:defRPr sz="1108">
                <a:solidFill>
                  <a:schemeClr val="tx1"/>
                </a:solidFill>
              </a:defRPr>
            </a:lvl1pPr>
            <a:lvl2pPr marL="320927" indent="-158265">
              <a:buFont typeface="Courier New" panose="02070309020205020404" pitchFamily="49" charset="0"/>
              <a:buChar char="o"/>
              <a:defRPr sz="1015">
                <a:solidFill>
                  <a:schemeClr val="tx1"/>
                </a:solidFill>
              </a:defRPr>
            </a:lvl2pPr>
            <a:lvl3pPr>
              <a:defRPr sz="923">
                <a:solidFill>
                  <a:schemeClr val="tx1"/>
                </a:solidFill>
              </a:defRPr>
            </a:lvl3pPr>
          </a:lstStyle>
          <a:p>
            <a:pPr lvl="0"/>
            <a:r>
              <a:rPr lang="en-GB" noProof="0"/>
              <a:t>Click to modify master text</a:t>
            </a:r>
          </a:p>
          <a:p>
            <a:pPr lvl="1"/>
            <a:r>
              <a:rPr lang="en-GB" noProof="0"/>
              <a:t>First level</a:t>
            </a:r>
          </a:p>
          <a:p>
            <a:pPr lvl="2"/>
            <a:r>
              <a:rPr lang="en-GB" noProof="0"/>
              <a:t>Second level</a:t>
            </a:r>
          </a:p>
          <a:p>
            <a:pPr lvl="0"/>
            <a:endParaRPr lang="en-GB" noProof="0"/>
          </a:p>
        </p:txBody>
      </p:sp>
      <p:sp>
        <p:nvSpPr>
          <p:cNvPr id="13" name="Rectangle 12"/>
          <p:cNvSpPr/>
          <p:nvPr userDrawn="1"/>
        </p:nvSpPr>
        <p:spPr bwMode="auto">
          <a:xfrm>
            <a:off x="0" y="-2"/>
            <a:ext cx="12192000" cy="1080593"/>
          </a:xfrm>
          <a:prstGeom prst="rect">
            <a:avLst/>
          </a:prstGeom>
          <a:solidFill>
            <a:srgbClr val="6D6D6D"/>
          </a:solidFill>
          <a:ln w="9525">
            <a:noFill/>
            <a:miter lim="800000"/>
            <a:headEnd/>
            <a:tailEnd/>
          </a:ln>
          <a:effectLst/>
        </p:spPr>
        <p:txBody>
          <a:bodyPr rot="0" spcFirstLastPara="0" vertOverflow="overflow" horzOverflow="overflow" vert="horz" wrap="square" lIns="99692" tIns="99692" rIns="99692" bIns="99692" numCol="1" spcCol="0" rtlCol="0" fromWordArt="0" anchor="ctr" anchorCtr="0" forceAA="0" compatLnSpc="1">
            <a:prstTxWarp prst="textNoShape">
              <a:avLst/>
            </a:prstTxWarp>
            <a:noAutofit/>
          </a:bodyPr>
          <a:lstStyle/>
          <a:p>
            <a:pPr algn="l"/>
            <a:endParaRPr lang="en-GB" sz="1108">
              <a:solidFill>
                <a:schemeClr val="bg1"/>
              </a:solidFill>
            </a:endParaRPr>
          </a:p>
        </p:txBody>
      </p:sp>
      <p:cxnSp>
        <p:nvCxnSpPr>
          <p:cNvPr id="14" name="Straight Connector 13"/>
          <p:cNvCxnSpPr>
            <a:cxnSpLocks/>
          </p:cNvCxnSpPr>
          <p:nvPr userDrawn="1"/>
        </p:nvCxnSpPr>
        <p:spPr bwMode="auto">
          <a:xfrm>
            <a:off x="319815" y="1057073"/>
            <a:ext cx="11054967" cy="0"/>
          </a:xfrm>
          <a:prstGeom prst="line">
            <a:avLst/>
          </a:prstGeom>
          <a:solidFill>
            <a:schemeClr val="accent1"/>
          </a:solidFill>
          <a:ln w="12700" cap="flat" cmpd="sng" algn="ctr">
            <a:solidFill>
              <a:schemeClr val="bg1"/>
            </a:solidFill>
            <a:prstDash val="solid"/>
            <a:round/>
            <a:headEnd type="none" w="med" len="med"/>
            <a:tailEnd type="none" w="med" len="med"/>
          </a:ln>
          <a:effectLst/>
        </p:spPr>
      </p:cxnSp>
      <p:sp>
        <p:nvSpPr>
          <p:cNvPr id="15" name="Text Placeholder 3"/>
          <p:cNvSpPr txBox="1">
            <a:spLocks/>
          </p:cNvSpPr>
          <p:nvPr userDrawn="1"/>
        </p:nvSpPr>
        <p:spPr>
          <a:xfrm>
            <a:off x="301895" y="126251"/>
            <a:ext cx="4431237" cy="197802"/>
          </a:xfrm>
          <a:prstGeom prst="rect">
            <a:avLst/>
          </a:prstGeom>
        </p:spPr>
        <p:txBody>
          <a:bodyPr lIns="0" rIns="0" anchor="ctr"/>
          <a:lstStyle>
            <a:lvl1pPr marL="0" indent="0" algn="l" rtl="0" eaLnBrk="1" fontAlgn="base" hangingPunct="1">
              <a:spcBef>
                <a:spcPct val="50000"/>
              </a:spcBef>
              <a:spcAft>
                <a:spcPct val="0"/>
              </a:spcAft>
              <a:defRPr sz="1400" baseline="0">
                <a:solidFill>
                  <a:schemeClr val="bg1"/>
                </a:solidFill>
                <a:latin typeface="+mn-lt"/>
                <a:ea typeface="+mn-ea"/>
                <a:cs typeface="+mn-cs"/>
              </a:defRPr>
            </a:lvl1pPr>
            <a:lvl2pPr marL="126026" indent="-124561" algn="l" rtl="0" eaLnBrk="1" fontAlgn="base" hangingPunct="1">
              <a:spcBef>
                <a:spcPct val="50000"/>
              </a:spcBef>
              <a:spcAft>
                <a:spcPct val="0"/>
              </a:spcAft>
              <a:buChar char="•"/>
              <a:defRPr sz="1108">
                <a:solidFill>
                  <a:schemeClr val="tx1"/>
                </a:solidFill>
                <a:latin typeface="+mn-lt"/>
              </a:defRPr>
            </a:lvl2pPr>
            <a:lvl3pPr marL="263776" indent="-136285" algn="l" rtl="0" eaLnBrk="1" fontAlgn="base" hangingPunct="1">
              <a:spcBef>
                <a:spcPct val="50000"/>
              </a:spcBef>
              <a:spcAft>
                <a:spcPct val="0"/>
              </a:spcAft>
              <a:buChar char="–"/>
              <a:defRPr sz="1108">
                <a:solidFill>
                  <a:schemeClr val="tx1"/>
                </a:solidFill>
                <a:latin typeface="+mn-lt"/>
              </a:defRPr>
            </a:lvl3pPr>
            <a:lvl4pPr marL="389802" indent="-124561" algn="l" rtl="0" eaLnBrk="1" fontAlgn="base" hangingPunct="1">
              <a:spcBef>
                <a:spcPct val="50000"/>
              </a:spcBef>
              <a:spcAft>
                <a:spcPct val="0"/>
              </a:spcAft>
              <a:buChar char="·"/>
              <a:defRPr sz="1108">
                <a:solidFill>
                  <a:schemeClr val="tx1"/>
                </a:solidFill>
                <a:latin typeface="+mn-lt"/>
              </a:defRPr>
            </a:lvl4pPr>
            <a:lvl5pPr marL="527552" indent="-136285" algn="l" rtl="0" eaLnBrk="1" fontAlgn="base" hangingPunct="1">
              <a:spcBef>
                <a:spcPct val="50000"/>
              </a:spcBef>
              <a:spcAft>
                <a:spcPct val="0"/>
              </a:spcAft>
              <a:buChar char="»"/>
              <a:defRPr sz="1108">
                <a:solidFill>
                  <a:schemeClr val="tx1"/>
                </a:solidFill>
                <a:latin typeface="+mn-lt"/>
              </a:defRPr>
            </a:lvl5pPr>
            <a:lvl6pPr marL="949593" indent="-136285" algn="l" rtl="0" eaLnBrk="1" fontAlgn="base" hangingPunct="1">
              <a:spcBef>
                <a:spcPct val="50000"/>
              </a:spcBef>
              <a:spcAft>
                <a:spcPct val="0"/>
              </a:spcAft>
              <a:buChar char="»"/>
              <a:defRPr sz="1108">
                <a:solidFill>
                  <a:schemeClr val="tx1"/>
                </a:solidFill>
                <a:latin typeface="+mn-lt"/>
              </a:defRPr>
            </a:lvl6pPr>
            <a:lvl7pPr marL="1371634" indent="-136285" algn="l" rtl="0" eaLnBrk="1" fontAlgn="base" hangingPunct="1">
              <a:spcBef>
                <a:spcPct val="50000"/>
              </a:spcBef>
              <a:spcAft>
                <a:spcPct val="0"/>
              </a:spcAft>
              <a:buChar char="»"/>
              <a:defRPr sz="1108">
                <a:solidFill>
                  <a:schemeClr val="tx1"/>
                </a:solidFill>
                <a:latin typeface="+mn-lt"/>
              </a:defRPr>
            </a:lvl7pPr>
            <a:lvl8pPr marL="1793676" indent="-136285" algn="l" rtl="0" eaLnBrk="1" fontAlgn="base" hangingPunct="1">
              <a:spcBef>
                <a:spcPct val="50000"/>
              </a:spcBef>
              <a:spcAft>
                <a:spcPct val="0"/>
              </a:spcAft>
              <a:buChar char="»"/>
              <a:defRPr sz="1108">
                <a:solidFill>
                  <a:schemeClr val="tx1"/>
                </a:solidFill>
                <a:latin typeface="+mn-lt"/>
              </a:defRPr>
            </a:lvl8pPr>
            <a:lvl9pPr marL="2215717" indent="-136285" algn="l" rtl="0" eaLnBrk="1" fontAlgn="base" hangingPunct="1">
              <a:spcBef>
                <a:spcPct val="50000"/>
              </a:spcBef>
              <a:spcAft>
                <a:spcPct val="0"/>
              </a:spcAft>
              <a:buChar char="»"/>
              <a:defRPr sz="1108">
                <a:solidFill>
                  <a:schemeClr val="tx1"/>
                </a:solidFill>
                <a:latin typeface="+mn-lt"/>
              </a:defRPr>
            </a:lvl9pPr>
          </a:lstStyle>
          <a:p>
            <a:pPr defTabSz="844083"/>
            <a:r>
              <a:rPr lang="en-GB" sz="1292" kern="0"/>
              <a:t>Insert category / section title </a:t>
            </a:r>
          </a:p>
        </p:txBody>
      </p:sp>
      <p:sp>
        <p:nvSpPr>
          <p:cNvPr id="16" name="Rectangle 2"/>
          <p:cNvSpPr txBox="1">
            <a:spLocks noChangeArrowheads="1"/>
          </p:cNvSpPr>
          <p:nvPr userDrawn="1"/>
        </p:nvSpPr>
        <p:spPr bwMode="auto">
          <a:xfrm>
            <a:off x="301896" y="324053"/>
            <a:ext cx="9121659" cy="756538"/>
          </a:xfrm>
          <a:prstGeom prst="rect">
            <a:avLst/>
          </a:prstGeom>
          <a:noFill/>
          <a:ln w="9525">
            <a:noFill/>
            <a:miter lim="800000"/>
            <a:headEnd/>
            <a:tailEnd/>
          </a:ln>
          <a:effectLst/>
        </p:spPr>
        <p:txBody>
          <a:bodyPr vert="horz" wrap="square" lIns="0" tIns="0" rIns="0" bIns="0" numCol="1" anchor="ctr" anchorCtr="0" compatLnSpc="1">
            <a:prstTxWarp prst="textNoShape">
              <a:avLst/>
            </a:prstTxWarp>
            <a:noAutofit/>
          </a:bodyPr>
          <a:lstStyle>
            <a:lvl1pPr algn="l" rtl="0" eaLnBrk="1" fontAlgn="base" hangingPunct="1">
              <a:lnSpc>
                <a:spcPts val="2300"/>
              </a:lnSpc>
              <a:spcBef>
                <a:spcPct val="0"/>
              </a:spcBef>
              <a:spcAft>
                <a:spcPct val="0"/>
              </a:spcAft>
              <a:defRPr lang="en-GB" sz="2000" b="0" baseline="0">
                <a:solidFill>
                  <a:schemeClr val="bg1"/>
                </a:solidFill>
                <a:latin typeface="+mj-lt"/>
                <a:ea typeface="+mj-ea"/>
                <a:cs typeface="+mj-cs"/>
              </a:defRPr>
            </a:lvl1pPr>
            <a:lvl2pPr algn="l" rtl="0" eaLnBrk="1" fontAlgn="base" hangingPunct="1">
              <a:spcBef>
                <a:spcPct val="0"/>
              </a:spcBef>
              <a:spcAft>
                <a:spcPct val="0"/>
              </a:spcAft>
              <a:defRPr sz="1477" b="1">
                <a:solidFill>
                  <a:schemeClr val="tx2"/>
                </a:solidFill>
                <a:latin typeface="Arial" charset="0"/>
              </a:defRPr>
            </a:lvl2pPr>
            <a:lvl3pPr algn="l" rtl="0" eaLnBrk="1" fontAlgn="base" hangingPunct="1">
              <a:spcBef>
                <a:spcPct val="0"/>
              </a:spcBef>
              <a:spcAft>
                <a:spcPct val="0"/>
              </a:spcAft>
              <a:defRPr sz="1477" b="1">
                <a:solidFill>
                  <a:schemeClr val="tx2"/>
                </a:solidFill>
                <a:latin typeface="Arial" charset="0"/>
              </a:defRPr>
            </a:lvl3pPr>
            <a:lvl4pPr algn="l" rtl="0" eaLnBrk="1" fontAlgn="base" hangingPunct="1">
              <a:spcBef>
                <a:spcPct val="0"/>
              </a:spcBef>
              <a:spcAft>
                <a:spcPct val="0"/>
              </a:spcAft>
              <a:defRPr sz="1477" b="1">
                <a:solidFill>
                  <a:schemeClr val="tx2"/>
                </a:solidFill>
                <a:latin typeface="Arial" charset="0"/>
              </a:defRPr>
            </a:lvl4pPr>
            <a:lvl5pPr algn="l" rtl="0" eaLnBrk="1" fontAlgn="base" hangingPunct="1">
              <a:spcBef>
                <a:spcPct val="0"/>
              </a:spcBef>
              <a:spcAft>
                <a:spcPct val="0"/>
              </a:spcAft>
              <a:defRPr sz="1477" b="1">
                <a:solidFill>
                  <a:schemeClr val="tx2"/>
                </a:solidFill>
                <a:latin typeface="Arial" charset="0"/>
              </a:defRPr>
            </a:lvl5pPr>
            <a:lvl6pPr marL="422041" algn="l" rtl="0" eaLnBrk="1" fontAlgn="base" hangingPunct="1">
              <a:spcBef>
                <a:spcPct val="0"/>
              </a:spcBef>
              <a:spcAft>
                <a:spcPct val="0"/>
              </a:spcAft>
              <a:defRPr sz="1477" b="1">
                <a:solidFill>
                  <a:schemeClr val="tx2"/>
                </a:solidFill>
                <a:latin typeface="Arial" charset="0"/>
              </a:defRPr>
            </a:lvl6pPr>
            <a:lvl7pPr marL="844083" algn="l" rtl="0" eaLnBrk="1" fontAlgn="base" hangingPunct="1">
              <a:spcBef>
                <a:spcPct val="0"/>
              </a:spcBef>
              <a:spcAft>
                <a:spcPct val="0"/>
              </a:spcAft>
              <a:defRPr sz="1477" b="1">
                <a:solidFill>
                  <a:schemeClr val="tx2"/>
                </a:solidFill>
                <a:latin typeface="Arial" charset="0"/>
              </a:defRPr>
            </a:lvl7pPr>
            <a:lvl8pPr marL="1266124" algn="l" rtl="0" eaLnBrk="1" fontAlgn="base" hangingPunct="1">
              <a:spcBef>
                <a:spcPct val="0"/>
              </a:spcBef>
              <a:spcAft>
                <a:spcPct val="0"/>
              </a:spcAft>
              <a:defRPr sz="1477" b="1">
                <a:solidFill>
                  <a:schemeClr val="tx2"/>
                </a:solidFill>
                <a:latin typeface="Arial" charset="0"/>
              </a:defRPr>
            </a:lvl8pPr>
            <a:lvl9pPr marL="1688165" algn="l" rtl="0" eaLnBrk="1" fontAlgn="base" hangingPunct="1">
              <a:spcBef>
                <a:spcPct val="0"/>
              </a:spcBef>
              <a:spcAft>
                <a:spcPct val="0"/>
              </a:spcAft>
              <a:defRPr sz="1477" b="1">
                <a:solidFill>
                  <a:schemeClr val="tx2"/>
                </a:solidFill>
                <a:latin typeface="Arial" charset="0"/>
              </a:defRPr>
            </a:lvl9pPr>
          </a:lstStyle>
          <a:p>
            <a:pPr defTabSz="779173">
              <a:lnSpc>
                <a:spcPct val="100000"/>
              </a:lnSpc>
            </a:pPr>
            <a:r>
              <a:rPr lang="en-GB" sz="1846" kern="0"/>
              <a:t>Main takeaways</a:t>
            </a:r>
            <a:br>
              <a:rPr lang="en-GB" sz="1846" kern="0"/>
            </a:br>
            <a:r>
              <a:rPr lang="en-GB" sz="1846" kern="0"/>
              <a:t>Century Gothic 24 pt, max 2 lines</a:t>
            </a:r>
          </a:p>
        </p:txBody>
      </p:sp>
      <p:sp>
        <p:nvSpPr>
          <p:cNvPr id="17" name="Rectangle 16"/>
          <p:cNvSpPr/>
          <p:nvPr userDrawn="1"/>
        </p:nvSpPr>
        <p:spPr bwMode="auto">
          <a:xfrm>
            <a:off x="0" y="-2"/>
            <a:ext cx="12192000" cy="1080593"/>
          </a:xfrm>
          <a:prstGeom prst="rect">
            <a:avLst/>
          </a:prstGeom>
          <a:solidFill>
            <a:srgbClr val="6D6D6D"/>
          </a:solidFill>
          <a:ln w="9525">
            <a:noFill/>
            <a:miter lim="800000"/>
            <a:headEnd/>
            <a:tailEnd/>
          </a:ln>
          <a:effectLst/>
        </p:spPr>
        <p:txBody>
          <a:bodyPr rot="0" spcFirstLastPara="0" vertOverflow="overflow" horzOverflow="overflow" vert="horz" wrap="square" lIns="99692" tIns="99692" rIns="99692" bIns="99692" numCol="1" spcCol="0" rtlCol="0" fromWordArt="0" anchor="ctr" anchorCtr="0" forceAA="0" compatLnSpc="1">
            <a:prstTxWarp prst="textNoShape">
              <a:avLst/>
            </a:prstTxWarp>
            <a:noAutofit/>
          </a:bodyPr>
          <a:lstStyle/>
          <a:p>
            <a:pPr algn="l"/>
            <a:endParaRPr lang="en-GB" sz="1108">
              <a:solidFill>
                <a:schemeClr val="bg1"/>
              </a:solidFill>
            </a:endParaRPr>
          </a:p>
        </p:txBody>
      </p:sp>
      <p:sp>
        <p:nvSpPr>
          <p:cNvPr id="20" name="Text Placeholder 3"/>
          <p:cNvSpPr>
            <a:spLocks noGrp="1"/>
          </p:cNvSpPr>
          <p:nvPr>
            <p:ph type="body" sz="quarter" idx="10" hasCustomPrompt="1"/>
          </p:nvPr>
        </p:nvSpPr>
        <p:spPr>
          <a:xfrm>
            <a:off x="362855" y="52329"/>
            <a:ext cx="4431237" cy="290785"/>
          </a:xfrm>
          <a:prstGeom prst="rect">
            <a:avLst/>
          </a:prstGeom>
        </p:spPr>
        <p:txBody>
          <a:bodyPr lIns="0" rIns="0" anchor="ctr"/>
          <a:lstStyle>
            <a:lvl1pPr marL="0" indent="0">
              <a:defRPr sz="1292" baseline="0">
                <a:solidFill>
                  <a:schemeClr val="bg1"/>
                </a:solidFill>
              </a:defRPr>
            </a:lvl1pPr>
          </a:lstStyle>
          <a:p>
            <a:pPr lvl="0"/>
            <a:r>
              <a:rPr lang="en-GB" noProof="0"/>
              <a:t>Insert category / section title </a:t>
            </a:r>
          </a:p>
        </p:txBody>
      </p:sp>
      <p:sp>
        <p:nvSpPr>
          <p:cNvPr id="21" name="Rectangle 2"/>
          <p:cNvSpPr>
            <a:spLocks noGrp="1" noChangeArrowheads="1"/>
          </p:cNvSpPr>
          <p:nvPr>
            <p:ph type="title" hasCustomPrompt="1"/>
          </p:nvPr>
        </p:nvSpPr>
        <p:spPr bwMode="auto">
          <a:xfrm>
            <a:off x="362856" y="324053"/>
            <a:ext cx="11304888" cy="756538"/>
          </a:xfrm>
          <a:prstGeom prst="rect">
            <a:avLst/>
          </a:prstGeom>
          <a:noFill/>
          <a:ln w="9525">
            <a:noFill/>
            <a:miter lim="800000"/>
            <a:headEnd/>
            <a:tailEnd/>
          </a:ln>
          <a:effectLst/>
        </p:spPr>
        <p:txBody>
          <a:bodyPr vert="horz" wrap="square" lIns="0" tIns="0" rIns="0" bIns="0" numCol="1" anchor="ctr" anchorCtr="0" compatLnSpc="1">
            <a:prstTxWarp prst="textNoShape">
              <a:avLst/>
            </a:prstTxWarp>
            <a:noAutofit/>
          </a:bodyPr>
          <a:lstStyle>
            <a:lvl1pPr>
              <a:defRPr sz="1662">
                <a:solidFill>
                  <a:schemeClr val="bg1"/>
                </a:solidFill>
              </a:defRPr>
            </a:lvl1pPr>
          </a:lstStyle>
          <a:p>
            <a:pPr marL="0" marR="0" lvl="0" indent="0" defTabSz="779173" latinLnBrk="0">
              <a:lnSpc>
                <a:spcPct val="100000"/>
              </a:lnSpc>
              <a:buClrTx/>
              <a:buSzTx/>
              <a:buFontTx/>
              <a:buNone/>
              <a:tabLst/>
            </a:pPr>
            <a:r>
              <a:rPr lang="en-GB" noProof="0"/>
              <a:t>Main takeaways</a:t>
            </a:r>
            <a:br>
              <a:rPr lang="en-GB" noProof="0"/>
            </a:br>
            <a:r>
              <a:rPr lang="en-GB" noProof="0"/>
              <a:t>Century Gothic 20 </a:t>
            </a:r>
            <a:r>
              <a:rPr lang="en-GB" noProof="0" err="1"/>
              <a:t>pt</a:t>
            </a:r>
            <a:r>
              <a:rPr lang="en-GB" noProof="0"/>
              <a:t>, max 2 lines</a:t>
            </a:r>
          </a:p>
        </p:txBody>
      </p:sp>
    </p:spTree>
    <p:extLst>
      <p:ext uri="{BB962C8B-B14F-4D97-AF65-F5344CB8AC3E}">
        <p14:creationId xmlns:p14="http://schemas.microsoft.com/office/powerpoint/2010/main" val="4132609284"/>
      </p:ext>
    </p:extLst>
  </p:cSld>
  <p:clrMapOvr>
    <a:masterClrMapping/>
  </p:clrMapOvr>
  <p:transition/>
  <p:extLst>
    <p:ext uri="{DCECCB84-F9BA-43D5-87BE-67443E8EF086}">
      <p15:sldGuideLst xmlns:p15="http://schemas.microsoft.com/office/powerpoint/2012/main">
        <p15:guide id="1" orient="horz" pos="423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6"/>
            <a:ext cx="12191999" cy="5256212"/>
          </a:xfrm>
          <a:prstGeom prst="rect">
            <a:avLst/>
          </a:prstGeom>
          <a:gradFill>
            <a:gsLst>
              <a:gs pos="75000">
                <a:srgbClr val="821E69"/>
              </a:gs>
              <a:gs pos="0">
                <a:srgbClr val="C7017F"/>
              </a:gs>
            </a:gsLst>
            <a:lin ang="108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rgbClr val="E6005B"/>
              </a:solidFill>
            </a:endParaRPr>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2" y="4015578"/>
            <a:ext cx="11306175" cy="1155172"/>
          </a:xfrm>
          <a:prstGeom prst="rect">
            <a:avLst/>
          </a:prstGeom>
        </p:spPr>
        <p:txBody>
          <a:bodyPr lIns="0">
            <a:normAutofit/>
          </a:bodyPr>
          <a:lstStyle>
            <a:lvl1pPr marL="0" indent="0" algn="l">
              <a:buNone/>
              <a:defRPr sz="3000" b="1">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4" name="Picture 3">
            <a:extLst>
              <a:ext uri="{FF2B5EF4-FFF2-40B4-BE49-F238E27FC236}">
                <a16:creationId xmlns:a16="http://schemas.microsoft.com/office/drawing/2014/main" id="{EE19FAFA-C3E1-0844-82DB-27D43E467A6B}"/>
              </a:ext>
            </a:extLst>
          </p:cNvPr>
          <p:cNvPicPr>
            <a:picLocks noChangeAspect="1"/>
          </p:cNvPicPr>
          <p:nvPr userDrawn="1"/>
        </p:nvPicPr>
        <p:blipFill>
          <a:blip r:embed="rId2"/>
          <a:srcRect/>
          <a:stretch/>
        </p:blipFill>
        <p:spPr>
          <a:xfrm>
            <a:off x="442913" y="821854"/>
            <a:ext cx="3427412" cy="966450"/>
          </a:xfrm>
          <a:prstGeom prst="rect">
            <a:avLst/>
          </a:prstGeom>
        </p:spPr>
      </p:pic>
      <p:sp>
        <p:nvSpPr>
          <p:cNvPr id="8" name="Date Placeholder 3">
            <a:extLst>
              <a:ext uri="{FF2B5EF4-FFF2-40B4-BE49-F238E27FC236}">
                <a16:creationId xmlns:a16="http://schemas.microsoft.com/office/drawing/2014/main" id="{3B4F1C1A-7877-C445-BF44-4797CDCC7B07}"/>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30/09/2025</a:t>
            </a:fld>
            <a:endParaRPr lang="en-US"/>
          </a:p>
        </p:txBody>
      </p:sp>
      <p:pic>
        <p:nvPicPr>
          <p:cNvPr id="10" name="Picture 9">
            <a:extLst>
              <a:ext uri="{FF2B5EF4-FFF2-40B4-BE49-F238E27FC236}">
                <a16:creationId xmlns:a16="http://schemas.microsoft.com/office/drawing/2014/main" id="{671E6C26-54D1-EE48-806E-6E0CE27CCF66}"/>
              </a:ext>
            </a:extLst>
          </p:cNvPr>
          <p:cNvPicPr>
            <a:picLocks noChangeAspect="1"/>
          </p:cNvPicPr>
          <p:nvPr userDrawn="1"/>
        </p:nvPicPr>
        <p:blipFill>
          <a:blip r:embed="rId3"/>
          <a:stretch>
            <a:fillRect/>
          </a:stretch>
        </p:blipFill>
        <p:spPr>
          <a:xfrm>
            <a:off x="232012" y="5641648"/>
            <a:ext cx="11517074" cy="1189056"/>
          </a:xfrm>
          <a:prstGeom prst="rect">
            <a:avLst/>
          </a:prstGeom>
        </p:spPr>
      </p:pic>
    </p:spTree>
    <p:extLst>
      <p:ext uri="{BB962C8B-B14F-4D97-AF65-F5344CB8AC3E}">
        <p14:creationId xmlns:p14="http://schemas.microsoft.com/office/powerpoint/2010/main" val="3347986713"/>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B7C05-4A42-BEB7-9822-ECCE311E04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1C2E620-C40F-82C7-48BF-36BCC52073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829B345-0ABA-BCD3-86B3-977037208439}"/>
              </a:ext>
            </a:extLst>
          </p:cNvPr>
          <p:cNvSpPr>
            <a:spLocks noGrp="1"/>
          </p:cNvSpPr>
          <p:nvPr>
            <p:ph type="dt" sz="half" idx="10"/>
          </p:nvPr>
        </p:nvSpPr>
        <p:spPr/>
        <p:txBody>
          <a:bodyPr/>
          <a:lstStyle/>
          <a:p>
            <a:fld id="{32595688-9333-490B-8E39-253B6461BB7F}" type="datetimeFigureOut">
              <a:rPr lang="en-GB" smtClean="0"/>
              <a:t>30/09/2025</a:t>
            </a:fld>
            <a:endParaRPr lang="en-GB"/>
          </a:p>
        </p:txBody>
      </p:sp>
      <p:sp>
        <p:nvSpPr>
          <p:cNvPr id="5" name="Footer Placeholder 4">
            <a:extLst>
              <a:ext uri="{FF2B5EF4-FFF2-40B4-BE49-F238E27FC236}">
                <a16:creationId xmlns:a16="http://schemas.microsoft.com/office/drawing/2014/main" id="{D4AD2C0E-2FA8-F46F-6E90-C272972C3E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E69327-409A-17E4-469B-2F4DAD7CF3BA}"/>
              </a:ext>
            </a:extLst>
          </p:cNvPr>
          <p:cNvSpPr>
            <a:spLocks noGrp="1"/>
          </p:cNvSpPr>
          <p:nvPr>
            <p:ph type="sldNum" sz="quarter" idx="12"/>
          </p:nvPr>
        </p:nvSpPr>
        <p:spPr/>
        <p:txBody>
          <a:bodyPr/>
          <a:lstStyle/>
          <a:p>
            <a:fld id="{F2AEEF5C-CD95-4DFB-A912-EA14948F7249}" type="slidenum">
              <a:rPr lang="en-GB" smtClean="0"/>
              <a:t>‹#›</a:t>
            </a:fld>
            <a:endParaRPr lang="en-GB"/>
          </a:p>
        </p:txBody>
      </p:sp>
    </p:spTree>
    <p:extLst>
      <p:ext uri="{BB962C8B-B14F-4D97-AF65-F5344CB8AC3E}">
        <p14:creationId xmlns:p14="http://schemas.microsoft.com/office/powerpoint/2010/main" val="4608632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A1062-0BAC-300D-7B88-BAAE04EFC44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99731BD-A412-6BE8-0531-EC825C3AF7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7EAB5A-E181-5840-C395-DB81BD596570}"/>
              </a:ext>
            </a:extLst>
          </p:cNvPr>
          <p:cNvSpPr>
            <a:spLocks noGrp="1"/>
          </p:cNvSpPr>
          <p:nvPr>
            <p:ph type="dt" sz="half" idx="10"/>
          </p:nvPr>
        </p:nvSpPr>
        <p:spPr/>
        <p:txBody>
          <a:bodyPr/>
          <a:lstStyle/>
          <a:p>
            <a:fld id="{32595688-9333-490B-8E39-253B6461BB7F}" type="datetimeFigureOut">
              <a:rPr lang="en-GB" smtClean="0"/>
              <a:t>30/09/2025</a:t>
            </a:fld>
            <a:endParaRPr lang="en-GB"/>
          </a:p>
        </p:txBody>
      </p:sp>
      <p:sp>
        <p:nvSpPr>
          <p:cNvPr id="5" name="Footer Placeholder 4">
            <a:extLst>
              <a:ext uri="{FF2B5EF4-FFF2-40B4-BE49-F238E27FC236}">
                <a16:creationId xmlns:a16="http://schemas.microsoft.com/office/drawing/2014/main" id="{7C006215-6DE4-0525-01FD-04247E91368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6C673F-6250-1386-C8A5-2B8DB5B1B737}"/>
              </a:ext>
            </a:extLst>
          </p:cNvPr>
          <p:cNvSpPr>
            <a:spLocks noGrp="1"/>
          </p:cNvSpPr>
          <p:nvPr>
            <p:ph type="sldNum" sz="quarter" idx="12"/>
          </p:nvPr>
        </p:nvSpPr>
        <p:spPr/>
        <p:txBody>
          <a:bodyPr/>
          <a:lstStyle/>
          <a:p>
            <a:fld id="{F2AEEF5C-CD95-4DFB-A912-EA14948F7249}" type="slidenum">
              <a:rPr lang="en-GB" smtClean="0"/>
              <a:t>‹#›</a:t>
            </a:fld>
            <a:endParaRPr lang="en-GB"/>
          </a:p>
        </p:txBody>
      </p:sp>
    </p:spTree>
    <p:extLst>
      <p:ext uri="{BB962C8B-B14F-4D97-AF65-F5344CB8AC3E}">
        <p14:creationId xmlns:p14="http://schemas.microsoft.com/office/powerpoint/2010/main" val="42005517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172AE-F1BC-4C34-9F3D-14BB119F52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E88091C-F42B-6638-EE66-3A09F354DAB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85D9E7-CAC6-B900-62E4-2322FF22FF5F}"/>
              </a:ext>
            </a:extLst>
          </p:cNvPr>
          <p:cNvSpPr>
            <a:spLocks noGrp="1"/>
          </p:cNvSpPr>
          <p:nvPr>
            <p:ph type="dt" sz="half" idx="10"/>
          </p:nvPr>
        </p:nvSpPr>
        <p:spPr/>
        <p:txBody>
          <a:bodyPr/>
          <a:lstStyle/>
          <a:p>
            <a:fld id="{32595688-9333-490B-8E39-253B6461BB7F}" type="datetimeFigureOut">
              <a:rPr lang="en-GB" smtClean="0"/>
              <a:t>30/09/2025</a:t>
            </a:fld>
            <a:endParaRPr lang="en-GB"/>
          </a:p>
        </p:txBody>
      </p:sp>
      <p:sp>
        <p:nvSpPr>
          <p:cNvPr id="5" name="Footer Placeholder 4">
            <a:extLst>
              <a:ext uri="{FF2B5EF4-FFF2-40B4-BE49-F238E27FC236}">
                <a16:creationId xmlns:a16="http://schemas.microsoft.com/office/drawing/2014/main" id="{B09B0E77-6BB2-B87C-9122-6D6A5BFE2E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214921-01E1-6922-FC3C-C313D77AE863}"/>
              </a:ext>
            </a:extLst>
          </p:cNvPr>
          <p:cNvSpPr>
            <a:spLocks noGrp="1"/>
          </p:cNvSpPr>
          <p:nvPr>
            <p:ph type="sldNum" sz="quarter" idx="12"/>
          </p:nvPr>
        </p:nvSpPr>
        <p:spPr/>
        <p:txBody>
          <a:bodyPr/>
          <a:lstStyle/>
          <a:p>
            <a:fld id="{F2AEEF5C-CD95-4DFB-A912-EA14948F7249}" type="slidenum">
              <a:rPr lang="en-GB" smtClean="0"/>
              <a:t>‹#›</a:t>
            </a:fld>
            <a:endParaRPr lang="en-GB"/>
          </a:p>
        </p:txBody>
      </p:sp>
    </p:spTree>
    <p:extLst>
      <p:ext uri="{BB962C8B-B14F-4D97-AF65-F5344CB8AC3E}">
        <p14:creationId xmlns:p14="http://schemas.microsoft.com/office/powerpoint/2010/main" val="39761643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97585-657F-100D-2DEC-524AE8A951F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6DFEE65-9D49-8333-CBEA-AD6CE07EC9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C9BA1FC-94F2-253E-02EF-6B3D1837AB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4880413-F52C-112B-6901-AAAB2ED199A2}"/>
              </a:ext>
            </a:extLst>
          </p:cNvPr>
          <p:cNvSpPr>
            <a:spLocks noGrp="1"/>
          </p:cNvSpPr>
          <p:nvPr>
            <p:ph type="dt" sz="half" idx="10"/>
          </p:nvPr>
        </p:nvSpPr>
        <p:spPr/>
        <p:txBody>
          <a:bodyPr/>
          <a:lstStyle/>
          <a:p>
            <a:fld id="{32595688-9333-490B-8E39-253B6461BB7F}" type="datetimeFigureOut">
              <a:rPr lang="en-GB" smtClean="0"/>
              <a:t>30/09/2025</a:t>
            </a:fld>
            <a:endParaRPr lang="en-GB"/>
          </a:p>
        </p:txBody>
      </p:sp>
      <p:sp>
        <p:nvSpPr>
          <p:cNvPr id="6" name="Footer Placeholder 5">
            <a:extLst>
              <a:ext uri="{FF2B5EF4-FFF2-40B4-BE49-F238E27FC236}">
                <a16:creationId xmlns:a16="http://schemas.microsoft.com/office/drawing/2014/main" id="{613BF745-8D6A-1F1B-CB28-63361BBCF69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0C6A466-3632-5442-6CE2-D98A0F68B7BC}"/>
              </a:ext>
            </a:extLst>
          </p:cNvPr>
          <p:cNvSpPr>
            <a:spLocks noGrp="1"/>
          </p:cNvSpPr>
          <p:nvPr>
            <p:ph type="sldNum" sz="quarter" idx="12"/>
          </p:nvPr>
        </p:nvSpPr>
        <p:spPr/>
        <p:txBody>
          <a:bodyPr/>
          <a:lstStyle/>
          <a:p>
            <a:fld id="{F2AEEF5C-CD95-4DFB-A912-EA14948F7249}" type="slidenum">
              <a:rPr lang="en-GB" smtClean="0"/>
              <a:t>‹#›</a:t>
            </a:fld>
            <a:endParaRPr lang="en-GB"/>
          </a:p>
        </p:txBody>
      </p:sp>
    </p:spTree>
    <p:extLst>
      <p:ext uri="{BB962C8B-B14F-4D97-AF65-F5344CB8AC3E}">
        <p14:creationId xmlns:p14="http://schemas.microsoft.com/office/powerpoint/2010/main" val="12288751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37D69-8A43-E66B-4B30-4E460731691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495C6D2-880B-E2DA-4247-D8FC4CBAC1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A73335-B7D1-A78E-4AEE-1C31516B0A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1ABE831-9E6D-C7CA-40EC-A029322B83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E94DC9-2EF1-0AE2-9CEA-4959777AA4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BE8D469-D02E-DBF0-D4F9-8F1FF18E5C6D}"/>
              </a:ext>
            </a:extLst>
          </p:cNvPr>
          <p:cNvSpPr>
            <a:spLocks noGrp="1"/>
          </p:cNvSpPr>
          <p:nvPr>
            <p:ph type="dt" sz="half" idx="10"/>
          </p:nvPr>
        </p:nvSpPr>
        <p:spPr/>
        <p:txBody>
          <a:bodyPr/>
          <a:lstStyle/>
          <a:p>
            <a:fld id="{32595688-9333-490B-8E39-253B6461BB7F}" type="datetimeFigureOut">
              <a:rPr lang="en-GB" smtClean="0"/>
              <a:t>30/09/2025</a:t>
            </a:fld>
            <a:endParaRPr lang="en-GB"/>
          </a:p>
        </p:txBody>
      </p:sp>
      <p:sp>
        <p:nvSpPr>
          <p:cNvPr id="8" name="Footer Placeholder 7">
            <a:extLst>
              <a:ext uri="{FF2B5EF4-FFF2-40B4-BE49-F238E27FC236}">
                <a16:creationId xmlns:a16="http://schemas.microsoft.com/office/drawing/2014/main" id="{57F1CA1A-7D80-8D0D-5D72-9793AACD420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8F76AD1-6718-1599-0680-3FD56EBF848F}"/>
              </a:ext>
            </a:extLst>
          </p:cNvPr>
          <p:cNvSpPr>
            <a:spLocks noGrp="1"/>
          </p:cNvSpPr>
          <p:nvPr>
            <p:ph type="sldNum" sz="quarter" idx="12"/>
          </p:nvPr>
        </p:nvSpPr>
        <p:spPr/>
        <p:txBody>
          <a:bodyPr/>
          <a:lstStyle/>
          <a:p>
            <a:fld id="{F2AEEF5C-CD95-4DFB-A912-EA14948F7249}" type="slidenum">
              <a:rPr lang="en-GB" smtClean="0"/>
              <a:t>‹#›</a:t>
            </a:fld>
            <a:endParaRPr lang="en-GB"/>
          </a:p>
        </p:txBody>
      </p:sp>
    </p:spTree>
    <p:extLst>
      <p:ext uri="{BB962C8B-B14F-4D97-AF65-F5344CB8AC3E}">
        <p14:creationId xmlns:p14="http://schemas.microsoft.com/office/powerpoint/2010/main" val="32411778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EF0B5-E51A-4DA4-E09B-C1CEEDD241F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33EEC48-F68C-7DC5-975F-2B09AB139D08}"/>
              </a:ext>
            </a:extLst>
          </p:cNvPr>
          <p:cNvSpPr>
            <a:spLocks noGrp="1"/>
          </p:cNvSpPr>
          <p:nvPr>
            <p:ph type="dt" sz="half" idx="10"/>
          </p:nvPr>
        </p:nvSpPr>
        <p:spPr/>
        <p:txBody>
          <a:bodyPr/>
          <a:lstStyle/>
          <a:p>
            <a:fld id="{32595688-9333-490B-8E39-253B6461BB7F}" type="datetimeFigureOut">
              <a:rPr lang="en-GB" smtClean="0"/>
              <a:t>30/09/2025</a:t>
            </a:fld>
            <a:endParaRPr lang="en-GB"/>
          </a:p>
        </p:txBody>
      </p:sp>
      <p:sp>
        <p:nvSpPr>
          <p:cNvPr id="4" name="Footer Placeholder 3">
            <a:extLst>
              <a:ext uri="{FF2B5EF4-FFF2-40B4-BE49-F238E27FC236}">
                <a16:creationId xmlns:a16="http://schemas.microsoft.com/office/drawing/2014/main" id="{C62AFE14-6020-9037-F40E-48AE6FDCDEE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CB6B567-1148-2003-52A9-1AE08CF35573}"/>
              </a:ext>
            </a:extLst>
          </p:cNvPr>
          <p:cNvSpPr>
            <a:spLocks noGrp="1"/>
          </p:cNvSpPr>
          <p:nvPr>
            <p:ph type="sldNum" sz="quarter" idx="12"/>
          </p:nvPr>
        </p:nvSpPr>
        <p:spPr/>
        <p:txBody>
          <a:bodyPr/>
          <a:lstStyle/>
          <a:p>
            <a:fld id="{F2AEEF5C-CD95-4DFB-A912-EA14948F7249}" type="slidenum">
              <a:rPr lang="en-GB" smtClean="0"/>
              <a:t>‹#›</a:t>
            </a:fld>
            <a:endParaRPr lang="en-GB"/>
          </a:p>
        </p:txBody>
      </p:sp>
    </p:spTree>
    <p:extLst>
      <p:ext uri="{BB962C8B-B14F-4D97-AF65-F5344CB8AC3E}">
        <p14:creationId xmlns:p14="http://schemas.microsoft.com/office/powerpoint/2010/main" val="10241152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684E38-CAD8-C7AF-A81F-786EB0D88D0A}"/>
              </a:ext>
            </a:extLst>
          </p:cNvPr>
          <p:cNvSpPr>
            <a:spLocks noGrp="1"/>
          </p:cNvSpPr>
          <p:nvPr>
            <p:ph type="dt" sz="half" idx="10"/>
          </p:nvPr>
        </p:nvSpPr>
        <p:spPr/>
        <p:txBody>
          <a:bodyPr/>
          <a:lstStyle/>
          <a:p>
            <a:fld id="{32595688-9333-490B-8E39-253B6461BB7F}" type="datetimeFigureOut">
              <a:rPr lang="en-GB" smtClean="0"/>
              <a:t>30/09/2025</a:t>
            </a:fld>
            <a:endParaRPr lang="en-GB"/>
          </a:p>
        </p:txBody>
      </p:sp>
      <p:sp>
        <p:nvSpPr>
          <p:cNvPr id="3" name="Footer Placeholder 2">
            <a:extLst>
              <a:ext uri="{FF2B5EF4-FFF2-40B4-BE49-F238E27FC236}">
                <a16:creationId xmlns:a16="http://schemas.microsoft.com/office/drawing/2014/main" id="{8E81ADFB-7C61-1D7F-069C-2EFDAB78D6C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6EB7237-43E6-DF98-0D3F-93303D9F7FE7}"/>
              </a:ext>
            </a:extLst>
          </p:cNvPr>
          <p:cNvSpPr>
            <a:spLocks noGrp="1"/>
          </p:cNvSpPr>
          <p:nvPr>
            <p:ph type="sldNum" sz="quarter" idx="12"/>
          </p:nvPr>
        </p:nvSpPr>
        <p:spPr/>
        <p:txBody>
          <a:bodyPr/>
          <a:lstStyle/>
          <a:p>
            <a:fld id="{F2AEEF5C-CD95-4DFB-A912-EA14948F7249}" type="slidenum">
              <a:rPr lang="en-GB" smtClean="0"/>
              <a:t>‹#›</a:t>
            </a:fld>
            <a:endParaRPr lang="en-GB"/>
          </a:p>
        </p:txBody>
      </p:sp>
    </p:spTree>
    <p:extLst>
      <p:ext uri="{BB962C8B-B14F-4D97-AF65-F5344CB8AC3E}">
        <p14:creationId xmlns:p14="http://schemas.microsoft.com/office/powerpoint/2010/main" val="6280782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3134F-F7AF-CA75-2D01-1203BB8DFC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2424532-2332-1B7C-757B-0B25521C28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58FAF1F-4EEA-C2D8-D3D3-F8189A74B2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3FCBEE-3512-10D0-8240-97E1B58FC45B}"/>
              </a:ext>
            </a:extLst>
          </p:cNvPr>
          <p:cNvSpPr>
            <a:spLocks noGrp="1"/>
          </p:cNvSpPr>
          <p:nvPr>
            <p:ph type="dt" sz="half" idx="10"/>
          </p:nvPr>
        </p:nvSpPr>
        <p:spPr/>
        <p:txBody>
          <a:bodyPr/>
          <a:lstStyle/>
          <a:p>
            <a:fld id="{32595688-9333-490B-8E39-253B6461BB7F}" type="datetimeFigureOut">
              <a:rPr lang="en-GB" smtClean="0"/>
              <a:t>30/09/2025</a:t>
            </a:fld>
            <a:endParaRPr lang="en-GB"/>
          </a:p>
        </p:txBody>
      </p:sp>
      <p:sp>
        <p:nvSpPr>
          <p:cNvPr id="6" name="Footer Placeholder 5">
            <a:extLst>
              <a:ext uri="{FF2B5EF4-FFF2-40B4-BE49-F238E27FC236}">
                <a16:creationId xmlns:a16="http://schemas.microsoft.com/office/drawing/2014/main" id="{5AE60912-A2E6-12E0-3980-11FE7BB39C9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CE3A0BB-FE21-D29D-BB51-D0C1FBD7B8A7}"/>
              </a:ext>
            </a:extLst>
          </p:cNvPr>
          <p:cNvSpPr>
            <a:spLocks noGrp="1"/>
          </p:cNvSpPr>
          <p:nvPr>
            <p:ph type="sldNum" sz="quarter" idx="12"/>
          </p:nvPr>
        </p:nvSpPr>
        <p:spPr/>
        <p:txBody>
          <a:bodyPr/>
          <a:lstStyle/>
          <a:p>
            <a:fld id="{F2AEEF5C-CD95-4DFB-A912-EA14948F7249}" type="slidenum">
              <a:rPr lang="en-GB" smtClean="0"/>
              <a:t>‹#›</a:t>
            </a:fld>
            <a:endParaRPr lang="en-GB"/>
          </a:p>
        </p:txBody>
      </p:sp>
    </p:spTree>
    <p:extLst>
      <p:ext uri="{BB962C8B-B14F-4D97-AF65-F5344CB8AC3E}">
        <p14:creationId xmlns:p14="http://schemas.microsoft.com/office/powerpoint/2010/main" val="36974822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BCC9A-B9ED-2B68-7851-CE4F59B747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65CB9DF-96E5-ECEA-2EA0-D7EB0537F0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80E1925-888D-576E-2498-5DE5F28D1E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A4AD3F-5673-DF07-0451-8809ED9B1CE4}"/>
              </a:ext>
            </a:extLst>
          </p:cNvPr>
          <p:cNvSpPr>
            <a:spLocks noGrp="1"/>
          </p:cNvSpPr>
          <p:nvPr>
            <p:ph type="dt" sz="half" idx="10"/>
          </p:nvPr>
        </p:nvSpPr>
        <p:spPr/>
        <p:txBody>
          <a:bodyPr/>
          <a:lstStyle/>
          <a:p>
            <a:fld id="{32595688-9333-490B-8E39-253B6461BB7F}" type="datetimeFigureOut">
              <a:rPr lang="en-GB" smtClean="0"/>
              <a:t>30/09/2025</a:t>
            </a:fld>
            <a:endParaRPr lang="en-GB"/>
          </a:p>
        </p:txBody>
      </p:sp>
      <p:sp>
        <p:nvSpPr>
          <p:cNvPr id="6" name="Footer Placeholder 5">
            <a:extLst>
              <a:ext uri="{FF2B5EF4-FFF2-40B4-BE49-F238E27FC236}">
                <a16:creationId xmlns:a16="http://schemas.microsoft.com/office/drawing/2014/main" id="{D24054E0-8FF5-6467-5F4A-C8EC2C1F163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455096-BF8D-8BA7-81DD-F1F2587C5F39}"/>
              </a:ext>
            </a:extLst>
          </p:cNvPr>
          <p:cNvSpPr>
            <a:spLocks noGrp="1"/>
          </p:cNvSpPr>
          <p:nvPr>
            <p:ph type="sldNum" sz="quarter" idx="12"/>
          </p:nvPr>
        </p:nvSpPr>
        <p:spPr/>
        <p:txBody>
          <a:bodyPr/>
          <a:lstStyle/>
          <a:p>
            <a:fld id="{F2AEEF5C-CD95-4DFB-A912-EA14948F7249}" type="slidenum">
              <a:rPr lang="en-GB" smtClean="0"/>
              <a:t>‹#›</a:t>
            </a:fld>
            <a:endParaRPr lang="en-GB"/>
          </a:p>
        </p:txBody>
      </p:sp>
    </p:spTree>
    <p:extLst>
      <p:ext uri="{BB962C8B-B14F-4D97-AF65-F5344CB8AC3E}">
        <p14:creationId xmlns:p14="http://schemas.microsoft.com/office/powerpoint/2010/main" val="23230569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90DA6-FF1C-25BA-FA75-F60E07C6CC5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BF86E31-3863-2D12-4AAD-2562EF25CD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262635D-553C-1635-6A89-3EE23F4A3BD8}"/>
              </a:ext>
            </a:extLst>
          </p:cNvPr>
          <p:cNvSpPr>
            <a:spLocks noGrp="1"/>
          </p:cNvSpPr>
          <p:nvPr>
            <p:ph type="dt" sz="half" idx="10"/>
          </p:nvPr>
        </p:nvSpPr>
        <p:spPr/>
        <p:txBody>
          <a:bodyPr/>
          <a:lstStyle/>
          <a:p>
            <a:fld id="{32595688-9333-490B-8E39-253B6461BB7F}" type="datetimeFigureOut">
              <a:rPr lang="en-GB" smtClean="0"/>
              <a:t>30/09/2025</a:t>
            </a:fld>
            <a:endParaRPr lang="en-GB"/>
          </a:p>
        </p:txBody>
      </p:sp>
      <p:sp>
        <p:nvSpPr>
          <p:cNvPr id="5" name="Footer Placeholder 4">
            <a:extLst>
              <a:ext uri="{FF2B5EF4-FFF2-40B4-BE49-F238E27FC236}">
                <a16:creationId xmlns:a16="http://schemas.microsoft.com/office/drawing/2014/main" id="{B4A47375-A1F4-9370-5D27-A47CAF8342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61AFB18-B49A-48CB-F4DE-4647D1605071}"/>
              </a:ext>
            </a:extLst>
          </p:cNvPr>
          <p:cNvSpPr>
            <a:spLocks noGrp="1"/>
          </p:cNvSpPr>
          <p:nvPr>
            <p:ph type="sldNum" sz="quarter" idx="12"/>
          </p:nvPr>
        </p:nvSpPr>
        <p:spPr/>
        <p:txBody>
          <a:bodyPr/>
          <a:lstStyle/>
          <a:p>
            <a:fld id="{F2AEEF5C-CD95-4DFB-A912-EA14948F7249}" type="slidenum">
              <a:rPr lang="en-GB" smtClean="0"/>
              <a:t>‹#›</a:t>
            </a:fld>
            <a:endParaRPr lang="en-GB"/>
          </a:p>
        </p:txBody>
      </p:sp>
    </p:spTree>
    <p:extLst>
      <p:ext uri="{BB962C8B-B14F-4D97-AF65-F5344CB8AC3E}">
        <p14:creationId xmlns:p14="http://schemas.microsoft.com/office/powerpoint/2010/main" val="332111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5256213"/>
          </a:xfrm>
          <a:prstGeom prst="rect">
            <a:avLst/>
          </a:prstGeom>
          <a:solidFill>
            <a:srgbClr val="6F625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5" name="Picture 14">
            <a:extLst>
              <a:ext uri="{FF2B5EF4-FFF2-40B4-BE49-F238E27FC236}">
                <a16:creationId xmlns:a16="http://schemas.microsoft.com/office/drawing/2014/main" id="{2BEE9E80-8FF0-8441-B362-4623AB9E8A1D}"/>
              </a:ext>
            </a:extLst>
          </p:cNvPr>
          <p:cNvPicPr>
            <a:picLocks noChangeAspect="1"/>
          </p:cNvPicPr>
          <p:nvPr userDrawn="1"/>
        </p:nvPicPr>
        <p:blipFill>
          <a:blip r:embed="rId2"/>
          <a:srcRect/>
          <a:stretch/>
        </p:blipFill>
        <p:spPr>
          <a:xfrm>
            <a:off x="442913" y="821854"/>
            <a:ext cx="3427412" cy="966450"/>
          </a:xfrm>
          <a:prstGeom prst="rect">
            <a:avLst/>
          </a:prstGeom>
        </p:spPr>
      </p:pic>
      <p:sp>
        <p:nvSpPr>
          <p:cNvPr id="8" name="Date Placeholder 3">
            <a:extLst>
              <a:ext uri="{FF2B5EF4-FFF2-40B4-BE49-F238E27FC236}">
                <a16:creationId xmlns:a16="http://schemas.microsoft.com/office/drawing/2014/main" id="{F375CC9E-091D-0E4F-954D-CF34653BBC3A}"/>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30/09/2025</a:t>
            </a:fld>
            <a:endParaRPr lang="en-US"/>
          </a:p>
        </p:txBody>
      </p:sp>
      <p:pic>
        <p:nvPicPr>
          <p:cNvPr id="10" name="Picture 9">
            <a:extLst>
              <a:ext uri="{FF2B5EF4-FFF2-40B4-BE49-F238E27FC236}">
                <a16:creationId xmlns:a16="http://schemas.microsoft.com/office/drawing/2014/main" id="{01EC8BDD-6EBD-EF41-845B-ABEC7F118976}"/>
              </a:ext>
            </a:extLst>
          </p:cNvPr>
          <p:cNvPicPr>
            <a:picLocks noChangeAspect="1"/>
          </p:cNvPicPr>
          <p:nvPr userDrawn="1"/>
        </p:nvPicPr>
        <p:blipFill>
          <a:blip r:embed="rId3"/>
          <a:stretch>
            <a:fillRect/>
          </a:stretch>
        </p:blipFill>
        <p:spPr>
          <a:xfrm>
            <a:off x="232012" y="5641648"/>
            <a:ext cx="11517074" cy="1189056"/>
          </a:xfrm>
          <a:prstGeom prst="rect">
            <a:avLst/>
          </a:prstGeom>
        </p:spPr>
      </p:pic>
    </p:spTree>
    <p:extLst>
      <p:ext uri="{BB962C8B-B14F-4D97-AF65-F5344CB8AC3E}">
        <p14:creationId xmlns:p14="http://schemas.microsoft.com/office/powerpoint/2010/main" val="33674208"/>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B815DC-406F-DB8B-FEB1-125BDC6A13C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09712B-CE2E-CE30-AACE-34824B3D67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FBF01E-3A62-C46D-D092-3FB103D20CC5}"/>
              </a:ext>
            </a:extLst>
          </p:cNvPr>
          <p:cNvSpPr>
            <a:spLocks noGrp="1"/>
          </p:cNvSpPr>
          <p:nvPr>
            <p:ph type="dt" sz="half" idx="10"/>
          </p:nvPr>
        </p:nvSpPr>
        <p:spPr/>
        <p:txBody>
          <a:bodyPr/>
          <a:lstStyle/>
          <a:p>
            <a:fld id="{32595688-9333-490B-8E39-253B6461BB7F}" type="datetimeFigureOut">
              <a:rPr lang="en-GB" smtClean="0"/>
              <a:t>30/09/2025</a:t>
            </a:fld>
            <a:endParaRPr lang="en-GB"/>
          </a:p>
        </p:txBody>
      </p:sp>
      <p:sp>
        <p:nvSpPr>
          <p:cNvPr id="5" name="Footer Placeholder 4">
            <a:extLst>
              <a:ext uri="{FF2B5EF4-FFF2-40B4-BE49-F238E27FC236}">
                <a16:creationId xmlns:a16="http://schemas.microsoft.com/office/drawing/2014/main" id="{D0D13C60-4552-5561-92A9-2A5DBBEB2C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F4B68D-8048-BBE0-7A40-2A29F6BF54D6}"/>
              </a:ext>
            </a:extLst>
          </p:cNvPr>
          <p:cNvSpPr>
            <a:spLocks noGrp="1"/>
          </p:cNvSpPr>
          <p:nvPr>
            <p:ph type="sldNum" sz="quarter" idx="12"/>
          </p:nvPr>
        </p:nvSpPr>
        <p:spPr/>
        <p:txBody>
          <a:bodyPr/>
          <a:lstStyle/>
          <a:p>
            <a:fld id="{F2AEEF5C-CD95-4DFB-A912-EA14948F7249}" type="slidenum">
              <a:rPr lang="en-GB" smtClean="0"/>
              <a:t>‹#›</a:t>
            </a:fld>
            <a:endParaRPr lang="en-GB"/>
          </a:p>
        </p:txBody>
      </p:sp>
    </p:spTree>
    <p:extLst>
      <p:ext uri="{BB962C8B-B14F-4D97-AF65-F5344CB8AC3E}">
        <p14:creationId xmlns:p14="http://schemas.microsoft.com/office/powerpoint/2010/main" val="4051901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a:t>Click to edit Master title style</a:t>
            </a:r>
            <a:endParaRPr lang="en-US"/>
          </a:p>
        </p:txBody>
      </p:sp>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7" name="Picture 6">
            <a:extLst>
              <a:ext uri="{FF2B5EF4-FFF2-40B4-BE49-F238E27FC236}">
                <a16:creationId xmlns:a16="http://schemas.microsoft.com/office/drawing/2014/main" id="{7A66DDF7-4161-A944-9D57-C417AF7C281B}"/>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83451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Secondary">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A204BD-F3EB-5842-9319-7B613DC2539E}"/>
              </a:ext>
            </a:extLst>
          </p:cNvPr>
          <p:cNvSpPr>
            <a:spLocks noGrp="1"/>
          </p:cNvSpPr>
          <p:nvPr>
            <p:ph type="body" idx="1"/>
          </p:nvPr>
        </p:nvSpPr>
        <p:spPr>
          <a:xfrm>
            <a:off x="442912" y="1989138"/>
            <a:ext cx="11306176"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4" y="2813048"/>
            <a:ext cx="11306174" cy="2884489"/>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a:t>Click to edit Master title style</a:t>
            </a:r>
            <a:endParaRPr lang="en-US"/>
          </a:p>
        </p:txBody>
      </p:sp>
      <p:sp>
        <p:nvSpPr>
          <p:cNvPr id="12" name="Rectangle 11">
            <a:extLst>
              <a:ext uri="{FF2B5EF4-FFF2-40B4-BE49-F238E27FC236}">
                <a16:creationId xmlns:a16="http://schemas.microsoft.com/office/drawing/2014/main" id="{E4921C33-6950-6040-8168-5F1571CA2A12}"/>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52FA08-35BE-6043-869D-5D40E768132C}"/>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7" name="Straight Connector 16">
            <a:extLst>
              <a:ext uri="{FF2B5EF4-FFF2-40B4-BE49-F238E27FC236}">
                <a16:creationId xmlns:a16="http://schemas.microsoft.com/office/drawing/2014/main" id="{E05FD160-A44D-564F-9B8D-3DFF640F27C2}"/>
              </a:ext>
            </a:extLst>
          </p:cNvPr>
          <p:cNvCxnSpPr>
            <a:cxnSpLocks/>
          </p:cNvCxnSpPr>
          <p:nvPr userDrawn="1"/>
        </p:nvCxnSpPr>
        <p:spPr>
          <a:xfrm>
            <a:off x="442912" y="2708543"/>
            <a:ext cx="113061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11AB16C-D080-A743-B11C-7043F0517229}"/>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330303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Fill Option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115887"/>
            <a:ext cx="12191999" cy="6626226"/>
          </a:xfrm>
          <a:prstGeom prst="rect">
            <a:avLst/>
          </a:prstGeom>
        </p:spPr>
        <p:txBody>
          <a:bodyPr/>
          <a:lstStyle/>
          <a:p>
            <a:endParaRPr lang="en-US"/>
          </a:p>
        </p:txBody>
      </p:sp>
      <p:sp>
        <p:nvSpPr>
          <p:cNvPr id="6" name="Rectangle 5">
            <a:extLst>
              <a:ext uri="{FF2B5EF4-FFF2-40B4-BE49-F238E27FC236}">
                <a16:creationId xmlns:a16="http://schemas.microsoft.com/office/drawing/2014/main" id="{D8E04121-C066-3A40-876B-1CA0C26BE5A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spTree>
    <p:extLst>
      <p:ext uri="{BB962C8B-B14F-4D97-AF65-F5344CB8AC3E}">
        <p14:creationId xmlns:p14="http://schemas.microsoft.com/office/powerpoint/2010/main" val="3582816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Fill Option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0"/>
            <a:ext cx="12191999" cy="6857999"/>
          </a:xfrm>
          <a:prstGeom prst="rect">
            <a:avLst/>
          </a:prstGeom>
        </p:spPr>
        <p:txBody>
          <a:bodyPr/>
          <a:lstStyle/>
          <a:p>
            <a:endParaRPr lang="en-US"/>
          </a:p>
        </p:txBody>
      </p:sp>
    </p:spTree>
    <p:extLst>
      <p:ext uri="{BB962C8B-B14F-4D97-AF65-F5344CB8AC3E}">
        <p14:creationId xmlns:p14="http://schemas.microsoft.com/office/powerpoint/2010/main" val="3892924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C710-A668-F144-8CC5-039AD81D3231}"/>
              </a:ext>
            </a:extLst>
          </p:cNvPr>
          <p:cNvSpPr>
            <a:spLocks noGrp="1"/>
          </p:cNvSpPr>
          <p:nvPr>
            <p:ph type="title"/>
          </p:nvPr>
        </p:nvSpPr>
        <p:spPr>
          <a:xfrm>
            <a:off x="442912" y="800101"/>
            <a:ext cx="11306176" cy="1001982"/>
          </a:xfrm>
          <a:prstGeom prst="rect">
            <a:avLst/>
          </a:prstGeom>
        </p:spPr>
        <p:txBody>
          <a:bodyPr anchor="ctr" anchorCtr="0"/>
          <a:lstStyle/>
          <a:p>
            <a:r>
              <a:rPr lang="en-GB"/>
              <a:t>Click to edit Master title style</a:t>
            </a:r>
            <a:endParaRPr lang="en-US"/>
          </a:p>
        </p:txBody>
      </p:sp>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5473701" cy="3708399"/>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6275388" y="1989138"/>
            <a:ext cx="5473700" cy="370840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Rectangle 9">
            <a:extLst>
              <a:ext uri="{FF2B5EF4-FFF2-40B4-BE49-F238E27FC236}">
                <a16:creationId xmlns:a16="http://schemas.microsoft.com/office/drawing/2014/main" id="{90920C73-37A6-4942-A69E-C78ECC18A0C3}"/>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8D3B3AF-D3BA-1045-BAB2-3557246A2F38}"/>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2" name="Picture 11">
            <a:extLst>
              <a:ext uri="{FF2B5EF4-FFF2-40B4-BE49-F238E27FC236}">
                <a16:creationId xmlns:a16="http://schemas.microsoft.com/office/drawing/2014/main" id="{E06F3833-A1D3-0C45-9C27-8F07FBE3CC1C}"/>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147318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0" y="2813047"/>
            <a:ext cx="5473701" cy="2847977"/>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6291894" y="2813047"/>
            <a:ext cx="5457193" cy="2847977"/>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a:t>Click to edit Master title style</a:t>
            </a:r>
            <a:endParaRPr lang="en-US"/>
          </a:p>
        </p:txBody>
      </p:sp>
      <p:sp>
        <p:nvSpPr>
          <p:cNvPr id="22" name="Text Placeholder 2">
            <a:extLst>
              <a:ext uri="{FF2B5EF4-FFF2-40B4-BE49-F238E27FC236}">
                <a16:creationId xmlns:a16="http://schemas.microsoft.com/office/drawing/2014/main" id="{245CF166-1A2B-F24F-9192-1EE62922C0E7}"/>
              </a:ext>
            </a:extLst>
          </p:cNvPr>
          <p:cNvSpPr>
            <a:spLocks noGrp="1"/>
          </p:cNvSpPr>
          <p:nvPr>
            <p:ph type="body" idx="1"/>
          </p:nvPr>
        </p:nvSpPr>
        <p:spPr>
          <a:xfrm>
            <a:off x="442912" y="1989138"/>
            <a:ext cx="5473701"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3" name="Text Placeholder 2">
            <a:extLst>
              <a:ext uri="{FF2B5EF4-FFF2-40B4-BE49-F238E27FC236}">
                <a16:creationId xmlns:a16="http://schemas.microsoft.com/office/drawing/2014/main" id="{FA1D5975-B545-F54E-B266-2A4DDDC8C4C9}"/>
              </a:ext>
            </a:extLst>
          </p:cNvPr>
          <p:cNvSpPr>
            <a:spLocks noGrp="1"/>
          </p:cNvSpPr>
          <p:nvPr>
            <p:ph type="body" idx="11"/>
          </p:nvPr>
        </p:nvSpPr>
        <p:spPr>
          <a:xfrm>
            <a:off x="6291895" y="1989139"/>
            <a:ext cx="5457193" cy="636854"/>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1" name="Rectangle 10">
            <a:extLst>
              <a:ext uri="{FF2B5EF4-FFF2-40B4-BE49-F238E27FC236}">
                <a16:creationId xmlns:a16="http://schemas.microsoft.com/office/drawing/2014/main" id="{E7DD8EBF-04FD-2C40-9C05-F789D32FBBF8}"/>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1481C1D-AD50-8541-B164-831252BE29B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5" name="Straight Connector 14">
            <a:extLst>
              <a:ext uri="{FF2B5EF4-FFF2-40B4-BE49-F238E27FC236}">
                <a16:creationId xmlns:a16="http://schemas.microsoft.com/office/drawing/2014/main" id="{01E716D2-90D9-BC49-B315-2712825D6D38}"/>
              </a:ext>
            </a:extLst>
          </p:cNvPr>
          <p:cNvCxnSpPr>
            <a:cxnSpLocks/>
          </p:cNvCxnSpPr>
          <p:nvPr userDrawn="1"/>
        </p:nvCxnSpPr>
        <p:spPr>
          <a:xfrm>
            <a:off x="442913" y="2708543"/>
            <a:ext cx="5473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AFA18F-ECF5-BE46-96FF-AC96629C4817}"/>
              </a:ext>
            </a:extLst>
          </p:cNvPr>
          <p:cNvCxnSpPr>
            <a:cxnSpLocks/>
          </p:cNvCxnSpPr>
          <p:nvPr userDrawn="1"/>
        </p:nvCxnSpPr>
        <p:spPr>
          <a:xfrm>
            <a:off x="6279194" y="2708543"/>
            <a:ext cx="5473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059B8AE-40F3-FF48-9A28-B9E6935B7B2D}"/>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417170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38E3CDC0-E15C-3D43-A94A-65D5EBAC0EC4}"/>
              </a:ext>
            </a:extLst>
          </p:cNvPr>
          <p:cNvSpPr>
            <a:spLocks noGrp="1"/>
          </p:cNvSpPr>
          <p:nvPr>
            <p:ph type="body" idx="1"/>
          </p:nvPr>
        </p:nvSpPr>
        <p:spPr>
          <a:xfrm>
            <a:off x="442912" y="1989139"/>
            <a:ext cx="11306175" cy="4068762"/>
          </a:xfrm>
          <a:prstGeom prst="rect">
            <a:avLst/>
          </a:prstGeom>
        </p:spPr>
        <p:txBody>
          <a:bodyPr vert="horz" lIns="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itle Placeholder 10">
            <a:extLst>
              <a:ext uri="{FF2B5EF4-FFF2-40B4-BE49-F238E27FC236}">
                <a16:creationId xmlns:a16="http://schemas.microsoft.com/office/drawing/2014/main" id="{CB133162-9D93-054D-BEB3-A08241D4C88C}"/>
              </a:ext>
            </a:extLst>
          </p:cNvPr>
          <p:cNvSpPr>
            <a:spLocks noGrp="1"/>
          </p:cNvSpPr>
          <p:nvPr>
            <p:ph type="title"/>
          </p:nvPr>
        </p:nvSpPr>
        <p:spPr>
          <a:xfrm>
            <a:off x="442912" y="800100"/>
            <a:ext cx="11306175" cy="1001714"/>
          </a:xfrm>
          <a:prstGeom prst="rect">
            <a:avLst/>
          </a:prstGeom>
        </p:spPr>
        <p:txBody>
          <a:bodyPr vert="horz" lIns="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4195769896"/>
      </p:ext>
    </p:extLst>
  </p:cSld>
  <p:clrMap bg1="lt1" tx1="dk1" bg2="lt2" tx2="dk2" accent1="accent1" accent2="accent2" accent3="accent3" accent4="accent4" accent5="accent5" accent6="accent6" hlink="hlink" folHlink="folHlink"/>
  <p:sldLayoutIdLst>
    <p:sldLayoutId id="2147483690" r:id="rId1"/>
    <p:sldLayoutId id="2147483681" r:id="rId2"/>
    <p:sldLayoutId id="2147483682" r:id="rId3"/>
    <p:sldLayoutId id="2147483692" r:id="rId4"/>
    <p:sldLayoutId id="2147483676" r:id="rId5"/>
    <p:sldLayoutId id="2147483670" r:id="rId6"/>
    <p:sldLayoutId id="2147483684" r:id="rId7"/>
    <p:sldLayoutId id="2147483695" r:id="rId8"/>
    <p:sldLayoutId id="2147483693" r:id="rId9"/>
    <p:sldLayoutId id="2147483679" r:id="rId10"/>
    <p:sldLayoutId id="2147483680" r:id="rId11"/>
    <p:sldLayoutId id="2147483677" r:id="rId12"/>
    <p:sldLayoutId id="2147483678" r:id="rId13"/>
    <p:sldLayoutId id="2147483683" r:id="rId14"/>
    <p:sldLayoutId id="2147483691" r:id="rId15"/>
    <p:sldLayoutId id="2147483667" r:id="rId16"/>
    <p:sldLayoutId id="2147483694" r:id="rId17"/>
    <p:sldLayoutId id="2147483685" r:id="rId18"/>
    <p:sldLayoutId id="2147483688" r:id="rId19"/>
  </p:sldLayoutIdLst>
  <p:hf sldNum="0" hdr="0"/>
  <p:txStyles>
    <p:titleStyle>
      <a:lvl1pPr algn="l" defTabSz="914400" rtl="0" eaLnBrk="1" latinLnBrk="0" hangingPunct="1">
        <a:lnSpc>
          <a:spcPct val="100000"/>
        </a:lnSpc>
        <a:spcBef>
          <a:spcPct val="0"/>
        </a:spcBef>
        <a:buNone/>
        <a:defRPr sz="4400" b="1" kern="1200">
          <a:solidFill>
            <a:srgbClr val="821E6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rgbClr val="821E69"/>
        </a:buClr>
        <a:buFont typeface="Wingdings" pitchFamily="2" charset="2"/>
        <a:buChar char="§"/>
        <a:defRPr sz="25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821E69"/>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821E69"/>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821E69"/>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821E69"/>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userDrawn="1">
          <p15:clr>
            <a:srgbClr val="A4A3A4"/>
          </p15:clr>
        </p15:guide>
        <p15:guide id="2" orient="horz" pos="278" userDrawn="1">
          <p15:clr>
            <a:srgbClr val="A4A3A4"/>
          </p15:clr>
        </p15:guide>
        <p15:guide id="3" pos="2502" userDrawn="1">
          <p15:clr>
            <a:srgbClr val="A4A3A4"/>
          </p15:clr>
        </p15:guide>
        <p15:guide id="4" pos="2729" userDrawn="1">
          <p15:clr>
            <a:srgbClr val="A4A3A4"/>
          </p15:clr>
        </p15:guide>
        <p15:guide id="5" pos="4951" userDrawn="1">
          <p15:clr>
            <a:srgbClr val="A4A3A4"/>
          </p15:clr>
        </p15:guide>
        <p15:guide id="6" pos="5178" userDrawn="1">
          <p15:clr>
            <a:srgbClr val="A4A3A4"/>
          </p15:clr>
        </p15:guide>
        <p15:guide id="7" pos="7401" userDrawn="1">
          <p15:clr>
            <a:srgbClr val="A4A3A4"/>
          </p15:clr>
        </p15:guide>
        <p15:guide id="8" orient="horz" pos="504" userDrawn="1">
          <p15:clr>
            <a:srgbClr val="A4A3A4"/>
          </p15:clr>
        </p15:guide>
        <p15:guide id="9" orient="horz" pos="3816" userDrawn="1">
          <p15:clr>
            <a:srgbClr val="A4A3A4"/>
          </p15:clr>
        </p15:guide>
        <p15:guide id="10" orient="horz" pos="4042" userDrawn="1">
          <p15:clr>
            <a:srgbClr val="A4A3A4"/>
          </p15:clr>
        </p15:guide>
        <p15:guide id="11" pos="3727" userDrawn="1">
          <p15:clr>
            <a:srgbClr val="A4A3A4"/>
          </p15:clr>
        </p15:guide>
        <p15:guide id="12" pos="3953" userDrawn="1">
          <p15:clr>
            <a:srgbClr val="A4A3A4"/>
          </p15:clr>
        </p15:guide>
        <p15:guide id="13" orient="horz" pos="3589" userDrawn="1">
          <p15:clr>
            <a:srgbClr val="A4A3A4"/>
          </p15:clr>
        </p15:guide>
        <p15:guide id="14" orient="horz" pos="1139" userDrawn="1">
          <p15:clr>
            <a:srgbClr val="A4A3A4"/>
          </p15:clr>
        </p15:guide>
        <p15:guide id="15" orient="horz" pos="1253"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BE7A05-3189-2F01-3556-D2A2B6B185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CAFDB19-A975-9447-385F-4B7CCABE8C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5FD2505-05B7-6204-88AB-2E3E0CFDE4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2595688-9333-490B-8E39-253B6461BB7F}" type="datetimeFigureOut">
              <a:rPr lang="en-GB" smtClean="0"/>
              <a:t>30/09/2025</a:t>
            </a:fld>
            <a:endParaRPr lang="en-GB"/>
          </a:p>
        </p:txBody>
      </p:sp>
      <p:sp>
        <p:nvSpPr>
          <p:cNvPr id="5" name="Footer Placeholder 4">
            <a:extLst>
              <a:ext uri="{FF2B5EF4-FFF2-40B4-BE49-F238E27FC236}">
                <a16:creationId xmlns:a16="http://schemas.microsoft.com/office/drawing/2014/main" id="{55440F8E-2DCF-D6BA-E60D-9664099B5B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2D9C9A2C-33CB-E4A9-C7BE-047B6D70DB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2AEEF5C-CD95-4DFB-A912-EA14948F7249}" type="slidenum">
              <a:rPr lang="en-GB" smtClean="0"/>
              <a:t>‹#›</a:t>
            </a:fld>
            <a:endParaRPr lang="en-GB"/>
          </a:p>
        </p:txBody>
      </p:sp>
    </p:spTree>
    <p:extLst>
      <p:ext uri="{BB962C8B-B14F-4D97-AF65-F5344CB8AC3E}">
        <p14:creationId xmlns:p14="http://schemas.microsoft.com/office/powerpoint/2010/main" val="1189502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tags" Target="../tags/tag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tags" Target="../tags/tag3.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obr.uk/docs/Brief_guide_March_2025.pdf" TargetMode="Externa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18" Type="http://schemas.openxmlformats.org/officeDocument/2006/relationships/diagramLayout" Target="../diagrams/layout5.xml"/><Relationship Id="rId3" Type="http://schemas.openxmlformats.org/officeDocument/2006/relationships/diagramLayout" Target="../diagrams/layout2.xml"/><Relationship Id="rId21" Type="http://schemas.microsoft.com/office/2007/relationships/diagramDrawing" Target="../diagrams/drawing5.xml"/><Relationship Id="rId7" Type="http://schemas.openxmlformats.org/officeDocument/2006/relationships/diagramData" Target="../diagrams/data3.xml"/><Relationship Id="rId12" Type="http://schemas.openxmlformats.org/officeDocument/2006/relationships/diagramData" Target="../diagrams/data4.xml"/><Relationship Id="rId17" Type="http://schemas.openxmlformats.org/officeDocument/2006/relationships/diagramData" Target="../diagrams/data5.xml"/><Relationship Id="rId2" Type="http://schemas.openxmlformats.org/officeDocument/2006/relationships/diagramData" Target="../diagrams/data2.xml"/><Relationship Id="rId16" Type="http://schemas.microsoft.com/office/2007/relationships/diagramDrawing" Target="../diagrams/drawing4.xml"/><Relationship Id="rId20" Type="http://schemas.openxmlformats.org/officeDocument/2006/relationships/diagramColors" Target="../diagrams/colors5.xml"/><Relationship Id="rId1" Type="http://schemas.openxmlformats.org/officeDocument/2006/relationships/slideLayout" Target="../slideLayouts/slideLayout4.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diagramColors" Target="../diagrams/colors4.xml"/><Relationship Id="rId10" Type="http://schemas.openxmlformats.org/officeDocument/2006/relationships/diagramColors" Target="../diagrams/colors3.xml"/><Relationship Id="rId19" Type="http://schemas.openxmlformats.org/officeDocument/2006/relationships/diagramQuickStyle" Target="../diagrams/quickStyle5.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 Id="rId22" Type="http://schemas.openxmlformats.org/officeDocument/2006/relationships/image" Target="../media/image30.jpeg"/></Relationships>
</file>

<file path=ppt/slides/_rels/slide32.xml.rels><?xml version="1.0" encoding="UTF-8" standalone="yes"?>
<Relationships xmlns="http://schemas.openxmlformats.org/package/2006/relationships"><Relationship Id="rId8" Type="http://schemas.openxmlformats.org/officeDocument/2006/relationships/hyperlink" Target="https://kpmg.com/uk/en/industries/igh/local-government.html" TargetMode="External"/><Relationship Id="rId13" Type="http://schemas.openxmlformats.org/officeDocument/2006/relationships/image" Target="../media/image36.png"/><Relationship Id="rId18" Type="http://schemas.openxmlformats.org/officeDocument/2006/relationships/hyperlink" Target="https://www.gov.uk/government/publications/the-green-book-appraisal-and-evaluation-in-central-government/the-green-book-2020" TargetMode="External"/><Relationship Id="rId26" Type="http://schemas.openxmlformats.org/officeDocument/2006/relationships/hyperlink" Target="https://www.nao.org.uk/wp-content/uploads/2025/02/local-government-financial-sustainability-summary.pdf" TargetMode="External"/><Relationship Id="rId3" Type="http://schemas.openxmlformats.org/officeDocument/2006/relationships/image" Target="../media/image31.png"/><Relationship Id="rId21" Type="http://schemas.openxmlformats.org/officeDocument/2006/relationships/image" Target="../media/image40.png"/><Relationship Id="rId7" Type="http://schemas.openxmlformats.org/officeDocument/2006/relationships/image" Target="../media/image33.png"/><Relationship Id="rId12" Type="http://schemas.openxmlformats.org/officeDocument/2006/relationships/hyperlink" Target="https://www.grantthornton.co.uk/industries/public-sector/local-government/" TargetMode="External"/><Relationship Id="rId17" Type="http://schemas.openxmlformats.org/officeDocument/2006/relationships/image" Target="../media/image38.png"/><Relationship Id="rId25" Type="http://schemas.openxmlformats.org/officeDocument/2006/relationships/image" Target="../media/image42.png"/><Relationship Id="rId2" Type="http://schemas.openxmlformats.org/officeDocument/2006/relationships/hyperlink" Target="https://www.cipfa.org/services/financial-resilience-index/resilience-index" TargetMode="External"/><Relationship Id="rId16" Type="http://schemas.openxmlformats.org/officeDocument/2006/relationships/hyperlink" Target="https://www.gov.uk/government/organisations/ministry-of-housing-communities-local-government" TargetMode="External"/><Relationship Id="rId20" Type="http://schemas.openxmlformats.org/officeDocument/2006/relationships/hyperlink" Target="https://lgiu.org/blog-article/sustainable-local-government-built-for-the-future-comparison-of-international-financial-systems-to-find-the-key-ingredients/" TargetMode="External"/><Relationship Id="rId29" Type="http://schemas.openxmlformats.org/officeDocument/2006/relationships/image" Target="../media/image44.png"/><Relationship Id="rId1" Type="http://schemas.openxmlformats.org/officeDocument/2006/relationships/slideLayout" Target="../slideLayouts/slideLayout4.xml"/><Relationship Id="rId6" Type="http://schemas.openxmlformats.org/officeDocument/2006/relationships/hyperlink" Target="https://www.local.gov.uk/publications/navigating-financial-uncertainty-and-building-resilience-guiding-principles" TargetMode="External"/><Relationship Id="rId11" Type="http://schemas.openxmlformats.org/officeDocument/2006/relationships/image" Target="../media/image35.png"/><Relationship Id="rId24" Type="http://schemas.openxmlformats.org/officeDocument/2006/relationships/hyperlink" Target="https://view.officeapps.live.com/op/view.aspx?src=https%3A%2F%2Fassets.publishing.service.gov.uk%2Fmedia%2F68527310cf42a58f50cac9df%2FRA_2025-26_data_Part_1.ods&amp;wdOrigin=BROWSELINK" TargetMode="External"/><Relationship Id="rId5" Type="http://schemas.openxmlformats.org/officeDocument/2006/relationships/image" Target="../media/image32.png"/><Relationship Id="rId15" Type="http://schemas.openxmlformats.org/officeDocument/2006/relationships/image" Target="../media/image37.png"/><Relationship Id="rId23" Type="http://schemas.openxmlformats.org/officeDocument/2006/relationships/image" Target="../media/image41.png"/><Relationship Id="rId28" Type="http://schemas.openxmlformats.org/officeDocument/2006/relationships/hyperlink" Target="https://www.frc.org.uk/library/supervision/local-audit/" TargetMode="External"/><Relationship Id="rId10" Type="http://schemas.openxmlformats.org/officeDocument/2006/relationships/hyperlink" Target="https://www.pwc.co.uk/industries/government-public-sector/devolved-and-local-government.html" TargetMode="External"/><Relationship Id="rId19" Type="http://schemas.openxmlformats.org/officeDocument/2006/relationships/image" Target="../media/image39.png"/><Relationship Id="rId4" Type="http://schemas.openxmlformats.org/officeDocument/2006/relationships/hyperlink" Target="https://www.nao.org.uk/reports/financial-sustainability-of-local-authorities-visualisation-update/" TargetMode="External"/><Relationship Id="rId9" Type="http://schemas.openxmlformats.org/officeDocument/2006/relationships/image" Target="../media/image34.png"/><Relationship Id="rId14" Type="http://schemas.openxmlformats.org/officeDocument/2006/relationships/hyperlink" Target="https://www.forvismazars.com/uk/en/industries/public-social-sector/government/local-government" TargetMode="External"/><Relationship Id="rId22" Type="http://schemas.openxmlformats.org/officeDocument/2006/relationships/hyperlink" Target="https://ifs.org.uk/publications/how-have-english-councils-funding-and-spending-changed-2010-2024" TargetMode="External"/><Relationship Id="rId27" Type="http://schemas.openxmlformats.org/officeDocument/2006/relationships/image" Target="../media/image4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4.xml"/><Relationship Id="rId5" Type="http://schemas.openxmlformats.org/officeDocument/2006/relationships/hyperlink" Target="https://x.com/cowanrob/status/620874751016366080?mx=2" TargetMode="External"/><Relationship Id="rId4" Type="http://schemas.openxmlformats.org/officeDocument/2006/relationships/hyperlink" Target="https://www.ft.com/content/ef0c8339-2ec3-4802-8169-6c0bf938ea02"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ft.com/content/ef0c8339-2ec3-4802-8169-6c0bf938ea02" TargetMode="Externa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hyperlink" Target="https://www.nao.org.uk/wp-content/uploads/2018/03/Financial-sustainabilty-of-local-authorites-2018.pdf" TargetMode="External"/><Relationship Id="rId2" Type="http://schemas.openxmlformats.org/officeDocument/2006/relationships/hyperlink" Target="https://lgiu.org/wp-content/uploads/2023/03/LGIU-State-of-Local-Government-Finance-2023.pdf" TargetMode="External"/><Relationship Id="rId1" Type="http://schemas.openxmlformats.org/officeDocument/2006/relationships/slideLayout" Target="../slideLayouts/slideLayout4.xml"/><Relationship Id="rId5" Type="http://schemas.openxmlformats.org/officeDocument/2006/relationships/hyperlink" Target="https://www.nao.org.uk/reports/financial-sustainability-of-local-authorities-visualisation-update/" TargetMode="External"/><Relationship Id="rId4" Type="http://schemas.openxmlformats.org/officeDocument/2006/relationships/hyperlink" Target="https://researchbriefings.files.parliament.uk/documents/CBP-8431/CBP-8431.pdf"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hyperlink" Target="https://www.nao.org.uk/reports/financial-sustainability-of-local-authorities-visualisation-update/" TargetMode="External"/><Relationship Id="rId2" Type="http://schemas.openxmlformats.org/officeDocument/2006/relationships/hyperlink" Target="https://www.cipfa.org/services/financial-resilience-index/resilience-index" TargetMode="Externa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cipfa.org/services/financial-resilience-index/resilience-index" TargetMode="Externa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hyperlink" Target="https://www.cipfa.org/services/financial-resilience-index/resilience-index" TargetMode="External"/><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 Id="rId4" Type="http://schemas.openxmlformats.org/officeDocument/2006/relationships/hyperlink" Target="https://www.nao.org.uk/reports/financial-sustainability-of-local-authorities-visualisation-update/"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hyperlink" Target="https://www.nao.org.uk/reports/financial-sustainability-of-local-authorities-visualisation-update/" TargetMode="External"/><Relationship Id="rId2" Type="http://schemas.openxmlformats.org/officeDocument/2006/relationships/hyperlink" Target="https://www.cipfa.org/services/financial-resilience-index/resilience-index" TargetMode="Externa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www.nao.org.uk/reports/financial-sustainability-of-local-authorities-visualisation-update/" TargetMode="External"/><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xml"/><Relationship Id="rId5" Type="http://schemas.openxmlformats.org/officeDocument/2006/relationships/image" Target="../media/image74.png"/><Relationship Id="rId4" Type="http://schemas.openxmlformats.org/officeDocument/2006/relationships/image" Target="../media/image73.png"/></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1.xml"/></Relationships>
</file>

<file path=ppt/slides/_rels/slide7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CBC44-D55E-E15A-7948-11FC4C5AB26A}"/>
              </a:ext>
            </a:extLst>
          </p:cNvPr>
          <p:cNvSpPr>
            <a:spLocks noGrp="1"/>
          </p:cNvSpPr>
          <p:nvPr>
            <p:ph type="ctrTitle"/>
          </p:nvPr>
        </p:nvSpPr>
        <p:spPr/>
        <p:txBody>
          <a:bodyPr>
            <a:normAutofit fontScale="90000"/>
          </a:bodyPr>
          <a:lstStyle/>
          <a:p>
            <a:r>
              <a:rPr lang="en-GB"/>
              <a:t>Leading Governmental Financial Resilience – 23</a:t>
            </a:r>
            <a:r>
              <a:rPr lang="en-GB" baseline="30000"/>
              <a:t>rd</a:t>
            </a:r>
            <a:r>
              <a:rPr lang="en-GB"/>
              <a:t> July 2025</a:t>
            </a:r>
          </a:p>
        </p:txBody>
      </p:sp>
      <p:sp>
        <p:nvSpPr>
          <p:cNvPr id="3" name="Subtitle 2">
            <a:extLst>
              <a:ext uri="{FF2B5EF4-FFF2-40B4-BE49-F238E27FC236}">
                <a16:creationId xmlns:a16="http://schemas.microsoft.com/office/drawing/2014/main" id="{D197ED0A-2A19-DD21-3BB1-FE8BBB238034}"/>
              </a:ext>
            </a:extLst>
          </p:cNvPr>
          <p:cNvSpPr>
            <a:spLocks noGrp="1"/>
          </p:cNvSpPr>
          <p:nvPr>
            <p:ph type="subTitle" idx="1"/>
          </p:nvPr>
        </p:nvSpPr>
        <p:spPr/>
        <p:txBody>
          <a:bodyPr>
            <a:normAutofit fontScale="70000" lnSpcReduction="20000"/>
          </a:bodyPr>
          <a:lstStyle/>
          <a:p>
            <a:r>
              <a:rPr lang="en-GB"/>
              <a:t>Professor Pete Murphy</a:t>
            </a:r>
          </a:p>
          <a:p>
            <a:r>
              <a:rPr lang="en-GB"/>
              <a:t>Dr Martin Jones</a:t>
            </a:r>
          </a:p>
          <a:p>
            <a:r>
              <a:rPr lang="en-GB"/>
              <a:t>Dr Bernard Dom</a:t>
            </a:r>
          </a:p>
        </p:txBody>
      </p:sp>
      <p:sp>
        <p:nvSpPr>
          <p:cNvPr id="4" name="Date Placeholder 3">
            <a:extLst>
              <a:ext uri="{FF2B5EF4-FFF2-40B4-BE49-F238E27FC236}">
                <a16:creationId xmlns:a16="http://schemas.microsoft.com/office/drawing/2014/main" id="{8CA6400A-6F8E-E546-BA21-BDE7834D6307}"/>
              </a:ext>
            </a:extLst>
          </p:cNvPr>
          <p:cNvSpPr>
            <a:spLocks noGrp="1"/>
          </p:cNvSpPr>
          <p:nvPr>
            <p:ph type="dt" sz="half" idx="10"/>
          </p:nvPr>
        </p:nvSpPr>
        <p:spPr/>
        <p:txBody>
          <a:bodyPr/>
          <a:lstStyle/>
          <a:p>
            <a:fld id="{197342E9-89D0-D246-B0E5-635614E13D75}" type="datetime1">
              <a:rPr lang="en-GB" smtClean="0"/>
              <a:pPr/>
              <a:t>30/09/2025</a:t>
            </a:fld>
            <a:endParaRPr lang="en-US"/>
          </a:p>
        </p:txBody>
      </p:sp>
    </p:spTree>
    <p:extLst>
      <p:ext uri="{BB962C8B-B14F-4D97-AF65-F5344CB8AC3E}">
        <p14:creationId xmlns:p14="http://schemas.microsoft.com/office/powerpoint/2010/main" val="19970128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Rectangle 3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C19E96-82DC-3816-0AD1-FA66E50E95D4}"/>
              </a:ext>
            </a:extLst>
          </p:cNvPr>
          <p:cNvSpPr>
            <a:spLocks noGrp="1"/>
          </p:cNvSpPr>
          <p:nvPr>
            <p:ph type="title"/>
          </p:nvPr>
        </p:nvSpPr>
        <p:spPr>
          <a:xfrm>
            <a:off x="466722" y="586855"/>
            <a:ext cx="3201366" cy="4899545"/>
          </a:xfrm>
        </p:spPr>
        <p:txBody>
          <a:bodyPr anchor="b">
            <a:normAutofit fontScale="90000"/>
          </a:bodyPr>
          <a:lstStyle/>
          <a:p>
            <a:pPr algn="r"/>
            <a:r>
              <a:rPr lang="en-GB" sz="3200" b="1">
                <a:solidFill>
                  <a:srgbClr val="FFFFFF"/>
                </a:solidFill>
              </a:rPr>
              <a:t>Local Government  </a:t>
            </a:r>
            <a:br>
              <a:rPr lang="en-GB" sz="3200" b="1">
                <a:solidFill>
                  <a:srgbClr val="FFFFFF"/>
                </a:solidFill>
              </a:rPr>
            </a:br>
            <a:r>
              <a:rPr lang="en-GB" sz="3200" b="1">
                <a:solidFill>
                  <a:srgbClr val="FFFFFF"/>
                </a:solidFill>
              </a:rPr>
              <a:t>Modernisation and Improvement</a:t>
            </a:r>
            <a:br>
              <a:rPr lang="en-GB" sz="1900" b="1">
                <a:solidFill>
                  <a:srgbClr val="FFFFFF"/>
                </a:solidFill>
              </a:rPr>
            </a:br>
            <a:br>
              <a:rPr lang="en-GB" sz="1900" b="1">
                <a:solidFill>
                  <a:srgbClr val="FFFFFF"/>
                </a:solidFill>
              </a:rPr>
            </a:br>
            <a:br>
              <a:rPr lang="en-GB" sz="1900" b="1">
                <a:solidFill>
                  <a:srgbClr val="FFFFFF"/>
                </a:solidFill>
              </a:rPr>
            </a:br>
            <a:br>
              <a:rPr lang="en-GB" sz="1900" b="1">
                <a:solidFill>
                  <a:srgbClr val="FFFFFF"/>
                </a:solidFill>
              </a:rPr>
            </a:br>
            <a:br>
              <a:rPr lang="en-GB" sz="1900" b="1">
                <a:solidFill>
                  <a:srgbClr val="FFFFFF"/>
                </a:solidFill>
              </a:rPr>
            </a:br>
            <a:r>
              <a:rPr lang="en-GB" sz="2000">
                <a:solidFill>
                  <a:srgbClr val="FFFFFF"/>
                </a:solidFill>
              </a:rPr>
              <a:t>Lessons fed back to central government reforms and across the public sector in the UK</a:t>
            </a:r>
            <a:br>
              <a:rPr lang="en-GB" sz="1900" b="1">
                <a:solidFill>
                  <a:srgbClr val="FFFFFF"/>
                </a:solidFill>
              </a:rPr>
            </a:br>
            <a:br>
              <a:rPr lang="en-GB" sz="1900" b="1">
                <a:solidFill>
                  <a:srgbClr val="FFFFFF"/>
                </a:solidFill>
              </a:rPr>
            </a:br>
            <a:endParaRPr lang="en-GB" sz="1900" b="1">
              <a:solidFill>
                <a:srgbClr val="FFFFFF"/>
              </a:solidFill>
            </a:endParaRPr>
          </a:p>
        </p:txBody>
      </p:sp>
      <p:sp>
        <p:nvSpPr>
          <p:cNvPr id="3" name="Content Placeholder 2">
            <a:extLst>
              <a:ext uri="{FF2B5EF4-FFF2-40B4-BE49-F238E27FC236}">
                <a16:creationId xmlns:a16="http://schemas.microsoft.com/office/drawing/2014/main" id="{55D8935F-58F4-6AFA-DA81-61A873EDBBAC}"/>
              </a:ext>
            </a:extLst>
          </p:cNvPr>
          <p:cNvSpPr>
            <a:spLocks noGrp="1"/>
          </p:cNvSpPr>
          <p:nvPr>
            <p:ph idx="1"/>
          </p:nvPr>
        </p:nvSpPr>
        <p:spPr>
          <a:xfrm>
            <a:off x="4672013" y="586856"/>
            <a:ext cx="6693593" cy="6013970"/>
          </a:xfrm>
        </p:spPr>
        <p:txBody>
          <a:bodyPr anchor="ctr">
            <a:normAutofit/>
          </a:bodyPr>
          <a:lstStyle/>
          <a:p>
            <a:r>
              <a:rPr lang="en-GB" sz="1800" b="1"/>
              <a:t>New legal framework of powers and responsibilities </a:t>
            </a:r>
            <a:r>
              <a:rPr lang="en-GB" sz="1800"/>
              <a:t>– Best Value; the power of general competence; the power to promote economic, social and environmental wellbeing.</a:t>
            </a:r>
          </a:p>
          <a:p>
            <a:endParaRPr lang="en-GB" sz="800"/>
          </a:p>
          <a:p>
            <a:r>
              <a:rPr lang="en-GB" sz="1800"/>
              <a:t>Improved local democracy, citizen engagement community planning and accountability </a:t>
            </a:r>
            <a:r>
              <a:rPr lang="en-GB" sz="1800" b="1"/>
              <a:t>through new political and governance arrangements</a:t>
            </a:r>
          </a:p>
          <a:p>
            <a:endParaRPr lang="en-GB" sz="800"/>
          </a:p>
          <a:p>
            <a:r>
              <a:rPr lang="en-GB" sz="1800"/>
              <a:t>Evid</a:t>
            </a:r>
            <a:r>
              <a:rPr lang="en-GB" sz="1800" b="1"/>
              <a:t>ence based decision making</a:t>
            </a:r>
            <a:r>
              <a:rPr lang="en-GB" sz="1800"/>
              <a:t>, improved data and intelligence (input, output and outcomes data) and </a:t>
            </a:r>
            <a:r>
              <a:rPr lang="en-GB" sz="1800" b="1"/>
              <a:t>improved public assurance </a:t>
            </a:r>
            <a:r>
              <a:rPr lang="en-GB" sz="1800"/>
              <a:t>arrangements, most notably via external inspections</a:t>
            </a:r>
          </a:p>
          <a:p>
            <a:endParaRPr lang="en-GB" sz="800"/>
          </a:p>
          <a:p>
            <a:r>
              <a:rPr lang="en-GB" sz="1800"/>
              <a:t>More ‘</a:t>
            </a:r>
            <a:r>
              <a:rPr lang="en-GB" sz="1800" b="1"/>
              <a:t>economic, efficient and effective</a:t>
            </a:r>
            <a:r>
              <a:rPr lang="en-GB" sz="1800"/>
              <a:t>’ public services through collaborations and partnerships</a:t>
            </a:r>
          </a:p>
          <a:p>
            <a:endParaRPr lang="en-GB" sz="800"/>
          </a:p>
          <a:p>
            <a:r>
              <a:rPr lang="en-GB" sz="1800"/>
              <a:t>Improved </a:t>
            </a:r>
            <a:r>
              <a:rPr lang="en-GB" sz="1800" b="1"/>
              <a:t>financial management </a:t>
            </a:r>
            <a:r>
              <a:rPr lang="en-GB" sz="1800"/>
              <a:t>via budgeting, accounting and financial reporting</a:t>
            </a:r>
          </a:p>
          <a:p>
            <a:endParaRPr lang="en-GB" sz="800"/>
          </a:p>
          <a:p>
            <a:r>
              <a:rPr lang="en-GB" sz="1800" b="1"/>
              <a:t>Innovation, </a:t>
            </a:r>
            <a:r>
              <a:rPr lang="en-GB" sz="1800"/>
              <a:t>new technology digital delivery and e-government. </a:t>
            </a:r>
          </a:p>
        </p:txBody>
      </p:sp>
    </p:spTree>
    <p:extLst>
      <p:ext uri="{BB962C8B-B14F-4D97-AF65-F5344CB8AC3E}">
        <p14:creationId xmlns:p14="http://schemas.microsoft.com/office/powerpoint/2010/main" val="3937669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245574-A096-0CC1-3D87-145B20907B15}"/>
              </a:ext>
            </a:extLst>
          </p:cNvPr>
          <p:cNvSpPr>
            <a:spLocks noGrp="1"/>
          </p:cNvSpPr>
          <p:nvPr>
            <p:ph type="title"/>
          </p:nvPr>
        </p:nvSpPr>
        <p:spPr>
          <a:xfrm>
            <a:off x="572493" y="238539"/>
            <a:ext cx="11018520" cy="1434415"/>
          </a:xfrm>
        </p:spPr>
        <p:txBody>
          <a:bodyPr anchor="b">
            <a:normAutofit/>
          </a:bodyPr>
          <a:lstStyle/>
          <a:p>
            <a:r>
              <a:rPr lang="en-GB" sz="3000" b="1"/>
              <a:t>1997-2010: </a:t>
            </a:r>
            <a:br>
              <a:rPr lang="en-GB" sz="3000" b="1"/>
            </a:br>
            <a:r>
              <a:rPr lang="en-GB" sz="3000" b="1"/>
              <a:t>Performance Management Regimes and </a:t>
            </a:r>
            <a:br>
              <a:rPr lang="en-GB" sz="3000" b="1"/>
            </a:br>
            <a:r>
              <a:rPr lang="en-GB" sz="3000" b="1"/>
              <a:t>Integrated financial and non-financial management. </a:t>
            </a:r>
          </a:p>
        </p:txBody>
      </p:sp>
      <p:sp>
        <p:nvSpPr>
          <p:cNvPr id="3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BBC0953-387A-7E47-5B68-BAA91BFCEE01}"/>
              </a:ext>
            </a:extLst>
          </p:cNvPr>
          <p:cNvSpPr>
            <a:spLocks noGrp="1"/>
          </p:cNvSpPr>
          <p:nvPr>
            <p:ph idx="1"/>
          </p:nvPr>
        </p:nvSpPr>
        <p:spPr>
          <a:xfrm>
            <a:off x="572493" y="2071316"/>
            <a:ext cx="6713552" cy="4119172"/>
          </a:xfrm>
        </p:spPr>
        <p:txBody>
          <a:bodyPr anchor="t">
            <a:normAutofit lnSpcReduction="10000"/>
          </a:bodyPr>
          <a:lstStyle/>
          <a:p>
            <a:pPr marL="0" indent="0">
              <a:buNone/>
            </a:pPr>
            <a:r>
              <a:rPr lang="en-GB" sz="2000" b="1"/>
              <a:t>Frameworks or Regimes</a:t>
            </a:r>
          </a:p>
          <a:p>
            <a:r>
              <a:rPr lang="en-GB" sz="2000"/>
              <a:t>Best Value 1999-2002</a:t>
            </a:r>
          </a:p>
          <a:p>
            <a:r>
              <a:rPr lang="en-GB" sz="2000"/>
              <a:t>Comprehensive Performance Assessment 2002-2005</a:t>
            </a:r>
          </a:p>
          <a:p>
            <a:r>
              <a:rPr lang="en-GB" sz="2000"/>
              <a:t>Comprehensive Performance Assessment 2006-2008</a:t>
            </a:r>
          </a:p>
          <a:p>
            <a:r>
              <a:rPr lang="en-GB" sz="2000"/>
              <a:t>Comprehensive Area Assessment 2009</a:t>
            </a:r>
          </a:p>
          <a:p>
            <a:endParaRPr lang="en-GB" sz="2000"/>
          </a:p>
          <a:p>
            <a:r>
              <a:rPr lang="en-GB" sz="2400" b="1"/>
              <a:t>Public Financial Management moved from annual financial reporting to (holistic) Use of Resources Assessments of short, medium and long-term financial resilience and the greater appreciation of risk.  </a:t>
            </a:r>
          </a:p>
          <a:p>
            <a:pPr marL="0" indent="0">
              <a:buNone/>
            </a:pPr>
            <a:endParaRPr lang="en-GB" sz="2000"/>
          </a:p>
          <a:p>
            <a:endParaRPr lang="en-GB" sz="2000"/>
          </a:p>
        </p:txBody>
      </p:sp>
      <p:pic>
        <p:nvPicPr>
          <p:cNvPr id="5" name="Picture 4" descr="Magnifying glass showing decling performance">
            <a:extLst>
              <a:ext uri="{FF2B5EF4-FFF2-40B4-BE49-F238E27FC236}">
                <a16:creationId xmlns:a16="http://schemas.microsoft.com/office/drawing/2014/main" id="{71C7CD23-C578-A282-B456-40B964DF74AE}"/>
              </a:ext>
            </a:extLst>
          </p:cNvPr>
          <p:cNvPicPr>
            <a:picLocks noChangeAspect="1"/>
          </p:cNvPicPr>
          <p:nvPr/>
        </p:nvPicPr>
        <p:blipFill>
          <a:blip r:embed="rId2"/>
          <a:srcRect l="1422" r="34362" b="2"/>
          <a:stretch>
            <a:fillRect/>
          </a:stretch>
        </p:blipFill>
        <p:spPr>
          <a:xfrm>
            <a:off x="7675658" y="2093976"/>
            <a:ext cx="3941064" cy="4096512"/>
          </a:xfrm>
          <a:prstGeom prst="rect">
            <a:avLst/>
          </a:prstGeom>
        </p:spPr>
      </p:pic>
    </p:spTree>
    <p:extLst>
      <p:ext uri="{BB962C8B-B14F-4D97-AF65-F5344CB8AC3E}">
        <p14:creationId xmlns:p14="http://schemas.microsoft.com/office/powerpoint/2010/main" val="315828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0BD7EE-0EA5-3452-8483-5E3EF951895A}"/>
              </a:ext>
            </a:extLst>
          </p:cNvPr>
          <p:cNvSpPr>
            <a:spLocks noGrp="1"/>
          </p:cNvSpPr>
          <p:nvPr>
            <p:ph type="title"/>
          </p:nvPr>
        </p:nvSpPr>
        <p:spPr>
          <a:xfrm>
            <a:off x="572493" y="238539"/>
            <a:ext cx="11018520" cy="1434415"/>
          </a:xfrm>
        </p:spPr>
        <p:txBody>
          <a:bodyPr anchor="b">
            <a:normAutofit/>
          </a:bodyPr>
          <a:lstStyle/>
          <a:p>
            <a:r>
              <a:rPr lang="en-GB" sz="3600" b="1"/>
              <a:t>2010-2024 </a:t>
            </a:r>
            <a:br>
              <a:rPr lang="en-GB" sz="4600"/>
            </a:br>
            <a:r>
              <a:rPr lang="en-GB" sz="3200"/>
              <a:t>(Cameron, May, Johnson, Truss, Sunak) </a:t>
            </a:r>
          </a:p>
        </p:txBody>
      </p:sp>
      <p:sp>
        <p:nvSpPr>
          <p:cNvPr id="1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DE75B7F-979F-71D5-02A2-FF9CA8AB4EDD}"/>
              </a:ext>
            </a:extLst>
          </p:cNvPr>
          <p:cNvSpPr>
            <a:spLocks noGrp="1"/>
          </p:cNvSpPr>
          <p:nvPr>
            <p:ph idx="1"/>
          </p:nvPr>
        </p:nvSpPr>
        <p:spPr>
          <a:xfrm>
            <a:off x="572493" y="2071316"/>
            <a:ext cx="6713552" cy="4119172"/>
          </a:xfrm>
        </p:spPr>
        <p:txBody>
          <a:bodyPr anchor="t">
            <a:normAutofit/>
          </a:bodyPr>
          <a:lstStyle/>
          <a:p>
            <a:endParaRPr lang="en-GB" sz="2000"/>
          </a:p>
          <a:p>
            <a:r>
              <a:rPr lang="en-GB" sz="2000" b="1"/>
              <a:t>Long-term austerity and a smaller ‘state’, </a:t>
            </a:r>
          </a:p>
          <a:p>
            <a:pPr marL="457200" lvl="1" indent="0">
              <a:buNone/>
            </a:pPr>
            <a:r>
              <a:rPr lang="en-GB" sz="2000"/>
              <a:t>Private sector and hybrid provision with Brexit, COVID 19, wars and  immigration  etc exacerbating the swing and LG among the worst affected sectors (the return to New Public Management) </a:t>
            </a:r>
          </a:p>
          <a:p>
            <a:endParaRPr lang="en-GB" sz="2000"/>
          </a:p>
          <a:p>
            <a:r>
              <a:rPr lang="en-GB" sz="2000" b="1"/>
              <a:t>Local Government: </a:t>
            </a:r>
          </a:p>
          <a:p>
            <a:pPr marL="457200" lvl="1" indent="0">
              <a:buNone/>
            </a:pPr>
            <a:r>
              <a:rPr lang="en-GB" sz="2000"/>
              <a:t>Sector Lead Improvement and localism/austerity – the gradual  abandonment of collective responsibility by central government and the decline of local government into service failures and financial distress. </a:t>
            </a:r>
          </a:p>
          <a:p>
            <a:endParaRPr lang="en-GB" sz="2000"/>
          </a:p>
          <a:p>
            <a:endParaRPr lang="en-GB" sz="2000"/>
          </a:p>
        </p:txBody>
      </p:sp>
      <p:pic>
        <p:nvPicPr>
          <p:cNvPr id="4" name="Picture 3" descr="Magnifying glass showing decling performance">
            <a:extLst>
              <a:ext uri="{FF2B5EF4-FFF2-40B4-BE49-F238E27FC236}">
                <a16:creationId xmlns:a16="http://schemas.microsoft.com/office/drawing/2014/main" id="{6D34C41F-9385-6F4C-5E60-538B94AEE768}"/>
              </a:ext>
            </a:extLst>
          </p:cNvPr>
          <p:cNvPicPr>
            <a:picLocks noChangeAspect="1"/>
          </p:cNvPicPr>
          <p:nvPr/>
        </p:nvPicPr>
        <p:blipFill>
          <a:blip r:embed="rId2"/>
          <a:srcRect l="1422" r="34362" b="2"/>
          <a:stretch>
            <a:fillRect/>
          </a:stretch>
        </p:blipFill>
        <p:spPr>
          <a:xfrm>
            <a:off x="7675658" y="2093976"/>
            <a:ext cx="3941064" cy="4096512"/>
          </a:xfrm>
          <a:prstGeom prst="rect">
            <a:avLst/>
          </a:prstGeom>
        </p:spPr>
      </p:pic>
    </p:spTree>
    <p:extLst>
      <p:ext uri="{BB962C8B-B14F-4D97-AF65-F5344CB8AC3E}">
        <p14:creationId xmlns:p14="http://schemas.microsoft.com/office/powerpoint/2010/main" val="1460289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5C5387-4010-1B28-8734-A03B228C4FD2}"/>
              </a:ext>
            </a:extLst>
          </p:cNvPr>
          <p:cNvSpPr>
            <a:spLocks noGrp="1"/>
          </p:cNvSpPr>
          <p:nvPr>
            <p:ph type="title"/>
          </p:nvPr>
        </p:nvSpPr>
        <p:spPr>
          <a:xfrm>
            <a:off x="761800" y="500063"/>
            <a:ext cx="6224788" cy="1228725"/>
          </a:xfrm>
        </p:spPr>
        <p:txBody>
          <a:bodyPr anchor="ctr">
            <a:normAutofit/>
          </a:bodyPr>
          <a:lstStyle/>
          <a:p>
            <a:r>
              <a:rPr lang="en-GB" sz="3700" b="1"/>
              <a:t>In July 2024 the UK was again facing historical highs </a:t>
            </a:r>
          </a:p>
        </p:txBody>
      </p:sp>
      <p:sp>
        <p:nvSpPr>
          <p:cNvPr id="3" name="Content Placeholder 2">
            <a:extLst>
              <a:ext uri="{FF2B5EF4-FFF2-40B4-BE49-F238E27FC236}">
                <a16:creationId xmlns:a16="http://schemas.microsoft.com/office/drawing/2014/main" id="{F9B3B02A-311B-4D92-6761-6D1BB592BFD0}"/>
              </a:ext>
            </a:extLst>
          </p:cNvPr>
          <p:cNvSpPr>
            <a:spLocks noGrp="1"/>
          </p:cNvSpPr>
          <p:nvPr>
            <p:ph idx="1"/>
          </p:nvPr>
        </p:nvSpPr>
        <p:spPr>
          <a:xfrm>
            <a:off x="761799" y="2243138"/>
            <a:ext cx="6124775" cy="4443412"/>
          </a:xfrm>
        </p:spPr>
        <p:txBody>
          <a:bodyPr anchor="ctr">
            <a:normAutofit/>
          </a:bodyPr>
          <a:lstStyle/>
          <a:p>
            <a:r>
              <a:rPr lang="en-GB" sz="1800"/>
              <a:t>Rapidly increasing wealth and health inequality </a:t>
            </a:r>
          </a:p>
          <a:p>
            <a:r>
              <a:rPr lang="en-GB" sz="1800"/>
              <a:t>Falling educational attainment, </a:t>
            </a:r>
          </a:p>
          <a:p>
            <a:r>
              <a:rPr lang="en-GB" sz="1800"/>
              <a:t>Social problems, including poverty, alienation and discrimination and community cohesion,</a:t>
            </a:r>
          </a:p>
          <a:p>
            <a:r>
              <a:rPr lang="en-GB" sz="1800"/>
              <a:t>Record prison populations, overcrowding, offending recidivism, </a:t>
            </a:r>
          </a:p>
          <a:p>
            <a:r>
              <a:rPr lang="en-GB" sz="1800"/>
              <a:t>Rising crime and anti-social behaviour, </a:t>
            </a:r>
          </a:p>
          <a:p>
            <a:r>
              <a:rPr lang="en-GB" sz="1800"/>
              <a:t>A housing crises including street homelessness. AND</a:t>
            </a:r>
          </a:p>
          <a:p>
            <a:endParaRPr lang="en-GB" sz="1600"/>
          </a:p>
          <a:p>
            <a:r>
              <a:rPr lang="en-GB" sz="2000" b="1"/>
              <a:t>A Local Government Finance System and a Local Public Audit that are not fit for purpose or fit for future purpose </a:t>
            </a:r>
          </a:p>
          <a:p>
            <a:endParaRPr lang="en-GB" sz="1600"/>
          </a:p>
        </p:txBody>
      </p:sp>
      <p:pic>
        <p:nvPicPr>
          <p:cNvPr id="5" name="Picture 4" descr="Empty street surrounded with buildings">
            <a:extLst>
              <a:ext uri="{FF2B5EF4-FFF2-40B4-BE49-F238E27FC236}">
                <a16:creationId xmlns:a16="http://schemas.microsoft.com/office/drawing/2014/main" id="{6CC1ECB1-6393-6BA0-A6F5-E796C4042886}"/>
              </a:ext>
            </a:extLst>
          </p:cNvPr>
          <p:cNvPicPr>
            <a:picLocks noChangeAspect="1"/>
          </p:cNvPicPr>
          <p:nvPr/>
        </p:nvPicPr>
        <p:blipFill>
          <a:blip r:embed="rId2"/>
          <a:srcRect l="33137" r="15026" b="-1"/>
          <a:stretch>
            <a:fillRect/>
          </a:stretch>
        </p:blipFill>
        <p:spPr>
          <a:xfrm>
            <a:off x="7643812" y="-21772"/>
            <a:ext cx="4548188"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3829426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6">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Rectangle 36">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B44049-97FC-2332-55E2-919D629486F6}"/>
              </a:ext>
            </a:extLst>
          </p:cNvPr>
          <p:cNvSpPr>
            <a:spLocks noGrp="1"/>
          </p:cNvSpPr>
          <p:nvPr>
            <p:ph type="title"/>
          </p:nvPr>
        </p:nvSpPr>
        <p:spPr>
          <a:xfrm>
            <a:off x="466722" y="586855"/>
            <a:ext cx="3201366" cy="4199458"/>
          </a:xfrm>
        </p:spPr>
        <p:txBody>
          <a:bodyPr anchor="b">
            <a:normAutofit/>
          </a:bodyPr>
          <a:lstStyle/>
          <a:p>
            <a:pPr algn="r"/>
            <a:r>
              <a:rPr lang="en-GB" sz="3400" b="1">
                <a:solidFill>
                  <a:srgbClr val="FFFFFF"/>
                </a:solidFill>
              </a:rPr>
              <a:t>July 2024 election </a:t>
            </a:r>
            <a:br>
              <a:rPr lang="en-GB" sz="3400">
                <a:solidFill>
                  <a:srgbClr val="FFFFFF"/>
                </a:solidFill>
              </a:rPr>
            </a:br>
            <a:br>
              <a:rPr lang="en-GB" sz="3400">
                <a:solidFill>
                  <a:srgbClr val="FFFFFF"/>
                </a:solidFill>
              </a:rPr>
            </a:br>
            <a:br>
              <a:rPr lang="en-GB" sz="3400">
                <a:solidFill>
                  <a:srgbClr val="FFFFFF"/>
                </a:solidFill>
              </a:rPr>
            </a:br>
            <a:br>
              <a:rPr lang="en-GB" sz="3400">
                <a:solidFill>
                  <a:srgbClr val="FFFFFF"/>
                </a:solidFill>
              </a:rPr>
            </a:br>
            <a:r>
              <a:rPr lang="en-GB" sz="3400">
                <a:solidFill>
                  <a:srgbClr val="FFFFFF"/>
                </a:solidFill>
              </a:rPr>
              <a:t>(Starmer administration ) </a:t>
            </a:r>
          </a:p>
        </p:txBody>
      </p:sp>
      <p:sp>
        <p:nvSpPr>
          <p:cNvPr id="3" name="Content Placeholder 2">
            <a:extLst>
              <a:ext uri="{FF2B5EF4-FFF2-40B4-BE49-F238E27FC236}">
                <a16:creationId xmlns:a16="http://schemas.microsoft.com/office/drawing/2014/main" id="{2D97D947-383B-67F5-5712-A9AD303BB422}"/>
              </a:ext>
            </a:extLst>
          </p:cNvPr>
          <p:cNvSpPr>
            <a:spLocks noGrp="1"/>
          </p:cNvSpPr>
          <p:nvPr>
            <p:ph idx="1"/>
          </p:nvPr>
        </p:nvSpPr>
        <p:spPr>
          <a:xfrm>
            <a:off x="4810259" y="649480"/>
            <a:ext cx="6555347" cy="5546047"/>
          </a:xfrm>
        </p:spPr>
        <p:txBody>
          <a:bodyPr anchor="ctr">
            <a:normAutofit/>
          </a:bodyPr>
          <a:lstStyle/>
          <a:p>
            <a:pPr marL="0" indent="0">
              <a:buNone/>
            </a:pPr>
            <a:r>
              <a:rPr lang="en-GB" sz="2000" b="1"/>
              <a:t>The latest approach (somewhat uncoordinated) is starting to emerge </a:t>
            </a:r>
          </a:p>
          <a:p>
            <a:endParaRPr lang="en-GB" sz="2000"/>
          </a:p>
          <a:p>
            <a:pPr lvl="1"/>
            <a:r>
              <a:rPr lang="en-GB" sz="2000"/>
              <a:t>Local Government devolution and re-organisation</a:t>
            </a:r>
          </a:p>
          <a:p>
            <a:pPr lvl="1"/>
            <a:endParaRPr lang="en-GB" sz="2000"/>
          </a:p>
          <a:p>
            <a:pPr lvl="1"/>
            <a:r>
              <a:rPr lang="en-GB" sz="2000"/>
              <a:t>Local Government Outcomes Framework </a:t>
            </a:r>
          </a:p>
          <a:p>
            <a:pPr lvl="1"/>
            <a:endParaRPr lang="en-GB" sz="2000"/>
          </a:p>
          <a:p>
            <a:pPr lvl="1"/>
            <a:r>
              <a:rPr lang="en-GB" sz="2000"/>
              <a:t>Local Audit, a new Local Audit Office and mixed audit market.</a:t>
            </a:r>
          </a:p>
          <a:p>
            <a:pPr lvl="1"/>
            <a:endParaRPr lang="en-GB" sz="2000"/>
          </a:p>
          <a:p>
            <a:pPr lvl="1"/>
            <a:r>
              <a:rPr lang="en-GB" sz="2000"/>
              <a:t>Fair Funding Review (financial support arrangements from Government to local Government) </a:t>
            </a:r>
          </a:p>
          <a:p>
            <a:pPr lvl="1"/>
            <a:endParaRPr lang="en-GB" sz="2000"/>
          </a:p>
          <a:p>
            <a:pPr lvl="1"/>
            <a:endParaRPr lang="en-GB" sz="2000"/>
          </a:p>
          <a:p>
            <a:pPr marL="0" indent="0">
              <a:buNone/>
            </a:pPr>
            <a:r>
              <a:rPr lang="en-GB" sz="2000" b="1"/>
              <a:t>Learning lessons from 1997-2010 (NPG and PV).</a:t>
            </a:r>
          </a:p>
          <a:p>
            <a:pPr lvl="1"/>
            <a:endParaRPr lang="en-GB" sz="2000"/>
          </a:p>
        </p:txBody>
      </p:sp>
    </p:spTree>
    <p:extLst>
      <p:ext uri="{BB962C8B-B14F-4D97-AF65-F5344CB8AC3E}">
        <p14:creationId xmlns:p14="http://schemas.microsoft.com/office/powerpoint/2010/main" val="2650680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11E9386-9AC1-8E77-FAA9-28641C62A710}"/>
              </a:ext>
            </a:extLst>
          </p:cNvPr>
          <p:cNvPicPr>
            <a:picLocks noChangeAspect="1"/>
          </p:cNvPicPr>
          <p:nvPr/>
        </p:nvPicPr>
        <p:blipFill>
          <a:blip r:embed="rId2"/>
          <a:srcRect t="19"/>
          <a:stretch>
            <a:fillRect/>
          </a:stretch>
        </p:blipFill>
        <p:spPr>
          <a:xfrm>
            <a:off x="811800" y="457200"/>
            <a:ext cx="10568400" cy="5943600"/>
          </a:xfrm>
          <a:prstGeom prst="rect">
            <a:avLst/>
          </a:prstGeom>
        </p:spPr>
      </p:pic>
      <p:sp>
        <p:nvSpPr>
          <p:cNvPr id="3" name="Content Placeholder 2">
            <a:extLst>
              <a:ext uri="{FF2B5EF4-FFF2-40B4-BE49-F238E27FC236}">
                <a16:creationId xmlns:a16="http://schemas.microsoft.com/office/drawing/2014/main" id="{EDBA7AE4-D333-6893-BFCC-8D4231DA1537}"/>
              </a:ext>
            </a:extLst>
          </p:cNvPr>
          <p:cNvSpPr>
            <a:spLocks noGrp="1"/>
          </p:cNvSpPr>
          <p:nvPr>
            <p:ph idx="4294967295"/>
          </p:nvPr>
        </p:nvSpPr>
        <p:spPr>
          <a:xfrm>
            <a:off x="0" y="1825625"/>
            <a:ext cx="10515600" cy="4351338"/>
          </a:xfrm>
        </p:spPr>
        <p:txBody>
          <a:bodyPr/>
          <a:lstStyle/>
          <a:p>
            <a:endParaRPr lang="en-GB"/>
          </a:p>
          <a:p>
            <a:endParaRPr lang="en-GB"/>
          </a:p>
        </p:txBody>
      </p:sp>
    </p:spTree>
    <p:extLst>
      <p:ext uri="{BB962C8B-B14F-4D97-AF65-F5344CB8AC3E}">
        <p14:creationId xmlns:p14="http://schemas.microsoft.com/office/powerpoint/2010/main" val="11110139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79CA5-6373-4D0F-BFB8-D307F41BC1AC}"/>
              </a:ext>
            </a:extLst>
          </p:cNvPr>
          <p:cNvSpPr>
            <a:spLocks noGrp="1"/>
          </p:cNvSpPr>
          <p:nvPr>
            <p:ph type="ctrTitle"/>
          </p:nvPr>
        </p:nvSpPr>
        <p:spPr/>
        <p:txBody>
          <a:bodyPr>
            <a:noAutofit/>
          </a:bodyPr>
          <a:lstStyle/>
          <a:p>
            <a:r>
              <a:rPr lang="en-GB" sz="4400"/>
              <a:t>Local Government Finance : An Introduction to Financial Resilience</a:t>
            </a:r>
          </a:p>
        </p:txBody>
      </p:sp>
      <p:sp>
        <p:nvSpPr>
          <p:cNvPr id="3" name="Subtitle 2">
            <a:extLst>
              <a:ext uri="{FF2B5EF4-FFF2-40B4-BE49-F238E27FC236}">
                <a16:creationId xmlns:a16="http://schemas.microsoft.com/office/drawing/2014/main" id="{5689EAC0-26F0-4D86-9D6F-1BF7CF51B635}"/>
              </a:ext>
            </a:extLst>
          </p:cNvPr>
          <p:cNvSpPr>
            <a:spLocks noGrp="1"/>
          </p:cNvSpPr>
          <p:nvPr>
            <p:ph type="subTitle" idx="1"/>
          </p:nvPr>
        </p:nvSpPr>
        <p:spPr>
          <a:xfrm>
            <a:off x="442913" y="4284818"/>
            <a:ext cx="11306173" cy="1414942"/>
          </a:xfrm>
        </p:spPr>
        <p:txBody>
          <a:bodyPr>
            <a:normAutofit fontScale="85000" lnSpcReduction="20000"/>
          </a:bodyPr>
          <a:lstStyle/>
          <a:p>
            <a:r>
              <a:rPr lang="en-GB">
                <a:solidFill>
                  <a:schemeClr val="bg1"/>
                </a:solidFill>
              </a:rPr>
              <a:t>Finance Workshop</a:t>
            </a:r>
          </a:p>
          <a:p>
            <a:r>
              <a:rPr lang="en-GB">
                <a:solidFill>
                  <a:schemeClr val="bg1"/>
                </a:solidFill>
              </a:rPr>
              <a:t>Dr Martin Jones</a:t>
            </a:r>
          </a:p>
          <a:p>
            <a:r>
              <a:rPr lang="en-GB">
                <a:solidFill>
                  <a:schemeClr val="bg1"/>
                </a:solidFill>
              </a:rPr>
              <a:t>martin.jones@ntu.ac.uk</a:t>
            </a:r>
          </a:p>
        </p:txBody>
      </p:sp>
      <p:pic>
        <p:nvPicPr>
          <p:cNvPr id="4" name="Picture 3">
            <a:extLst>
              <a:ext uri="{FF2B5EF4-FFF2-40B4-BE49-F238E27FC236}">
                <a16:creationId xmlns:a16="http://schemas.microsoft.com/office/drawing/2014/main" id="{30D8871F-3470-44A2-A485-F4E427D6BDF2}"/>
              </a:ext>
            </a:extLst>
          </p:cNvPr>
          <p:cNvPicPr>
            <a:picLocks noChangeAspect="1"/>
          </p:cNvPicPr>
          <p:nvPr/>
        </p:nvPicPr>
        <p:blipFill>
          <a:blip r:embed="rId2"/>
          <a:stretch>
            <a:fillRect/>
          </a:stretch>
        </p:blipFill>
        <p:spPr>
          <a:xfrm>
            <a:off x="6095999" y="4154806"/>
            <a:ext cx="5854005" cy="2012314"/>
          </a:xfrm>
          <a:prstGeom prst="rect">
            <a:avLst/>
          </a:prstGeom>
        </p:spPr>
      </p:pic>
    </p:spTree>
    <p:extLst>
      <p:ext uri="{BB962C8B-B14F-4D97-AF65-F5344CB8AC3E}">
        <p14:creationId xmlns:p14="http://schemas.microsoft.com/office/powerpoint/2010/main" val="38953839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D1AB6D6A-F6FD-4FC7-ACA6-B7FD9C8A83C9}"/>
              </a:ext>
            </a:extLst>
          </p:cNvPr>
          <p:cNvSpPr>
            <a:spLocks noGrp="1"/>
          </p:cNvSpPr>
          <p:nvPr>
            <p:ph type="title"/>
          </p:nvPr>
        </p:nvSpPr>
        <p:spPr>
          <a:xfrm>
            <a:off x="186431" y="861134"/>
            <a:ext cx="2920867" cy="287638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fontScale="90000"/>
          </a:bodyPr>
          <a:lstStyle/>
          <a:p>
            <a:pPr algn="ctr">
              <a:lnSpc>
                <a:spcPct val="90000"/>
              </a:lnSpc>
            </a:pPr>
            <a:r>
              <a:rPr lang="en-US" sz="2600" kern="1200">
                <a:solidFill>
                  <a:schemeClr val="bg1"/>
                </a:solidFill>
                <a:latin typeface="+mj-lt"/>
                <a:ea typeface="+mj-ea"/>
                <a:cs typeface="+mj-cs"/>
              </a:rPr>
              <a:t>UK Public Sector Receipts 2024/25</a:t>
            </a:r>
            <a:br>
              <a:rPr lang="en-US" sz="2600" kern="1200">
                <a:solidFill>
                  <a:schemeClr val="bg1"/>
                </a:solidFill>
                <a:latin typeface="+mj-lt"/>
                <a:ea typeface="+mj-ea"/>
                <a:cs typeface="+mj-cs"/>
              </a:rPr>
            </a:br>
            <a:br>
              <a:rPr lang="en-US" sz="2600" kern="1200">
                <a:solidFill>
                  <a:schemeClr val="bg1"/>
                </a:solidFill>
                <a:latin typeface="+mj-lt"/>
                <a:ea typeface="+mj-ea"/>
                <a:cs typeface="+mj-cs"/>
              </a:rPr>
            </a:br>
            <a:r>
              <a:rPr lang="en-US" sz="2600" kern="1200">
                <a:solidFill>
                  <a:schemeClr val="bg1"/>
                </a:solidFill>
                <a:latin typeface="+mj-lt"/>
                <a:ea typeface="+mj-ea"/>
                <a:cs typeface="+mj-cs"/>
              </a:rPr>
              <a:t>£1,139 Billion</a:t>
            </a:r>
          </a:p>
        </p:txBody>
      </p:sp>
      <p:pic>
        <p:nvPicPr>
          <p:cNvPr id="9" name="Picture 8">
            <a:extLst>
              <a:ext uri="{FF2B5EF4-FFF2-40B4-BE49-F238E27FC236}">
                <a16:creationId xmlns:a16="http://schemas.microsoft.com/office/drawing/2014/main" id="{12D7F281-CADC-4D45-1608-249A3293BE7C}"/>
              </a:ext>
            </a:extLst>
          </p:cNvPr>
          <p:cNvPicPr>
            <a:picLocks noChangeAspect="1"/>
          </p:cNvPicPr>
          <p:nvPr/>
        </p:nvPicPr>
        <p:blipFill>
          <a:blip r:embed="rId2"/>
          <a:stretch>
            <a:fillRect/>
          </a:stretch>
        </p:blipFill>
        <p:spPr>
          <a:xfrm>
            <a:off x="3263756" y="491613"/>
            <a:ext cx="8928244" cy="4964479"/>
          </a:xfrm>
          <a:prstGeom prst="rect">
            <a:avLst/>
          </a:prstGeom>
        </p:spPr>
      </p:pic>
      <p:sp>
        <p:nvSpPr>
          <p:cNvPr id="10" name="TextBox 9">
            <a:extLst>
              <a:ext uri="{FF2B5EF4-FFF2-40B4-BE49-F238E27FC236}">
                <a16:creationId xmlns:a16="http://schemas.microsoft.com/office/drawing/2014/main" id="{F98CC589-878E-88F7-58DD-139ADD2DA675}"/>
              </a:ext>
            </a:extLst>
          </p:cNvPr>
          <p:cNvSpPr txBox="1"/>
          <p:nvPr/>
        </p:nvSpPr>
        <p:spPr>
          <a:xfrm>
            <a:off x="3643007" y="5606473"/>
            <a:ext cx="8013284" cy="988290"/>
          </a:xfrm>
          <a:prstGeom prst="rect">
            <a:avLst/>
          </a:prstGeom>
          <a:noFill/>
        </p:spPr>
        <p:txBody>
          <a:bodyPr wrap="square" lIns="0" tIns="0" rIns="0" bIns="0" rtlCol="0" anchor="ctr" anchorCtr="0">
            <a:normAutofit/>
          </a:bodyPr>
          <a:lstStyle/>
          <a:p>
            <a:r>
              <a:rPr lang="en-GB" sz="1200"/>
              <a:t>Other taxes includes capital taxes, stamp duties, vehicle excise duties, customs duties and other smaller tax receipts.</a:t>
            </a:r>
          </a:p>
          <a:p>
            <a:r>
              <a:rPr lang="en-GB" sz="1200"/>
              <a:t>Other non-taxes includes interest and dividends, gross operating surplus and other smaller non-tax receipts.</a:t>
            </a:r>
          </a:p>
          <a:p>
            <a:endParaRPr lang="en-GB" sz="1400"/>
          </a:p>
          <a:p>
            <a:r>
              <a:rPr lang="en-GB" sz="1400" b="1"/>
              <a:t>Source: Office for Budget Responsibility - Spring Budget (March 2024)</a:t>
            </a:r>
          </a:p>
        </p:txBody>
      </p:sp>
    </p:spTree>
    <p:extLst>
      <p:ext uri="{BB962C8B-B14F-4D97-AF65-F5344CB8AC3E}">
        <p14:creationId xmlns:p14="http://schemas.microsoft.com/office/powerpoint/2010/main" val="988094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48F921-9826-46C3-B096-6E8E4003F295}"/>
              </a:ext>
            </a:extLst>
          </p:cNvPr>
          <p:cNvSpPr>
            <a:spLocks noGrp="1"/>
          </p:cNvSpPr>
          <p:nvPr>
            <p:ph type="title"/>
          </p:nvPr>
        </p:nvSpPr>
        <p:spPr>
          <a:xfrm>
            <a:off x="320322" y="637678"/>
            <a:ext cx="4278312" cy="2042338"/>
          </a:xfrm>
        </p:spPr>
        <p:txBody>
          <a:bodyPr>
            <a:normAutofit fontScale="90000"/>
          </a:bodyPr>
          <a:lstStyle/>
          <a:p>
            <a:r>
              <a:rPr lang="en-GB"/>
              <a:t>The UK Government:</a:t>
            </a:r>
            <a:br>
              <a:rPr lang="en-GB"/>
            </a:br>
            <a:r>
              <a:rPr lang="en-GB"/>
              <a:t>Key Players</a:t>
            </a:r>
          </a:p>
        </p:txBody>
      </p:sp>
      <p:sp>
        <p:nvSpPr>
          <p:cNvPr id="12" name="TextBox 10">
            <a:extLst>
              <a:ext uri="{FF2B5EF4-FFF2-40B4-BE49-F238E27FC236}">
                <a16:creationId xmlns:a16="http://schemas.microsoft.com/office/drawing/2014/main" id="{91798E0F-DC00-411A-8398-FF95CDACA503}"/>
              </a:ext>
            </a:extLst>
          </p:cNvPr>
          <p:cNvSpPr txBox="1">
            <a:spLocks noChangeArrowheads="1"/>
          </p:cNvSpPr>
          <p:nvPr/>
        </p:nvSpPr>
        <p:spPr bwMode="auto">
          <a:xfrm>
            <a:off x="6056203" y="736260"/>
            <a:ext cx="35972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4D75"/>
                </a:solidFill>
                <a:latin typeface="Verdana" panose="020B0604030504040204" pitchFamily="34" charset="0"/>
                <a:cs typeface="Arial" panose="020B0604020202020204" pitchFamily="34" charset="0"/>
              </a:defRPr>
            </a:lvl1pPr>
            <a:lvl2pPr marL="742950" indent="-285750">
              <a:defRPr sz="2800">
                <a:solidFill>
                  <a:srgbClr val="004D75"/>
                </a:solidFill>
                <a:latin typeface="Verdana" panose="020B0604030504040204" pitchFamily="34" charset="0"/>
                <a:cs typeface="Arial" panose="020B0604020202020204" pitchFamily="34" charset="0"/>
              </a:defRPr>
            </a:lvl2pPr>
            <a:lvl3pPr marL="1143000" indent="-228600">
              <a:defRPr sz="2800">
                <a:solidFill>
                  <a:srgbClr val="004D75"/>
                </a:solidFill>
                <a:latin typeface="Verdana" panose="020B0604030504040204" pitchFamily="34" charset="0"/>
                <a:cs typeface="Arial" panose="020B0604020202020204" pitchFamily="34" charset="0"/>
              </a:defRPr>
            </a:lvl3pPr>
            <a:lvl4pPr marL="1600200" indent="-228600">
              <a:defRPr sz="2800">
                <a:solidFill>
                  <a:srgbClr val="004D75"/>
                </a:solidFill>
                <a:latin typeface="Verdana" panose="020B0604030504040204" pitchFamily="34" charset="0"/>
                <a:cs typeface="Arial" panose="020B0604020202020204" pitchFamily="34" charset="0"/>
              </a:defRPr>
            </a:lvl4pPr>
            <a:lvl5pPr marL="2057400" indent="-228600">
              <a:defRPr sz="2800">
                <a:solidFill>
                  <a:srgbClr val="004D75"/>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9pPr>
          </a:lstStyle>
          <a:p>
            <a:r>
              <a:rPr lang="en-GB" altLang="en-US" sz="1600">
                <a:solidFill>
                  <a:srgbClr val="000000"/>
                </a:solidFill>
                <a:latin typeface="Arial" panose="020B0604020202020204" pitchFamily="34" charset="0"/>
              </a:rPr>
              <a:t>Head of State - </a:t>
            </a:r>
            <a:r>
              <a:rPr lang="en-GB" sz="1600">
                <a:solidFill>
                  <a:srgbClr val="000000"/>
                </a:solidFill>
                <a:latin typeface="Arial" panose="020B0604020202020204" pitchFamily="34" charset="0"/>
              </a:rPr>
              <a:t>constitutional and representational duties</a:t>
            </a:r>
            <a:r>
              <a:rPr lang="en-GB" altLang="en-US" sz="1600">
                <a:solidFill>
                  <a:srgbClr val="000000"/>
                </a:solidFill>
                <a:latin typeface="Arial" panose="020B0604020202020204" pitchFamily="34" charset="0"/>
              </a:rPr>
              <a:t> </a:t>
            </a:r>
          </a:p>
        </p:txBody>
      </p:sp>
      <p:sp>
        <p:nvSpPr>
          <p:cNvPr id="16" name="TextBox 5">
            <a:extLst>
              <a:ext uri="{FF2B5EF4-FFF2-40B4-BE49-F238E27FC236}">
                <a16:creationId xmlns:a16="http://schemas.microsoft.com/office/drawing/2014/main" id="{D421C68C-A95E-4BF9-A5BF-5492689723FD}"/>
              </a:ext>
            </a:extLst>
          </p:cNvPr>
          <p:cNvSpPr txBox="1">
            <a:spLocks noChangeArrowheads="1"/>
          </p:cNvSpPr>
          <p:nvPr/>
        </p:nvSpPr>
        <p:spPr bwMode="auto">
          <a:xfrm>
            <a:off x="5955076" y="4200271"/>
            <a:ext cx="2292350" cy="584200"/>
          </a:xfrm>
          <a:prstGeom prst="rect">
            <a:avLst/>
          </a:prstGeom>
          <a:solidFill>
            <a:schemeClr val="accent5">
              <a:lumMod val="90000"/>
            </a:schemeClr>
          </a:solidFill>
          <a:ln w="28575">
            <a:solidFill>
              <a:schemeClr val="tx1"/>
            </a:solidFill>
            <a:miter lim="800000"/>
            <a:headEnd/>
            <a:tailEnd/>
          </a:ln>
        </p:spPr>
        <p:txBody>
          <a:bodyPr>
            <a:spAutoFit/>
          </a:bodyPr>
          <a:lstStyle>
            <a:lvl1pPr>
              <a:lnSpc>
                <a:spcPct val="110000"/>
              </a:lnSpc>
              <a:spcBef>
                <a:spcPct val="30000"/>
              </a:spcBef>
              <a:spcAft>
                <a:spcPct val="20000"/>
              </a:spcAft>
              <a:buChar char="•"/>
              <a:defRPr>
                <a:solidFill>
                  <a:srgbClr val="004D75"/>
                </a:solidFill>
                <a:latin typeface="Verdana" panose="020B0604030504040204" pitchFamily="34" charset="0"/>
              </a:defRPr>
            </a:lvl1pPr>
            <a:lvl2pPr marL="742950" indent="-285750">
              <a:lnSpc>
                <a:spcPct val="90000"/>
              </a:lnSpc>
              <a:spcBef>
                <a:spcPct val="20000"/>
              </a:spcBef>
              <a:spcAft>
                <a:spcPct val="10000"/>
              </a:spcAft>
              <a:buChar char="–"/>
              <a:defRPr sz="1500">
                <a:solidFill>
                  <a:srgbClr val="004D75"/>
                </a:solidFill>
                <a:latin typeface="Verdana" panose="020B0604030504040204" pitchFamily="34" charset="0"/>
              </a:defRPr>
            </a:lvl2pPr>
            <a:lvl3pPr marL="1143000" indent="-228600">
              <a:lnSpc>
                <a:spcPct val="90000"/>
              </a:lnSpc>
              <a:spcBef>
                <a:spcPct val="20000"/>
              </a:spcBef>
              <a:spcAft>
                <a:spcPct val="20000"/>
              </a:spcAft>
              <a:buChar char="•"/>
              <a:defRPr sz="1200">
                <a:solidFill>
                  <a:srgbClr val="004D75"/>
                </a:solidFill>
                <a:latin typeface="Verdana" panose="020B0604030504040204" pitchFamily="34" charset="0"/>
              </a:defRPr>
            </a:lvl3pPr>
            <a:lvl4pPr marL="1600200" indent="-228600">
              <a:lnSpc>
                <a:spcPct val="90000"/>
              </a:lnSpc>
              <a:spcBef>
                <a:spcPct val="20000"/>
              </a:spcBef>
              <a:spcAft>
                <a:spcPct val="20000"/>
              </a:spcAft>
              <a:buChar char="–"/>
              <a:defRPr sz="1200">
                <a:solidFill>
                  <a:srgbClr val="004D75"/>
                </a:solidFill>
                <a:latin typeface="Verdana" panose="020B0604030504040204" pitchFamily="34" charset="0"/>
              </a:defRPr>
            </a:lvl4pPr>
            <a:lvl5pPr marL="2057400" indent="-228600">
              <a:lnSpc>
                <a:spcPct val="90000"/>
              </a:lnSpc>
              <a:spcBef>
                <a:spcPct val="20000"/>
              </a:spcBef>
              <a:spcAft>
                <a:spcPct val="20000"/>
              </a:spcAft>
              <a:buChar char="»"/>
              <a:defRPr sz="1200">
                <a:solidFill>
                  <a:srgbClr val="004D75"/>
                </a:solidFill>
                <a:latin typeface="Verdana" panose="020B0604030504040204" pitchFamily="34" charset="0"/>
              </a:defRPr>
            </a:lvl5pPr>
            <a:lvl6pPr marL="2514600" indent="-228600" eaLnBrk="0" fontAlgn="base" hangingPunct="0">
              <a:lnSpc>
                <a:spcPct val="90000"/>
              </a:lnSpc>
              <a:spcBef>
                <a:spcPct val="20000"/>
              </a:spcBef>
              <a:spcAft>
                <a:spcPct val="20000"/>
              </a:spcAft>
              <a:buChar char="»"/>
              <a:defRPr sz="1200">
                <a:solidFill>
                  <a:srgbClr val="004D75"/>
                </a:solidFill>
                <a:latin typeface="Verdana" panose="020B0604030504040204" pitchFamily="34" charset="0"/>
              </a:defRPr>
            </a:lvl6pPr>
            <a:lvl7pPr marL="2971800" indent="-228600" eaLnBrk="0" fontAlgn="base" hangingPunct="0">
              <a:lnSpc>
                <a:spcPct val="90000"/>
              </a:lnSpc>
              <a:spcBef>
                <a:spcPct val="20000"/>
              </a:spcBef>
              <a:spcAft>
                <a:spcPct val="20000"/>
              </a:spcAft>
              <a:buChar char="»"/>
              <a:defRPr sz="1200">
                <a:solidFill>
                  <a:srgbClr val="004D75"/>
                </a:solidFill>
                <a:latin typeface="Verdana" panose="020B0604030504040204" pitchFamily="34" charset="0"/>
              </a:defRPr>
            </a:lvl7pPr>
            <a:lvl8pPr marL="3429000" indent="-228600" eaLnBrk="0" fontAlgn="base" hangingPunct="0">
              <a:lnSpc>
                <a:spcPct val="90000"/>
              </a:lnSpc>
              <a:spcBef>
                <a:spcPct val="20000"/>
              </a:spcBef>
              <a:spcAft>
                <a:spcPct val="20000"/>
              </a:spcAft>
              <a:buChar char="»"/>
              <a:defRPr sz="1200">
                <a:solidFill>
                  <a:srgbClr val="004D75"/>
                </a:solidFill>
                <a:latin typeface="Verdana" panose="020B0604030504040204" pitchFamily="34" charset="0"/>
              </a:defRPr>
            </a:lvl8pPr>
            <a:lvl9pPr marL="3886200" indent="-228600" eaLnBrk="0" fontAlgn="base" hangingPunct="0">
              <a:lnSpc>
                <a:spcPct val="90000"/>
              </a:lnSpc>
              <a:spcBef>
                <a:spcPct val="20000"/>
              </a:spcBef>
              <a:spcAft>
                <a:spcPct val="20000"/>
              </a:spcAft>
              <a:buChar char="»"/>
              <a:defRPr sz="1200">
                <a:solidFill>
                  <a:srgbClr val="004D75"/>
                </a:solidFill>
                <a:latin typeface="Verdana" panose="020B0604030504040204" pitchFamily="34" charset="0"/>
              </a:defRPr>
            </a:lvl9pPr>
          </a:lstStyle>
          <a:p>
            <a:pPr algn="ctr" eaLnBrk="1" hangingPunct="1">
              <a:lnSpc>
                <a:spcPct val="100000"/>
              </a:lnSpc>
              <a:spcBef>
                <a:spcPct val="0"/>
              </a:spcBef>
              <a:spcAft>
                <a:spcPct val="0"/>
              </a:spcAft>
              <a:buFontTx/>
              <a:buNone/>
              <a:defRPr/>
            </a:pPr>
            <a:r>
              <a:rPr lang="en-GB" altLang="en-US" sz="1600" b="1">
                <a:solidFill>
                  <a:schemeClr val="bg1"/>
                </a:solidFill>
              </a:rPr>
              <a:t>Executive Agencies</a:t>
            </a:r>
          </a:p>
        </p:txBody>
      </p:sp>
      <p:sp>
        <p:nvSpPr>
          <p:cNvPr id="17" name="TextBox 6">
            <a:extLst>
              <a:ext uri="{FF2B5EF4-FFF2-40B4-BE49-F238E27FC236}">
                <a16:creationId xmlns:a16="http://schemas.microsoft.com/office/drawing/2014/main" id="{E0C9A24B-FFA0-448D-8218-737EEEF6EB75}"/>
              </a:ext>
            </a:extLst>
          </p:cNvPr>
          <p:cNvSpPr txBox="1">
            <a:spLocks noChangeArrowheads="1"/>
          </p:cNvSpPr>
          <p:nvPr/>
        </p:nvSpPr>
        <p:spPr bwMode="auto">
          <a:xfrm>
            <a:off x="8730895" y="4524576"/>
            <a:ext cx="2419458" cy="830997"/>
          </a:xfrm>
          <a:prstGeom prst="rect">
            <a:avLst/>
          </a:prstGeom>
          <a:solidFill>
            <a:schemeClr val="accent2">
              <a:lumMod val="40000"/>
              <a:lumOff val="60000"/>
            </a:schemeClr>
          </a:solidFill>
          <a:ln w="28575">
            <a:solidFill>
              <a:schemeClr val="tx1"/>
            </a:solidFill>
            <a:miter lim="800000"/>
            <a:headEnd/>
            <a:tailEnd/>
          </a:ln>
        </p:spPr>
        <p:txBody>
          <a:bodyPr wrap="square">
            <a:spAutoFit/>
          </a:bodyPr>
          <a:lstStyle>
            <a:lvl1pPr>
              <a:lnSpc>
                <a:spcPct val="110000"/>
              </a:lnSpc>
              <a:spcBef>
                <a:spcPct val="30000"/>
              </a:spcBef>
              <a:spcAft>
                <a:spcPct val="20000"/>
              </a:spcAft>
              <a:buChar char="•"/>
              <a:defRPr>
                <a:solidFill>
                  <a:srgbClr val="004D75"/>
                </a:solidFill>
                <a:latin typeface="Verdana" panose="020B0604030504040204" pitchFamily="34" charset="0"/>
              </a:defRPr>
            </a:lvl1pPr>
            <a:lvl2pPr marL="742950" indent="-285750">
              <a:lnSpc>
                <a:spcPct val="90000"/>
              </a:lnSpc>
              <a:spcBef>
                <a:spcPct val="20000"/>
              </a:spcBef>
              <a:spcAft>
                <a:spcPct val="10000"/>
              </a:spcAft>
              <a:buChar char="–"/>
              <a:defRPr sz="1500">
                <a:solidFill>
                  <a:srgbClr val="004D75"/>
                </a:solidFill>
                <a:latin typeface="Verdana" panose="020B0604030504040204" pitchFamily="34" charset="0"/>
              </a:defRPr>
            </a:lvl2pPr>
            <a:lvl3pPr marL="1143000" indent="-228600">
              <a:lnSpc>
                <a:spcPct val="90000"/>
              </a:lnSpc>
              <a:spcBef>
                <a:spcPct val="20000"/>
              </a:spcBef>
              <a:spcAft>
                <a:spcPct val="20000"/>
              </a:spcAft>
              <a:buChar char="•"/>
              <a:defRPr sz="1200">
                <a:solidFill>
                  <a:srgbClr val="004D75"/>
                </a:solidFill>
                <a:latin typeface="Verdana" panose="020B0604030504040204" pitchFamily="34" charset="0"/>
              </a:defRPr>
            </a:lvl3pPr>
            <a:lvl4pPr marL="1600200" indent="-228600">
              <a:lnSpc>
                <a:spcPct val="90000"/>
              </a:lnSpc>
              <a:spcBef>
                <a:spcPct val="20000"/>
              </a:spcBef>
              <a:spcAft>
                <a:spcPct val="20000"/>
              </a:spcAft>
              <a:buChar char="–"/>
              <a:defRPr sz="1200">
                <a:solidFill>
                  <a:srgbClr val="004D75"/>
                </a:solidFill>
                <a:latin typeface="Verdana" panose="020B0604030504040204" pitchFamily="34" charset="0"/>
              </a:defRPr>
            </a:lvl4pPr>
            <a:lvl5pPr marL="2057400" indent="-228600">
              <a:lnSpc>
                <a:spcPct val="90000"/>
              </a:lnSpc>
              <a:spcBef>
                <a:spcPct val="20000"/>
              </a:spcBef>
              <a:spcAft>
                <a:spcPct val="20000"/>
              </a:spcAft>
              <a:buChar char="»"/>
              <a:defRPr sz="1200">
                <a:solidFill>
                  <a:srgbClr val="004D75"/>
                </a:solidFill>
                <a:latin typeface="Verdana" panose="020B0604030504040204" pitchFamily="34" charset="0"/>
              </a:defRPr>
            </a:lvl5pPr>
            <a:lvl6pPr marL="2514600" indent="-228600" eaLnBrk="0" fontAlgn="base" hangingPunct="0">
              <a:lnSpc>
                <a:spcPct val="90000"/>
              </a:lnSpc>
              <a:spcBef>
                <a:spcPct val="20000"/>
              </a:spcBef>
              <a:spcAft>
                <a:spcPct val="20000"/>
              </a:spcAft>
              <a:buChar char="»"/>
              <a:defRPr sz="1200">
                <a:solidFill>
                  <a:srgbClr val="004D75"/>
                </a:solidFill>
                <a:latin typeface="Verdana" panose="020B0604030504040204" pitchFamily="34" charset="0"/>
              </a:defRPr>
            </a:lvl6pPr>
            <a:lvl7pPr marL="2971800" indent="-228600" eaLnBrk="0" fontAlgn="base" hangingPunct="0">
              <a:lnSpc>
                <a:spcPct val="90000"/>
              </a:lnSpc>
              <a:spcBef>
                <a:spcPct val="20000"/>
              </a:spcBef>
              <a:spcAft>
                <a:spcPct val="20000"/>
              </a:spcAft>
              <a:buChar char="»"/>
              <a:defRPr sz="1200">
                <a:solidFill>
                  <a:srgbClr val="004D75"/>
                </a:solidFill>
                <a:latin typeface="Verdana" panose="020B0604030504040204" pitchFamily="34" charset="0"/>
              </a:defRPr>
            </a:lvl7pPr>
            <a:lvl8pPr marL="3429000" indent="-228600" eaLnBrk="0" fontAlgn="base" hangingPunct="0">
              <a:lnSpc>
                <a:spcPct val="90000"/>
              </a:lnSpc>
              <a:spcBef>
                <a:spcPct val="20000"/>
              </a:spcBef>
              <a:spcAft>
                <a:spcPct val="20000"/>
              </a:spcAft>
              <a:buChar char="»"/>
              <a:defRPr sz="1200">
                <a:solidFill>
                  <a:srgbClr val="004D75"/>
                </a:solidFill>
                <a:latin typeface="Verdana" panose="020B0604030504040204" pitchFamily="34" charset="0"/>
              </a:defRPr>
            </a:lvl8pPr>
            <a:lvl9pPr marL="3886200" indent="-228600" eaLnBrk="0" fontAlgn="base" hangingPunct="0">
              <a:lnSpc>
                <a:spcPct val="90000"/>
              </a:lnSpc>
              <a:spcBef>
                <a:spcPct val="20000"/>
              </a:spcBef>
              <a:spcAft>
                <a:spcPct val="20000"/>
              </a:spcAft>
              <a:buChar char="»"/>
              <a:defRPr sz="1200">
                <a:solidFill>
                  <a:srgbClr val="004D75"/>
                </a:solidFill>
                <a:latin typeface="Verdana" panose="020B0604030504040204" pitchFamily="34" charset="0"/>
              </a:defRPr>
            </a:lvl9pPr>
          </a:lstStyle>
          <a:p>
            <a:pPr algn="ctr" eaLnBrk="1" hangingPunct="1">
              <a:lnSpc>
                <a:spcPct val="100000"/>
              </a:lnSpc>
              <a:spcBef>
                <a:spcPct val="0"/>
              </a:spcBef>
              <a:spcAft>
                <a:spcPct val="0"/>
              </a:spcAft>
              <a:buFontTx/>
              <a:buNone/>
              <a:defRPr/>
            </a:pPr>
            <a:r>
              <a:rPr lang="en-GB" altLang="en-US" sz="1600" b="1">
                <a:solidFill>
                  <a:schemeClr val="bg1"/>
                </a:solidFill>
              </a:rPr>
              <a:t>Non-Departmental Public Bodies (QUANGOs)</a:t>
            </a:r>
          </a:p>
        </p:txBody>
      </p:sp>
      <p:sp>
        <p:nvSpPr>
          <p:cNvPr id="18" name="TextBox 8">
            <a:extLst>
              <a:ext uri="{FF2B5EF4-FFF2-40B4-BE49-F238E27FC236}">
                <a16:creationId xmlns:a16="http://schemas.microsoft.com/office/drawing/2014/main" id="{0E35C9F4-9189-4B43-B6D1-BCD93047552C}"/>
              </a:ext>
            </a:extLst>
          </p:cNvPr>
          <p:cNvSpPr txBox="1">
            <a:spLocks noChangeArrowheads="1"/>
          </p:cNvSpPr>
          <p:nvPr/>
        </p:nvSpPr>
        <p:spPr bwMode="auto">
          <a:xfrm>
            <a:off x="2813139" y="5032358"/>
            <a:ext cx="2019589" cy="584775"/>
          </a:xfrm>
          <a:prstGeom prst="rect">
            <a:avLst/>
          </a:prstGeom>
          <a:solidFill>
            <a:schemeClr val="accent2">
              <a:lumMod val="40000"/>
              <a:lumOff val="60000"/>
            </a:schemeClr>
          </a:solidFill>
          <a:ln w="28575">
            <a:solidFill>
              <a:schemeClr val="tx1"/>
            </a:solidFill>
            <a:miter lim="800000"/>
            <a:headEnd/>
            <a:tailEnd/>
          </a:ln>
        </p:spPr>
        <p:txBody>
          <a:bodyPr wrap="square">
            <a:spAutoFit/>
          </a:bodyPr>
          <a:lstStyle>
            <a:lvl1pPr>
              <a:lnSpc>
                <a:spcPct val="110000"/>
              </a:lnSpc>
              <a:spcBef>
                <a:spcPct val="30000"/>
              </a:spcBef>
              <a:spcAft>
                <a:spcPct val="20000"/>
              </a:spcAft>
              <a:buChar char="•"/>
              <a:defRPr>
                <a:solidFill>
                  <a:srgbClr val="004D75"/>
                </a:solidFill>
                <a:latin typeface="Verdana" panose="020B0604030504040204" pitchFamily="34" charset="0"/>
              </a:defRPr>
            </a:lvl1pPr>
            <a:lvl2pPr marL="742950" indent="-285750">
              <a:lnSpc>
                <a:spcPct val="90000"/>
              </a:lnSpc>
              <a:spcBef>
                <a:spcPct val="20000"/>
              </a:spcBef>
              <a:spcAft>
                <a:spcPct val="10000"/>
              </a:spcAft>
              <a:buChar char="–"/>
              <a:defRPr sz="1500">
                <a:solidFill>
                  <a:srgbClr val="004D75"/>
                </a:solidFill>
                <a:latin typeface="Verdana" panose="020B0604030504040204" pitchFamily="34" charset="0"/>
              </a:defRPr>
            </a:lvl2pPr>
            <a:lvl3pPr marL="1143000" indent="-228600">
              <a:lnSpc>
                <a:spcPct val="90000"/>
              </a:lnSpc>
              <a:spcBef>
                <a:spcPct val="20000"/>
              </a:spcBef>
              <a:spcAft>
                <a:spcPct val="20000"/>
              </a:spcAft>
              <a:buChar char="•"/>
              <a:defRPr sz="1200">
                <a:solidFill>
                  <a:srgbClr val="004D75"/>
                </a:solidFill>
                <a:latin typeface="Verdana" panose="020B0604030504040204" pitchFamily="34" charset="0"/>
              </a:defRPr>
            </a:lvl3pPr>
            <a:lvl4pPr marL="1600200" indent="-228600">
              <a:lnSpc>
                <a:spcPct val="90000"/>
              </a:lnSpc>
              <a:spcBef>
                <a:spcPct val="20000"/>
              </a:spcBef>
              <a:spcAft>
                <a:spcPct val="20000"/>
              </a:spcAft>
              <a:buChar char="–"/>
              <a:defRPr sz="1200">
                <a:solidFill>
                  <a:srgbClr val="004D75"/>
                </a:solidFill>
                <a:latin typeface="Verdana" panose="020B0604030504040204" pitchFamily="34" charset="0"/>
              </a:defRPr>
            </a:lvl4pPr>
            <a:lvl5pPr marL="2057400" indent="-228600">
              <a:lnSpc>
                <a:spcPct val="90000"/>
              </a:lnSpc>
              <a:spcBef>
                <a:spcPct val="20000"/>
              </a:spcBef>
              <a:spcAft>
                <a:spcPct val="20000"/>
              </a:spcAft>
              <a:buChar char="»"/>
              <a:defRPr sz="1200">
                <a:solidFill>
                  <a:srgbClr val="004D75"/>
                </a:solidFill>
                <a:latin typeface="Verdana" panose="020B0604030504040204" pitchFamily="34" charset="0"/>
              </a:defRPr>
            </a:lvl5pPr>
            <a:lvl6pPr marL="2514600" indent="-228600" eaLnBrk="0" fontAlgn="base" hangingPunct="0">
              <a:lnSpc>
                <a:spcPct val="90000"/>
              </a:lnSpc>
              <a:spcBef>
                <a:spcPct val="20000"/>
              </a:spcBef>
              <a:spcAft>
                <a:spcPct val="20000"/>
              </a:spcAft>
              <a:buChar char="»"/>
              <a:defRPr sz="1200">
                <a:solidFill>
                  <a:srgbClr val="004D75"/>
                </a:solidFill>
                <a:latin typeface="Verdana" panose="020B0604030504040204" pitchFamily="34" charset="0"/>
              </a:defRPr>
            </a:lvl6pPr>
            <a:lvl7pPr marL="2971800" indent="-228600" eaLnBrk="0" fontAlgn="base" hangingPunct="0">
              <a:lnSpc>
                <a:spcPct val="90000"/>
              </a:lnSpc>
              <a:spcBef>
                <a:spcPct val="20000"/>
              </a:spcBef>
              <a:spcAft>
                <a:spcPct val="20000"/>
              </a:spcAft>
              <a:buChar char="»"/>
              <a:defRPr sz="1200">
                <a:solidFill>
                  <a:srgbClr val="004D75"/>
                </a:solidFill>
                <a:latin typeface="Verdana" panose="020B0604030504040204" pitchFamily="34" charset="0"/>
              </a:defRPr>
            </a:lvl7pPr>
            <a:lvl8pPr marL="3429000" indent="-228600" eaLnBrk="0" fontAlgn="base" hangingPunct="0">
              <a:lnSpc>
                <a:spcPct val="90000"/>
              </a:lnSpc>
              <a:spcBef>
                <a:spcPct val="20000"/>
              </a:spcBef>
              <a:spcAft>
                <a:spcPct val="20000"/>
              </a:spcAft>
              <a:buChar char="»"/>
              <a:defRPr sz="1200">
                <a:solidFill>
                  <a:srgbClr val="004D75"/>
                </a:solidFill>
                <a:latin typeface="Verdana" panose="020B0604030504040204" pitchFamily="34" charset="0"/>
              </a:defRPr>
            </a:lvl8pPr>
            <a:lvl9pPr marL="3886200" indent="-228600" eaLnBrk="0" fontAlgn="base" hangingPunct="0">
              <a:lnSpc>
                <a:spcPct val="90000"/>
              </a:lnSpc>
              <a:spcBef>
                <a:spcPct val="20000"/>
              </a:spcBef>
              <a:spcAft>
                <a:spcPct val="20000"/>
              </a:spcAft>
              <a:buChar char="»"/>
              <a:defRPr sz="1200">
                <a:solidFill>
                  <a:srgbClr val="004D75"/>
                </a:solidFill>
                <a:latin typeface="Verdana" panose="020B0604030504040204" pitchFamily="34" charset="0"/>
              </a:defRPr>
            </a:lvl9pPr>
          </a:lstStyle>
          <a:p>
            <a:pPr algn="ctr" eaLnBrk="1" hangingPunct="1">
              <a:lnSpc>
                <a:spcPct val="100000"/>
              </a:lnSpc>
              <a:spcBef>
                <a:spcPct val="0"/>
              </a:spcBef>
              <a:spcAft>
                <a:spcPct val="0"/>
              </a:spcAft>
              <a:buFontTx/>
              <a:buNone/>
              <a:defRPr/>
            </a:pPr>
            <a:r>
              <a:rPr lang="en-GB" altLang="en-US" sz="1600" b="1">
                <a:solidFill>
                  <a:schemeClr val="bg1"/>
                </a:solidFill>
              </a:rPr>
              <a:t>Local</a:t>
            </a:r>
            <a:r>
              <a:rPr lang="en-GB" altLang="en-US" sz="1600" b="1"/>
              <a:t> </a:t>
            </a:r>
            <a:r>
              <a:rPr lang="en-GB" altLang="en-US" sz="1600" b="1">
                <a:solidFill>
                  <a:schemeClr val="bg1"/>
                </a:solidFill>
              </a:rPr>
              <a:t>Authorities</a:t>
            </a:r>
          </a:p>
        </p:txBody>
      </p:sp>
      <p:sp>
        <p:nvSpPr>
          <p:cNvPr id="22" name="TextBox 5">
            <a:extLst>
              <a:ext uri="{FF2B5EF4-FFF2-40B4-BE49-F238E27FC236}">
                <a16:creationId xmlns:a16="http://schemas.microsoft.com/office/drawing/2014/main" id="{DBE34EDB-87B5-47A7-A94B-1DC739760114}"/>
              </a:ext>
            </a:extLst>
          </p:cNvPr>
          <p:cNvSpPr txBox="1">
            <a:spLocks noChangeArrowheads="1"/>
          </p:cNvSpPr>
          <p:nvPr/>
        </p:nvSpPr>
        <p:spPr bwMode="auto">
          <a:xfrm>
            <a:off x="4919406" y="5032933"/>
            <a:ext cx="2189163" cy="584200"/>
          </a:xfrm>
          <a:prstGeom prst="rect">
            <a:avLst/>
          </a:prstGeom>
          <a:solidFill>
            <a:schemeClr val="accent2">
              <a:lumMod val="40000"/>
              <a:lumOff val="60000"/>
            </a:schemeClr>
          </a:solidFill>
          <a:ln w="28575">
            <a:solidFill>
              <a:schemeClr val="tx1"/>
            </a:solidFill>
            <a:miter lim="800000"/>
            <a:headEnd/>
            <a:tailEnd/>
          </a:ln>
        </p:spPr>
        <p:txBody>
          <a:bodyPr>
            <a:spAutoFit/>
          </a:bodyPr>
          <a:lstStyle>
            <a:lvl1pPr>
              <a:lnSpc>
                <a:spcPct val="110000"/>
              </a:lnSpc>
              <a:spcBef>
                <a:spcPct val="30000"/>
              </a:spcBef>
              <a:spcAft>
                <a:spcPct val="20000"/>
              </a:spcAft>
              <a:buChar char="•"/>
              <a:defRPr>
                <a:solidFill>
                  <a:srgbClr val="004D75"/>
                </a:solidFill>
                <a:latin typeface="Verdana" panose="020B0604030504040204" pitchFamily="34" charset="0"/>
              </a:defRPr>
            </a:lvl1pPr>
            <a:lvl2pPr marL="742950" indent="-285750">
              <a:lnSpc>
                <a:spcPct val="90000"/>
              </a:lnSpc>
              <a:spcBef>
                <a:spcPct val="20000"/>
              </a:spcBef>
              <a:spcAft>
                <a:spcPct val="10000"/>
              </a:spcAft>
              <a:buChar char="–"/>
              <a:defRPr sz="1500">
                <a:solidFill>
                  <a:srgbClr val="004D75"/>
                </a:solidFill>
                <a:latin typeface="Verdana" panose="020B0604030504040204" pitchFamily="34" charset="0"/>
              </a:defRPr>
            </a:lvl2pPr>
            <a:lvl3pPr marL="1143000" indent="-228600">
              <a:lnSpc>
                <a:spcPct val="90000"/>
              </a:lnSpc>
              <a:spcBef>
                <a:spcPct val="20000"/>
              </a:spcBef>
              <a:spcAft>
                <a:spcPct val="20000"/>
              </a:spcAft>
              <a:buChar char="•"/>
              <a:defRPr sz="1200">
                <a:solidFill>
                  <a:srgbClr val="004D75"/>
                </a:solidFill>
                <a:latin typeface="Verdana" panose="020B0604030504040204" pitchFamily="34" charset="0"/>
              </a:defRPr>
            </a:lvl3pPr>
            <a:lvl4pPr marL="1600200" indent="-228600">
              <a:lnSpc>
                <a:spcPct val="90000"/>
              </a:lnSpc>
              <a:spcBef>
                <a:spcPct val="20000"/>
              </a:spcBef>
              <a:spcAft>
                <a:spcPct val="20000"/>
              </a:spcAft>
              <a:buChar char="–"/>
              <a:defRPr sz="1200">
                <a:solidFill>
                  <a:srgbClr val="004D75"/>
                </a:solidFill>
                <a:latin typeface="Verdana" panose="020B0604030504040204" pitchFamily="34" charset="0"/>
              </a:defRPr>
            </a:lvl4pPr>
            <a:lvl5pPr marL="2057400" indent="-228600">
              <a:lnSpc>
                <a:spcPct val="90000"/>
              </a:lnSpc>
              <a:spcBef>
                <a:spcPct val="20000"/>
              </a:spcBef>
              <a:spcAft>
                <a:spcPct val="20000"/>
              </a:spcAft>
              <a:buChar char="»"/>
              <a:defRPr sz="1200">
                <a:solidFill>
                  <a:srgbClr val="004D75"/>
                </a:solidFill>
                <a:latin typeface="Verdana" panose="020B0604030504040204" pitchFamily="34" charset="0"/>
              </a:defRPr>
            </a:lvl5pPr>
            <a:lvl6pPr marL="2514600" indent="-228600" eaLnBrk="0" fontAlgn="base" hangingPunct="0">
              <a:lnSpc>
                <a:spcPct val="90000"/>
              </a:lnSpc>
              <a:spcBef>
                <a:spcPct val="20000"/>
              </a:spcBef>
              <a:spcAft>
                <a:spcPct val="20000"/>
              </a:spcAft>
              <a:buChar char="»"/>
              <a:defRPr sz="1200">
                <a:solidFill>
                  <a:srgbClr val="004D75"/>
                </a:solidFill>
                <a:latin typeface="Verdana" panose="020B0604030504040204" pitchFamily="34" charset="0"/>
              </a:defRPr>
            </a:lvl6pPr>
            <a:lvl7pPr marL="2971800" indent="-228600" eaLnBrk="0" fontAlgn="base" hangingPunct="0">
              <a:lnSpc>
                <a:spcPct val="90000"/>
              </a:lnSpc>
              <a:spcBef>
                <a:spcPct val="20000"/>
              </a:spcBef>
              <a:spcAft>
                <a:spcPct val="20000"/>
              </a:spcAft>
              <a:buChar char="»"/>
              <a:defRPr sz="1200">
                <a:solidFill>
                  <a:srgbClr val="004D75"/>
                </a:solidFill>
                <a:latin typeface="Verdana" panose="020B0604030504040204" pitchFamily="34" charset="0"/>
              </a:defRPr>
            </a:lvl7pPr>
            <a:lvl8pPr marL="3429000" indent="-228600" eaLnBrk="0" fontAlgn="base" hangingPunct="0">
              <a:lnSpc>
                <a:spcPct val="90000"/>
              </a:lnSpc>
              <a:spcBef>
                <a:spcPct val="20000"/>
              </a:spcBef>
              <a:spcAft>
                <a:spcPct val="20000"/>
              </a:spcAft>
              <a:buChar char="»"/>
              <a:defRPr sz="1200">
                <a:solidFill>
                  <a:srgbClr val="004D75"/>
                </a:solidFill>
                <a:latin typeface="Verdana" panose="020B0604030504040204" pitchFamily="34" charset="0"/>
              </a:defRPr>
            </a:lvl8pPr>
            <a:lvl9pPr marL="3886200" indent="-228600" eaLnBrk="0" fontAlgn="base" hangingPunct="0">
              <a:lnSpc>
                <a:spcPct val="90000"/>
              </a:lnSpc>
              <a:spcBef>
                <a:spcPct val="20000"/>
              </a:spcBef>
              <a:spcAft>
                <a:spcPct val="20000"/>
              </a:spcAft>
              <a:buChar char="»"/>
              <a:defRPr sz="1200">
                <a:solidFill>
                  <a:srgbClr val="004D75"/>
                </a:solidFill>
                <a:latin typeface="Verdana" panose="020B0604030504040204" pitchFamily="34" charset="0"/>
              </a:defRPr>
            </a:lvl9pPr>
          </a:lstStyle>
          <a:p>
            <a:pPr algn="ctr" eaLnBrk="1" hangingPunct="1">
              <a:lnSpc>
                <a:spcPct val="100000"/>
              </a:lnSpc>
              <a:spcBef>
                <a:spcPct val="0"/>
              </a:spcBef>
              <a:spcAft>
                <a:spcPct val="0"/>
              </a:spcAft>
              <a:buFontTx/>
              <a:buNone/>
              <a:defRPr/>
            </a:pPr>
            <a:r>
              <a:rPr lang="en-GB" altLang="en-US" sz="1600" b="1">
                <a:solidFill>
                  <a:schemeClr val="bg1"/>
                </a:solidFill>
              </a:rPr>
              <a:t>NHS organisations</a:t>
            </a:r>
          </a:p>
        </p:txBody>
      </p:sp>
      <p:sp>
        <p:nvSpPr>
          <p:cNvPr id="24" name="TextBox 10">
            <a:extLst>
              <a:ext uri="{FF2B5EF4-FFF2-40B4-BE49-F238E27FC236}">
                <a16:creationId xmlns:a16="http://schemas.microsoft.com/office/drawing/2014/main" id="{88E55C4A-2298-40D5-BBB1-A020E5A757EF}"/>
              </a:ext>
            </a:extLst>
          </p:cNvPr>
          <p:cNvSpPr txBox="1">
            <a:spLocks noChangeArrowheads="1"/>
          </p:cNvSpPr>
          <p:nvPr/>
        </p:nvSpPr>
        <p:spPr bwMode="auto">
          <a:xfrm>
            <a:off x="101271" y="3429000"/>
            <a:ext cx="1868488" cy="584200"/>
          </a:xfrm>
          <a:prstGeom prst="rect">
            <a:avLst/>
          </a:prstGeom>
          <a:solidFill>
            <a:srgbClr val="FFC000"/>
          </a:solidFill>
          <a:ln w="28575">
            <a:solidFill>
              <a:schemeClr val="tx1"/>
            </a:solidFill>
            <a:miter lim="800000"/>
            <a:headEnd/>
            <a:tailEnd/>
          </a:ln>
        </p:spPr>
        <p:txBody>
          <a:bodyPr>
            <a:spAutoFit/>
          </a:bodyPr>
          <a:lstStyle>
            <a:lvl1pPr>
              <a:defRPr sz="2800">
                <a:solidFill>
                  <a:srgbClr val="004D75"/>
                </a:solidFill>
                <a:latin typeface="Verdana" panose="020B0604030504040204" pitchFamily="34" charset="0"/>
                <a:cs typeface="Arial" panose="020B0604020202020204" pitchFamily="34" charset="0"/>
              </a:defRPr>
            </a:lvl1pPr>
            <a:lvl2pPr marL="742950" indent="-285750">
              <a:defRPr sz="2800">
                <a:solidFill>
                  <a:srgbClr val="004D75"/>
                </a:solidFill>
                <a:latin typeface="Verdana" panose="020B0604030504040204" pitchFamily="34" charset="0"/>
                <a:cs typeface="Arial" panose="020B0604020202020204" pitchFamily="34" charset="0"/>
              </a:defRPr>
            </a:lvl2pPr>
            <a:lvl3pPr marL="1143000" indent="-228600">
              <a:defRPr sz="2800">
                <a:solidFill>
                  <a:srgbClr val="004D75"/>
                </a:solidFill>
                <a:latin typeface="Verdana" panose="020B0604030504040204" pitchFamily="34" charset="0"/>
                <a:cs typeface="Arial" panose="020B0604020202020204" pitchFamily="34" charset="0"/>
              </a:defRPr>
            </a:lvl3pPr>
            <a:lvl4pPr marL="1600200" indent="-228600">
              <a:defRPr sz="2800">
                <a:solidFill>
                  <a:srgbClr val="004D75"/>
                </a:solidFill>
                <a:latin typeface="Verdana" panose="020B0604030504040204" pitchFamily="34" charset="0"/>
                <a:cs typeface="Arial" panose="020B0604020202020204" pitchFamily="34" charset="0"/>
              </a:defRPr>
            </a:lvl4pPr>
            <a:lvl5pPr marL="2057400" indent="-228600">
              <a:defRPr sz="2800">
                <a:solidFill>
                  <a:srgbClr val="004D75"/>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9pPr>
          </a:lstStyle>
          <a:p>
            <a:pPr algn="ctr">
              <a:defRPr/>
            </a:pPr>
            <a:r>
              <a:rPr lang="en-GB" altLang="en-US" sz="1600" b="1">
                <a:solidFill>
                  <a:schemeClr val="bg1"/>
                </a:solidFill>
              </a:rPr>
              <a:t>Devolved Governments</a:t>
            </a:r>
          </a:p>
        </p:txBody>
      </p:sp>
      <p:sp>
        <p:nvSpPr>
          <p:cNvPr id="26" name="TextBox 8">
            <a:extLst>
              <a:ext uri="{FF2B5EF4-FFF2-40B4-BE49-F238E27FC236}">
                <a16:creationId xmlns:a16="http://schemas.microsoft.com/office/drawing/2014/main" id="{E5A09F63-8322-4B18-9996-F9119B5705E6}"/>
              </a:ext>
            </a:extLst>
          </p:cNvPr>
          <p:cNvSpPr txBox="1">
            <a:spLocks noGrp="1" noChangeArrowheads="1"/>
          </p:cNvSpPr>
          <p:nvPr>
            <p:ph sz="half" idx="1"/>
          </p:nvPr>
        </p:nvSpPr>
        <p:spPr bwMode="auto">
          <a:xfrm>
            <a:off x="267519" y="5041744"/>
            <a:ext cx="2438729" cy="584775"/>
          </a:xfrm>
          <a:prstGeom prst="rect">
            <a:avLst/>
          </a:prstGeom>
          <a:solidFill>
            <a:schemeClr val="accent2">
              <a:lumMod val="40000"/>
              <a:lumOff val="60000"/>
            </a:schemeClr>
          </a:solidFill>
          <a:ln w="28575">
            <a:solidFill>
              <a:schemeClr val="tx1"/>
            </a:solidFill>
            <a:miter lim="800000"/>
            <a:headEnd/>
            <a:tailEnd/>
          </a:ln>
        </p:spPr>
        <p:txBody>
          <a:bodyPr wrap="square">
            <a:spAutoFit/>
          </a:bodyPr>
          <a:lstStyle>
            <a:lvl1pPr>
              <a:lnSpc>
                <a:spcPct val="110000"/>
              </a:lnSpc>
              <a:spcBef>
                <a:spcPct val="30000"/>
              </a:spcBef>
              <a:spcAft>
                <a:spcPct val="20000"/>
              </a:spcAft>
              <a:buChar char="•"/>
              <a:defRPr>
                <a:solidFill>
                  <a:srgbClr val="004D75"/>
                </a:solidFill>
                <a:latin typeface="Verdana" panose="020B0604030504040204" pitchFamily="34" charset="0"/>
              </a:defRPr>
            </a:lvl1pPr>
            <a:lvl2pPr marL="742950" indent="-285750">
              <a:lnSpc>
                <a:spcPct val="90000"/>
              </a:lnSpc>
              <a:spcBef>
                <a:spcPct val="20000"/>
              </a:spcBef>
              <a:spcAft>
                <a:spcPct val="10000"/>
              </a:spcAft>
              <a:buChar char="–"/>
              <a:defRPr sz="1500">
                <a:solidFill>
                  <a:srgbClr val="004D75"/>
                </a:solidFill>
                <a:latin typeface="Verdana" panose="020B0604030504040204" pitchFamily="34" charset="0"/>
              </a:defRPr>
            </a:lvl2pPr>
            <a:lvl3pPr marL="1143000" indent="-228600">
              <a:lnSpc>
                <a:spcPct val="90000"/>
              </a:lnSpc>
              <a:spcBef>
                <a:spcPct val="20000"/>
              </a:spcBef>
              <a:spcAft>
                <a:spcPct val="20000"/>
              </a:spcAft>
              <a:buChar char="•"/>
              <a:defRPr sz="1200">
                <a:solidFill>
                  <a:srgbClr val="004D75"/>
                </a:solidFill>
                <a:latin typeface="Verdana" panose="020B0604030504040204" pitchFamily="34" charset="0"/>
              </a:defRPr>
            </a:lvl3pPr>
            <a:lvl4pPr marL="1600200" indent="-228600">
              <a:lnSpc>
                <a:spcPct val="90000"/>
              </a:lnSpc>
              <a:spcBef>
                <a:spcPct val="20000"/>
              </a:spcBef>
              <a:spcAft>
                <a:spcPct val="20000"/>
              </a:spcAft>
              <a:buChar char="–"/>
              <a:defRPr sz="1200">
                <a:solidFill>
                  <a:srgbClr val="004D75"/>
                </a:solidFill>
                <a:latin typeface="Verdana" panose="020B0604030504040204" pitchFamily="34" charset="0"/>
              </a:defRPr>
            </a:lvl4pPr>
            <a:lvl5pPr marL="2057400" indent="-228600">
              <a:lnSpc>
                <a:spcPct val="90000"/>
              </a:lnSpc>
              <a:spcBef>
                <a:spcPct val="20000"/>
              </a:spcBef>
              <a:spcAft>
                <a:spcPct val="20000"/>
              </a:spcAft>
              <a:buChar char="»"/>
              <a:defRPr sz="1200">
                <a:solidFill>
                  <a:srgbClr val="004D75"/>
                </a:solidFill>
                <a:latin typeface="Verdana" panose="020B0604030504040204" pitchFamily="34" charset="0"/>
              </a:defRPr>
            </a:lvl5pPr>
            <a:lvl6pPr marL="2514600" indent="-228600" eaLnBrk="0" fontAlgn="base" hangingPunct="0">
              <a:lnSpc>
                <a:spcPct val="90000"/>
              </a:lnSpc>
              <a:spcBef>
                <a:spcPct val="20000"/>
              </a:spcBef>
              <a:spcAft>
                <a:spcPct val="20000"/>
              </a:spcAft>
              <a:buChar char="»"/>
              <a:defRPr sz="1200">
                <a:solidFill>
                  <a:srgbClr val="004D75"/>
                </a:solidFill>
                <a:latin typeface="Verdana" panose="020B0604030504040204" pitchFamily="34" charset="0"/>
              </a:defRPr>
            </a:lvl6pPr>
            <a:lvl7pPr marL="2971800" indent="-228600" eaLnBrk="0" fontAlgn="base" hangingPunct="0">
              <a:lnSpc>
                <a:spcPct val="90000"/>
              </a:lnSpc>
              <a:spcBef>
                <a:spcPct val="20000"/>
              </a:spcBef>
              <a:spcAft>
                <a:spcPct val="20000"/>
              </a:spcAft>
              <a:buChar char="»"/>
              <a:defRPr sz="1200">
                <a:solidFill>
                  <a:srgbClr val="004D75"/>
                </a:solidFill>
                <a:latin typeface="Verdana" panose="020B0604030504040204" pitchFamily="34" charset="0"/>
              </a:defRPr>
            </a:lvl7pPr>
            <a:lvl8pPr marL="3429000" indent="-228600" eaLnBrk="0" fontAlgn="base" hangingPunct="0">
              <a:lnSpc>
                <a:spcPct val="90000"/>
              </a:lnSpc>
              <a:spcBef>
                <a:spcPct val="20000"/>
              </a:spcBef>
              <a:spcAft>
                <a:spcPct val="20000"/>
              </a:spcAft>
              <a:buChar char="»"/>
              <a:defRPr sz="1200">
                <a:solidFill>
                  <a:srgbClr val="004D75"/>
                </a:solidFill>
                <a:latin typeface="Verdana" panose="020B0604030504040204" pitchFamily="34" charset="0"/>
              </a:defRPr>
            </a:lvl8pPr>
            <a:lvl9pPr marL="3886200" indent="-228600" eaLnBrk="0" fontAlgn="base" hangingPunct="0">
              <a:lnSpc>
                <a:spcPct val="90000"/>
              </a:lnSpc>
              <a:spcBef>
                <a:spcPct val="20000"/>
              </a:spcBef>
              <a:spcAft>
                <a:spcPct val="20000"/>
              </a:spcAft>
              <a:buChar char="»"/>
              <a:defRPr sz="1200">
                <a:solidFill>
                  <a:srgbClr val="004D75"/>
                </a:solidFill>
                <a:latin typeface="Verdana" panose="020B0604030504040204" pitchFamily="34" charset="0"/>
              </a:defRPr>
            </a:lvl9pPr>
          </a:lstStyle>
          <a:p>
            <a:pPr algn="ctr" eaLnBrk="1" hangingPunct="1">
              <a:lnSpc>
                <a:spcPct val="100000"/>
              </a:lnSpc>
              <a:spcBef>
                <a:spcPct val="0"/>
              </a:spcBef>
              <a:spcAft>
                <a:spcPct val="0"/>
              </a:spcAft>
              <a:buFontTx/>
              <a:buNone/>
              <a:defRPr/>
            </a:pPr>
            <a:r>
              <a:rPr lang="en-GB" altLang="en-US" sz="1600" b="1">
                <a:solidFill>
                  <a:schemeClr val="bg1"/>
                </a:solidFill>
              </a:rPr>
              <a:t>Schools, Academies, FE &amp; HE</a:t>
            </a:r>
          </a:p>
        </p:txBody>
      </p:sp>
      <p:sp>
        <p:nvSpPr>
          <p:cNvPr id="27" name="TextBox 8">
            <a:extLst>
              <a:ext uri="{FF2B5EF4-FFF2-40B4-BE49-F238E27FC236}">
                <a16:creationId xmlns:a16="http://schemas.microsoft.com/office/drawing/2014/main" id="{8652C7F2-8C40-467B-A816-5AB14AD77D05}"/>
              </a:ext>
            </a:extLst>
          </p:cNvPr>
          <p:cNvSpPr txBox="1">
            <a:spLocks noChangeArrowheads="1"/>
          </p:cNvSpPr>
          <p:nvPr/>
        </p:nvSpPr>
        <p:spPr bwMode="auto">
          <a:xfrm>
            <a:off x="2291721" y="3596476"/>
            <a:ext cx="6175258" cy="338554"/>
          </a:xfrm>
          <a:prstGeom prst="rect">
            <a:avLst/>
          </a:prstGeom>
          <a:solidFill>
            <a:schemeClr val="accent5">
              <a:lumMod val="90000"/>
            </a:schemeClr>
          </a:solidFill>
          <a:ln w="28575">
            <a:solidFill>
              <a:schemeClr val="tx1"/>
            </a:solidFill>
            <a:miter lim="800000"/>
            <a:headEnd/>
            <a:tailEnd/>
          </a:ln>
        </p:spPr>
        <p:txBody>
          <a:bodyPr wrap="square">
            <a:spAutoFit/>
          </a:bodyPr>
          <a:lstStyle>
            <a:lvl1pPr>
              <a:lnSpc>
                <a:spcPct val="110000"/>
              </a:lnSpc>
              <a:spcBef>
                <a:spcPct val="30000"/>
              </a:spcBef>
              <a:spcAft>
                <a:spcPct val="20000"/>
              </a:spcAft>
              <a:buChar char="•"/>
              <a:defRPr>
                <a:solidFill>
                  <a:srgbClr val="004D75"/>
                </a:solidFill>
                <a:latin typeface="Verdana" panose="020B0604030504040204" pitchFamily="34" charset="0"/>
              </a:defRPr>
            </a:lvl1pPr>
            <a:lvl2pPr marL="742950" indent="-285750">
              <a:lnSpc>
                <a:spcPct val="90000"/>
              </a:lnSpc>
              <a:spcBef>
                <a:spcPct val="20000"/>
              </a:spcBef>
              <a:spcAft>
                <a:spcPct val="10000"/>
              </a:spcAft>
              <a:buChar char="–"/>
              <a:defRPr sz="1500">
                <a:solidFill>
                  <a:srgbClr val="004D75"/>
                </a:solidFill>
                <a:latin typeface="Verdana" panose="020B0604030504040204" pitchFamily="34" charset="0"/>
              </a:defRPr>
            </a:lvl2pPr>
            <a:lvl3pPr marL="1143000" indent="-228600">
              <a:lnSpc>
                <a:spcPct val="90000"/>
              </a:lnSpc>
              <a:spcBef>
                <a:spcPct val="20000"/>
              </a:spcBef>
              <a:spcAft>
                <a:spcPct val="20000"/>
              </a:spcAft>
              <a:buChar char="•"/>
              <a:defRPr sz="1200">
                <a:solidFill>
                  <a:srgbClr val="004D75"/>
                </a:solidFill>
                <a:latin typeface="Verdana" panose="020B0604030504040204" pitchFamily="34" charset="0"/>
              </a:defRPr>
            </a:lvl3pPr>
            <a:lvl4pPr marL="1600200" indent="-228600">
              <a:lnSpc>
                <a:spcPct val="90000"/>
              </a:lnSpc>
              <a:spcBef>
                <a:spcPct val="20000"/>
              </a:spcBef>
              <a:spcAft>
                <a:spcPct val="20000"/>
              </a:spcAft>
              <a:buChar char="–"/>
              <a:defRPr sz="1200">
                <a:solidFill>
                  <a:srgbClr val="004D75"/>
                </a:solidFill>
                <a:latin typeface="Verdana" panose="020B0604030504040204" pitchFamily="34" charset="0"/>
              </a:defRPr>
            </a:lvl4pPr>
            <a:lvl5pPr marL="2057400" indent="-228600">
              <a:lnSpc>
                <a:spcPct val="90000"/>
              </a:lnSpc>
              <a:spcBef>
                <a:spcPct val="20000"/>
              </a:spcBef>
              <a:spcAft>
                <a:spcPct val="20000"/>
              </a:spcAft>
              <a:buChar char="»"/>
              <a:defRPr sz="1200">
                <a:solidFill>
                  <a:srgbClr val="004D75"/>
                </a:solidFill>
                <a:latin typeface="Verdana" panose="020B0604030504040204" pitchFamily="34" charset="0"/>
              </a:defRPr>
            </a:lvl5pPr>
            <a:lvl6pPr marL="2514600" indent="-228600" eaLnBrk="0" fontAlgn="base" hangingPunct="0">
              <a:lnSpc>
                <a:spcPct val="90000"/>
              </a:lnSpc>
              <a:spcBef>
                <a:spcPct val="20000"/>
              </a:spcBef>
              <a:spcAft>
                <a:spcPct val="20000"/>
              </a:spcAft>
              <a:buChar char="»"/>
              <a:defRPr sz="1200">
                <a:solidFill>
                  <a:srgbClr val="004D75"/>
                </a:solidFill>
                <a:latin typeface="Verdana" panose="020B0604030504040204" pitchFamily="34" charset="0"/>
              </a:defRPr>
            </a:lvl6pPr>
            <a:lvl7pPr marL="2971800" indent="-228600" eaLnBrk="0" fontAlgn="base" hangingPunct="0">
              <a:lnSpc>
                <a:spcPct val="90000"/>
              </a:lnSpc>
              <a:spcBef>
                <a:spcPct val="20000"/>
              </a:spcBef>
              <a:spcAft>
                <a:spcPct val="20000"/>
              </a:spcAft>
              <a:buChar char="»"/>
              <a:defRPr sz="1200">
                <a:solidFill>
                  <a:srgbClr val="004D75"/>
                </a:solidFill>
                <a:latin typeface="Verdana" panose="020B0604030504040204" pitchFamily="34" charset="0"/>
              </a:defRPr>
            </a:lvl7pPr>
            <a:lvl8pPr marL="3429000" indent="-228600" eaLnBrk="0" fontAlgn="base" hangingPunct="0">
              <a:lnSpc>
                <a:spcPct val="90000"/>
              </a:lnSpc>
              <a:spcBef>
                <a:spcPct val="20000"/>
              </a:spcBef>
              <a:spcAft>
                <a:spcPct val="20000"/>
              </a:spcAft>
              <a:buChar char="»"/>
              <a:defRPr sz="1200">
                <a:solidFill>
                  <a:srgbClr val="004D75"/>
                </a:solidFill>
                <a:latin typeface="Verdana" panose="020B0604030504040204" pitchFamily="34" charset="0"/>
              </a:defRPr>
            </a:lvl8pPr>
            <a:lvl9pPr marL="3886200" indent="-228600" eaLnBrk="0" fontAlgn="base" hangingPunct="0">
              <a:lnSpc>
                <a:spcPct val="90000"/>
              </a:lnSpc>
              <a:spcBef>
                <a:spcPct val="20000"/>
              </a:spcBef>
              <a:spcAft>
                <a:spcPct val="20000"/>
              </a:spcAft>
              <a:buChar char="»"/>
              <a:defRPr sz="1200">
                <a:solidFill>
                  <a:srgbClr val="004D75"/>
                </a:solidFill>
                <a:latin typeface="Verdana" panose="020B0604030504040204" pitchFamily="34" charset="0"/>
              </a:defRPr>
            </a:lvl9pPr>
          </a:lstStyle>
          <a:p>
            <a:pPr algn="ctr" eaLnBrk="1" hangingPunct="1">
              <a:lnSpc>
                <a:spcPct val="100000"/>
              </a:lnSpc>
              <a:spcBef>
                <a:spcPct val="0"/>
              </a:spcBef>
              <a:spcAft>
                <a:spcPct val="0"/>
              </a:spcAft>
              <a:buFontTx/>
              <a:buNone/>
              <a:defRPr/>
            </a:pPr>
            <a:r>
              <a:rPr lang="en-GB" altLang="en-US" sz="1600" b="1">
                <a:solidFill>
                  <a:schemeClr val="bg1"/>
                </a:solidFill>
              </a:rPr>
              <a:t>Central Government Departments</a:t>
            </a:r>
          </a:p>
        </p:txBody>
      </p:sp>
      <p:sp>
        <p:nvSpPr>
          <p:cNvPr id="28" name="TextBox 8">
            <a:extLst>
              <a:ext uri="{FF2B5EF4-FFF2-40B4-BE49-F238E27FC236}">
                <a16:creationId xmlns:a16="http://schemas.microsoft.com/office/drawing/2014/main" id="{955EDF47-97AD-4EBF-967B-1C3367A85C21}"/>
              </a:ext>
            </a:extLst>
          </p:cNvPr>
          <p:cNvSpPr txBox="1">
            <a:spLocks noChangeArrowheads="1"/>
          </p:cNvSpPr>
          <p:nvPr/>
        </p:nvSpPr>
        <p:spPr bwMode="auto">
          <a:xfrm>
            <a:off x="4285143" y="2945257"/>
            <a:ext cx="2019589" cy="338554"/>
          </a:xfrm>
          <a:prstGeom prst="rect">
            <a:avLst/>
          </a:prstGeom>
          <a:solidFill>
            <a:schemeClr val="accent5">
              <a:lumMod val="90000"/>
            </a:schemeClr>
          </a:solidFill>
          <a:ln w="28575">
            <a:solidFill>
              <a:schemeClr val="tx1"/>
            </a:solidFill>
            <a:miter lim="800000"/>
            <a:headEnd/>
            <a:tailEnd/>
          </a:ln>
        </p:spPr>
        <p:txBody>
          <a:bodyPr wrap="square">
            <a:spAutoFit/>
          </a:bodyPr>
          <a:lstStyle>
            <a:lvl1pPr>
              <a:lnSpc>
                <a:spcPct val="110000"/>
              </a:lnSpc>
              <a:spcBef>
                <a:spcPct val="30000"/>
              </a:spcBef>
              <a:spcAft>
                <a:spcPct val="20000"/>
              </a:spcAft>
              <a:buChar char="•"/>
              <a:defRPr>
                <a:solidFill>
                  <a:srgbClr val="004D75"/>
                </a:solidFill>
                <a:latin typeface="Verdana" panose="020B0604030504040204" pitchFamily="34" charset="0"/>
              </a:defRPr>
            </a:lvl1pPr>
            <a:lvl2pPr marL="742950" indent="-285750">
              <a:lnSpc>
                <a:spcPct val="90000"/>
              </a:lnSpc>
              <a:spcBef>
                <a:spcPct val="20000"/>
              </a:spcBef>
              <a:spcAft>
                <a:spcPct val="10000"/>
              </a:spcAft>
              <a:buChar char="–"/>
              <a:defRPr sz="1500">
                <a:solidFill>
                  <a:srgbClr val="004D75"/>
                </a:solidFill>
                <a:latin typeface="Verdana" panose="020B0604030504040204" pitchFamily="34" charset="0"/>
              </a:defRPr>
            </a:lvl2pPr>
            <a:lvl3pPr marL="1143000" indent="-228600">
              <a:lnSpc>
                <a:spcPct val="90000"/>
              </a:lnSpc>
              <a:spcBef>
                <a:spcPct val="20000"/>
              </a:spcBef>
              <a:spcAft>
                <a:spcPct val="20000"/>
              </a:spcAft>
              <a:buChar char="•"/>
              <a:defRPr sz="1200">
                <a:solidFill>
                  <a:srgbClr val="004D75"/>
                </a:solidFill>
                <a:latin typeface="Verdana" panose="020B0604030504040204" pitchFamily="34" charset="0"/>
              </a:defRPr>
            </a:lvl3pPr>
            <a:lvl4pPr marL="1600200" indent="-228600">
              <a:lnSpc>
                <a:spcPct val="90000"/>
              </a:lnSpc>
              <a:spcBef>
                <a:spcPct val="20000"/>
              </a:spcBef>
              <a:spcAft>
                <a:spcPct val="20000"/>
              </a:spcAft>
              <a:buChar char="–"/>
              <a:defRPr sz="1200">
                <a:solidFill>
                  <a:srgbClr val="004D75"/>
                </a:solidFill>
                <a:latin typeface="Verdana" panose="020B0604030504040204" pitchFamily="34" charset="0"/>
              </a:defRPr>
            </a:lvl4pPr>
            <a:lvl5pPr marL="2057400" indent="-228600">
              <a:lnSpc>
                <a:spcPct val="90000"/>
              </a:lnSpc>
              <a:spcBef>
                <a:spcPct val="20000"/>
              </a:spcBef>
              <a:spcAft>
                <a:spcPct val="20000"/>
              </a:spcAft>
              <a:buChar char="»"/>
              <a:defRPr sz="1200">
                <a:solidFill>
                  <a:srgbClr val="004D75"/>
                </a:solidFill>
                <a:latin typeface="Verdana" panose="020B0604030504040204" pitchFamily="34" charset="0"/>
              </a:defRPr>
            </a:lvl5pPr>
            <a:lvl6pPr marL="2514600" indent="-228600" eaLnBrk="0" fontAlgn="base" hangingPunct="0">
              <a:lnSpc>
                <a:spcPct val="90000"/>
              </a:lnSpc>
              <a:spcBef>
                <a:spcPct val="20000"/>
              </a:spcBef>
              <a:spcAft>
                <a:spcPct val="20000"/>
              </a:spcAft>
              <a:buChar char="»"/>
              <a:defRPr sz="1200">
                <a:solidFill>
                  <a:srgbClr val="004D75"/>
                </a:solidFill>
                <a:latin typeface="Verdana" panose="020B0604030504040204" pitchFamily="34" charset="0"/>
              </a:defRPr>
            </a:lvl6pPr>
            <a:lvl7pPr marL="2971800" indent="-228600" eaLnBrk="0" fontAlgn="base" hangingPunct="0">
              <a:lnSpc>
                <a:spcPct val="90000"/>
              </a:lnSpc>
              <a:spcBef>
                <a:spcPct val="20000"/>
              </a:spcBef>
              <a:spcAft>
                <a:spcPct val="20000"/>
              </a:spcAft>
              <a:buChar char="»"/>
              <a:defRPr sz="1200">
                <a:solidFill>
                  <a:srgbClr val="004D75"/>
                </a:solidFill>
                <a:latin typeface="Verdana" panose="020B0604030504040204" pitchFamily="34" charset="0"/>
              </a:defRPr>
            </a:lvl7pPr>
            <a:lvl8pPr marL="3429000" indent="-228600" eaLnBrk="0" fontAlgn="base" hangingPunct="0">
              <a:lnSpc>
                <a:spcPct val="90000"/>
              </a:lnSpc>
              <a:spcBef>
                <a:spcPct val="20000"/>
              </a:spcBef>
              <a:spcAft>
                <a:spcPct val="20000"/>
              </a:spcAft>
              <a:buChar char="»"/>
              <a:defRPr sz="1200">
                <a:solidFill>
                  <a:srgbClr val="004D75"/>
                </a:solidFill>
                <a:latin typeface="Verdana" panose="020B0604030504040204" pitchFamily="34" charset="0"/>
              </a:defRPr>
            </a:lvl8pPr>
            <a:lvl9pPr marL="3886200" indent="-228600" eaLnBrk="0" fontAlgn="base" hangingPunct="0">
              <a:lnSpc>
                <a:spcPct val="90000"/>
              </a:lnSpc>
              <a:spcBef>
                <a:spcPct val="20000"/>
              </a:spcBef>
              <a:spcAft>
                <a:spcPct val="20000"/>
              </a:spcAft>
              <a:buChar char="»"/>
              <a:defRPr sz="1200">
                <a:solidFill>
                  <a:srgbClr val="004D75"/>
                </a:solidFill>
                <a:latin typeface="Verdana" panose="020B0604030504040204" pitchFamily="34" charset="0"/>
              </a:defRPr>
            </a:lvl9pPr>
          </a:lstStyle>
          <a:p>
            <a:pPr algn="ctr" eaLnBrk="1" hangingPunct="1">
              <a:lnSpc>
                <a:spcPct val="100000"/>
              </a:lnSpc>
              <a:spcBef>
                <a:spcPct val="0"/>
              </a:spcBef>
              <a:spcAft>
                <a:spcPct val="0"/>
              </a:spcAft>
              <a:buFontTx/>
              <a:buNone/>
              <a:defRPr/>
            </a:pPr>
            <a:r>
              <a:rPr lang="en-GB" altLang="en-US" sz="1600" b="1">
                <a:solidFill>
                  <a:schemeClr val="bg1"/>
                </a:solidFill>
              </a:rPr>
              <a:t>Cabinet</a:t>
            </a:r>
          </a:p>
        </p:txBody>
      </p:sp>
      <p:sp>
        <p:nvSpPr>
          <p:cNvPr id="29" name="TextBox 8">
            <a:extLst>
              <a:ext uri="{FF2B5EF4-FFF2-40B4-BE49-F238E27FC236}">
                <a16:creationId xmlns:a16="http://schemas.microsoft.com/office/drawing/2014/main" id="{92C6A5CF-E3AA-45B2-B010-21EE33E92E24}"/>
              </a:ext>
            </a:extLst>
          </p:cNvPr>
          <p:cNvSpPr txBox="1">
            <a:spLocks noChangeArrowheads="1"/>
          </p:cNvSpPr>
          <p:nvPr/>
        </p:nvSpPr>
        <p:spPr bwMode="auto">
          <a:xfrm>
            <a:off x="10536370" y="1872268"/>
            <a:ext cx="1520715" cy="738664"/>
          </a:xfrm>
          <a:prstGeom prst="rect">
            <a:avLst/>
          </a:prstGeom>
          <a:solidFill>
            <a:srgbClr val="FF0000"/>
          </a:solidFill>
          <a:ln w="28575">
            <a:solidFill>
              <a:schemeClr val="tx1"/>
            </a:solidFill>
            <a:miter lim="800000"/>
            <a:headEnd/>
            <a:tailEnd/>
          </a:ln>
        </p:spPr>
        <p:txBody>
          <a:bodyPr wrap="square">
            <a:spAutoFit/>
          </a:bodyPr>
          <a:lstStyle>
            <a:lvl1pPr>
              <a:lnSpc>
                <a:spcPct val="110000"/>
              </a:lnSpc>
              <a:spcBef>
                <a:spcPct val="30000"/>
              </a:spcBef>
              <a:spcAft>
                <a:spcPct val="20000"/>
              </a:spcAft>
              <a:buChar char="•"/>
              <a:defRPr>
                <a:solidFill>
                  <a:srgbClr val="004D75"/>
                </a:solidFill>
                <a:latin typeface="Verdana" panose="020B0604030504040204" pitchFamily="34" charset="0"/>
              </a:defRPr>
            </a:lvl1pPr>
            <a:lvl2pPr marL="742950" indent="-285750">
              <a:lnSpc>
                <a:spcPct val="90000"/>
              </a:lnSpc>
              <a:spcBef>
                <a:spcPct val="20000"/>
              </a:spcBef>
              <a:spcAft>
                <a:spcPct val="10000"/>
              </a:spcAft>
              <a:buChar char="–"/>
              <a:defRPr sz="1500">
                <a:solidFill>
                  <a:srgbClr val="004D75"/>
                </a:solidFill>
                <a:latin typeface="Verdana" panose="020B0604030504040204" pitchFamily="34" charset="0"/>
              </a:defRPr>
            </a:lvl2pPr>
            <a:lvl3pPr marL="1143000" indent="-228600">
              <a:lnSpc>
                <a:spcPct val="90000"/>
              </a:lnSpc>
              <a:spcBef>
                <a:spcPct val="20000"/>
              </a:spcBef>
              <a:spcAft>
                <a:spcPct val="20000"/>
              </a:spcAft>
              <a:buChar char="•"/>
              <a:defRPr sz="1200">
                <a:solidFill>
                  <a:srgbClr val="004D75"/>
                </a:solidFill>
                <a:latin typeface="Verdana" panose="020B0604030504040204" pitchFamily="34" charset="0"/>
              </a:defRPr>
            </a:lvl3pPr>
            <a:lvl4pPr marL="1600200" indent="-228600">
              <a:lnSpc>
                <a:spcPct val="90000"/>
              </a:lnSpc>
              <a:spcBef>
                <a:spcPct val="20000"/>
              </a:spcBef>
              <a:spcAft>
                <a:spcPct val="20000"/>
              </a:spcAft>
              <a:buChar char="–"/>
              <a:defRPr sz="1200">
                <a:solidFill>
                  <a:srgbClr val="004D75"/>
                </a:solidFill>
                <a:latin typeface="Verdana" panose="020B0604030504040204" pitchFamily="34" charset="0"/>
              </a:defRPr>
            </a:lvl4pPr>
            <a:lvl5pPr marL="2057400" indent="-228600">
              <a:lnSpc>
                <a:spcPct val="90000"/>
              </a:lnSpc>
              <a:spcBef>
                <a:spcPct val="20000"/>
              </a:spcBef>
              <a:spcAft>
                <a:spcPct val="20000"/>
              </a:spcAft>
              <a:buChar char="»"/>
              <a:defRPr sz="1200">
                <a:solidFill>
                  <a:srgbClr val="004D75"/>
                </a:solidFill>
                <a:latin typeface="Verdana" panose="020B0604030504040204" pitchFamily="34" charset="0"/>
              </a:defRPr>
            </a:lvl5pPr>
            <a:lvl6pPr marL="2514600" indent="-228600" eaLnBrk="0" fontAlgn="base" hangingPunct="0">
              <a:lnSpc>
                <a:spcPct val="90000"/>
              </a:lnSpc>
              <a:spcBef>
                <a:spcPct val="20000"/>
              </a:spcBef>
              <a:spcAft>
                <a:spcPct val="20000"/>
              </a:spcAft>
              <a:buChar char="»"/>
              <a:defRPr sz="1200">
                <a:solidFill>
                  <a:srgbClr val="004D75"/>
                </a:solidFill>
                <a:latin typeface="Verdana" panose="020B0604030504040204" pitchFamily="34" charset="0"/>
              </a:defRPr>
            </a:lvl6pPr>
            <a:lvl7pPr marL="2971800" indent="-228600" eaLnBrk="0" fontAlgn="base" hangingPunct="0">
              <a:lnSpc>
                <a:spcPct val="90000"/>
              </a:lnSpc>
              <a:spcBef>
                <a:spcPct val="20000"/>
              </a:spcBef>
              <a:spcAft>
                <a:spcPct val="20000"/>
              </a:spcAft>
              <a:buChar char="»"/>
              <a:defRPr sz="1200">
                <a:solidFill>
                  <a:srgbClr val="004D75"/>
                </a:solidFill>
                <a:latin typeface="Verdana" panose="020B0604030504040204" pitchFamily="34" charset="0"/>
              </a:defRPr>
            </a:lvl7pPr>
            <a:lvl8pPr marL="3429000" indent="-228600" eaLnBrk="0" fontAlgn="base" hangingPunct="0">
              <a:lnSpc>
                <a:spcPct val="90000"/>
              </a:lnSpc>
              <a:spcBef>
                <a:spcPct val="20000"/>
              </a:spcBef>
              <a:spcAft>
                <a:spcPct val="20000"/>
              </a:spcAft>
              <a:buChar char="»"/>
              <a:defRPr sz="1200">
                <a:solidFill>
                  <a:srgbClr val="004D75"/>
                </a:solidFill>
                <a:latin typeface="Verdana" panose="020B0604030504040204" pitchFamily="34" charset="0"/>
              </a:defRPr>
            </a:lvl8pPr>
            <a:lvl9pPr marL="3886200" indent="-228600" eaLnBrk="0" fontAlgn="base" hangingPunct="0">
              <a:lnSpc>
                <a:spcPct val="90000"/>
              </a:lnSpc>
              <a:spcBef>
                <a:spcPct val="20000"/>
              </a:spcBef>
              <a:spcAft>
                <a:spcPct val="20000"/>
              </a:spcAft>
              <a:buChar char="»"/>
              <a:defRPr sz="1200">
                <a:solidFill>
                  <a:srgbClr val="004D75"/>
                </a:solidFill>
                <a:latin typeface="Verdana" panose="020B0604030504040204" pitchFamily="34" charset="0"/>
              </a:defRPr>
            </a:lvl9pPr>
          </a:lstStyle>
          <a:p>
            <a:pPr algn="ctr" eaLnBrk="1" hangingPunct="1">
              <a:lnSpc>
                <a:spcPct val="100000"/>
              </a:lnSpc>
              <a:spcBef>
                <a:spcPct val="0"/>
              </a:spcBef>
              <a:spcAft>
                <a:spcPct val="0"/>
              </a:spcAft>
              <a:buFontTx/>
              <a:buNone/>
              <a:defRPr/>
            </a:pPr>
            <a:r>
              <a:rPr lang="en-GB" altLang="en-US" sz="1400" b="1">
                <a:solidFill>
                  <a:schemeClr val="bg1"/>
                </a:solidFill>
              </a:rPr>
              <a:t>Scrutiny from House of Lords</a:t>
            </a:r>
          </a:p>
        </p:txBody>
      </p:sp>
      <p:sp>
        <p:nvSpPr>
          <p:cNvPr id="30" name="TextBox 8">
            <a:extLst>
              <a:ext uri="{FF2B5EF4-FFF2-40B4-BE49-F238E27FC236}">
                <a16:creationId xmlns:a16="http://schemas.microsoft.com/office/drawing/2014/main" id="{CA628103-034D-442A-99D4-0CCB97B175C3}"/>
              </a:ext>
            </a:extLst>
          </p:cNvPr>
          <p:cNvSpPr txBox="1">
            <a:spLocks noChangeArrowheads="1"/>
          </p:cNvSpPr>
          <p:nvPr/>
        </p:nvSpPr>
        <p:spPr bwMode="auto">
          <a:xfrm>
            <a:off x="10536369" y="3082070"/>
            <a:ext cx="1520715" cy="738664"/>
          </a:xfrm>
          <a:prstGeom prst="rect">
            <a:avLst/>
          </a:prstGeom>
          <a:solidFill>
            <a:srgbClr val="00B050"/>
          </a:solidFill>
          <a:ln w="28575">
            <a:solidFill>
              <a:schemeClr val="tx1"/>
            </a:solidFill>
            <a:miter lim="800000"/>
            <a:headEnd/>
            <a:tailEnd/>
          </a:ln>
        </p:spPr>
        <p:txBody>
          <a:bodyPr wrap="square">
            <a:spAutoFit/>
          </a:bodyPr>
          <a:lstStyle>
            <a:lvl1pPr>
              <a:lnSpc>
                <a:spcPct val="110000"/>
              </a:lnSpc>
              <a:spcBef>
                <a:spcPct val="30000"/>
              </a:spcBef>
              <a:spcAft>
                <a:spcPct val="20000"/>
              </a:spcAft>
              <a:buChar char="•"/>
              <a:defRPr>
                <a:solidFill>
                  <a:srgbClr val="004D75"/>
                </a:solidFill>
                <a:latin typeface="Verdana" panose="020B0604030504040204" pitchFamily="34" charset="0"/>
              </a:defRPr>
            </a:lvl1pPr>
            <a:lvl2pPr marL="742950" indent="-285750">
              <a:lnSpc>
                <a:spcPct val="90000"/>
              </a:lnSpc>
              <a:spcBef>
                <a:spcPct val="20000"/>
              </a:spcBef>
              <a:spcAft>
                <a:spcPct val="10000"/>
              </a:spcAft>
              <a:buChar char="–"/>
              <a:defRPr sz="1500">
                <a:solidFill>
                  <a:srgbClr val="004D75"/>
                </a:solidFill>
                <a:latin typeface="Verdana" panose="020B0604030504040204" pitchFamily="34" charset="0"/>
              </a:defRPr>
            </a:lvl2pPr>
            <a:lvl3pPr marL="1143000" indent="-228600">
              <a:lnSpc>
                <a:spcPct val="90000"/>
              </a:lnSpc>
              <a:spcBef>
                <a:spcPct val="20000"/>
              </a:spcBef>
              <a:spcAft>
                <a:spcPct val="20000"/>
              </a:spcAft>
              <a:buChar char="•"/>
              <a:defRPr sz="1200">
                <a:solidFill>
                  <a:srgbClr val="004D75"/>
                </a:solidFill>
                <a:latin typeface="Verdana" panose="020B0604030504040204" pitchFamily="34" charset="0"/>
              </a:defRPr>
            </a:lvl3pPr>
            <a:lvl4pPr marL="1600200" indent="-228600">
              <a:lnSpc>
                <a:spcPct val="90000"/>
              </a:lnSpc>
              <a:spcBef>
                <a:spcPct val="20000"/>
              </a:spcBef>
              <a:spcAft>
                <a:spcPct val="20000"/>
              </a:spcAft>
              <a:buChar char="–"/>
              <a:defRPr sz="1200">
                <a:solidFill>
                  <a:srgbClr val="004D75"/>
                </a:solidFill>
                <a:latin typeface="Verdana" panose="020B0604030504040204" pitchFamily="34" charset="0"/>
              </a:defRPr>
            </a:lvl4pPr>
            <a:lvl5pPr marL="2057400" indent="-228600">
              <a:lnSpc>
                <a:spcPct val="90000"/>
              </a:lnSpc>
              <a:spcBef>
                <a:spcPct val="20000"/>
              </a:spcBef>
              <a:spcAft>
                <a:spcPct val="20000"/>
              </a:spcAft>
              <a:buChar char="»"/>
              <a:defRPr sz="1200">
                <a:solidFill>
                  <a:srgbClr val="004D75"/>
                </a:solidFill>
                <a:latin typeface="Verdana" panose="020B0604030504040204" pitchFamily="34" charset="0"/>
              </a:defRPr>
            </a:lvl5pPr>
            <a:lvl6pPr marL="2514600" indent="-228600" eaLnBrk="0" fontAlgn="base" hangingPunct="0">
              <a:lnSpc>
                <a:spcPct val="90000"/>
              </a:lnSpc>
              <a:spcBef>
                <a:spcPct val="20000"/>
              </a:spcBef>
              <a:spcAft>
                <a:spcPct val="20000"/>
              </a:spcAft>
              <a:buChar char="»"/>
              <a:defRPr sz="1200">
                <a:solidFill>
                  <a:srgbClr val="004D75"/>
                </a:solidFill>
                <a:latin typeface="Verdana" panose="020B0604030504040204" pitchFamily="34" charset="0"/>
              </a:defRPr>
            </a:lvl6pPr>
            <a:lvl7pPr marL="2971800" indent="-228600" eaLnBrk="0" fontAlgn="base" hangingPunct="0">
              <a:lnSpc>
                <a:spcPct val="90000"/>
              </a:lnSpc>
              <a:spcBef>
                <a:spcPct val="20000"/>
              </a:spcBef>
              <a:spcAft>
                <a:spcPct val="20000"/>
              </a:spcAft>
              <a:buChar char="»"/>
              <a:defRPr sz="1200">
                <a:solidFill>
                  <a:srgbClr val="004D75"/>
                </a:solidFill>
                <a:latin typeface="Verdana" panose="020B0604030504040204" pitchFamily="34" charset="0"/>
              </a:defRPr>
            </a:lvl7pPr>
            <a:lvl8pPr marL="3429000" indent="-228600" eaLnBrk="0" fontAlgn="base" hangingPunct="0">
              <a:lnSpc>
                <a:spcPct val="90000"/>
              </a:lnSpc>
              <a:spcBef>
                <a:spcPct val="20000"/>
              </a:spcBef>
              <a:spcAft>
                <a:spcPct val="20000"/>
              </a:spcAft>
              <a:buChar char="»"/>
              <a:defRPr sz="1200">
                <a:solidFill>
                  <a:srgbClr val="004D75"/>
                </a:solidFill>
                <a:latin typeface="Verdana" panose="020B0604030504040204" pitchFamily="34" charset="0"/>
              </a:defRPr>
            </a:lvl8pPr>
            <a:lvl9pPr marL="3886200" indent="-228600" eaLnBrk="0" fontAlgn="base" hangingPunct="0">
              <a:lnSpc>
                <a:spcPct val="90000"/>
              </a:lnSpc>
              <a:spcBef>
                <a:spcPct val="20000"/>
              </a:spcBef>
              <a:spcAft>
                <a:spcPct val="20000"/>
              </a:spcAft>
              <a:buChar char="»"/>
              <a:defRPr sz="1200">
                <a:solidFill>
                  <a:srgbClr val="004D75"/>
                </a:solidFill>
                <a:latin typeface="Verdana" panose="020B0604030504040204" pitchFamily="34" charset="0"/>
              </a:defRPr>
            </a:lvl9pPr>
          </a:lstStyle>
          <a:p>
            <a:pPr algn="ctr" eaLnBrk="1" hangingPunct="1">
              <a:lnSpc>
                <a:spcPct val="100000"/>
              </a:lnSpc>
              <a:spcBef>
                <a:spcPct val="0"/>
              </a:spcBef>
              <a:spcAft>
                <a:spcPct val="0"/>
              </a:spcAft>
              <a:buFontTx/>
              <a:buNone/>
              <a:defRPr/>
            </a:pPr>
            <a:r>
              <a:rPr lang="en-GB" altLang="en-US" sz="1400" b="1">
                <a:solidFill>
                  <a:schemeClr val="bg1"/>
                </a:solidFill>
              </a:rPr>
              <a:t>Scrutiny from Parliament</a:t>
            </a:r>
          </a:p>
        </p:txBody>
      </p:sp>
      <p:sp>
        <p:nvSpPr>
          <p:cNvPr id="31" name="Right Brace 8">
            <a:extLst>
              <a:ext uri="{FF2B5EF4-FFF2-40B4-BE49-F238E27FC236}">
                <a16:creationId xmlns:a16="http://schemas.microsoft.com/office/drawing/2014/main" id="{D7E4E850-8AD1-46A5-B49F-9EEF907C7B56}"/>
              </a:ext>
            </a:extLst>
          </p:cNvPr>
          <p:cNvSpPr>
            <a:spLocks/>
          </p:cNvSpPr>
          <p:nvPr/>
        </p:nvSpPr>
        <p:spPr bwMode="auto">
          <a:xfrm>
            <a:off x="8414088" y="1869987"/>
            <a:ext cx="358775" cy="2240374"/>
          </a:xfrm>
          <a:prstGeom prst="rightBrace">
            <a:avLst>
              <a:gd name="adj1" fmla="val 40532"/>
              <a:gd name="adj2" fmla="val 50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800">
                <a:solidFill>
                  <a:srgbClr val="004D75"/>
                </a:solidFill>
                <a:latin typeface="Verdana" panose="020B0604030504040204" pitchFamily="34" charset="0"/>
                <a:cs typeface="Arial" panose="020B0604020202020204" pitchFamily="34" charset="0"/>
              </a:defRPr>
            </a:lvl1pPr>
            <a:lvl2pPr marL="742950" indent="-285750">
              <a:defRPr sz="2800">
                <a:solidFill>
                  <a:srgbClr val="004D75"/>
                </a:solidFill>
                <a:latin typeface="Verdana" panose="020B0604030504040204" pitchFamily="34" charset="0"/>
                <a:cs typeface="Arial" panose="020B0604020202020204" pitchFamily="34" charset="0"/>
              </a:defRPr>
            </a:lvl2pPr>
            <a:lvl3pPr marL="1143000" indent="-228600">
              <a:defRPr sz="2800">
                <a:solidFill>
                  <a:srgbClr val="004D75"/>
                </a:solidFill>
                <a:latin typeface="Verdana" panose="020B0604030504040204" pitchFamily="34" charset="0"/>
                <a:cs typeface="Arial" panose="020B0604020202020204" pitchFamily="34" charset="0"/>
              </a:defRPr>
            </a:lvl3pPr>
            <a:lvl4pPr marL="1600200" indent="-228600">
              <a:defRPr sz="2800">
                <a:solidFill>
                  <a:srgbClr val="004D75"/>
                </a:solidFill>
                <a:latin typeface="Verdana" panose="020B0604030504040204" pitchFamily="34" charset="0"/>
                <a:cs typeface="Arial" panose="020B0604020202020204" pitchFamily="34" charset="0"/>
              </a:defRPr>
            </a:lvl4pPr>
            <a:lvl5pPr marL="2057400" indent="-228600">
              <a:defRPr sz="2800">
                <a:solidFill>
                  <a:srgbClr val="004D75"/>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9pPr>
          </a:lstStyle>
          <a:p>
            <a:endParaRPr lang="en-US" altLang="en-US"/>
          </a:p>
        </p:txBody>
      </p:sp>
      <p:sp>
        <p:nvSpPr>
          <p:cNvPr id="33" name="TextBox 8">
            <a:extLst>
              <a:ext uri="{FF2B5EF4-FFF2-40B4-BE49-F238E27FC236}">
                <a16:creationId xmlns:a16="http://schemas.microsoft.com/office/drawing/2014/main" id="{E91F257C-A7A0-480B-9841-AECE4BDF76CE}"/>
              </a:ext>
            </a:extLst>
          </p:cNvPr>
          <p:cNvSpPr txBox="1">
            <a:spLocks noChangeArrowheads="1"/>
          </p:cNvSpPr>
          <p:nvPr/>
        </p:nvSpPr>
        <p:spPr bwMode="auto">
          <a:xfrm>
            <a:off x="8893143" y="2728564"/>
            <a:ext cx="1520715" cy="523220"/>
          </a:xfrm>
          <a:prstGeom prst="rect">
            <a:avLst/>
          </a:prstGeom>
          <a:solidFill>
            <a:srgbClr val="00B0F0"/>
          </a:solidFill>
          <a:ln w="28575">
            <a:solidFill>
              <a:schemeClr val="tx1"/>
            </a:solidFill>
            <a:miter lim="800000"/>
            <a:headEnd/>
            <a:tailEnd/>
          </a:ln>
        </p:spPr>
        <p:txBody>
          <a:bodyPr wrap="square">
            <a:spAutoFit/>
          </a:bodyPr>
          <a:lstStyle>
            <a:lvl1pPr>
              <a:lnSpc>
                <a:spcPct val="110000"/>
              </a:lnSpc>
              <a:spcBef>
                <a:spcPct val="30000"/>
              </a:spcBef>
              <a:spcAft>
                <a:spcPct val="20000"/>
              </a:spcAft>
              <a:buChar char="•"/>
              <a:defRPr>
                <a:solidFill>
                  <a:srgbClr val="004D75"/>
                </a:solidFill>
                <a:latin typeface="Verdana" panose="020B0604030504040204" pitchFamily="34" charset="0"/>
              </a:defRPr>
            </a:lvl1pPr>
            <a:lvl2pPr marL="742950" indent="-285750">
              <a:lnSpc>
                <a:spcPct val="90000"/>
              </a:lnSpc>
              <a:spcBef>
                <a:spcPct val="20000"/>
              </a:spcBef>
              <a:spcAft>
                <a:spcPct val="10000"/>
              </a:spcAft>
              <a:buChar char="–"/>
              <a:defRPr sz="1500">
                <a:solidFill>
                  <a:srgbClr val="004D75"/>
                </a:solidFill>
                <a:latin typeface="Verdana" panose="020B0604030504040204" pitchFamily="34" charset="0"/>
              </a:defRPr>
            </a:lvl2pPr>
            <a:lvl3pPr marL="1143000" indent="-228600">
              <a:lnSpc>
                <a:spcPct val="90000"/>
              </a:lnSpc>
              <a:spcBef>
                <a:spcPct val="20000"/>
              </a:spcBef>
              <a:spcAft>
                <a:spcPct val="20000"/>
              </a:spcAft>
              <a:buChar char="•"/>
              <a:defRPr sz="1200">
                <a:solidFill>
                  <a:srgbClr val="004D75"/>
                </a:solidFill>
                <a:latin typeface="Verdana" panose="020B0604030504040204" pitchFamily="34" charset="0"/>
              </a:defRPr>
            </a:lvl3pPr>
            <a:lvl4pPr marL="1600200" indent="-228600">
              <a:lnSpc>
                <a:spcPct val="90000"/>
              </a:lnSpc>
              <a:spcBef>
                <a:spcPct val="20000"/>
              </a:spcBef>
              <a:spcAft>
                <a:spcPct val="20000"/>
              </a:spcAft>
              <a:buChar char="–"/>
              <a:defRPr sz="1200">
                <a:solidFill>
                  <a:srgbClr val="004D75"/>
                </a:solidFill>
                <a:latin typeface="Verdana" panose="020B0604030504040204" pitchFamily="34" charset="0"/>
              </a:defRPr>
            </a:lvl4pPr>
            <a:lvl5pPr marL="2057400" indent="-228600">
              <a:lnSpc>
                <a:spcPct val="90000"/>
              </a:lnSpc>
              <a:spcBef>
                <a:spcPct val="20000"/>
              </a:spcBef>
              <a:spcAft>
                <a:spcPct val="20000"/>
              </a:spcAft>
              <a:buChar char="»"/>
              <a:defRPr sz="1200">
                <a:solidFill>
                  <a:srgbClr val="004D75"/>
                </a:solidFill>
                <a:latin typeface="Verdana" panose="020B0604030504040204" pitchFamily="34" charset="0"/>
              </a:defRPr>
            </a:lvl5pPr>
            <a:lvl6pPr marL="2514600" indent="-228600" eaLnBrk="0" fontAlgn="base" hangingPunct="0">
              <a:lnSpc>
                <a:spcPct val="90000"/>
              </a:lnSpc>
              <a:spcBef>
                <a:spcPct val="20000"/>
              </a:spcBef>
              <a:spcAft>
                <a:spcPct val="20000"/>
              </a:spcAft>
              <a:buChar char="»"/>
              <a:defRPr sz="1200">
                <a:solidFill>
                  <a:srgbClr val="004D75"/>
                </a:solidFill>
                <a:latin typeface="Verdana" panose="020B0604030504040204" pitchFamily="34" charset="0"/>
              </a:defRPr>
            </a:lvl6pPr>
            <a:lvl7pPr marL="2971800" indent="-228600" eaLnBrk="0" fontAlgn="base" hangingPunct="0">
              <a:lnSpc>
                <a:spcPct val="90000"/>
              </a:lnSpc>
              <a:spcBef>
                <a:spcPct val="20000"/>
              </a:spcBef>
              <a:spcAft>
                <a:spcPct val="20000"/>
              </a:spcAft>
              <a:buChar char="»"/>
              <a:defRPr sz="1200">
                <a:solidFill>
                  <a:srgbClr val="004D75"/>
                </a:solidFill>
                <a:latin typeface="Verdana" panose="020B0604030504040204" pitchFamily="34" charset="0"/>
              </a:defRPr>
            </a:lvl7pPr>
            <a:lvl8pPr marL="3429000" indent="-228600" eaLnBrk="0" fontAlgn="base" hangingPunct="0">
              <a:lnSpc>
                <a:spcPct val="90000"/>
              </a:lnSpc>
              <a:spcBef>
                <a:spcPct val="20000"/>
              </a:spcBef>
              <a:spcAft>
                <a:spcPct val="20000"/>
              </a:spcAft>
              <a:buChar char="»"/>
              <a:defRPr sz="1200">
                <a:solidFill>
                  <a:srgbClr val="004D75"/>
                </a:solidFill>
                <a:latin typeface="Verdana" panose="020B0604030504040204" pitchFamily="34" charset="0"/>
              </a:defRPr>
            </a:lvl8pPr>
            <a:lvl9pPr marL="3886200" indent="-228600" eaLnBrk="0" fontAlgn="base" hangingPunct="0">
              <a:lnSpc>
                <a:spcPct val="90000"/>
              </a:lnSpc>
              <a:spcBef>
                <a:spcPct val="20000"/>
              </a:spcBef>
              <a:spcAft>
                <a:spcPct val="20000"/>
              </a:spcAft>
              <a:buChar char="»"/>
              <a:defRPr sz="1200">
                <a:solidFill>
                  <a:srgbClr val="004D75"/>
                </a:solidFill>
                <a:latin typeface="Verdana" panose="020B0604030504040204" pitchFamily="34" charset="0"/>
              </a:defRPr>
            </a:lvl9pPr>
          </a:lstStyle>
          <a:p>
            <a:pPr algn="ctr" eaLnBrk="1" hangingPunct="1">
              <a:lnSpc>
                <a:spcPct val="100000"/>
              </a:lnSpc>
              <a:spcBef>
                <a:spcPct val="0"/>
              </a:spcBef>
              <a:spcAft>
                <a:spcPct val="0"/>
              </a:spcAft>
              <a:buFontTx/>
              <a:buNone/>
              <a:defRPr/>
            </a:pPr>
            <a:r>
              <a:rPr lang="en-GB" altLang="en-US" sz="1400" b="1">
                <a:solidFill>
                  <a:schemeClr val="bg1"/>
                </a:solidFill>
              </a:rPr>
              <a:t>The Government</a:t>
            </a:r>
          </a:p>
        </p:txBody>
      </p:sp>
      <p:sp>
        <p:nvSpPr>
          <p:cNvPr id="34" name="TextBox 10">
            <a:extLst>
              <a:ext uri="{FF2B5EF4-FFF2-40B4-BE49-F238E27FC236}">
                <a16:creationId xmlns:a16="http://schemas.microsoft.com/office/drawing/2014/main" id="{4E2C4275-62FC-44F0-AB73-160163BCC650}"/>
              </a:ext>
            </a:extLst>
          </p:cNvPr>
          <p:cNvSpPr txBox="1">
            <a:spLocks noChangeArrowheads="1"/>
          </p:cNvSpPr>
          <p:nvPr/>
        </p:nvSpPr>
        <p:spPr bwMode="auto">
          <a:xfrm>
            <a:off x="6096000" y="1943864"/>
            <a:ext cx="19799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4D75"/>
                </a:solidFill>
                <a:latin typeface="Verdana" panose="020B0604030504040204" pitchFamily="34" charset="0"/>
                <a:cs typeface="Arial" panose="020B0604020202020204" pitchFamily="34" charset="0"/>
              </a:defRPr>
            </a:lvl1pPr>
            <a:lvl2pPr marL="742950" indent="-285750">
              <a:defRPr sz="2800">
                <a:solidFill>
                  <a:srgbClr val="004D75"/>
                </a:solidFill>
                <a:latin typeface="Verdana" panose="020B0604030504040204" pitchFamily="34" charset="0"/>
                <a:cs typeface="Arial" panose="020B0604020202020204" pitchFamily="34" charset="0"/>
              </a:defRPr>
            </a:lvl2pPr>
            <a:lvl3pPr marL="1143000" indent="-228600">
              <a:defRPr sz="2800">
                <a:solidFill>
                  <a:srgbClr val="004D75"/>
                </a:solidFill>
                <a:latin typeface="Verdana" panose="020B0604030504040204" pitchFamily="34" charset="0"/>
                <a:cs typeface="Arial" panose="020B0604020202020204" pitchFamily="34" charset="0"/>
              </a:defRPr>
            </a:lvl3pPr>
            <a:lvl4pPr marL="1600200" indent="-228600">
              <a:defRPr sz="2800">
                <a:solidFill>
                  <a:srgbClr val="004D75"/>
                </a:solidFill>
                <a:latin typeface="Verdana" panose="020B0604030504040204" pitchFamily="34" charset="0"/>
                <a:cs typeface="Arial" panose="020B0604020202020204" pitchFamily="34" charset="0"/>
              </a:defRPr>
            </a:lvl4pPr>
            <a:lvl5pPr marL="2057400" indent="-228600">
              <a:defRPr sz="2800">
                <a:solidFill>
                  <a:srgbClr val="004D75"/>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9pPr>
          </a:lstStyle>
          <a:p>
            <a:r>
              <a:rPr lang="en-GB" altLang="en-US" sz="1600">
                <a:solidFill>
                  <a:srgbClr val="000000"/>
                </a:solidFill>
                <a:latin typeface="Arial" panose="020B0604020202020204" pitchFamily="34" charset="0"/>
              </a:rPr>
              <a:t>Prime Minister – first among equals..</a:t>
            </a:r>
          </a:p>
        </p:txBody>
      </p:sp>
      <p:pic>
        <p:nvPicPr>
          <p:cNvPr id="2" name="Picture 1">
            <a:extLst>
              <a:ext uri="{FF2B5EF4-FFF2-40B4-BE49-F238E27FC236}">
                <a16:creationId xmlns:a16="http://schemas.microsoft.com/office/drawing/2014/main" id="{EACE2D34-337F-44BB-FC3A-3583349DC3C7}"/>
              </a:ext>
            </a:extLst>
          </p:cNvPr>
          <p:cNvPicPr>
            <a:picLocks noChangeAspect="1"/>
          </p:cNvPicPr>
          <p:nvPr/>
        </p:nvPicPr>
        <p:blipFill>
          <a:blip r:embed="rId2"/>
          <a:stretch>
            <a:fillRect/>
          </a:stretch>
        </p:blipFill>
        <p:spPr>
          <a:xfrm>
            <a:off x="4562924" y="531407"/>
            <a:ext cx="1493279" cy="1023103"/>
          </a:xfrm>
          <a:prstGeom prst="rect">
            <a:avLst/>
          </a:prstGeom>
        </p:spPr>
      </p:pic>
      <p:pic>
        <p:nvPicPr>
          <p:cNvPr id="4" name="Picture 3">
            <a:extLst>
              <a:ext uri="{FF2B5EF4-FFF2-40B4-BE49-F238E27FC236}">
                <a16:creationId xmlns:a16="http://schemas.microsoft.com/office/drawing/2014/main" id="{5CA4A685-3B6B-6C79-C997-FB84D9105D1D}"/>
              </a:ext>
            </a:extLst>
          </p:cNvPr>
          <p:cNvPicPr>
            <a:picLocks noChangeAspect="1"/>
          </p:cNvPicPr>
          <p:nvPr/>
        </p:nvPicPr>
        <p:blipFill>
          <a:blip r:embed="rId3"/>
          <a:stretch>
            <a:fillRect/>
          </a:stretch>
        </p:blipFill>
        <p:spPr>
          <a:xfrm>
            <a:off x="4440919" y="1629310"/>
            <a:ext cx="1705152" cy="1135566"/>
          </a:xfrm>
          <a:prstGeom prst="rect">
            <a:avLst/>
          </a:prstGeom>
        </p:spPr>
      </p:pic>
    </p:spTree>
    <p:extLst>
      <p:ext uri="{BB962C8B-B14F-4D97-AF65-F5344CB8AC3E}">
        <p14:creationId xmlns:p14="http://schemas.microsoft.com/office/powerpoint/2010/main" val="229079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Rectangle 86">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9460" name="Rectangle 2">
            <a:extLst>
              <a:ext uri="{FF2B5EF4-FFF2-40B4-BE49-F238E27FC236}">
                <a16:creationId xmlns:a16="http://schemas.microsoft.com/office/drawing/2014/main" id="{24C303EA-771D-4352-942B-CBCE1D337748}"/>
              </a:ext>
            </a:extLst>
          </p:cNvPr>
          <p:cNvSpPr>
            <a:spLocks noGrp="1" noChangeArrowheads="1"/>
          </p:cNvSpPr>
          <p:nvPr>
            <p:ph type="title"/>
          </p:nvPr>
        </p:nvSpPr>
        <p:spPr>
          <a:xfrm>
            <a:off x="958506" y="800392"/>
            <a:ext cx="10264697" cy="1212102"/>
          </a:xfrm>
        </p:spPr>
        <p:txBody>
          <a:bodyPr>
            <a:normAutofit/>
          </a:bodyPr>
          <a:lstStyle/>
          <a:p>
            <a:pPr eaLnBrk="1" hangingPunct="1"/>
            <a:r>
              <a:rPr lang="en-GB" altLang="en-US" sz="4000" b="1">
                <a:solidFill>
                  <a:srgbClr val="FFFFFF"/>
                </a:solidFill>
              </a:rPr>
              <a:t>The UK system of Government</a:t>
            </a:r>
          </a:p>
        </p:txBody>
      </p:sp>
      <p:sp>
        <p:nvSpPr>
          <p:cNvPr id="29701" name="Rectangle 3">
            <a:extLst>
              <a:ext uri="{FF2B5EF4-FFF2-40B4-BE49-F238E27FC236}">
                <a16:creationId xmlns:a16="http://schemas.microsoft.com/office/drawing/2014/main" id="{36846E39-11FD-4424-8AC3-BF075ADED8FE}"/>
              </a:ext>
            </a:extLst>
          </p:cNvPr>
          <p:cNvSpPr>
            <a:spLocks noGrp="1" noChangeArrowheads="1"/>
          </p:cNvSpPr>
          <p:nvPr>
            <p:ph type="body" idx="1"/>
          </p:nvPr>
        </p:nvSpPr>
        <p:spPr>
          <a:xfrm>
            <a:off x="1367624" y="2490436"/>
            <a:ext cx="9708995" cy="3567173"/>
          </a:xfrm>
        </p:spPr>
        <p:txBody>
          <a:bodyPr anchor="ctr">
            <a:normAutofit/>
          </a:bodyPr>
          <a:lstStyle/>
          <a:p>
            <a:pPr eaLnBrk="1" hangingPunct="1">
              <a:lnSpc>
                <a:spcPct val="90000"/>
              </a:lnSpc>
            </a:pPr>
            <a:r>
              <a:rPr lang="en-GB" altLang="en-US" sz="1800" b="1"/>
              <a:t>NHS Organisations – </a:t>
            </a:r>
            <a:r>
              <a:rPr lang="en-GB" altLang="en-US" sz="1800"/>
              <a:t>NHS organisations in England are accountable to NHS England which is accountable to the UK Department of health. In the devolved regions, NHS organisations are accountable to the respective devolved government.</a:t>
            </a:r>
          </a:p>
          <a:p>
            <a:pPr eaLnBrk="1" hangingPunct="1">
              <a:lnSpc>
                <a:spcPct val="90000"/>
              </a:lnSpc>
            </a:pPr>
            <a:r>
              <a:rPr lang="en-GB" altLang="en-US" sz="1800" b="1"/>
              <a:t>Non-departmental Public Bodies - </a:t>
            </a:r>
            <a:r>
              <a:rPr lang="en-GB" altLang="en-US" sz="1800"/>
              <a:t>A non-departmental public body (NDPB also known as a Quango) is a national or regional public body, working independently of ministers to whom they are nevertheless accountable. They are not staffed by civil servants. Examples include the Arts Council of England, the Environment Agency </a:t>
            </a:r>
          </a:p>
          <a:p>
            <a:pPr eaLnBrk="1" hangingPunct="1">
              <a:lnSpc>
                <a:spcPct val="90000"/>
              </a:lnSpc>
            </a:pPr>
            <a:r>
              <a:rPr lang="en-GB" altLang="en-US" sz="1800" b="1"/>
              <a:t>Local Authorities </a:t>
            </a:r>
            <a:r>
              <a:rPr lang="en-GB" altLang="en-US" sz="1800"/>
              <a:t>– these provide a range of services at the local level. The councils are democratically elected and are accountable to the local population. However, they get much of their money from central government and are accountable to much central control. They have no constitutional protection</a:t>
            </a:r>
          </a:p>
        </p:txBody>
      </p:sp>
      <p:sp>
        <p:nvSpPr>
          <p:cNvPr id="19458" name="Date Placeholder 3">
            <a:extLst>
              <a:ext uri="{FF2B5EF4-FFF2-40B4-BE49-F238E27FC236}">
                <a16:creationId xmlns:a16="http://schemas.microsoft.com/office/drawing/2014/main" id="{0D56FAF3-2FB8-4E2B-AA26-525E56DF57AB}"/>
              </a:ext>
            </a:extLst>
          </p:cNvPr>
          <p:cNvSpPr>
            <a:spLocks noGrp="1"/>
          </p:cNvSpPr>
          <p:nvPr>
            <p:ph type="dt" sz="quarter" idx="10"/>
          </p:nvPr>
        </p:nvSpPr>
        <p:spPr>
          <a:xfrm>
            <a:off x="7717536" y="6382512"/>
            <a:ext cx="2825496" cy="320040"/>
          </a:xfrm>
        </p:spPr>
        <p:txBody>
          <a:bodyPr>
            <a:normAutofit/>
          </a:bodyPr>
          <a:lstStyle>
            <a:lvl1pPr>
              <a:defRPr sz="2800">
                <a:solidFill>
                  <a:srgbClr val="004D75"/>
                </a:solidFill>
                <a:latin typeface="Verdana" panose="020B0604030504040204" pitchFamily="34" charset="0"/>
                <a:cs typeface="Arial" panose="020B0604020202020204" pitchFamily="34" charset="0"/>
              </a:defRPr>
            </a:lvl1pPr>
            <a:lvl2pPr marL="742950" indent="-285750">
              <a:defRPr sz="2800">
                <a:solidFill>
                  <a:srgbClr val="004D75"/>
                </a:solidFill>
                <a:latin typeface="Verdana" panose="020B0604030504040204" pitchFamily="34" charset="0"/>
                <a:cs typeface="Arial" panose="020B0604020202020204" pitchFamily="34" charset="0"/>
              </a:defRPr>
            </a:lvl2pPr>
            <a:lvl3pPr marL="1143000" indent="-228600">
              <a:defRPr sz="2800">
                <a:solidFill>
                  <a:srgbClr val="004D75"/>
                </a:solidFill>
                <a:latin typeface="Verdana" panose="020B0604030504040204" pitchFamily="34" charset="0"/>
                <a:cs typeface="Arial" panose="020B0604020202020204" pitchFamily="34" charset="0"/>
              </a:defRPr>
            </a:lvl3pPr>
            <a:lvl4pPr marL="1600200" indent="-228600">
              <a:defRPr sz="2800">
                <a:solidFill>
                  <a:srgbClr val="004D75"/>
                </a:solidFill>
                <a:latin typeface="Verdana" panose="020B0604030504040204" pitchFamily="34" charset="0"/>
                <a:cs typeface="Arial" panose="020B0604020202020204" pitchFamily="34" charset="0"/>
              </a:defRPr>
            </a:lvl4pPr>
            <a:lvl5pPr marL="2057400" indent="-228600">
              <a:defRPr sz="2800">
                <a:solidFill>
                  <a:srgbClr val="004D75"/>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9pPr>
          </a:lstStyle>
          <a:p>
            <a:pPr algn="r">
              <a:spcAft>
                <a:spcPts val="600"/>
              </a:spcAft>
            </a:pPr>
            <a:fld id="{B7BC3D3B-9D57-4A54-B572-2A977A3B8E21}" type="datetime4">
              <a:rPr lang="en-GB" altLang="en-US" sz="1000"/>
              <a:pPr algn="r">
                <a:spcAft>
                  <a:spcPts val="600"/>
                </a:spcAft>
              </a:pPr>
              <a:t>30 September 2025</a:t>
            </a:fld>
            <a:endParaRPr lang="en-GB" altLang="en-US" sz="1000"/>
          </a:p>
        </p:txBody>
      </p:sp>
      <p:sp>
        <p:nvSpPr>
          <p:cNvPr id="19459" name="Slide Number Placeholder 4">
            <a:extLst>
              <a:ext uri="{FF2B5EF4-FFF2-40B4-BE49-F238E27FC236}">
                <a16:creationId xmlns:a16="http://schemas.microsoft.com/office/drawing/2014/main" id="{100C5FE5-4E0D-4034-9AF6-BD10DB4DAE35}"/>
              </a:ext>
            </a:extLst>
          </p:cNvPr>
          <p:cNvSpPr>
            <a:spLocks noGrp="1"/>
          </p:cNvSpPr>
          <p:nvPr>
            <p:ph type="sldNum" sz="quarter" idx="11"/>
          </p:nvPr>
        </p:nvSpPr>
        <p:spPr>
          <a:xfrm>
            <a:off x="10707624" y="6382512"/>
            <a:ext cx="685800" cy="320040"/>
          </a:xfrm>
        </p:spPr>
        <p:txBody>
          <a:bodyPr>
            <a:normAutofit/>
          </a:bodyPr>
          <a:lstStyle>
            <a:lvl1pPr>
              <a:defRPr sz="2800">
                <a:solidFill>
                  <a:srgbClr val="004D75"/>
                </a:solidFill>
                <a:latin typeface="Verdana" panose="020B0604030504040204" pitchFamily="34" charset="0"/>
                <a:cs typeface="Arial" panose="020B0604020202020204" pitchFamily="34" charset="0"/>
              </a:defRPr>
            </a:lvl1pPr>
            <a:lvl2pPr marL="742950" indent="-285750">
              <a:defRPr sz="2800">
                <a:solidFill>
                  <a:srgbClr val="004D75"/>
                </a:solidFill>
                <a:latin typeface="Verdana" panose="020B0604030504040204" pitchFamily="34" charset="0"/>
                <a:cs typeface="Arial" panose="020B0604020202020204" pitchFamily="34" charset="0"/>
              </a:defRPr>
            </a:lvl2pPr>
            <a:lvl3pPr marL="1143000" indent="-228600">
              <a:defRPr sz="2800">
                <a:solidFill>
                  <a:srgbClr val="004D75"/>
                </a:solidFill>
                <a:latin typeface="Verdana" panose="020B0604030504040204" pitchFamily="34" charset="0"/>
                <a:cs typeface="Arial" panose="020B0604020202020204" pitchFamily="34" charset="0"/>
              </a:defRPr>
            </a:lvl3pPr>
            <a:lvl4pPr marL="1600200" indent="-228600">
              <a:defRPr sz="2800">
                <a:solidFill>
                  <a:srgbClr val="004D75"/>
                </a:solidFill>
                <a:latin typeface="Verdana" panose="020B0604030504040204" pitchFamily="34" charset="0"/>
                <a:cs typeface="Arial" panose="020B0604020202020204" pitchFamily="34" charset="0"/>
              </a:defRPr>
            </a:lvl4pPr>
            <a:lvl5pPr marL="2057400" indent="-228600">
              <a:defRPr sz="2800">
                <a:solidFill>
                  <a:srgbClr val="004D75"/>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9pPr>
          </a:lstStyle>
          <a:p>
            <a:pPr>
              <a:spcAft>
                <a:spcPts val="600"/>
              </a:spcAft>
            </a:pPr>
            <a:fld id="{0137912D-B337-4E43-852D-AD42C02294C6}" type="slidenum">
              <a:rPr lang="en-GB" altLang="en-US" sz="1000"/>
              <a:pPr>
                <a:spcAft>
                  <a:spcPts val="600"/>
                </a:spcAft>
              </a:pPr>
              <a:t>19</a:t>
            </a:fld>
            <a:endParaRPr lang="en-GB" altLang="en-US" sz="100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advTm="8583"/>
    </mc:Choice>
    <mc:Fallback xmlns="">
      <p:transition advTm="858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7" name="Rectangle 1046">
            <a:extLst>
              <a:ext uri="{FF2B5EF4-FFF2-40B4-BE49-F238E27FC236}">
                <a16:creationId xmlns:a16="http://schemas.microsoft.com/office/drawing/2014/main" id="{50D1C5B3-B60D-4696-AE60-100D5EC8A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557728-1378-5177-1905-2BB68EF5BDCA}"/>
              </a:ext>
            </a:extLst>
          </p:cNvPr>
          <p:cNvSpPr>
            <a:spLocks noGrp="1"/>
          </p:cNvSpPr>
          <p:nvPr>
            <p:ph type="title"/>
          </p:nvPr>
        </p:nvSpPr>
        <p:spPr>
          <a:xfrm>
            <a:off x="4853487" y="456346"/>
            <a:ext cx="6688728" cy="1556870"/>
          </a:xfrm>
        </p:spPr>
        <p:txBody>
          <a:bodyPr anchor="b">
            <a:normAutofit/>
          </a:bodyPr>
          <a:lstStyle/>
          <a:p>
            <a:r>
              <a:rPr lang="en-GB" sz="3600" b="1"/>
              <a:t>Leading Governmental Financial Resilience</a:t>
            </a:r>
          </a:p>
        </p:txBody>
      </p:sp>
      <p:pic>
        <p:nvPicPr>
          <p:cNvPr id="1030" name="Picture 6" descr="Martin Jones">
            <a:extLst>
              <a:ext uri="{FF2B5EF4-FFF2-40B4-BE49-F238E27FC236}">
                <a16:creationId xmlns:a16="http://schemas.microsoft.com/office/drawing/2014/main" id="{CF917B4B-70F0-6F88-72D7-F7358D53F0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060" r="-4" b="10062"/>
          <a:stretch>
            <a:fillRect/>
          </a:stretch>
        </p:blipFill>
        <p:spPr bwMode="auto">
          <a:xfrm>
            <a:off x="20" y="193390"/>
            <a:ext cx="3674513" cy="19517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ete Murphy">
            <a:extLst>
              <a:ext uri="{FF2B5EF4-FFF2-40B4-BE49-F238E27FC236}">
                <a16:creationId xmlns:a16="http://schemas.microsoft.com/office/drawing/2014/main" id="{E843A65A-7162-46CE-1D94-B4B8AF8CEF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 b="20869"/>
          <a:stretch>
            <a:fillRect/>
          </a:stretch>
        </p:blipFill>
        <p:spPr bwMode="auto">
          <a:xfrm>
            <a:off x="20" y="2336736"/>
            <a:ext cx="3674513" cy="19335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ernard Dom">
            <a:extLst>
              <a:ext uri="{FF2B5EF4-FFF2-40B4-BE49-F238E27FC236}">
                <a16:creationId xmlns:a16="http://schemas.microsoft.com/office/drawing/2014/main" id="{167F0F2B-383E-A332-B825-098F6D37E1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4" b="20421"/>
          <a:stretch>
            <a:fillRect/>
          </a:stretch>
        </p:blipFill>
        <p:spPr bwMode="auto">
          <a:xfrm>
            <a:off x="20" y="4450385"/>
            <a:ext cx="3674513" cy="195178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961E1D7-2E02-570C-88A9-032BD0EEFD2C}"/>
              </a:ext>
            </a:extLst>
          </p:cNvPr>
          <p:cNvSpPr>
            <a:spLocks noGrp="1"/>
          </p:cNvSpPr>
          <p:nvPr>
            <p:ph idx="1"/>
          </p:nvPr>
        </p:nvSpPr>
        <p:spPr>
          <a:xfrm>
            <a:off x="4826000" y="2276179"/>
            <a:ext cx="6716214" cy="3461155"/>
          </a:xfrm>
        </p:spPr>
        <p:txBody>
          <a:bodyPr>
            <a:normAutofit/>
          </a:bodyPr>
          <a:lstStyle/>
          <a:p>
            <a:pPr marL="0" indent="0">
              <a:buNone/>
            </a:pPr>
            <a:r>
              <a:rPr lang="en-GB" sz="2000" b="1"/>
              <a:t>Introductions</a:t>
            </a:r>
          </a:p>
          <a:p>
            <a:endParaRPr lang="en-GB" sz="2000"/>
          </a:p>
          <a:p>
            <a:r>
              <a:rPr lang="en-GB" sz="2000"/>
              <a:t>Dr Martin Jones, Head of Accounting &amp; Finance</a:t>
            </a:r>
          </a:p>
          <a:p>
            <a:endParaRPr lang="en-GB" sz="2000"/>
          </a:p>
          <a:p>
            <a:r>
              <a:rPr lang="en-GB" sz="2000"/>
              <a:t>Dr Peter Murphy, Professor of Public Policy and Management</a:t>
            </a:r>
          </a:p>
          <a:p>
            <a:endParaRPr lang="en-GB" sz="2000"/>
          </a:p>
          <a:p>
            <a:r>
              <a:rPr lang="en-GB" sz="2000"/>
              <a:t>Dr Bernard Dom, Lecturer in Accounting and Finance</a:t>
            </a:r>
          </a:p>
        </p:txBody>
      </p:sp>
      <p:sp>
        <p:nvSpPr>
          <p:cNvPr id="1049" name="Rectangle 1048">
            <a:extLst>
              <a:ext uri="{FF2B5EF4-FFF2-40B4-BE49-F238E27FC236}">
                <a16:creationId xmlns:a16="http://schemas.microsoft.com/office/drawing/2014/main" id="{FA169C72-4010-413C-A913-4BD6E2D129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1" name="Rectangle 1050">
            <a:extLst>
              <a:ext uri="{FF2B5EF4-FFF2-40B4-BE49-F238E27FC236}">
                <a16:creationId xmlns:a16="http://schemas.microsoft.com/office/drawing/2014/main" id="{758C3C99-2F64-46DC-9F81-BAA40930E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Martin Jones">
            <a:extLst>
              <a:ext uri="{FF2B5EF4-FFF2-40B4-BE49-F238E27FC236}">
                <a16:creationId xmlns:a16="http://schemas.microsoft.com/office/drawing/2014/main" id="{F555064E-3185-0EB4-DF39-D9CDAB1C22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84496" y="932556"/>
            <a:ext cx="1000385" cy="772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2990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Rectangle 86">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7412" name="Rectangle 2">
            <a:extLst>
              <a:ext uri="{FF2B5EF4-FFF2-40B4-BE49-F238E27FC236}">
                <a16:creationId xmlns:a16="http://schemas.microsoft.com/office/drawing/2014/main" id="{94516B64-CC5C-4E42-83A8-6AA877B69232}"/>
              </a:ext>
            </a:extLst>
          </p:cNvPr>
          <p:cNvSpPr>
            <a:spLocks noGrp="1" noChangeArrowheads="1"/>
          </p:cNvSpPr>
          <p:nvPr>
            <p:ph type="title"/>
          </p:nvPr>
        </p:nvSpPr>
        <p:spPr>
          <a:xfrm>
            <a:off x="958506" y="800392"/>
            <a:ext cx="10264697" cy="1212102"/>
          </a:xfrm>
        </p:spPr>
        <p:txBody>
          <a:bodyPr>
            <a:normAutofit/>
          </a:bodyPr>
          <a:lstStyle/>
          <a:p>
            <a:pPr eaLnBrk="1" hangingPunct="1"/>
            <a:r>
              <a:rPr lang="en-GB" altLang="en-US" sz="4000" b="1">
                <a:solidFill>
                  <a:srgbClr val="FFFFFF"/>
                </a:solidFill>
              </a:rPr>
              <a:t>The UK system of Government</a:t>
            </a:r>
          </a:p>
        </p:txBody>
      </p:sp>
      <p:sp>
        <p:nvSpPr>
          <p:cNvPr id="27653" name="Rectangle 3">
            <a:extLst>
              <a:ext uri="{FF2B5EF4-FFF2-40B4-BE49-F238E27FC236}">
                <a16:creationId xmlns:a16="http://schemas.microsoft.com/office/drawing/2014/main" id="{ACEE4432-AA1D-4F4E-9FDC-D2EC55C92320}"/>
              </a:ext>
            </a:extLst>
          </p:cNvPr>
          <p:cNvSpPr>
            <a:spLocks noGrp="1" noChangeArrowheads="1"/>
          </p:cNvSpPr>
          <p:nvPr>
            <p:ph type="body" idx="1"/>
          </p:nvPr>
        </p:nvSpPr>
        <p:spPr>
          <a:xfrm>
            <a:off x="1367624" y="2490436"/>
            <a:ext cx="9708995" cy="3567173"/>
          </a:xfrm>
        </p:spPr>
        <p:txBody>
          <a:bodyPr anchor="ctr">
            <a:normAutofit/>
          </a:bodyPr>
          <a:lstStyle/>
          <a:p>
            <a:pPr eaLnBrk="1" hangingPunct="1">
              <a:lnSpc>
                <a:spcPct val="90000"/>
              </a:lnSpc>
            </a:pPr>
            <a:r>
              <a:rPr lang="en-GB" altLang="en-US" sz="1800" b="1"/>
              <a:t>Government Departments </a:t>
            </a:r>
            <a:r>
              <a:rPr lang="en-GB" altLang="en-US" sz="1800"/>
              <a:t>- The main role of government departments is to develop and propagate government policy and to advise ministers. Departments are staffed by politically impartial civil servants and are funded by Parliament. </a:t>
            </a:r>
          </a:p>
          <a:p>
            <a:pPr eaLnBrk="1" hangingPunct="1">
              <a:lnSpc>
                <a:spcPct val="90000"/>
              </a:lnSpc>
            </a:pPr>
            <a:r>
              <a:rPr lang="en-GB" altLang="en-US" sz="1800" b="1"/>
              <a:t>Devolved Governments </a:t>
            </a:r>
            <a:r>
              <a:rPr lang="en-GB" altLang="en-US" sz="1800"/>
              <a:t>– responsible for a wide range of public services in Scotland, Wales and Northern Ireland. Independent of UK government for devolved services. The bulk of finance comes from UK government</a:t>
            </a:r>
          </a:p>
          <a:p>
            <a:pPr eaLnBrk="1" hangingPunct="1">
              <a:lnSpc>
                <a:spcPct val="90000"/>
              </a:lnSpc>
            </a:pPr>
            <a:r>
              <a:rPr lang="en-GB" altLang="en-US" sz="1800" b="1"/>
              <a:t>Executive Agencies - </a:t>
            </a:r>
            <a:r>
              <a:rPr lang="en-GB" altLang="en-US" sz="1800"/>
              <a:t>An executive agency is a public institution that delivers government services for the United Kingdom government, the Scottish Government, the Welsh Assembly Government or the Northern Ireland Executive. An agency does not set the policy required to carry out its functions - these are determined by the department that oversees the agency. For example, Jobcentre Plus is an executive agency and part of the Department for Work and Pensions. DVLA is part of the Department of Transport</a:t>
            </a:r>
          </a:p>
        </p:txBody>
      </p:sp>
      <p:sp>
        <p:nvSpPr>
          <p:cNvPr id="17410" name="Date Placeholder 3">
            <a:extLst>
              <a:ext uri="{FF2B5EF4-FFF2-40B4-BE49-F238E27FC236}">
                <a16:creationId xmlns:a16="http://schemas.microsoft.com/office/drawing/2014/main" id="{B79D9E86-88F8-42C4-AEE8-BEC1FD1E7DCD}"/>
              </a:ext>
            </a:extLst>
          </p:cNvPr>
          <p:cNvSpPr>
            <a:spLocks noGrp="1"/>
          </p:cNvSpPr>
          <p:nvPr>
            <p:ph type="dt" sz="quarter" idx="10"/>
          </p:nvPr>
        </p:nvSpPr>
        <p:spPr>
          <a:xfrm>
            <a:off x="7717536" y="6382512"/>
            <a:ext cx="2825496" cy="320040"/>
          </a:xfrm>
        </p:spPr>
        <p:txBody>
          <a:bodyPr>
            <a:normAutofit/>
          </a:bodyPr>
          <a:lstStyle>
            <a:lvl1pPr>
              <a:defRPr sz="2800">
                <a:solidFill>
                  <a:srgbClr val="004D75"/>
                </a:solidFill>
                <a:latin typeface="Verdana" panose="020B0604030504040204" pitchFamily="34" charset="0"/>
                <a:cs typeface="Arial" panose="020B0604020202020204" pitchFamily="34" charset="0"/>
              </a:defRPr>
            </a:lvl1pPr>
            <a:lvl2pPr marL="742950" indent="-285750">
              <a:defRPr sz="2800">
                <a:solidFill>
                  <a:srgbClr val="004D75"/>
                </a:solidFill>
                <a:latin typeface="Verdana" panose="020B0604030504040204" pitchFamily="34" charset="0"/>
                <a:cs typeface="Arial" panose="020B0604020202020204" pitchFamily="34" charset="0"/>
              </a:defRPr>
            </a:lvl2pPr>
            <a:lvl3pPr marL="1143000" indent="-228600">
              <a:defRPr sz="2800">
                <a:solidFill>
                  <a:srgbClr val="004D75"/>
                </a:solidFill>
                <a:latin typeface="Verdana" panose="020B0604030504040204" pitchFamily="34" charset="0"/>
                <a:cs typeface="Arial" panose="020B0604020202020204" pitchFamily="34" charset="0"/>
              </a:defRPr>
            </a:lvl3pPr>
            <a:lvl4pPr marL="1600200" indent="-228600">
              <a:defRPr sz="2800">
                <a:solidFill>
                  <a:srgbClr val="004D75"/>
                </a:solidFill>
                <a:latin typeface="Verdana" panose="020B0604030504040204" pitchFamily="34" charset="0"/>
                <a:cs typeface="Arial" panose="020B0604020202020204" pitchFamily="34" charset="0"/>
              </a:defRPr>
            </a:lvl4pPr>
            <a:lvl5pPr marL="2057400" indent="-228600">
              <a:defRPr sz="2800">
                <a:solidFill>
                  <a:srgbClr val="004D75"/>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9pPr>
          </a:lstStyle>
          <a:p>
            <a:pPr algn="r">
              <a:spcAft>
                <a:spcPts val="600"/>
              </a:spcAft>
            </a:pPr>
            <a:fld id="{D4465700-5F43-4851-BADA-91B222E6C7C9}" type="datetime4">
              <a:rPr lang="en-GB" altLang="en-US" sz="1000"/>
              <a:pPr algn="r">
                <a:spcAft>
                  <a:spcPts val="600"/>
                </a:spcAft>
              </a:pPr>
              <a:t>30 September 2025</a:t>
            </a:fld>
            <a:endParaRPr lang="en-GB" altLang="en-US" sz="1000"/>
          </a:p>
        </p:txBody>
      </p:sp>
      <p:sp>
        <p:nvSpPr>
          <p:cNvPr id="17411" name="Slide Number Placeholder 4">
            <a:extLst>
              <a:ext uri="{FF2B5EF4-FFF2-40B4-BE49-F238E27FC236}">
                <a16:creationId xmlns:a16="http://schemas.microsoft.com/office/drawing/2014/main" id="{0BB24EDC-86C9-4000-83FA-0A597065D068}"/>
              </a:ext>
            </a:extLst>
          </p:cNvPr>
          <p:cNvSpPr>
            <a:spLocks noGrp="1"/>
          </p:cNvSpPr>
          <p:nvPr>
            <p:ph type="sldNum" sz="quarter" idx="11"/>
          </p:nvPr>
        </p:nvSpPr>
        <p:spPr>
          <a:xfrm>
            <a:off x="10707624" y="6382512"/>
            <a:ext cx="685800" cy="320040"/>
          </a:xfrm>
        </p:spPr>
        <p:txBody>
          <a:bodyPr>
            <a:normAutofit/>
          </a:bodyPr>
          <a:lstStyle>
            <a:lvl1pPr>
              <a:defRPr sz="2800">
                <a:solidFill>
                  <a:srgbClr val="004D75"/>
                </a:solidFill>
                <a:latin typeface="Verdana" panose="020B0604030504040204" pitchFamily="34" charset="0"/>
                <a:cs typeface="Arial" panose="020B0604020202020204" pitchFamily="34" charset="0"/>
              </a:defRPr>
            </a:lvl1pPr>
            <a:lvl2pPr marL="742950" indent="-285750">
              <a:defRPr sz="2800">
                <a:solidFill>
                  <a:srgbClr val="004D75"/>
                </a:solidFill>
                <a:latin typeface="Verdana" panose="020B0604030504040204" pitchFamily="34" charset="0"/>
                <a:cs typeface="Arial" panose="020B0604020202020204" pitchFamily="34" charset="0"/>
              </a:defRPr>
            </a:lvl2pPr>
            <a:lvl3pPr marL="1143000" indent="-228600">
              <a:defRPr sz="2800">
                <a:solidFill>
                  <a:srgbClr val="004D75"/>
                </a:solidFill>
                <a:latin typeface="Verdana" panose="020B0604030504040204" pitchFamily="34" charset="0"/>
                <a:cs typeface="Arial" panose="020B0604020202020204" pitchFamily="34" charset="0"/>
              </a:defRPr>
            </a:lvl3pPr>
            <a:lvl4pPr marL="1600200" indent="-228600">
              <a:defRPr sz="2800">
                <a:solidFill>
                  <a:srgbClr val="004D75"/>
                </a:solidFill>
                <a:latin typeface="Verdana" panose="020B0604030504040204" pitchFamily="34" charset="0"/>
                <a:cs typeface="Arial" panose="020B0604020202020204" pitchFamily="34" charset="0"/>
              </a:defRPr>
            </a:lvl4pPr>
            <a:lvl5pPr marL="2057400" indent="-228600">
              <a:defRPr sz="2800">
                <a:solidFill>
                  <a:srgbClr val="004D75"/>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9pPr>
          </a:lstStyle>
          <a:p>
            <a:pPr>
              <a:spcAft>
                <a:spcPts val="600"/>
              </a:spcAft>
            </a:pPr>
            <a:fld id="{6CEEA1B3-E037-43FD-9607-5FFA886A726C}" type="slidenum">
              <a:rPr lang="en-GB" altLang="en-US" sz="1000"/>
              <a:pPr>
                <a:spcAft>
                  <a:spcPts val="600"/>
                </a:spcAft>
              </a:pPr>
              <a:t>20</a:t>
            </a:fld>
            <a:endParaRPr lang="en-GB" altLang="en-US" sz="100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advTm="109747"/>
    </mc:Choice>
    <mc:Fallback xmlns="">
      <p:transition advTm="109747"/>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B8BFA13-1313-E9EA-6693-E59B712955C7}"/>
              </a:ext>
            </a:extLst>
          </p:cNvPr>
          <p:cNvPicPr>
            <a:picLocks noChangeAspect="1"/>
          </p:cNvPicPr>
          <p:nvPr/>
        </p:nvPicPr>
        <p:blipFill>
          <a:blip r:embed="rId2"/>
          <a:stretch>
            <a:fillRect/>
          </a:stretch>
        </p:blipFill>
        <p:spPr>
          <a:xfrm>
            <a:off x="3254477" y="463893"/>
            <a:ext cx="8937523" cy="4566796"/>
          </a:xfrm>
          <a:prstGeom prst="rect">
            <a:avLst/>
          </a:prstGeom>
        </p:spPr>
      </p:pic>
      <p:sp>
        <p:nvSpPr>
          <p:cNvPr id="15" name="Title 2">
            <a:extLst>
              <a:ext uri="{FF2B5EF4-FFF2-40B4-BE49-F238E27FC236}">
                <a16:creationId xmlns:a16="http://schemas.microsoft.com/office/drawing/2014/main" id="{8EE1E4DB-9129-19D6-9500-55106263B1F7}"/>
              </a:ext>
            </a:extLst>
          </p:cNvPr>
          <p:cNvSpPr txBox="1">
            <a:spLocks/>
          </p:cNvSpPr>
          <p:nvPr/>
        </p:nvSpPr>
        <p:spPr>
          <a:xfrm>
            <a:off x="186431" y="861134"/>
            <a:ext cx="2920867" cy="287638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fontScale="90000"/>
          </a:bodyPr>
          <a:lstStyle>
            <a:lvl1pPr algn="l" defTabSz="914400" rtl="0" eaLnBrk="1" latinLnBrk="0" hangingPunct="1">
              <a:lnSpc>
                <a:spcPct val="100000"/>
              </a:lnSpc>
              <a:spcBef>
                <a:spcPct val="0"/>
              </a:spcBef>
              <a:buNone/>
              <a:defRPr sz="4400" b="1" kern="1200">
                <a:solidFill>
                  <a:srgbClr val="821E69"/>
                </a:solidFill>
                <a:latin typeface="Arial" panose="020B0604020202020204" pitchFamily="34" charset="0"/>
                <a:ea typeface="+mj-ea"/>
                <a:cs typeface="Arial" panose="020B0604020202020204" pitchFamily="34" charset="0"/>
              </a:defRPr>
            </a:lvl1pPr>
          </a:lstStyle>
          <a:p>
            <a:pPr algn="ctr">
              <a:lnSpc>
                <a:spcPct val="90000"/>
              </a:lnSpc>
            </a:pPr>
            <a:r>
              <a:rPr lang="en-US" sz="2600">
                <a:solidFill>
                  <a:schemeClr val="bg1"/>
                </a:solidFill>
                <a:latin typeface="+mj-lt"/>
                <a:cs typeface="+mj-cs"/>
              </a:rPr>
              <a:t>UK Public Sector Expenditure 2024/25</a:t>
            </a:r>
            <a:br>
              <a:rPr lang="en-US" sz="2600">
                <a:solidFill>
                  <a:schemeClr val="bg1"/>
                </a:solidFill>
                <a:latin typeface="+mj-lt"/>
                <a:cs typeface="+mj-cs"/>
              </a:rPr>
            </a:br>
            <a:br>
              <a:rPr lang="en-US" sz="2600">
                <a:solidFill>
                  <a:schemeClr val="bg1"/>
                </a:solidFill>
                <a:latin typeface="+mj-lt"/>
                <a:cs typeface="+mj-cs"/>
              </a:rPr>
            </a:br>
            <a:r>
              <a:rPr lang="en-US" sz="2600">
                <a:solidFill>
                  <a:schemeClr val="bg1"/>
                </a:solidFill>
                <a:latin typeface="+mj-lt"/>
                <a:cs typeface="+mj-cs"/>
              </a:rPr>
              <a:t>£1,226 Billion</a:t>
            </a:r>
          </a:p>
        </p:txBody>
      </p:sp>
      <p:sp>
        <p:nvSpPr>
          <p:cNvPr id="18" name="TextBox 17">
            <a:extLst>
              <a:ext uri="{FF2B5EF4-FFF2-40B4-BE49-F238E27FC236}">
                <a16:creationId xmlns:a16="http://schemas.microsoft.com/office/drawing/2014/main" id="{E37475C5-F60D-8518-3B6D-FE05F7BA7068}"/>
              </a:ext>
            </a:extLst>
          </p:cNvPr>
          <p:cNvSpPr txBox="1"/>
          <p:nvPr/>
        </p:nvSpPr>
        <p:spPr>
          <a:xfrm>
            <a:off x="3643007" y="5606473"/>
            <a:ext cx="8013284" cy="988290"/>
          </a:xfrm>
          <a:prstGeom prst="rect">
            <a:avLst/>
          </a:prstGeom>
          <a:noFill/>
        </p:spPr>
        <p:txBody>
          <a:bodyPr wrap="square" lIns="0" tIns="0" rIns="0" bIns="0" rtlCol="0" anchor="ctr" anchorCtr="0">
            <a:normAutofit/>
          </a:bodyPr>
          <a:lstStyle/>
          <a:p>
            <a:r>
              <a:rPr lang="en-GB" sz="1200"/>
              <a:t>Figures may not sum due to rounding</a:t>
            </a:r>
          </a:p>
          <a:p>
            <a:endParaRPr lang="en-GB" sz="1400"/>
          </a:p>
          <a:p>
            <a:r>
              <a:rPr lang="en-GB" sz="1400" b="1"/>
              <a:t>Source: Office for Budget Responsibility and HMT - Spring Budget (March 2024)</a:t>
            </a:r>
          </a:p>
        </p:txBody>
      </p:sp>
      <p:sp>
        <p:nvSpPr>
          <p:cNvPr id="2" name="Rectangle 1">
            <a:extLst>
              <a:ext uri="{FF2B5EF4-FFF2-40B4-BE49-F238E27FC236}">
                <a16:creationId xmlns:a16="http://schemas.microsoft.com/office/drawing/2014/main" id="{106F5357-C0B7-3A70-3993-3E270278FF46}"/>
              </a:ext>
            </a:extLst>
          </p:cNvPr>
          <p:cNvSpPr/>
          <p:nvPr/>
        </p:nvSpPr>
        <p:spPr>
          <a:xfrm>
            <a:off x="3415862" y="1797269"/>
            <a:ext cx="2585545" cy="599090"/>
          </a:xfrm>
          <a:prstGeom prst="rect">
            <a:avLst/>
          </a:prstGeom>
          <a:solidFill>
            <a:schemeClr val="accent1">
              <a:alpha val="2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0EDA9548-8510-680B-AD99-CBBBD06EDC92}"/>
              </a:ext>
            </a:extLst>
          </p:cNvPr>
          <p:cNvSpPr/>
          <p:nvPr/>
        </p:nvSpPr>
        <p:spPr>
          <a:xfrm>
            <a:off x="3510455" y="2299326"/>
            <a:ext cx="2585545" cy="599090"/>
          </a:xfrm>
          <a:prstGeom prst="rect">
            <a:avLst/>
          </a:prstGeom>
          <a:solidFill>
            <a:schemeClr val="accent1">
              <a:alpha val="2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1EE2F4C-741E-39B7-5178-22C62884DDF2}"/>
              </a:ext>
            </a:extLst>
          </p:cNvPr>
          <p:cNvSpPr/>
          <p:nvPr/>
        </p:nvSpPr>
        <p:spPr>
          <a:xfrm>
            <a:off x="4261945" y="3742775"/>
            <a:ext cx="2585545" cy="599090"/>
          </a:xfrm>
          <a:prstGeom prst="rect">
            <a:avLst/>
          </a:prstGeom>
          <a:solidFill>
            <a:schemeClr val="accent1">
              <a:alpha val="2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4E70751E-40D4-2386-A1A1-46E2EE38FE70}"/>
              </a:ext>
            </a:extLst>
          </p:cNvPr>
          <p:cNvSpPr/>
          <p:nvPr/>
        </p:nvSpPr>
        <p:spPr>
          <a:xfrm>
            <a:off x="9606455" y="3442326"/>
            <a:ext cx="2585545" cy="599090"/>
          </a:xfrm>
          <a:prstGeom prst="rect">
            <a:avLst/>
          </a:prstGeom>
          <a:solidFill>
            <a:schemeClr val="accent1">
              <a:alpha val="2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11E97A6-DB1A-4A99-46B6-45ABC9EBC40A}"/>
              </a:ext>
            </a:extLst>
          </p:cNvPr>
          <p:cNvSpPr/>
          <p:nvPr/>
        </p:nvSpPr>
        <p:spPr>
          <a:xfrm>
            <a:off x="972206" y="4554233"/>
            <a:ext cx="2585545" cy="599090"/>
          </a:xfrm>
          <a:prstGeom prst="rect">
            <a:avLst/>
          </a:prstGeom>
          <a:solidFill>
            <a:schemeClr val="accent1">
              <a:alpha val="2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Main areas of spend linked to local government</a:t>
            </a:r>
          </a:p>
        </p:txBody>
      </p:sp>
    </p:spTree>
    <p:extLst>
      <p:ext uri="{BB962C8B-B14F-4D97-AF65-F5344CB8AC3E}">
        <p14:creationId xmlns:p14="http://schemas.microsoft.com/office/powerpoint/2010/main" val="11992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D75A5B51-0925-4835-8511-A0DD17EAA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ketch line">
            <a:extLst>
              <a:ext uri="{FF2B5EF4-FFF2-40B4-BE49-F238E27FC236}">
                <a16:creationId xmlns:a16="http://schemas.microsoft.com/office/drawing/2014/main" id="{5CDFD20D-8E4F-4E3A-AF87-93F23E0D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650181"/>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aph of a graph with text&#10;&#10;Description automatically generated with medium confidence">
            <a:hlinkClick r:id="rId2"/>
            <a:extLst>
              <a:ext uri="{FF2B5EF4-FFF2-40B4-BE49-F238E27FC236}">
                <a16:creationId xmlns:a16="http://schemas.microsoft.com/office/drawing/2014/main" id="{AA1F9FB1-76E4-D8FA-BB15-7E7A792BE788}"/>
              </a:ext>
            </a:extLst>
          </p:cNvPr>
          <p:cNvPicPr>
            <a:picLocks noChangeAspect="1"/>
          </p:cNvPicPr>
          <p:nvPr/>
        </p:nvPicPr>
        <p:blipFill>
          <a:blip r:embed="rId3"/>
          <a:stretch>
            <a:fillRect/>
          </a:stretch>
        </p:blipFill>
        <p:spPr>
          <a:xfrm>
            <a:off x="6859397" y="1499915"/>
            <a:ext cx="5144226" cy="3858169"/>
          </a:xfrm>
          <a:prstGeom prst="rect">
            <a:avLst/>
          </a:prstGeom>
        </p:spPr>
      </p:pic>
      <p:pic>
        <p:nvPicPr>
          <p:cNvPr id="14" name="Picture 13">
            <a:extLst>
              <a:ext uri="{FF2B5EF4-FFF2-40B4-BE49-F238E27FC236}">
                <a16:creationId xmlns:a16="http://schemas.microsoft.com/office/drawing/2014/main" id="{93575081-4FDF-936C-E243-694CAC60BBF5}"/>
              </a:ext>
            </a:extLst>
          </p:cNvPr>
          <p:cNvPicPr>
            <a:picLocks noChangeAspect="1"/>
          </p:cNvPicPr>
          <p:nvPr/>
        </p:nvPicPr>
        <p:blipFill>
          <a:blip r:embed="rId4"/>
          <a:stretch>
            <a:fillRect/>
          </a:stretch>
        </p:blipFill>
        <p:spPr>
          <a:xfrm>
            <a:off x="114579" y="1557317"/>
            <a:ext cx="3524662" cy="3476095"/>
          </a:xfrm>
          <a:prstGeom prst="rect">
            <a:avLst/>
          </a:prstGeom>
        </p:spPr>
      </p:pic>
      <p:pic>
        <p:nvPicPr>
          <p:cNvPr id="15" name="Picture 14">
            <a:extLst>
              <a:ext uri="{FF2B5EF4-FFF2-40B4-BE49-F238E27FC236}">
                <a16:creationId xmlns:a16="http://schemas.microsoft.com/office/drawing/2014/main" id="{64D3A74B-ED51-D4FB-A419-D8875791F109}"/>
              </a:ext>
            </a:extLst>
          </p:cNvPr>
          <p:cNvPicPr>
            <a:picLocks noChangeAspect="1"/>
          </p:cNvPicPr>
          <p:nvPr/>
        </p:nvPicPr>
        <p:blipFill>
          <a:blip r:embed="rId5"/>
          <a:stretch>
            <a:fillRect/>
          </a:stretch>
        </p:blipFill>
        <p:spPr>
          <a:xfrm>
            <a:off x="3147463" y="1556035"/>
            <a:ext cx="3526606" cy="3478014"/>
          </a:xfrm>
          <a:prstGeom prst="rect">
            <a:avLst/>
          </a:prstGeom>
        </p:spPr>
      </p:pic>
      <p:sp>
        <p:nvSpPr>
          <p:cNvPr id="2" name="TextBox 1">
            <a:extLst>
              <a:ext uri="{FF2B5EF4-FFF2-40B4-BE49-F238E27FC236}">
                <a16:creationId xmlns:a16="http://schemas.microsoft.com/office/drawing/2014/main" id="{848E4CC1-D9D3-1009-1AF8-CF49D9C3B300}"/>
              </a:ext>
            </a:extLst>
          </p:cNvPr>
          <p:cNvSpPr txBox="1"/>
          <p:nvPr/>
        </p:nvSpPr>
        <p:spPr>
          <a:xfrm>
            <a:off x="7840717" y="5358084"/>
            <a:ext cx="3531476" cy="252249"/>
          </a:xfrm>
          <a:prstGeom prst="rect">
            <a:avLst/>
          </a:prstGeom>
          <a:noFill/>
        </p:spPr>
        <p:txBody>
          <a:bodyPr wrap="square" lIns="0" tIns="0" rIns="0" bIns="0" rtlCol="0" anchor="b" anchorCtr="0">
            <a:normAutofit fontScale="77500" lnSpcReduction="20000"/>
          </a:bodyPr>
          <a:lstStyle/>
          <a:p>
            <a:pPr algn="r"/>
            <a:r>
              <a:rPr lang="en-GB"/>
              <a:t>Click chart to follow link - OBR March 2025</a:t>
            </a:r>
          </a:p>
        </p:txBody>
      </p:sp>
    </p:spTree>
    <p:extLst>
      <p:ext uri="{BB962C8B-B14F-4D97-AF65-F5344CB8AC3E}">
        <p14:creationId xmlns:p14="http://schemas.microsoft.com/office/powerpoint/2010/main" val="82446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AF4728-0B52-B5E5-E45D-74D0EBF30DC7}"/>
              </a:ext>
            </a:extLst>
          </p:cNvPr>
          <p:cNvSpPr>
            <a:spLocks noGrp="1"/>
          </p:cNvSpPr>
          <p:nvPr>
            <p:ph type="ctrTitle"/>
          </p:nvPr>
        </p:nvSpPr>
        <p:spPr/>
        <p:txBody>
          <a:bodyPr>
            <a:normAutofit/>
          </a:bodyPr>
          <a:lstStyle/>
          <a:p>
            <a:r>
              <a:rPr lang="en-GB"/>
              <a:t>Local Government Finance</a:t>
            </a:r>
          </a:p>
        </p:txBody>
      </p:sp>
      <p:sp>
        <p:nvSpPr>
          <p:cNvPr id="5" name="Subtitle 4">
            <a:extLst>
              <a:ext uri="{FF2B5EF4-FFF2-40B4-BE49-F238E27FC236}">
                <a16:creationId xmlns:a16="http://schemas.microsoft.com/office/drawing/2014/main" id="{379B7FB0-57FA-72A6-3210-F3E6D3937FD2}"/>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443816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8B5D63-98F5-DADF-E891-E81256FB175D}"/>
              </a:ext>
            </a:extLst>
          </p:cNvPr>
          <p:cNvSpPr>
            <a:spLocks noGrp="1"/>
          </p:cNvSpPr>
          <p:nvPr>
            <p:ph sz="half" idx="1"/>
          </p:nvPr>
        </p:nvSpPr>
        <p:spPr/>
        <p:txBody>
          <a:bodyPr>
            <a:normAutofit fontScale="92500" lnSpcReduction="20000"/>
          </a:bodyPr>
          <a:lstStyle/>
          <a:p>
            <a:r>
              <a:rPr lang="en-GB"/>
              <a:t>Politically and Administratively autonomous from Central Government</a:t>
            </a:r>
          </a:p>
          <a:p>
            <a:r>
              <a:rPr lang="en-GB"/>
              <a:t>The unit of government closest to the citizen</a:t>
            </a:r>
          </a:p>
          <a:p>
            <a:r>
              <a:rPr lang="en-GB"/>
              <a:t>Funded from central grants and local taxation</a:t>
            </a:r>
          </a:p>
          <a:p>
            <a:r>
              <a:rPr lang="en-GB"/>
              <a:t>Can borrow money on the open market and has its own bank account</a:t>
            </a:r>
          </a:p>
          <a:p>
            <a:r>
              <a:rPr lang="en-GB"/>
              <a:t>Uses accruals accounting</a:t>
            </a:r>
          </a:p>
          <a:p>
            <a:r>
              <a:rPr lang="en-GB"/>
              <a:t>Financial statements are subject to annual external audit</a:t>
            </a:r>
          </a:p>
          <a:p>
            <a:r>
              <a:rPr lang="en-GB"/>
              <a:t>Legislative requirement to deliver Value for Money and Best Value</a:t>
            </a:r>
          </a:p>
          <a:p>
            <a:r>
              <a:rPr lang="en-GB"/>
              <a:t>Mixed economy of structures and political leadership</a:t>
            </a:r>
          </a:p>
          <a:p>
            <a:r>
              <a:rPr lang="en-GB"/>
              <a:t>Often seen as organisational leaders in their region/area</a:t>
            </a:r>
          </a:p>
          <a:p>
            <a:endParaRPr lang="en-GB"/>
          </a:p>
        </p:txBody>
      </p:sp>
      <p:sp>
        <p:nvSpPr>
          <p:cNvPr id="3" name="Title 2">
            <a:extLst>
              <a:ext uri="{FF2B5EF4-FFF2-40B4-BE49-F238E27FC236}">
                <a16:creationId xmlns:a16="http://schemas.microsoft.com/office/drawing/2014/main" id="{A851B70D-7999-4055-753C-33403D1A665A}"/>
              </a:ext>
            </a:extLst>
          </p:cNvPr>
          <p:cNvSpPr>
            <a:spLocks noGrp="1"/>
          </p:cNvSpPr>
          <p:nvPr>
            <p:ph type="title"/>
          </p:nvPr>
        </p:nvSpPr>
        <p:spPr/>
        <p:txBody>
          <a:bodyPr/>
          <a:lstStyle/>
          <a:p>
            <a:r>
              <a:rPr lang="en-GB"/>
              <a:t>UK Local Government Characteristics</a:t>
            </a:r>
          </a:p>
        </p:txBody>
      </p:sp>
    </p:spTree>
    <p:extLst>
      <p:ext uri="{BB962C8B-B14F-4D97-AF65-F5344CB8AC3E}">
        <p14:creationId xmlns:p14="http://schemas.microsoft.com/office/powerpoint/2010/main" val="39420187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717" y="0"/>
            <a:ext cx="11393214" cy="693396"/>
          </a:xfrm>
        </p:spPr>
        <p:txBody>
          <a:bodyPr>
            <a:normAutofit fontScale="90000"/>
          </a:bodyPr>
          <a:lstStyle/>
          <a:p>
            <a:r>
              <a:rPr lang="en-GB"/>
              <a:t>How is English Local Government structured?</a:t>
            </a:r>
          </a:p>
        </p:txBody>
      </p:sp>
      <p:pic>
        <p:nvPicPr>
          <p:cNvPr id="9" name="Picture 8">
            <a:extLst>
              <a:ext uri="{FF2B5EF4-FFF2-40B4-BE49-F238E27FC236}">
                <a16:creationId xmlns:a16="http://schemas.microsoft.com/office/drawing/2014/main" id="{CB5DB48E-A471-4457-8570-55A469280499}"/>
              </a:ext>
            </a:extLst>
          </p:cNvPr>
          <p:cNvPicPr>
            <a:picLocks noChangeAspect="1"/>
          </p:cNvPicPr>
          <p:nvPr/>
        </p:nvPicPr>
        <p:blipFill>
          <a:blip r:embed="rId2"/>
          <a:stretch>
            <a:fillRect/>
          </a:stretch>
        </p:blipFill>
        <p:spPr>
          <a:xfrm>
            <a:off x="1653341" y="693396"/>
            <a:ext cx="4277759" cy="6164604"/>
          </a:xfrm>
          <a:prstGeom prst="rect">
            <a:avLst/>
          </a:prstGeom>
        </p:spPr>
      </p:pic>
      <p:pic>
        <p:nvPicPr>
          <p:cNvPr id="12" name="Picture 11">
            <a:extLst>
              <a:ext uri="{FF2B5EF4-FFF2-40B4-BE49-F238E27FC236}">
                <a16:creationId xmlns:a16="http://schemas.microsoft.com/office/drawing/2014/main" id="{42B2CC45-E840-4CAB-AAC8-86DEF7D816BB}"/>
              </a:ext>
            </a:extLst>
          </p:cNvPr>
          <p:cNvPicPr>
            <a:picLocks noChangeAspect="1"/>
          </p:cNvPicPr>
          <p:nvPr/>
        </p:nvPicPr>
        <p:blipFill>
          <a:blip r:embed="rId3"/>
          <a:stretch>
            <a:fillRect/>
          </a:stretch>
        </p:blipFill>
        <p:spPr>
          <a:xfrm>
            <a:off x="8074381" y="1831224"/>
            <a:ext cx="3233905" cy="3337919"/>
          </a:xfrm>
          <a:prstGeom prst="rect">
            <a:avLst/>
          </a:prstGeom>
        </p:spPr>
      </p:pic>
      <p:pic>
        <p:nvPicPr>
          <p:cNvPr id="14" name="Picture 13">
            <a:extLst>
              <a:ext uri="{FF2B5EF4-FFF2-40B4-BE49-F238E27FC236}">
                <a16:creationId xmlns:a16="http://schemas.microsoft.com/office/drawing/2014/main" id="{5C3E7056-A101-46B7-9BCD-0C73F99A4A2C}"/>
              </a:ext>
            </a:extLst>
          </p:cNvPr>
          <p:cNvPicPr>
            <a:picLocks noChangeAspect="1"/>
          </p:cNvPicPr>
          <p:nvPr/>
        </p:nvPicPr>
        <p:blipFill>
          <a:blip r:embed="rId4"/>
          <a:stretch>
            <a:fillRect/>
          </a:stretch>
        </p:blipFill>
        <p:spPr>
          <a:xfrm>
            <a:off x="6260902" y="2566023"/>
            <a:ext cx="1400175" cy="2419350"/>
          </a:xfrm>
          <a:prstGeom prst="rect">
            <a:avLst/>
          </a:prstGeom>
          <a:ln w="88900" cap="sq" cmpd="thickThin">
            <a:solidFill>
              <a:srgbClr val="000000"/>
            </a:solidFill>
            <a:prstDash val="solid"/>
            <a:miter lim="800000"/>
          </a:ln>
          <a:effectLst>
            <a:innerShdw blurRad="76200">
              <a:srgbClr val="000000"/>
            </a:innerShdw>
          </a:effectLst>
        </p:spPr>
      </p:pic>
      <p:cxnSp>
        <p:nvCxnSpPr>
          <p:cNvPr id="16" name="Straight Connector 15">
            <a:extLst>
              <a:ext uri="{FF2B5EF4-FFF2-40B4-BE49-F238E27FC236}">
                <a16:creationId xmlns:a16="http://schemas.microsoft.com/office/drawing/2014/main" id="{6532ACBF-B097-4910-B05D-0D60B898A46D}"/>
              </a:ext>
            </a:extLst>
          </p:cNvPr>
          <p:cNvCxnSpPr>
            <a:stCxn id="14" idx="1"/>
          </p:cNvCxnSpPr>
          <p:nvPr/>
        </p:nvCxnSpPr>
        <p:spPr bwMode="auto">
          <a:xfrm flipH="1">
            <a:off x="4453870" y="3775698"/>
            <a:ext cx="1807032" cy="86725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4325604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D3ACF-1FF8-174B-6722-7FAB79D4282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B032F9-221E-C48B-8B2B-5A4C9EA811B7}"/>
              </a:ext>
            </a:extLst>
          </p:cNvPr>
          <p:cNvSpPr>
            <a:spLocks noGrp="1"/>
          </p:cNvSpPr>
          <p:nvPr>
            <p:ph sz="half" idx="1"/>
          </p:nvPr>
        </p:nvSpPr>
        <p:spPr/>
        <p:txBody>
          <a:bodyPr>
            <a:normAutofit fontScale="77500" lnSpcReduction="20000"/>
          </a:bodyPr>
          <a:lstStyle/>
          <a:p>
            <a:r>
              <a:rPr lang="en-GB" b="1"/>
              <a:t>England – </a:t>
            </a:r>
            <a:r>
              <a:rPr lang="en-GB"/>
              <a:t>there are 317 councils in England:</a:t>
            </a:r>
          </a:p>
          <a:p>
            <a:r>
              <a:rPr lang="en-GB"/>
              <a:t>21 County Councils (upper-tier)</a:t>
            </a:r>
          </a:p>
          <a:p>
            <a:r>
              <a:rPr lang="en-GB"/>
              <a:t>164 District Councils (lower-tier)</a:t>
            </a:r>
          </a:p>
          <a:p>
            <a:r>
              <a:rPr lang="en-GB"/>
              <a:t>32 London Boroughs (unitary)</a:t>
            </a:r>
          </a:p>
          <a:p>
            <a:r>
              <a:rPr lang="en-GB"/>
              <a:t>36 Metropolitan Boroughs (unitary)</a:t>
            </a:r>
          </a:p>
          <a:p>
            <a:r>
              <a:rPr lang="en-GB"/>
              <a:t>62 Unitary authorities (unitary)</a:t>
            </a:r>
          </a:p>
          <a:p>
            <a:r>
              <a:rPr lang="en-GB"/>
              <a:t>2 Sui Generis authorities – City of London Corporation and Isles of Scilly (unitary)</a:t>
            </a:r>
          </a:p>
          <a:p>
            <a:r>
              <a:rPr lang="en-GB" b="1"/>
              <a:t>Wales – 22 Unitary authorities</a:t>
            </a:r>
            <a:endParaRPr lang="en-GB"/>
          </a:p>
          <a:p>
            <a:r>
              <a:rPr lang="en-GB" b="1"/>
              <a:t>Scotland – 32 Unitary authorities</a:t>
            </a:r>
            <a:endParaRPr lang="en-GB"/>
          </a:p>
          <a:p>
            <a:r>
              <a:rPr lang="en-GB" b="1"/>
              <a:t>Northern Ireland – 11 Unitary authorities</a:t>
            </a:r>
            <a:endParaRPr lang="en-GB"/>
          </a:p>
          <a:p>
            <a:endParaRPr lang="en-GB"/>
          </a:p>
        </p:txBody>
      </p:sp>
      <p:sp>
        <p:nvSpPr>
          <p:cNvPr id="3" name="Title 2">
            <a:extLst>
              <a:ext uri="{FF2B5EF4-FFF2-40B4-BE49-F238E27FC236}">
                <a16:creationId xmlns:a16="http://schemas.microsoft.com/office/drawing/2014/main" id="{0158AFC0-2ECE-9D38-2927-DCFFF2794288}"/>
              </a:ext>
            </a:extLst>
          </p:cNvPr>
          <p:cNvSpPr>
            <a:spLocks noGrp="1"/>
          </p:cNvSpPr>
          <p:nvPr>
            <p:ph type="title"/>
          </p:nvPr>
        </p:nvSpPr>
        <p:spPr/>
        <p:txBody>
          <a:bodyPr/>
          <a:lstStyle/>
          <a:p>
            <a:r>
              <a:rPr lang="en-GB"/>
              <a:t>UK Local Government by numbers</a:t>
            </a:r>
          </a:p>
        </p:txBody>
      </p:sp>
    </p:spTree>
    <p:extLst>
      <p:ext uri="{BB962C8B-B14F-4D97-AF65-F5344CB8AC3E}">
        <p14:creationId xmlns:p14="http://schemas.microsoft.com/office/powerpoint/2010/main" val="31835544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972188-A7E6-4543-8E6F-6DA344E15716}"/>
              </a:ext>
            </a:extLst>
          </p:cNvPr>
          <p:cNvSpPr>
            <a:spLocks noGrp="1"/>
          </p:cNvSpPr>
          <p:nvPr>
            <p:ph type="title"/>
          </p:nvPr>
        </p:nvSpPr>
        <p:spPr>
          <a:xfrm>
            <a:off x="178052" y="591995"/>
            <a:ext cx="7427234" cy="1001983"/>
          </a:xfrm>
        </p:spPr>
        <p:txBody>
          <a:bodyPr>
            <a:normAutofit fontScale="90000"/>
          </a:bodyPr>
          <a:lstStyle/>
          <a:p>
            <a:r>
              <a:rPr lang="en-GB"/>
              <a:t>Local Government expenditure 2023/24</a:t>
            </a:r>
          </a:p>
        </p:txBody>
      </p:sp>
      <p:pic>
        <p:nvPicPr>
          <p:cNvPr id="5" name="Picture 4">
            <a:extLst>
              <a:ext uri="{FF2B5EF4-FFF2-40B4-BE49-F238E27FC236}">
                <a16:creationId xmlns:a16="http://schemas.microsoft.com/office/drawing/2014/main" id="{01A6C003-7024-7AAE-857E-FA00FD45D2A9}"/>
              </a:ext>
            </a:extLst>
          </p:cNvPr>
          <p:cNvPicPr>
            <a:picLocks noChangeAspect="1"/>
          </p:cNvPicPr>
          <p:nvPr/>
        </p:nvPicPr>
        <p:blipFill>
          <a:blip r:embed="rId2"/>
          <a:stretch>
            <a:fillRect/>
          </a:stretch>
        </p:blipFill>
        <p:spPr>
          <a:xfrm>
            <a:off x="442912" y="1691640"/>
            <a:ext cx="5660079" cy="5011858"/>
          </a:xfrm>
          <a:prstGeom prst="rect">
            <a:avLst/>
          </a:prstGeom>
        </p:spPr>
      </p:pic>
      <p:pic>
        <p:nvPicPr>
          <p:cNvPr id="7" name="Picture 6">
            <a:extLst>
              <a:ext uri="{FF2B5EF4-FFF2-40B4-BE49-F238E27FC236}">
                <a16:creationId xmlns:a16="http://schemas.microsoft.com/office/drawing/2014/main" id="{C54266AF-18F4-E6E3-1396-40AA5FB33E3F}"/>
              </a:ext>
            </a:extLst>
          </p:cNvPr>
          <p:cNvPicPr>
            <a:picLocks noChangeAspect="1"/>
          </p:cNvPicPr>
          <p:nvPr/>
        </p:nvPicPr>
        <p:blipFill>
          <a:blip r:embed="rId3"/>
          <a:stretch>
            <a:fillRect/>
          </a:stretch>
        </p:blipFill>
        <p:spPr>
          <a:xfrm>
            <a:off x="6904062" y="4660"/>
            <a:ext cx="3959393" cy="6698838"/>
          </a:xfrm>
          <a:prstGeom prst="rect">
            <a:avLst/>
          </a:prstGeom>
        </p:spPr>
      </p:pic>
    </p:spTree>
    <p:extLst>
      <p:ext uri="{BB962C8B-B14F-4D97-AF65-F5344CB8AC3E}">
        <p14:creationId xmlns:p14="http://schemas.microsoft.com/office/powerpoint/2010/main" val="16820870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67C4DF-4F3A-E4BE-C458-5B359B548150}"/>
              </a:ext>
            </a:extLst>
          </p:cNvPr>
          <p:cNvSpPr>
            <a:spLocks noGrp="1"/>
          </p:cNvSpPr>
          <p:nvPr>
            <p:ph type="title"/>
          </p:nvPr>
        </p:nvSpPr>
        <p:spPr>
          <a:xfrm>
            <a:off x="136996" y="747354"/>
            <a:ext cx="4781569" cy="1001983"/>
          </a:xfrm>
        </p:spPr>
        <p:txBody>
          <a:bodyPr>
            <a:normAutofit fontScale="90000"/>
          </a:bodyPr>
          <a:lstStyle/>
          <a:p>
            <a:r>
              <a:rPr lang="en-GB"/>
              <a:t>Local Government income 2023/24</a:t>
            </a:r>
          </a:p>
        </p:txBody>
      </p:sp>
      <p:sp>
        <p:nvSpPr>
          <p:cNvPr id="5" name="TextBox 4">
            <a:extLst>
              <a:ext uri="{FF2B5EF4-FFF2-40B4-BE49-F238E27FC236}">
                <a16:creationId xmlns:a16="http://schemas.microsoft.com/office/drawing/2014/main" id="{0605F544-124A-0B18-242B-2D9F4193B32E}"/>
              </a:ext>
            </a:extLst>
          </p:cNvPr>
          <p:cNvSpPr txBox="1"/>
          <p:nvPr/>
        </p:nvSpPr>
        <p:spPr>
          <a:xfrm>
            <a:off x="0" y="2188307"/>
            <a:ext cx="4618892" cy="414216"/>
          </a:xfrm>
          <a:prstGeom prst="rect">
            <a:avLst/>
          </a:prstGeom>
          <a:noFill/>
        </p:spPr>
        <p:txBody>
          <a:bodyPr wrap="square" lIns="0" tIns="0" rIns="0" bIns="0" rtlCol="0" anchor="b" anchorCtr="0">
            <a:normAutofit/>
          </a:bodyPr>
          <a:lstStyle/>
          <a:p>
            <a:pPr algn="r"/>
            <a:r>
              <a:rPr lang="en-GB"/>
              <a:t>Three main sources of income plus reserves</a:t>
            </a:r>
          </a:p>
        </p:txBody>
      </p:sp>
      <p:pic>
        <p:nvPicPr>
          <p:cNvPr id="7" name="Picture 6">
            <a:extLst>
              <a:ext uri="{FF2B5EF4-FFF2-40B4-BE49-F238E27FC236}">
                <a16:creationId xmlns:a16="http://schemas.microsoft.com/office/drawing/2014/main" id="{9A55C167-DE1E-072C-565F-8BC444538403}"/>
              </a:ext>
            </a:extLst>
          </p:cNvPr>
          <p:cNvPicPr>
            <a:picLocks noChangeAspect="1"/>
          </p:cNvPicPr>
          <p:nvPr/>
        </p:nvPicPr>
        <p:blipFill>
          <a:blip r:embed="rId3"/>
          <a:stretch>
            <a:fillRect/>
          </a:stretch>
        </p:blipFill>
        <p:spPr>
          <a:xfrm>
            <a:off x="136996" y="2812692"/>
            <a:ext cx="4841682" cy="1830142"/>
          </a:xfrm>
          <a:prstGeom prst="rect">
            <a:avLst/>
          </a:prstGeom>
        </p:spPr>
      </p:pic>
      <p:pic>
        <p:nvPicPr>
          <p:cNvPr id="9" name="Picture 8">
            <a:extLst>
              <a:ext uri="{FF2B5EF4-FFF2-40B4-BE49-F238E27FC236}">
                <a16:creationId xmlns:a16="http://schemas.microsoft.com/office/drawing/2014/main" id="{29ECF9C3-5637-EC02-CB22-7BE6EB9D6F9C}"/>
              </a:ext>
            </a:extLst>
          </p:cNvPr>
          <p:cNvPicPr>
            <a:picLocks noChangeAspect="1"/>
          </p:cNvPicPr>
          <p:nvPr/>
        </p:nvPicPr>
        <p:blipFill>
          <a:blip r:embed="rId4"/>
          <a:stretch>
            <a:fillRect/>
          </a:stretch>
        </p:blipFill>
        <p:spPr>
          <a:xfrm>
            <a:off x="5092804" y="1117026"/>
            <a:ext cx="6864844" cy="4126210"/>
          </a:xfrm>
          <a:prstGeom prst="rect">
            <a:avLst/>
          </a:prstGeom>
        </p:spPr>
      </p:pic>
    </p:spTree>
    <p:extLst>
      <p:ext uri="{BB962C8B-B14F-4D97-AF65-F5344CB8AC3E}">
        <p14:creationId xmlns:p14="http://schemas.microsoft.com/office/powerpoint/2010/main" val="95231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D8A660-7B4C-BAAE-C182-625E8E9B4F82}"/>
              </a:ext>
            </a:extLst>
          </p:cNvPr>
          <p:cNvSpPr>
            <a:spLocks noGrp="1"/>
          </p:cNvSpPr>
          <p:nvPr>
            <p:ph type="title"/>
          </p:nvPr>
        </p:nvSpPr>
        <p:spPr>
          <a:xfrm>
            <a:off x="442912" y="585309"/>
            <a:ext cx="11306175" cy="1001983"/>
          </a:xfrm>
        </p:spPr>
        <p:txBody>
          <a:bodyPr>
            <a:normAutofit/>
          </a:bodyPr>
          <a:lstStyle/>
          <a:p>
            <a:r>
              <a:rPr lang="en-GB"/>
              <a:t>Local Government and Austerity</a:t>
            </a:r>
          </a:p>
        </p:txBody>
      </p:sp>
      <p:pic>
        <p:nvPicPr>
          <p:cNvPr id="11" name="Content Placeholder 10">
            <a:extLst>
              <a:ext uri="{FF2B5EF4-FFF2-40B4-BE49-F238E27FC236}">
                <a16:creationId xmlns:a16="http://schemas.microsoft.com/office/drawing/2014/main" id="{CCD754F4-0C83-3854-D8B6-94D625EA4A74}"/>
              </a:ext>
            </a:extLst>
          </p:cNvPr>
          <p:cNvPicPr>
            <a:picLocks noGrp="1" noChangeAspect="1"/>
          </p:cNvPicPr>
          <p:nvPr>
            <p:ph sz="half" idx="1"/>
          </p:nvPr>
        </p:nvPicPr>
        <p:blipFill>
          <a:blip r:embed="rId2"/>
          <a:stretch>
            <a:fillRect/>
          </a:stretch>
        </p:blipFill>
        <p:spPr>
          <a:xfrm>
            <a:off x="270025" y="1497407"/>
            <a:ext cx="10851526" cy="5065502"/>
          </a:xfrm>
        </p:spPr>
      </p:pic>
    </p:spTree>
    <p:extLst>
      <p:ext uri="{BB962C8B-B14F-4D97-AF65-F5344CB8AC3E}">
        <p14:creationId xmlns:p14="http://schemas.microsoft.com/office/powerpoint/2010/main" val="2202103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C95A08-8741-A936-0FE2-0155A394D86B}"/>
              </a:ext>
            </a:extLst>
          </p:cNvPr>
          <p:cNvSpPr>
            <a:spLocks noGrp="1"/>
          </p:cNvSpPr>
          <p:nvPr>
            <p:ph type="title"/>
          </p:nvPr>
        </p:nvSpPr>
        <p:spPr>
          <a:xfrm>
            <a:off x="4929188" y="329184"/>
            <a:ext cx="6619684" cy="1783080"/>
          </a:xfrm>
        </p:spPr>
        <p:txBody>
          <a:bodyPr anchor="b">
            <a:normAutofit/>
          </a:bodyPr>
          <a:lstStyle/>
          <a:p>
            <a:pPr algn="ctr"/>
            <a:r>
              <a:rPr lang="en-GB" sz="3000" b="1"/>
              <a:t>Ministry of Economy and Finance </a:t>
            </a:r>
            <a:br>
              <a:rPr lang="en-GB" sz="3000" b="1"/>
            </a:br>
            <a:br>
              <a:rPr lang="en-GB" sz="3000" b="1"/>
            </a:br>
            <a:r>
              <a:rPr lang="en-GB" sz="2400" b="1"/>
              <a:t>Leading Governmental Financial Resilience </a:t>
            </a:r>
          </a:p>
        </p:txBody>
      </p:sp>
      <p:pic>
        <p:nvPicPr>
          <p:cNvPr id="4" name="Picture 3">
            <a:extLst>
              <a:ext uri="{FF2B5EF4-FFF2-40B4-BE49-F238E27FC236}">
                <a16:creationId xmlns:a16="http://schemas.microsoft.com/office/drawing/2014/main" id="{AA73A2F7-6032-2EE5-824E-EDC2CC355C65}"/>
              </a:ext>
            </a:extLst>
          </p:cNvPr>
          <p:cNvPicPr>
            <a:picLocks noChangeAspect="1"/>
          </p:cNvPicPr>
          <p:nvPr/>
        </p:nvPicPr>
        <p:blipFill>
          <a:blip r:embed="rId2"/>
          <a:srcRect l="28218" r="28319"/>
          <a:stretch>
            <a:fill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4"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04501BC-8E25-85B8-2522-E55764106169}"/>
              </a:ext>
            </a:extLst>
          </p:cNvPr>
          <p:cNvSpPr>
            <a:spLocks noGrp="1"/>
          </p:cNvSpPr>
          <p:nvPr>
            <p:ph idx="1"/>
          </p:nvPr>
        </p:nvSpPr>
        <p:spPr>
          <a:xfrm>
            <a:off x="5297762" y="2706624"/>
            <a:ext cx="6251110" cy="3483864"/>
          </a:xfrm>
        </p:spPr>
        <p:txBody>
          <a:bodyPr>
            <a:normAutofit/>
          </a:bodyPr>
          <a:lstStyle/>
          <a:p>
            <a:r>
              <a:rPr lang="en-GB" sz="2400"/>
              <a:t>The context of public finances</a:t>
            </a:r>
          </a:p>
          <a:p>
            <a:pPr marL="0" indent="0">
              <a:buNone/>
            </a:pPr>
            <a:endParaRPr lang="en-GB" sz="800"/>
          </a:p>
          <a:p>
            <a:r>
              <a:rPr lang="en-GB" sz="2400"/>
              <a:t>Strategic financial leadership in the public sector </a:t>
            </a:r>
          </a:p>
          <a:p>
            <a:endParaRPr lang="en-GB" sz="800"/>
          </a:p>
          <a:p>
            <a:r>
              <a:rPr lang="en-GB" sz="2400"/>
              <a:t>Understanding financial resilience</a:t>
            </a:r>
          </a:p>
          <a:p>
            <a:endParaRPr lang="en-GB" sz="800"/>
          </a:p>
          <a:p>
            <a:r>
              <a:rPr lang="en-GB" sz="2400"/>
              <a:t>The financial resilience toolkit </a:t>
            </a:r>
          </a:p>
          <a:p>
            <a:pPr marL="0" indent="0">
              <a:buNone/>
            </a:pPr>
            <a:endParaRPr lang="en-GB" sz="2200"/>
          </a:p>
        </p:txBody>
      </p:sp>
    </p:spTree>
    <p:extLst>
      <p:ext uri="{BB962C8B-B14F-4D97-AF65-F5344CB8AC3E}">
        <p14:creationId xmlns:p14="http://schemas.microsoft.com/office/powerpoint/2010/main" val="13804659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EB03A9-CB4B-2554-5A47-84F5A9721D8D}"/>
              </a:ext>
            </a:extLst>
          </p:cNvPr>
          <p:cNvSpPr>
            <a:spLocks noGrp="1"/>
          </p:cNvSpPr>
          <p:nvPr>
            <p:ph type="title"/>
          </p:nvPr>
        </p:nvSpPr>
        <p:spPr>
          <a:xfrm>
            <a:off x="442912" y="421727"/>
            <a:ext cx="11306175" cy="1001983"/>
          </a:xfrm>
        </p:spPr>
        <p:txBody>
          <a:bodyPr/>
          <a:lstStyle/>
          <a:p>
            <a:r>
              <a:rPr lang="en-GB"/>
              <a:t>Nolan Principles of Public Life</a:t>
            </a:r>
          </a:p>
        </p:txBody>
      </p:sp>
      <p:graphicFrame>
        <p:nvGraphicFramePr>
          <p:cNvPr id="48" name="Diagram 47">
            <a:extLst>
              <a:ext uri="{FF2B5EF4-FFF2-40B4-BE49-F238E27FC236}">
                <a16:creationId xmlns:a16="http://schemas.microsoft.com/office/drawing/2014/main" id="{B5C16FAB-FBB5-A864-31F1-BA2680675F5A}"/>
              </a:ext>
            </a:extLst>
          </p:cNvPr>
          <p:cNvGraphicFramePr/>
          <p:nvPr>
            <p:extLst>
              <p:ext uri="{D42A27DB-BD31-4B8C-83A1-F6EECF244321}">
                <p14:modId xmlns:p14="http://schemas.microsoft.com/office/powerpoint/2010/main" val="3069320259"/>
              </p:ext>
            </p:extLst>
          </p:nvPr>
        </p:nvGraphicFramePr>
        <p:xfrm>
          <a:off x="1765738" y="1219200"/>
          <a:ext cx="7945821" cy="55074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206385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A18A5-4E9D-61DE-45E5-452845CEAFF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B4127D4-7AE9-D636-FE5F-663F4467BF45}"/>
              </a:ext>
            </a:extLst>
          </p:cNvPr>
          <p:cNvSpPr>
            <a:spLocks noGrp="1"/>
          </p:cNvSpPr>
          <p:nvPr>
            <p:ph type="title"/>
          </p:nvPr>
        </p:nvSpPr>
        <p:spPr>
          <a:xfrm>
            <a:off x="191365" y="356042"/>
            <a:ext cx="11306175" cy="1001983"/>
          </a:xfrm>
        </p:spPr>
        <p:txBody>
          <a:bodyPr/>
          <a:lstStyle/>
          <a:p>
            <a:r>
              <a:rPr lang="en-GB"/>
              <a:t>Financial Leadership – who is involved?</a:t>
            </a:r>
          </a:p>
        </p:txBody>
      </p:sp>
      <p:graphicFrame>
        <p:nvGraphicFramePr>
          <p:cNvPr id="47" name="Diagram 46">
            <a:extLst>
              <a:ext uri="{FF2B5EF4-FFF2-40B4-BE49-F238E27FC236}">
                <a16:creationId xmlns:a16="http://schemas.microsoft.com/office/drawing/2014/main" id="{658E4769-F778-76AD-CDC8-C07E1B301BBF}"/>
              </a:ext>
            </a:extLst>
          </p:cNvPr>
          <p:cNvGraphicFramePr/>
          <p:nvPr>
            <p:extLst>
              <p:ext uri="{D42A27DB-BD31-4B8C-83A1-F6EECF244321}">
                <p14:modId xmlns:p14="http://schemas.microsoft.com/office/powerpoint/2010/main" val="1544929262"/>
              </p:ext>
            </p:extLst>
          </p:nvPr>
        </p:nvGraphicFramePr>
        <p:xfrm>
          <a:off x="6170238" y="2488322"/>
          <a:ext cx="6085489" cy="36262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8" name="Diagram 47">
            <a:extLst>
              <a:ext uri="{FF2B5EF4-FFF2-40B4-BE49-F238E27FC236}">
                <a16:creationId xmlns:a16="http://schemas.microsoft.com/office/drawing/2014/main" id="{C88E3EE9-6B7D-5367-4CA8-24E2C479D9C4}"/>
              </a:ext>
            </a:extLst>
          </p:cNvPr>
          <p:cNvGraphicFramePr/>
          <p:nvPr>
            <p:extLst>
              <p:ext uri="{D42A27DB-BD31-4B8C-83A1-F6EECF244321}">
                <p14:modId xmlns:p14="http://schemas.microsoft.com/office/powerpoint/2010/main" val="2414920320"/>
              </p:ext>
            </p:extLst>
          </p:nvPr>
        </p:nvGraphicFramePr>
        <p:xfrm>
          <a:off x="11004332" y="63211"/>
          <a:ext cx="1187668" cy="11665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 name="Diagram 1">
            <a:extLst>
              <a:ext uri="{FF2B5EF4-FFF2-40B4-BE49-F238E27FC236}">
                <a16:creationId xmlns:a16="http://schemas.microsoft.com/office/drawing/2014/main" id="{19032077-B062-47BD-3B76-8297B9433322}"/>
              </a:ext>
            </a:extLst>
          </p:cNvPr>
          <p:cNvGraphicFramePr/>
          <p:nvPr>
            <p:extLst>
              <p:ext uri="{D42A27DB-BD31-4B8C-83A1-F6EECF244321}">
                <p14:modId xmlns:p14="http://schemas.microsoft.com/office/powerpoint/2010/main" val="2719599622"/>
              </p:ext>
            </p:extLst>
          </p:nvPr>
        </p:nvGraphicFramePr>
        <p:xfrm>
          <a:off x="7453978" y="6114538"/>
          <a:ext cx="3519488" cy="57675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4" name="Diagram 3">
            <a:extLst>
              <a:ext uri="{FF2B5EF4-FFF2-40B4-BE49-F238E27FC236}">
                <a16:creationId xmlns:a16="http://schemas.microsoft.com/office/drawing/2014/main" id="{EBAFDFCB-9696-1674-9A7B-39E1AEAD2989}"/>
              </a:ext>
            </a:extLst>
          </p:cNvPr>
          <p:cNvGraphicFramePr/>
          <p:nvPr>
            <p:extLst>
              <p:ext uri="{D42A27DB-BD31-4B8C-83A1-F6EECF244321}">
                <p14:modId xmlns:p14="http://schemas.microsoft.com/office/powerpoint/2010/main" val="849231449"/>
              </p:ext>
            </p:extLst>
          </p:nvPr>
        </p:nvGraphicFramePr>
        <p:xfrm>
          <a:off x="42752" y="2519853"/>
          <a:ext cx="5675586" cy="3594685"/>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pSp>
        <p:nvGrpSpPr>
          <p:cNvPr id="5" name="Group 4">
            <a:extLst>
              <a:ext uri="{FF2B5EF4-FFF2-40B4-BE49-F238E27FC236}">
                <a16:creationId xmlns:a16="http://schemas.microsoft.com/office/drawing/2014/main" id="{DEB4DEA4-F48A-F62D-0874-CFC55A81303A}"/>
              </a:ext>
            </a:extLst>
          </p:cNvPr>
          <p:cNvGrpSpPr/>
          <p:nvPr/>
        </p:nvGrpSpPr>
        <p:grpSpPr>
          <a:xfrm>
            <a:off x="42744" y="6146069"/>
            <a:ext cx="5675586" cy="561600"/>
            <a:chOff x="0" y="15153"/>
            <a:chExt cx="3519488" cy="561600"/>
          </a:xfrm>
        </p:grpSpPr>
        <p:sp>
          <p:nvSpPr>
            <p:cNvPr id="6" name="Rectangle: Rounded Corners 5">
              <a:extLst>
                <a:ext uri="{FF2B5EF4-FFF2-40B4-BE49-F238E27FC236}">
                  <a16:creationId xmlns:a16="http://schemas.microsoft.com/office/drawing/2014/main" id="{D8566EE0-9890-056D-B3AA-3280D2367E1E}"/>
                </a:ext>
              </a:extLst>
            </p:cNvPr>
            <p:cNvSpPr/>
            <p:nvPr/>
          </p:nvSpPr>
          <p:spPr>
            <a:xfrm>
              <a:off x="0" y="15153"/>
              <a:ext cx="3519488" cy="56160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7" name="Rectangle: Rounded Corners 4">
              <a:extLst>
                <a:ext uri="{FF2B5EF4-FFF2-40B4-BE49-F238E27FC236}">
                  <a16:creationId xmlns:a16="http://schemas.microsoft.com/office/drawing/2014/main" id="{6D5BBB34-826C-64E8-1623-BA5624468C75}"/>
                </a:ext>
              </a:extLst>
            </p:cNvPr>
            <p:cNvSpPr txBox="1"/>
            <p:nvPr/>
          </p:nvSpPr>
          <p:spPr>
            <a:xfrm>
              <a:off x="27415" y="42568"/>
              <a:ext cx="3464658" cy="5067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t>Audit Committee</a:t>
              </a:r>
            </a:p>
          </p:txBody>
        </p:sp>
      </p:grpSp>
      <p:grpSp>
        <p:nvGrpSpPr>
          <p:cNvPr id="8" name="Group 7">
            <a:extLst>
              <a:ext uri="{FF2B5EF4-FFF2-40B4-BE49-F238E27FC236}">
                <a16:creationId xmlns:a16="http://schemas.microsoft.com/office/drawing/2014/main" id="{68D5EFD6-F473-3C50-CA47-9E152C94ABEF}"/>
              </a:ext>
            </a:extLst>
          </p:cNvPr>
          <p:cNvGrpSpPr/>
          <p:nvPr/>
        </p:nvGrpSpPr>
        <p:grpSpPr>
          <a:xfrm>
            <a:off x="1120793" y="1537180"/>
            <a:ext cx="3519488" cy="561600"/>
            <a:chOff x="0" y="15153"/>
            <a:chExt cx="3519488" cy="561600"/>
          </a:xfrm>
        </p:grpSpPr>
        <p:sp>
          <p:nvSpPr>
            <p:cNvPr id="9" name="Rectangle: Rounded Corners 8">
              <a:extLst>
                <a:ext uri="{FF2B5EF4-FFF2-40B4-BE49-F238E27FC236}">
                  <a16:creationId xmlns:a16="http://schemas.microsoft.com/office/drawing/2014/main" id="{81E160EB-9590-2269-82F6-8C6EB95097E0}"/>
                </a:ext>
              </a:extLst>
            </p:cNvPr>
            <p:cNvSpPr/>
            <p:nvPr/>
          </p:nvSpPr>
          <p:spPr>
            <a:xfrm>
              <a:off x="0" y="15153"/>
              <a:ext cx="3519488" cy="56160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10" name="Rectangle: Rounded Corners 4">
              <a:extLst>
                <a:ext uri="{FF2B5EF4-FFF2-40B4-BE49-F238E27FC236}">
                  <a16:creationId xmlns:a16="http://schemas.microsoft.com/office/drawing/2014/main" id="{D5A08FFE-81DA-5A85-FA72-A8B87DFBAE43}"/>
                </a:ext>
              </a:extLst>
            </p:cNvPr>
            <p:cNvSpPr txBox="1"/>
            <p:nvPr/>
          </p:nvSpPr>
          <p:spPr>
            <a:xfrm>
              <a:off x="27415" y="42568"/>
              <a:ext cx="3464658" cy="5067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t>Elected Politicians</a:t>
              </a:r>
            </a:p>
          </p:txBody>
        </p:sp>
      </p:grpSp>
      <p:grpSp>
        <p:nvGrpSpPr>
          <p:cNvPr id="11" name="Group 10">
            <a:extLst>
              <a:ext uri="{FF2B5EF4-FFF2-40B4-BE49-F238E27FC236}">
                <a16:creationId xmlns:a16="http://schemas.microsoft.com/office/drawing/2014/main" id="{7299EC71-F6F2-2165-7C01-7A3E7BEC3E4C}"/>
              </a:ext>
            </a:extLst>
          </p:cNvPr>
          <p:cNvGrpSpPr/>
          <p:nvPr/>
        </p:nvGrpSpPr>
        <p:grpSpPr>
          <a:xfrm>
            <a:off x="6966784" y="1509765"/>
            <a:ext cx="4492395" cy="561600"/>
            <a:chOff x="0" y="15153"/>
            <a:chExt cx="3519488" cy="561600"/>
          </a:xfrm>
        </p:grpSpPr>
        <p:sp>
          <p:nvSpPr>
            <p:cNvPr id="12" name="Rectangle: Rounded Corners 11">
              <a:extLst>
                <a:ext uri="{FF2B5EF4-FFF2-40B4-BE49-F238E27FC236}">
                  <a16:creationId xmlns:a16="http://schemas.microsoft.com/office/drawing/2014/main" id="{EB3580B9-9F9E-266C-5F2C-CE03D29D443D}"/>
                </a:ext>
              </a:extLst>
            </p:cNvPr>
            <p:cNvSpPr/>
            <p:nvPr/>
          </p:nvSpPr>
          <p:spPr>
            <a:xfrm>
              <a:off x="0" y="15153"/>
              <a:ext cx="3519488" cy="56160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13" name="Rectangle: Rounded Corners 4">
              <a:extLst>
                <a:ext uri="{FF2B5EF4-FFF2-40B4-BE49-F238E27FC236}">
                  <a16:creationId xmlns:a16="http://schemas.microsoft.com/office/drawing/2014/main" id="{5B564C9C-FBF0-F141-ECF8-AFCF0BD875E4}"/>
                </a:ext>
              </a:extLst>
            </p:cNvPr>
            <p:cNvSpPr txBox="1"/>
            <p:nvPr/>
          </p:nvSpPr>
          <p:spPr>
            <a:xfrm>
              <a:off x="27415" y="42568"/>
              <a:ext cx="3464658" cy="5067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t>Officers (Civil service/Admin)</a:t>
              </a:r>
            </a:p>
          </p:txBody>
        </p:sp>
      </p:grpSp>
      <p:pic>
        <p:nvPicPr>
          <p:cNvPr id="15" name="Picture 14" descr="A diagram of a political scheme&#10;&#10;AI-generated content may be incorrect.">
            <a:extLst>
              <a:ext uri="{FF2B5EF4-FFF2-40B4-BE49-F238E27FC236}">
                <a16:creationId xmlns:a16="http://schemas.microsoft.com/office/drawing/2014/main" id="{3009AE8A-44A5-A84F-8E25-3D120F76BA8B}"/>
              </a:ext>
            </a:extLst>
          </p:cNvPr>
          <p:cNvPicPr>
            <a:picLocks noChangeAspect="1"/>
          </p:cNvPicPr>
          <p:nvPr/>
        </p:nvPicPr>
        <p:blipFill>
          <a:blip r:embed="rId22"/>
          <a:stretch>
            <a:fillRect/>
          </a:stretch>
        </p:blipFill>
        <p:spPr>
          <a:xfrm>
            <a:off x="4989490" y="2617533"/>
            <a:ext cx="2361496" cy="2361496"/>
          </a:xfrm>
          <a:prstGeom prst="rect">
            <a:avLst/>
          </a:prstGeom>
        </p:spPr>
      </p:pic>
    </p:spTree>
    <p:extLst>
      <p:ext uri="{BB962C8B-B14F-4D97-AF65-F5344CB8AC3E}">
        <p14:creationId xmlns:p14="http://schemas.microsoft.com/office/powerpoint/2010/main" val="28091577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08A1E-1A60-2F06-199A-512B0760DA4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8E7B781-F37F-E231-D538-AF3323FD95FA}"/>
              </a:ext>
            </a:extLst>
          </p:cNvPr>
          <p:cNvSpPr>
            <a:spLocks noGrp="1"/>
          </p:cNvSpPr>
          <p:nvPr>
            <p:ph type="title"/>
          </p:nvPr>
        </p:nvSpPr>
        <p:spPr>
          <a:xfrm>
            <a:off x="407994" y="462852"/>
            <a:ext cx="11306175" cy="1001983"/>
          </a:xfrm>
        </p:spPr>
        <p:txBody>
          <a:bodyPr/>
          <a:lstStyle/>
          <a:p>
            <a:r>
              <a:rPr lang="en-GB"/>
              <a:t>Financial Leadership – who is involved?</a:t>
            </a:r>
          </a:p>
        </p:txBody>
      </p:sp>
      <p:pic>
        <p:nvPicPr>
          <p:cNvPr id="10" name="Picture 9">
            <a:hlinkClick r:id="rId2"/>
            <a:extLst>
              <a:ext uri="{FF2B5EF4-FFF2-40B4-BE49-F238E27FC236}">
                <a16:creationId xmlns:a16="http://schemas.microsoft.com/office/drawing/2014/main" id="{E6989D2D-AC51-E77F-E8BF-5734848D1789}"/>
              </a:ext>
            </a:extLst>
          </p:cNvPr>
          <p:cNvPicPr>
            <a:picLocks noChangeAspect="1"/>
          </p:cNvPicPr>
          <p:nvPr/>
        </p:nvPicPr>
        <p:blipFill>
          <a:blip r:embed="rId3"/>
          <a:stretch>
            <a:fillRect/>
          </a:stretch>
        </p:blipFill>
        <p:spPr>
          <a:xfrm>
            <a:off x="66727" y="3515405"/>
            <a:ext cx="1305445" cy="1247424"/>
          </a:xfrm>
          <a:prstGeom prst="rect">
            <a:avLst/>
          </a:prstGeom>
        </p:spPr>
      </p:pic>
      <p:pic>
        <p:nvPicPr>
          <p:cNvPr id="11" name="Picture 10">
            <a:hlinkClick r:id="rId4"/>
            <a:extLst>
              <a:ext uri="{FF2B5EF4-FFF2-40B4-BE49-F238E27FC236}">
                <a16:creationId xmlns:a16="http://schemas.microsoft.com/office/drawing/2014/main" id="{13F13E0C-8151-B954-C0B4-9F64ECC1ABC9}"/>
              </a:ext>
            </a:extLst>
          </p:cNvPr>
          <p:cNvPicPr>
            <a:picLocks noChangeAspect="1"/>
          </p:cNvPicPr>
          <p:nvPr/>
        </p:nvPicPr>
        <p:blipFill>
          <a:blip r:embed="rId5"/>
          <a:stretch>
            <a:fillRect/>
          </a:stretch>
        </p:blipFill>
        <p:spPr>
          <a:xfrm>
            <a:off x="341832" y="4842465"/>
            <a:ext cx="2759248" cy="1833677"/>
          </a:xfrm>
          <a:prstGeom prst="rect">
            <a:avLst/>
          </a:prstGeom>
        </p:spPr>
      </p:pic>
      <p:pic>
        <p:nvPicPr>
          <p:cNvPr id="13" name="Picture 12">
            <a:hlinkClick r:id="rId6"/>
            <a:extLst>
              <a:ext uri="{FF2B5EF4-FFF2-40B4-BE49-F238E27FC236}">
                <a16:creationId xmlns:a16="http://schemas.microsoft.com/office/drawing/2014/main" id="{1BEC13EA-D3FC-74DB-08DF-D823A93FF7B8}"/>
              </a:ext>
            </a:extLst>
          </p:cNvPr>
          <p:cNvPicPr>
            <a:picLocks noChangeAspect="1"/>
          </p:cNvPicPr>
          <p:nvPr/>
        </p:nvPicPr>
        <p:blipFill>
          <a:blip r:embed="rId7"/>
          <a:stretch>
            <a:fillRect/>
          </a:stretch>
        </p:blipFill>
        <p:spPr>
          <a:xfrm>
            <a:off x="848317" y="2504878"/>
            <a:ext cx="1389510" cy="916325"/>
          </a:xfrm>
          <a:prstGeom prst="rect">
            <a:avLst/>
          </a:prstGeom>
        </p:spPr>
      </p:pic>
      <p:sp>
        <p:nvSpPr>
          <p:cNvPr id="14" name="TextBox 13">
            <a:extLst>
              <a:ext uri="{FF2B5EF4-FFF2-40B4-BE49-F238E27FC236}">
                <a16:creationId xmlns:a16="http://schemas.microsoft.com/office/drawing/2014/main" id="{09F7C1B4-EBF9-D69D-97B5-FF5D1C09F64B}"/>
              </a:ext>
            </a:extLst>
          </p:cNvPr>
          <p:cNvSpPr txBox="1"/>
          <p:nvPr/>
        </p:nvSpPr>
        <p:spPr>
          <a:xfrm>
            <a:off x="441430" y="1515214"/>
            <a:ext cx="2561580" cy="536027"/>
          </a:xfrm>
          <a:prstGeom prst="rect">
            <a:avLst/>
          </a:prstGeom>
          <a:noFill/>
        </p:spPr>
        <p:txBody>
          <a:bodyPr wrap="square" lIns="0" tIns="0" rIns="0" bIns="0" rtlCol="0" anchor="ctr" anchorCtr="0">
            <a:noAutofit/>
          </a:bodyPr>
          <a:lstStyle/>
          <a:p>
            <a:pPr algn="ctr"/>
            <a:r>
              <a:rPr lang="en-GB" b="1"/>
              <a:t>Regulation, Oversight and Guidance</a:t>
            </a:r>
          </a:p>
        </p:txBody>
      </p:sp>
      <p:sp>
        <p:nvSpPr>
          <p:cNvPr id="15" name="TextBox 14">
            <a:extLst>
              <a:ext uri="{FF2B5EF4-FFF2-40B4-BE49-F238E27FC236}">
                <a16:creationId xmlns:a16="http://schemas.microsoft.com/office/drawing/2014/main" id="{014FCE53-C7EE-B31C-9BF2-7E2609722133}"/>
              </a:ext>
            </a:extLst>
          </p:cNvPr>
          <p:cNvSpPr txBox="1"/>
          <p:nvPr/>
        </p:nvSpPr>
        <p:spPr>
          <a:xfrm>
            <a:off x="3333789" y="1515213"/>
            <a:ext cx="2561580" cy="536027"/>
          </a:xfrm>
          <a:prstGeom prst="rect">
            <a:avLst/>
          </a:prstGeom>
          <a:noFill/>
        </p:spPr>
        <p:txBody>
          <a:bodyPr wrap="square" lIns="0" tIns="0" rIns="0" bIns="0" rtlCol="0" anchor="ctr" anchorCtr="0">
            <a:noAutofit/>
          </a:bodyPr>
          <a:lstStyle/>
          <a:p>
            <a:pPr algn="ctr"/>
            <a:r>
              <a:rPr lang="en-GB" b="1"/>
              <a:t>Audit and Consultancy</a:t>
            </a:r>
            <a:endParaRPr lang="en-GB" b="1">
              <a:cs typeface="Arial"/>
            </a:endParaRPr>
          </a:p>
        </p:txBody>
      </p:sp>
      <p:sp>
        <p:nvSpPr>
          <p:cNvPr id="16" name="TextBox 15">
            <a:extLst>
              <a:ext uri="{FF2B5EF4-FFF2-40B4-BE49-F238E27FC236}">
                <a16:creationId xmlns:a16="http://schemas.microsoft.com/office/drawing/2014/main" id="{EBEB635C-3347-F436-4FCF-544964FF558A}"/>
              </a:ext>
            </a:extLst>
          </p:cNvPr>
          <p:cNvSpPr txBox="1"/>
          <p:nvPr/>
        </p:nvSpPr>
        <p:spPr>
          <a:xfrm>
            <a:off x="6262765" y="1512052"/>
            <a:ext cx="2561580" cy="536027"/>
          </a:xfrm>
          <a:prstGeom prst="rect">
            <a:avLst/>
          </a:prstGeom>
          <a:noFill/>
        </p:spPr>
        <p:txBody>
          <a:bodyPr wrap="square" lIns="0" tIns="0" rIns="0" bIns="0" rtlCol="0" anchor="ctr" anchorCtr="0">
            <a:noAutofit/>
          </a:bodyPr>
          <a:lstStyle/>
          <a:p>
            <a:pPr algn="ctr"/>
            <a:r>
              <a:rPr lang="en-GB" b="1"/>
              <a:t>Central Government</a:t>
            </a:r>
            <a:endParaRPr lang="en-GB" b="1">
              <a:cs typeface="Arial"/>
            </a:endParaRPr>
          </a:p>
        </p:txBody>
      </p:sp>
      <p:sp>
        <p:nvSpPr>
          <p:cNvPr id="17" name="TextBox 16">
            <a:extLst>
              <a:ext uri="{FF2B5EF4-FFF2-40B4-BE49-F238E27FC236}">
                <a16:creationId xmlns:a16="http://schemas.microsoft.com/office/drawing/2014/main" id="{26F07D50-B900-6209-B66F-CCA2AEFB920A}"/>
              </a:ext>
            </a:extLst>
          </p:cNvPr>
          <p:cNvSpPr txBox="1"/>
          <p:nvPr/>
        </p:nvSpPr>
        <p:spPr>
          <a:xfrm>
            <a:off x="9191741" y="1520843"/>
            <a:ext cx="2561580" cy="536027"/>
          </a:xfrm>
          <a:prstGeom prst="rect">
            <a:avLst/>
          </a:prstGeom>
          <a:noFill/>
        </p:spPr>
        <p:txBody>
          <a:bodyPr wrap="square" lIns="0" tIns="0" rIns="0" bIns="0" rtlCol="0" anchor="ctr" anchorCtr="0">
            <a:normAutofit/>
          </a:bodyPr>
          <a:lstStyle/>
          <a:p>
            <a:pPr algn="ctr"/>
            <a:r>
              <a:rPr lang="en-GB" b="1"/>
              <a:t>Information</a:t>
            </a:r>
            <a:endParaRPr lang="en-GB" b="1">
              <a:cs typeface="Arial"/>
            </a:endParaRPr>
          </a:p>
        </p:txBody>
      </p:sp>
      <p:pic>
        <p:nvPicPr>
          <p:cNvPr id="20" name="Picture 19">
            <a:hlinkClick r:id="rId8"/>
            <a:extLst>
              <a:ext uri="{FF2B5EF4-FFF2-40B4-BE49-F238E27FC236}">
                <a16:creationId xmlns:a16="http://schemas.microsoft.com/office/drawing/2014/main" id="{8CDE1D38-D5B4-BE1A-2980-92F4CB6930E2}"/>
              </a:ext>
            </a:extLst>
          </p:cNvPr>
          <p:cNvPicPr>
            <a:picLocks noChangeAspect="1"/>
          </p:cNvPicPr>
          <p:nvPr/>
        </p:nvPicPr>
        <p:blipFill>
          <a:blip r:embed="rId9"/>
          <a:stretch>
            <a:fillRect/>
          </a:stretch>
        </p:blipFill>
        <p:spPr>
          <a:xfrm>
            <a:off x="3876807" y="2504878"/>
            <a:ext cx="1306790" cy="890698"/>
          </a:xfrm>
          <a:prstGeom prst="rect">
            <a:avLst/>
          </a:prstGeom>
        </p:spPr>
      </p:pic>
      <p:pic>
        <p:nvPicPr>
          <p:cNvPr id="21" name="Picture 20">
            <a:hlinkClick r:id="rId10"/>
            <a:extLst>
              <a:ext uri="{FF2B5EF4-FFF2-40B4-BE49-F238E27FC236}">
                <a16:creationId xmlns:a16="http://schemas.microsoft.com/office/drawing/2014/main" id="{F02B7E9D-AA1F-4C7E-8757-86B102D54420}"/>
              </a:ext>
            </a:extLst>
          </p:cNvPr>
          <p:cNvPicPr>
            <a:picLocks noChangeAspect="1"/>
          </p:cNvPicPr>
          <p:nvPr/>
        </p:nvPicPr>
        <p:blipFill>
          <a:blip r:embed="rId11"/>
          <a:stretch>
            <a:fillRect/>
          </a:stretch>
        </p:blipFill>
        <p:spPr>
          <a:xfrm>
            <a:off x="3910759" y="3462426"/>
            <a:ext cx="1186883" cy="916325"/>
          </a:xfrm>
          <a:prstGeom prst="rect">
            <a:avLst/>
          </a:prstGeom>
        </p:spPr>
      </p:pic>
      <p:pic>
        <p:nvPicPr>
          <p:cNvPr id="24" name="Picture 23">
            <a:hlinkClick r:id="rId12"/>
            <a:extLst>
              <a:ext uri="{FF2B5EF4-FFF2-40B4-BE49-F238E27FC236}">
                <a16:creationId xmlns:a16="http://schemas.microsoft.com/office/drawing/2014/main" id="{1CE68FE8-D3AF-66C0-8C71-6D19F289F2A8}"/>
              </a:ext>
            </a:extLst>
          </p:cNvPr>
          <p:cNvPicPr>
            <a:picLocks noChangeAspect="1"/>
          </p:cNvPicPr>
          <p:nvPr/>
        </p:nvPicPr>
        <p:blipFill>
          <a:blip r:embed="rId13"/>
          <a:stretch>
            <a:fillRect/>
          </a:stretch>
        </p:blipFill>
        <p:spPr>
          <a:xfrm>
            <a:off x="3895607" y="4615789"/>
            <a:ext cx="1306790" cy="820542"/>
          </a:xfrm>
          <a:prstGeom prst="rect">
            <a:avLst/>
          </a:prstGeom>
        </p:spPr>
      </p:pic>
      <p:pic>
        <p:nvPicPr>
          <p:cNvPr id="27" name="Picture 26">
            <a:hlinkClick r:id="rId14"/>
            <a:extLst>
              <a:ext uri="{FF2B5EF4-FFF2-40B4-BE49-F238E27FC236}">
                <a16:creationId xmlns:a16="http://schemas.microsoft.com/office/drawing/2014/main" id="{75DC6814-82C4-CF70-ABEA-98DFE1DA8632}"/>
              </a:ext>
            </a:extLst>
          </p:cNvPr>
          <p:cNvPicPr>
            <a:picLocks noChangeAspect="1"/>
          </p:cNvPicPr>
          <p:nvPr/>
        </p:nvPicPr>
        <p:blipFill>
          <a:blip r:embed="rId15"/>
          <a:stretch>
            <a:fillRect/>
          </a:stretch>
        </p:blipFill>
        <p:spPr>
          <a:xfrm>
            <a:off x="3887119" y="5603449"/>
            <a:ext cx="1323766" cy="960676"/>
          </a:xfrm>
          <a:prstGeom prst="rect">
            <a:avLst/>
          </a:prstGeom>
        </p:spPr>
      </p:pic>
      <p:pic>
        <p:nvPicPr>
          <p:cNvPr id="28" name="Picture 27">
            <a:hlinkClick r:id="rId16"/>
            <a:extLst>
              <a:ext uri="{FF2B5EF4-FFF2-40B4-BE49-F238E27FC236}">
                <a16:creationId xmlns:a16="http://schemas.microsoft.com/office/drawing/2014/main" id="{71D02F5D-CFAC-51E2-3E84-E2943FF6E6F0}"/>
              </a:ext>
            </a:extLst>
          </p:cNvPr>
          <p:cNvPicPr>
            <a:picLocks noChangeAspect="1"/>
          </p:cNvPicPr>
          <p:nvPr/>
        </p:nvPicPr>
        <p:blipFill>
          <a:blip r:embed="rId17"/>
          <a:stretch>
            <a:fillRect/>
          </a:stretch>
        </p:blipFill>
        <p:spPr>
          <a:xfrm>
            <a:off x="6477578" y="3515405"/>
            <a:ext cx="1715310" cy="1223562"/>
          </a:xfrm>
          <a:prstGeom prst="rect">
            <a:avLst/>
          </a:prstGeom>
        </p:spPr>
      </p:pic>
      <p:pic>
        <p:nvPicPr>
          <p:cNvPr id="29" name="Picture 28">
            <a:hlinkClick r:id="rId18"/>
            <a:extLst>
              <a:ext uri="{FF2B5EF4-FFF2-40B4-BE49-F238E27FC236}">
                <a16:creationId xmlns:a16="http://schemas.microsoft.com/office/drawing/2014/main" id="{0AB8C725-5B16-D43A-7DFD-9ACE94670E14}"/>
              </a:ext>
            </a:extLst>
          </p:cNvPr>
          <p:cNvPicPr>
            <a:picLocks noChangeAspect="1"/>
          </p:cNvPicPr>
          <p:nvPr/>
        </p:nvPicPr>
        <p:blipFill>
          <a:blip r:embed="rId19"/>
          <a:stretch>
            <a:fillRect/>
          </a:stretch>
        </p:blipFill>
        <p:spPr>
          <a:xfrm>
            <a:off x="6283876" y="2319918"/>
            <a:ext cx="1880316" cy="1310524"/>
          </a:xfrm>
          <a:prstGeom prst="rect">
            <a:avLst/>
          </a:prstGeom>
        </p:spPr>
      </p:pic>
      <p:pic>
        <p:nvPicPr>
          <p:cNvPr id="39" name="Picture 38">
            <a:hlinkClick r:id="rId20"/>
            <a:extLst>
              <a:ext uri="{FF2B5EF4-FFF2-40B4-BE49-F238E27FC236}">
                <a16:creationId xmlns:a16="http://schemas.microsoft.com/office/drawing/2014/main" id="{826DB32C-AB14-91E4-B817-B325717D2A32}"/>
              </a:ext>
            </a:extLst>
          </p:cNvPr>
          <p:cNvPicPr>
            <a:picLocks noChangeAspect="1"/>
          </p:cNvPicPr>
          <p:nvPr/>
        </p:nvPicPr>
        <p:blipFill>
          <a:blip r:embed="rId21"/>
          <a:stretch>
            <a:fillRect/>
          </a:stretch>
        </p:blipFill>
        <p:spPr>
          <a:xfrm>
            <a:off x="10052643" y="2461696"/>
            <a:ext cx="905638" cy="1025251"/>
          </a:xfrm>
          <a:prstGeom prst="rect">
            <a:avLst/>
          </a:prstGeom>
        </p:spPr>
      </p:pic>
      <p:pic>
        <p:nvPicPr>
          <p:cNvPr id="41" name="Picture 40">
            <a:hlinkClick r:id="rId22"/>
            <a:extLst>
              <a:ext uri="{FF2B5EF4-FFF2-40B4-BE49-F238E27FC236}">
                <a16:creationId xmlns:a16="http://schemas.microsoft.com/office/drawing/2014/main" id="{1EEDD56C-53D2-C948-6FA0-ECA396F23917}"/>
              </a:ext>
            </a:extLst>
          </p:cNvPr>
          <p:cNvPicPr>
            <a:picLocks noChangeAspect="1"/>
          </p:cNvPicPr>
          <p:nvPr/>
        </p:nvPicPr>
        <p:blipFill>
          <a:blip r:embed="rId23"/>
          <a:stretch>
            <a:fillRect/>
          </a:stretch>
        </p:blipFill>
        <p:spPr>
          <a:xfrm>
            <a:off x="9898194" y="3620161"/>
            <a:ext cx="1388512" cy="956275"/>
          </a:xfrm>
          <a:prstGeom prst="rect">
            <a:avLst/>
          </a:prstGeom>
        </p:spPr>
      </p:pic>
      <p:pic>
        <p:nvPicPr>
          <p:cNvPr id="42" name="Picture 41">
            <a:hlinkClick r:id="rId24"/>
            <a:extLst>
              <a:ext uri="{FF2B5EF4-FFF2-40B4-BE49-F238E27FC236}">
                <a16:creationId xmlns:a16="http://schemas.microsoft.com/office/drawing/2014/main" id="{83F8244D-2B68-6635-1762-28C4D98D10CC}"/>
              </a:ext>
            </a:extLst>
          </p:cNvPr>
          <p:cNvPicPr>
            <a:picLocks noChangeAspect="1"/>
          </p:cNvPicPr>
          <p:nvPr/>
        </p:nvPicPr>
        <p:blipFill>
          <a:blip r:embed="rId25"/>
          <a:stretch>
            <a:fillRect/>
          </a:stretch>
        </p:blipFill>
        <p:spPr>
          <a:xfrm>
            <a:off x="9764967" y="4682640"/>
            <a:ext cx="1949202" cy="1993502"/>
          </a:xfrm>
          <a:prstGeom prst="rect">
            <a:avLst/>
          </a:prstGeom>
        </p:spPr>
      </p:pic>
      <p:pic>
        <p:nvPicPr>
          <p:cNvPr id="44" name="Picture 43">
            <a:hlinkClick r:id="rId26"/>
            <a:extLst>
              <a:ext uri="{FF2B5EF4-FFF2-40B4-BE49-F238E27FC236}">
                <a16:creationId xmlns:a16="http://schemas.microsoft.com/office/drawing/2014/main" id="{5BB68762-1215-80BC-9501-C16C84A7A272}"/>
              </a:ext>
            </a:extLst>
          </p:cNvPr>
          <p:cNvPicPr>
            <a:picLocks noChangeAspect="1"/>
          </p:cNvPicPr>
          <p:nvPr/>
        </p:nvPicPr>
        <p:blipFill>
          <a:blip r:embed="rId27"/>
          <a:stretch>
            <a:fillRect/>
          </a:stretch>
        </p:blipFill>
        <p:spPr>
          <a:xfrm>
            <a:off x="6590821" y="4687872"/>
            <a:ext cx="1949202" cy="1886154"/>
          </a:xfrm>
          <a:prstGeom prst="rect">
            <a:avLst/>
          </a:prstGeom>
        </p:spPr>
      </p:pic>
      <p:pic>
        <p:nvPicPr>
          <p:cNvPr id="46" name="Picture 45">
            <a:hlinkClick r:id="rId28"/>
            <a:extLst>
              <a:ext uri="{FF2B5EF4-FFF2-40B4-BE49-F238E27FC236}">
                <a16:creationId xmlns:a16="http://schemas.microsoft.com/office/drawing/2014/main" id="{3CE61705-B6E4-E32C-24BA-DEA09E7E864A}"/>
              </a:ext>
            </a:extLst>
          </p:cNvPr>
          <p:cNvPicPr>
            <a:picLocks noChangeAspect="1"/>
          </p:cNvPicPr>
          <p:nvPr/>
        </p:nvPicPr>
        <p:blipFill>
          <a:blip r:embed="rId29"/>
          <a:stretch>
            <a:fillRect/>
          </a:stretch>
        </p:blipFill>
        <p:spPr>
          <a:xfrm>
            <a:off x="1447149" y="3662846"/>
            <a:ext cx="1438190" cy="870904"/>
          </a:xfrm>
          <a:prstGeom prst="rect">
            <a:avLst/>
          </a:prstGeom>
        </p:spPr>
      </p:pic>
    </p:spTree>
    <p:extLst>
      <p:ext uri="{BB962C8B-B14F-4D97-AF65-F5344CB8AC3E}">
        <p14:creationId xmlns:p14="http://schemas.microsoft.com/office/powerpoint/2010/main" val="328124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3EDDBF-A52E-5BDD-1894-D91D7F0DFCB5}"/>
              </a:ext>
            </a:extLst>
          </p:cNvPr>
          <p:cNvSpPr>
            <a:spLocks noGrp="1"/>
          </p:cNvSpPr>
          <p:nvPr>
            <p:ph sz="half" idx="1"/>
          </p:nvPr>
        </p:nvSpPr>
        <p:spPr>
          <a:xfrm>
            <a:off x="442913" y="1989138"/>
            <a:ext cx="6816407" cy="3708400"/>
          </a:xfrm>
        </p:spPr>
        <p:txBody>
          <a:bodyPr>
            <a:normAutofit fontScale="92500" lnSpcReduction="10000"/>
          </a:bodyPr>
          <a:lstStyle/>
          <a:p>
            <a:r>
              <a:rPr lang="en-GB"/>
              <a:t>Revenue Spending</a:t>
            </a:r>
          </a:p>
          <a:p>
            <a:pPr lvl="1"/>
            <a:r>
              <a:rPr lang="en-GB"/>
              <a:t>Day to day costs</a:t>
            </a:r>
          </a:p>
          <a:p>
            <a:pPr lvl="1"/>
            <a:r>
              <a:rPr lang="en-GB"/>
              <a:t>Budgeted for annually</a:t>
            </a:r>
          </a:p>
          <a:p>
            <a:pPr lvl="1"/>
            <a:r>
              <a:rPr lang="en-GB"/>
              <a:t>Funded mainly from grants and local taxes</a:t>
            </a:r>
          </a:p>
          <a:p>
            <a:pPr lvl="1"/>
            <a:r>
              <a:rPr lang="en-GB"/>
              <a:t>Some fees and charges</a:t>
            </a:r>
          </a:p>
          <a:p>
            <a:r>
              <a:rPr lang="en-GB"/>
              <a:t>Capital Spending</a:t>
            </a:r>
          </a:p>
          <a:p>
            <a:pPr lvl="1"/>
            <a:r>
              <a:rPr lang="en-GB"/>
              <a:t>On long term assets – eg buildings</a:t>
            </a:r>
          </a:p>
          <a:p>
            <a:pPr lvl="1"/>
            <a:r>
              <a:rPr lang="en-GB"/>
              <a:t>Budgets can span financial years</a:t>
            </a:r>
          </a:p>
          <a:p>
            <a:pPr lvl="1"/>
            <a:r>
              <a:rPr lang="en-GB"/>
              <a:t>Funded mainly from capital grants, capital receipts and borrowing</a:t>
            </a:r>
          </a:p>
          <a:p>
            <a:pPr lvl="1"/>
            <a:endParaRPr lang="en-GB"/>
          </a:p>
        </p:txBody>
      </p:sp>
      <p:sp>
        <p:nvSpPr>
          <p:cNvPr id="3" name="Title 2">
            <a:extLst>
              <a:ext uri="{FF2B5EF4-FFF2-40B4-BE49-F238E27FC236}">
                <a16:creationId xmlns:a16="http://schemas.microsoft.com/office/drawing/2014/main" id="{48FAF8C8-2B6C-E7DC-876E-9509138F8415}"/>
              </a:ext>
            </a:extLst>
          </p:cNvPr>
          <p:cNvSpPr>
            <a:spLocks noGrp="1"/>
          </p:cNvSpPr>
          <p:nvPr>
            <p:ph type="title"/>
          </p:nvPr>
        </p:nvSpPr>
        <p:spPr/>
        <p:txBody>
          <a:bodyPr/>
          <a:lstStyle/>
          <a:p>
            <a:r>
              <a:rPr lang="en-GB"/>
              <a:t>Local Government Finance - Overview</a:t>
            </a:r>
          </a:p>
        </p:txBody>
      </p:sp>
      <p:sp>
        <p:nvSpPr>
          <p:cNvPr id="4" name="TextBox 3">
            <a:extLst>
              <a:ext uri="{FF2B5EF4-FFF2-40B4-BE49-F238E27FC236}">
                <a16:creationId xmlns:a16="http://schemas.microsoft.com/office/drawing/2014/main" id="{08E52FA0-558D-4C04-1B3A-514897821E83}"/>
              </a:ext>
            </a:extLst>
          </p:cNvPr>
          <p:cNvSpPr txBox="1"/>
          <p:nvPr/>
        </p:nvSpPr>
        <p:spPr>
          <a:xfrm>
            <a:off x="7635240" y="1802083"/>
            <a:ext cx="4328160" cy="4068762"/>
          </a:xfrm>
          <a:prstGeom prst="rect">
            <a:avLst/>
          </a:prstGeom>
          <a:noFill/>
          <a:ln w="19050">
            <a:solidFill>
              <a:schemeClr val="accent1"/>
            </a:solidFill>
          </a:ln>
        </p:spPr>
        <p:txBody>
          <a:bodyPr wrap="square" lIns="0" tIns="0" rIns="0" bIns="0" rtlCol="0" anchor="ctr" anchorCtr="0">
            <a:normAutofit lnSpcReduction="10000"/>
          </a:bodyPr>
          <a:lstStyle/>
          <a:p>
            <a:r>
              <a:rPr lang="en-GB"/>
              <a:t>Budgeting in very simple terms:</a:t>
            </a:r>
          </a:p>
          <a:p>
            <a:endParaRPr lang="en-GB"/>
          </a:p>
          <a:p>
            <a:r>
              <a:rPr lang="en-GB"/>
              <a:t>Calculate total spending requirement</a:t>
            </a:r>
          </a:p>
          <a:p>
            <a:endParaRPr lang="en-GB"/>
          </a:p>
          <a:p>
            <a:r>
              <a:rPr lang="en-GB"/>
              <a:t>Deduct:</a:t>
            </a:r>
          </a:p>
          <a:p>
            <a:r>
              <a:rPr lang="en-GB"/>
              <a:t> Revenue grants</a:t>
            </a:r>
          </a:p>
          <a:p>
            <a:r>
              <a:rPr lang="en-GB"/>
              <a:t> Business rates</a:t>
            </a:r>
          </a:p>
          <a:p>
            <a:r>
              <a:rPr lang="en-GB"/>
              <a:t> Reserves</a:t>
            </a:r>
          </a:p>
          <a:p>
            <a:endParaRPr lang="en-GB"/>
          </a:p>
          <a:p>
            <a:r>
              <a:rPr lang="en-GB"/>
              <a:t>Fund the balance from Council Tax</a:t>
            </a:r>
          </a:p>
          <a:p>
            <a:endParaRPr lang="en-GB"/>
          </a:p>
          <a:p>
            <a:r>
              <a:rPr lang="en-GB"/>
              <a:t>But council tax increases are capped…..</a:t>
            </a:r>
          </a:p>
          <a:p>
            <a:endParaRPr lang="en-GB"/>
          </a:p>
          <a:p>
            <a:r>
              <a:rPr lang="en-GB"/>
              <a:t>So may need to cut costs or use more reserves</a:t>
            </a:r>
          </a:p>
        </p:txBody>
      </p:sp>
    </p:spTree>
    <p:extLst>
      <p:ext uri="{BB962C8B-B14F-4D97-AF65-F5344CB8AC3E}">
        <p14:creationId xmlns:p14="http://schemas.microsoft.com/office/powerpoint/2010/main" val="133116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321E93-342A-44AC-947A-549C9C2F23A4}"/>
              </a:ext>
            </a:extLst>
          </p:cNvPr>
          <p:cNvSpPr>
            <a:spLocks noGrp="1"/>
          </p:cNvSpPr>
          <p:nvPr>
            <p:ph sz="half" idx="1"/>
          </p:nvPr>
        </p:nvSpPr>
        <p:spPr>
          <a:xfrm>
            <a:off x="442912" y="1989138"/>
            <a:ext cx="11525567" cy="3708400"/>
          </a:xfrm>
        </p:spPr>
        <p:txBody>
          <a:bodyPr>
            <a:normAutofit fontScale="85000" lnSpcReduction="20000"/>
          </a:bodyPr>
          <a:lstStyle/>
          <a:p>
            <a:r>
              <a:rPr lang="en-GB"/>
              <a:t>National Audit Office (NAO)</a:t>
            </a:r>
          </a:p>
          <a:p>
            <a:pPr lvl="1"/>
            <a:r>
              <a:rPr lang="en-GB"/>
              <a:t>Audits - Central Government Departments, Government Agencies, Non-departmental public bodies and Value for Money Audits</a:t>
            </a:r>
          </a:p>
          <a:p>
            <a:pPr lvl="1"/>
            <a:r>
              <a:rPr lang="en-GB"/>
              <a:t>NAO reports to Comptroller and Auditor General who reports to the Public Accounts Committee</a:t>
            </a:r>
          </a:p>
          <a:p>
            <a:pPr lvl="1"/>
            <a:r>
              <a:rPr lang="en-GB"/>
              <a:t>NAO is </a:t>
            </a:r>
            <a:r>
              <a:rPr lang="en-GB" b="1" i="1"/>
              <a:t>independent of and separate from </a:t>
            </a:r>
            <a:r>
              <a:rPr lang="en-GB"/>
              <a:t>government</a:t>
            </a:r>
          </a:p>
          <a:p>
            <a:r>
              <a:rPr lang="en-GB"/>
              <a:t>Private firms – Mazars, Grant Thornton, Ernst and Young, Deloitte, BDO</a:t>
            </a:r>
          </a:p>
          <a:p>
            <a:pPr lvl="1"/>
            <a:r>
              <a:rPr lang="en-GB"/>
              <a:t>NHS, Local Government, Higher Education</a:t>
            </a:r>
          </a:p>
          <a:p>
            <a:pPr lvl="1"/>
            <a:r>
              <a:rPr lang="en-GB"/>
              <a:t>Public Sector Audit Appointments</a:t>
            </a:r>
          </a:p>
          <a:p>
            <a:pPr lvl="1"/>
            <a:r>
              <a:rPr lang="en-GB"/>
              <a:t>Public audit backlog – only 1% on time; 95% with audited accounts up to 2022/23 </a:t>
            </a:r>
          </a:p>
          <a:p>
            <a:r>
              <a:rPr lang="en-GB"/>
              <a:t>Internal Audit</a:t>
            </a:r>
          </a:p>
          <a:p>
            <a:pPr lvl="1"/>
            <a:r>
              <a:rPr lang="en-GB"/>
              <a:t>All types of public body</a:t>
            </a:r>
          </a:p>
          <a:p>
            <a:pPr lvl="1"/>
            <a:r>
              <a:rPr lang="en-GB"/>
              <a:t>Also Audit Committees</a:t>
            </a:r>
          </a:p>
        </p:txBody>
      </p:sp>
      <p:sp>
        <p:nvSpPr>
          <p:cNvPr id="3" name="Title 2">
            <a:extLst>
              <a:ext uri="{FF2B5EF4-FFF2-40B4-BE49-F238E27FC236}">
                <a16:creationId xmlns:a16="http://schemas.microsoft.com/office/drawing/2014/main" id="{71D50635-E021-4FBD-975D-054BC87A1797}"/>
              </a:ext>
            </a:extLst>
          </p:cNvPr>
          <p:cNvSpPr>
            <a:spLocks noGrp="1"/>
          </p:cNvSpPr>
          <p:nvPr>
            <p:ph type="title"/>
          </p:nvPr>
        </p:nvSpPr>
        <p:spPr/>
        <p:txBody>
          <a:bodyPr/>
          <a:lstStyle/>
          <a:p>
            <a:r>
              <a:rPr lang="en-GB"/>
              <a:t>Who Audits Public Bodies?</a:t>
            </a:r>
          </a:p>
        </p:txBody>
      </p:sp>
    </p:spTree>
    <p:extLst>
      <p:ext uri="{BB962C8B-B14F-4D97-AF65-F5344CB8AC3E}">
        <p14:creationId xmlns:p14="http://schemas.microsoft.com/office/powerpoint/2010/main" val="41963115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E63F9F-AFAF-4100-B01E-8EFE46EBFA0E}"/>
              </a:ext>
            </a:extLst>
          </p:cNvPr>
          <p:cNvSpPr>
            <a:spLocks noGrp="1"/>
          </p:cNvSpPr>
          <p:nvPr>
            <p:ph type="title"/>
          </p:nvPr>
        </p:nvSpPr>
        <p:spPr>
          <a:xfrm>
            <a:off x="442912" y="545635"/>
            <a:ext cx="11306175" cy="1001983"/>
          </a:xfrm>
        </p:spPr>
        <p:txBody>
          <a:bodyPr/>
          <a:lstStyle/>
          <a:p>
            <a:r>
              <a:rPr lang="en-GB"/>
              <a:t>UK Public Sector Regulation</a:t>
            </a:r>
          </a:p>
        </p:txBody>
      </p:sp>
      <p:sp>
        <p:nvSpPr>
          <p:cNvPr id="5" name="Oval 4">
            <a:extLst>
              <a:ext uri="{FF2B5EF4-FFF2-40B4-BE49-F238E27FC236}">
                <a16:creationId xmlns:a16="http://schemas.microsoft.com/office/drawing/2014/main" id="{7DB7247A-2175-4DF5-9927-976B3BEB52D8}"/>
              </a:ext>
            </a:extLst>
          </p:cNvPr>
          <p:cNvSpPr>
            <a:spLocks noChangeArrowheads="1"/>
          </p:cNvSpPr>
          <p:nvPr/>
        </p:nvSpPr>
        <p:spPr bwMode="auto">
          <a:xfrm>
            <a:off x="4457091" y="1794577"/>
            <a:ext cx="3311525" cy="914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rgbClr val="004D75"/>
                </a:solidFill>
                <a:latin typeface="Verdana" panose="020B0604030504040204" pitchFamily="34" charset="0"/>
                <a:cs typeface="Arial" panose="020B0604020202020204" pitchFamily="34" charset="0"/>
              </a:defRPr>
            </a:lvl1pPr>
            <a:lvl2pPr marL="742950" indent="-285750">
              <a:defRPr sz="2800">
                <a:solidFill>
                  <a:srgbClr val="004D75"/>
                </a:solidFill>
                <a:latin typeface="Verdana" panose="020B0604030504040204" pitchFamily="34" charset="0"/>
                <a:cs typeface="Arial" panose="020B0604020202020204" pitchFamily="34" charset="0"/>
              </a:defRPr>
            </a:lvl2pPr>
            <a:lvl3pPr marL="1143000" indent="-228600">
              <a:defRPr sz="2800">
                <a:solidFill>
                  <a:srgbClr val="004D75"/>
                </a:solidFill>
                <a:latin typeface="Verdana" panose="020B0604030504040204" pitchFamily="34" charset="0"/>
                <a:cs typeface="Arial" panose="020B0604020202020204" pitchFamily="34" charset="0"/>
              </a:defRPr>
            </a:lvl3pPr>
            <a:lvl4pPr marL="1600200" indent="-228600">
              <a:defRPr sz="2800">
                <a:solidFill>
                  <a:srgbClr val="004D75"/>
                </a:solidFill>
                <a:latin typeface="Verdana" panose="020B0604030504040204" pitchFamily="34" charset="0"/>
                <a:cs typeface="Arial" panose="020B0604020202020204" pitchFamily="34" charset="0"/>
              </a:defRPr>
            </a:lvl4pPr>
            <a:lvl5pPr marL="2057400" indent="-228600">
              <a:defRPr sz="2800">
                <a:solidFill>
                  <a:srgbClr val="004D75"/>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2800" b="0"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t>GAAP</a:t>
            </a:r>
          </a:p>
        </p:txBody>
      </p:sp>
      <p:sp>
        <p:nvSpPr>
          <p:cNvPr id="6" name="Oval 5">
            <a:extLst>
              <a:ext uri="{FF2B5EF4-FFF2-40B4-BE49-F238E27FC236}">
                <a16:creationId xmlns:a16="http://schemas.microsoft.com/office/drawing/2014/main" id="{55275171-B47A-4F5A-A620-B7310F3B499D}"/>
              </a:ext>
            </a:extLst>
          </p:cNvPr>
          <p:cNvSpPr>
            <a:spLocks noChangeArrowheads="1"/>
          </p:cNvSpPr>
          <p:nvPr/>
        </p:nvSpPr>
        <p:spPr bwMode="auto">
          <a:xfrm>
            <a:off x="2477479" y="3543825"/>
            <a:ext cx="1871662" cy="914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rgbClr val="004D75"/>
                </a:solidFill>
                <a:latin typeface="Verdana" panose="020B0604030504040204" pitchFamily="34" charset="0"/>
                <a:cs typeface="Arial" panose="020B0604020202020204" pitchFamily="34" charset="0"/>
              </a:defRPr>
            </a:lvl1pPr>
            <a:lvl2pPr marL="742950" indent="-285750">
              <a:defRPr sz="2800">
                <a:solidFill>
                  <a:srgbClr val="004D75"/>
                </a:solidFill>
                <a:latin typeface="Verdana" panose="020B0604030504040204" pitchFamily="34" charset="0"/>
                <a:cs typeface="Arial" panose="020B0604020202020204" pitchFamily="34" charset="0"/>
              </a:defRPr>
            </a:lvl2pPr>
            <a:lvl3pPr marL="1143000" indent="-228600">
              <a:defRPr sz="2800">
                <a:solidFill>
                  <a:srgbClr val="004D75"/>
                </a:solidFill>
                <a:latin typeface="Verdana" panose="020B0604030504040204" pitchFamily="34" charset="0"/>
                <a:cs typeface="Arial" panose="020B0604020202020204" pitchFamily="34" charset="0"/>
              </a:defRPr>
            </a:lvl3pPr>
            <a:lvl4pPr marL="1600200" indent="-228600">
              <a:defRPr sz="2800">
                <a:solidFill>
                  <a:srgbClr val="004D75"/>
                </a:solidFill>
                <a:latin typeface="Verdana" panose="020B0604030504040204" pitchFamily="34" charset="0"/>
                <a:cs typeface="Arial" panose="020B0604020202020204" pitchFamily="34" charset="0"/>
              </a:defRPr>
            </a:lvl4pPr>
            <a:lvl5pPr marL="2057400" indent="-228600">
              <a:defRPr sz="2800">
                <a:solidFill>
                  <a:srgbClr val="004D75"/>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t>Accounting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t>Standards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t>(IFRS)</a:t>
            </a:r>
          </a:p>
        </p:txBody>
      </p:sp>
      <p:sp>
        <p:nvSpPr>
          <p:cNvPr id="7" name="Oval 6">
            <a:extLst>
              <a:ext uri="{FF2B5EF4-FFF2-40B4-BE49-F238E27FC236}">
                <a16:creationId xmlns:a16="http://schemas.microsoft.com/office/drawing/2014/main" id="{F12A8BC3-8D1F-44ED-BAFA-DB1068739E04}"/>
              </a:ext>
            </a:extLst>
          </p:cNvPr>
          <p:cNvSpPr>
            <a:spLocks noChangeArrowheads="1"/>
          </p:cNvSpPr>
          <p:nvPr/>
        </p:nvSpPr>
        <p:spPr bwMode="auto">
          <a:xfrm>
            <a:off x="7948796" y="3524370"/>
            <a:ext cx="1800225" cy="914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fontScale="85000" lnSpcReduction="10000"/>
          </a:bodyPr>
          <a:lstStyle>
            <a:lvl1pPr>
              <a:defRPr sz="2800">
                <a:solidFill>
                  <a:srgbClr val="004D75"/>
                </a:solidFill>
                <a:latin typeface="Verdana" panose="020B0604030504040204" pitchFamily="34" charset="0"/>
                <a:cs typeface="Arial" panose="020B0604020202020204" pitchFamily="34" charset="0"/>
              </a:defRPr>
            </a:lvl1pPr>
            <a:lvl2pPr marL="742950" indent="-285750">
              <a:defRPr sz="2800">
                <a:solidFill>
                  <a:srgbClr val="004D75"/>
                </a:solidFill>
                <a:latin typeface="Verdana" panose="020B0604030504040204" pitchFamily="34" charset="0"/>
                <a:cs typeface="Arial" panose="020B0604020202020204" pitchFamily="34" charset="0"/>
              </a:defRPr>
            </a:lvl2pPr>
            <a:lvl3pPr marL="1143000" indent="-228600">
              <a:defRPr sz="2800">
                <a:solidFill>
                  <a:srgbClr val="004D75"/>
                </a:solidFill>
                <a:latin typeface="Verdana" panose="020B0604030504040204" pitchFamily="34" charset="0"/>
                <a:cs typeface="Arial" panose="020B0604020202020204" pitchFamily="34" charset="0"/>
              </a:defRPr>
            </a:lvl3pPr>
            <a:lvl4pPr marL="1600200" indent="-228600">
              <a:defRPr sz="2800">
                <a:solidFill>
                  <a:srgbClr val="004D75"/>
                </a:solidFill>
                <a:latin typeface="Verdana" panose="020B0604030504040204" pitchFamily="34" charset="0"/>
                <a:cs typeface="Arial" panose="020B0604020202020204" pitchFamily="34" charset="0"/>
              </a:defRPr>
            </a:lvl4pPr>
            <a:lvl5pPr marL="2057400" indent="-228600">
              <a:defRPr sz="2800">
                <a:solidFill>
                  <a:srgbClr val="004D75"/>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t>Legislation by Sector</a:t>
            </a:r>
          </a:p>
        </p:txBody>
      </p:sp>
      <p:sp>
        <p:nvSpPr>
          <p:cNvPr id="8" name="Oval 7">
            <a:extLst>
              <a:ext uri="{FF2B5EF4-FFF2-40B4-BE49-F238E27FC236}">
                <a16:creationId xmlns:a16="http://schemas.microsoft.com/office/drawing/2014/main" id="{B55806AD-1A73-461C-AF55-BDF616C70F96}"/>
              </a:ext>
            </a:extLst>
          </p:cNvPr>
          <p:cNvSpPr>
            <a:spLocks noChangeArrowheads="1"/>
          </p:cNvSpPr>
          <p:nvPr/>
        </p:nvSpPr>
        <p:spPr bwMode="auto">
          <a:xfrm>
            <a:off x="5176228" y="4378673"/>
            <a:ext cx="1873250" cy="914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fontScale="62500" lnSpcReduction="20000"/>
          </a:bodyPr>
          <a:lstStyle>
            <a:lvl1pPr>
              <a:defRPr sz="2800">
                <a:solidFill>
                  <a:srgbClr val="004D75"/>
                </a:solidFill>
                <a:latin typeface="Verdana" panose="020B0604030504040204" pitchFamily="34" charset="0"/>
                <a:cs typeface="Arial" panose="020B0604020202020204" pitchFamily="34" charset="0"/>
              </a:defRPr>
            </a:lvl1pPr>
            <a:lvl2pPr marL="742950" indent="-285750">
              <a:defRPr sz="2800">
                <a:solidFill>
                  <a:srgbClr val="004D75"/>
                </a:solidFill>
                <a:latin typeface="Verdana" panose="020B0604030504040204" pitchFamily="34" charset="0"/>
                <a:cs typeface="Arial" panose="020B0604020202020204" pitchFamily="34" charset="0"/>
              </a:defRPr>
            </a:lvl2pPr>
            <a:lvl3pPr marL="1143000" indent="-228600">
              <a:defRPr sz="2800">
                <a:solidFill>
                  <a:srgbClr val="004D75"/>
                </a:solidFill>
                <a:latin typeface="Verdana" panose="020B0604030504040204" pitchFamily="34" charset="0"/>
                <a:cs typeface="Arial" panose="020B0604020202020204" pitchFamily="34" charset="0"/>
              </a:defRPr>
            </a:lvl3pPr>
            <a:lvl4pPr marL="1600200" indent="-228600">
              <a:defRPr sz="2800">
                <a:solidFill>
                  <a:srgbClr val="004D75"/>
                </a:solidFill>
                <a:latin typeface="Verdana" panose="020B0604030504040204" pitchFamily="34" charset="0"/>
                <a:cs typeface="Arial" panose="020B0604020202020204" pitchFamily="34" charset="0"/>
              </a:defRPr>
            </a:lvl4pPr>
            <a:lvl5pPr marL="2057400" indent="-228600">
              <a:defRPr sz="2800">
                <a:solidFill>
                  <a:srgbClr val="004D75"/>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t>Sector Specific Guidance/ Manuals</a:t>
            </a:r>
          </a:p>
        </p:txBody>
      </p:sp>
      <p:cxnSp>
        <p:nvCxnSpPr>
          <p:cNvPr id="9" name="AutoShape 8">
            <a:extLst>
              <a:ext uri="{FF2B5EF4-FFF2-40B4-BE49-F238E27FC236}">
                <a16:creationId xmlns:a16="http://schemas.microsoft.com/office/drawing/2014/main" id="{762A027D-0BD0-4022-9D28-77818A3231BD}"/>
              </a:ext>
            </a:extLst>
          </p:cNvPr>
          <p:cNvCxnSpPr>
            <a:cxnSpLocks noChangeShapeType="1"/>
            <a:stCxn id="5" idx="4"/>
            <a:endCxn id="6" idx="0"/>
          </p:cNvCxnSpPr>
          <p:nvPr/>
        </p:nvCxnSpPr>
        <p:spPr bwMode="auto">
          <a:xfrm flipH="1">
            <a:off x="3413310" y="2708977"/>
            <a:ext cx="2699544" cy="83484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AutoShape 9">
            <a:extLst>
              <a:ext uri="{FF2B5EF4-FFF2-40B4-BE49-F238E27FC236}">
                <a16:creationId xmlns:a16="http://schemas.microsoft.com/office/drawing/2014/main" id="{51134E66-238D-4AD3-86B4-50487C16B165}"/>
              </a:ext>
            </a:extLst>
          </p:cNvPr>
          <p:cNvCxnSpPr>
            <a:cxnSpLocks noChangeShapeType="1"/>
            <a:stCxn id="5" idx="4"/>
            <a:endCxn id="7" idx="0"/>
          </p:cNvCxnSpPr>
          <p:nvPr/>
        </p:nvCxnSpPr>
        <p:spPr bwMode="auto">
          <a:xfrm>
            <a:off x="6112854" y="2708977"/>
            <a:ext cx="2736055" cy="8153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AutoShape 10">
            <a:extLst>
              <a:ext uri="{FF2B5EF4-FFF2-40B4-BE49-F238E27FC236}">
                <a16:creationId xmlns:a16="http://schemas.microsoft.com/office/drawing/2014/main" id="{54845A6B-8E2F-40CC-940C-A10B642F5158}"/>
              </a:ext>
            </a:extLst>
          </p:cNvPr>
          <p:cNvCxnSpPr>
            <a:cxnSpLocks noChangeShapeType="1"/>
            <a:stCxn id="5" idx="4"/>
            <a:endCxn id="8" idx="0"/>
          </p:cNvCxnSpPr>
          <p:nvPr/>
        </p:nvCxnSpPr>
        <p:spPr bwMode="auto">
          <a:xfrm flipH="1">
            <a:off x="6112853" y="2708977"/>
            <a:ext cx="1" cy="166969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Rectangle 17">
            <a:extLst>
              <a:ext uri="{FF2B5EF4-FFF2-40B4-BE49-F238E27FC236}">
                <a16:creationId xmlns:a16="http://schemas.microsoft.com/office/drawing/2014/main" id="{4A36D2DB-10D5-4025-AF07-D417505B0907}"/>
              </a:ext>
            </a:extLst>
          </p:cNvPr>
          <p:cNvSpPr/>
          <p:nvPr/>
        </p:nvSpPr>
        <p:spPr>
          <a:xfrm>
            <a:off x="120618" y="3524370"/>
            <a:ext cx="1420237"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a:ln>
                  <a:noFill/>
                </a:ln>
                <a:solidFill>
                  <a:srgbClr val="FFFFFF"/>
                </a:solidFill>
                <a:effectLst/>
                <a:uLnTx/>
                <a:uFillTx/>
                <a:latin typeface="Arial" panose="020B0604020202020204"/>
                <a:ea typeface="+mn-ea"/>
                <a:cs typeface="+mn-cs"/>
              </a:rPr>
              <a:t>Financial Reporting Council</a:t>
            </a:r>
          </a:p>
        </p:txBody>
      </p:sp>
      <p:sp>
        <p:nvSpPr>
          <p:cNvPr id="19" name="Arrow: Right 18">
            <a:extLst>
              <a:ext uri="{FF2B5EF4-FFF2-40B4-BE49-F238E27FC236}">
                <a16:creationId xmlns:a16="http://schemas.microsoft.com/office/drawing/2014/main" id="{DE5237DC-8059-499B-854D-99B029B30D3A}"/>
              </a:ext>
            </a:extLst>
          </p:cNvPr>
          <p:cNvSpPr/>
          <p:nvPr/>
        </p:nvSpPr>
        <p:spPr>
          <a:xfrm>
            <a:off x="1700737" y="3858741"/>
            <a:ext cx="616860" cy="2845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3D57122C-8F22-42CA-A83F-AADF9C485A2E}"/>
              </a:ext>
            </a:extLst>
          </p:cNvPr>
          <p:cNvSpPr/>
          <p:nvPr/>
        </p:nvSpPr>
        <p:spPr>
          <a:xfrm>
            <a:off x="10530527" y="3563004"/>
            <a:ext cx="1540855"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a:ln>
                  <a:noFill/>
                </a:ln>
                <a:solidFill>
                  <a:srgbClr val="FFFFFF"/>
                </a:solidFill>
                <a:effectLst/>
                <a:uLnTx/>
                <a:uFillTx/>
                <a:latin typeface="Arial" panose="020B0604020202020204"/>
                <a:ea typeface="+mn-ea"/>
                <a:cs typeface="+mn-cs"/>
              </a:rPr>
              <a:t>UK Government</a:t>
            </a:r>
          </a:p>
        </p:txBody>
      </p:sp>
      <p:sp>
        <p:nvSpPr>
          <p:cNvPr id="24" name="Arrow: Right 23">
            <a:extLst>
              <a:ext uri="{FF2B5EF4-FFF2-40B4-BE49-F238E27FC236}">
                <a16:creationId xmlns:a16="http://schemas.microsoft.com/office/drawing/2014/main" id="{8F616B39-C0BD-4417-8788-A547D3EF66AE}"/>
              </a:ext>
            </a:extLst>
          </p:cNvPr>
          <p:cNvSpPr/>
          <p:nvPr/>
        </p:nvSpPr>
        <p:spPr>
          <a:xfrm rot="10800000">
            <a:off x="9831344" y="3836155"/>
            <a:ext cx="616860" cy="2845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Oval 14">
            <a:extLst>
              <a:ext uri="{FF2B5EF4-FFF2-40B4-BE49-F238E27FC236}">
                <a16:creationId xmlns:a16="http://schemas.microsoft.com/office/drawing/2014/main" id="{E74938D0-1D66-486D-9D8F-CAB0405BB1BD}"/>
              </a:ext>
            </a:extLst>
          </p:cNvPr>
          <p:cNvSpPr>
            <a:spLocks noChangeArrowheads="1"/>
          </p:cNvSpPr>
          <p:nvPr/>
        </p:nvSpPr>
        <p:spPr bwMode="auto">
          <a:xfrm>
            <a:off x="2477479" y="4860322"/>
            <a:ext cx="1871662" cy="914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fontScale="62500" lnSpcReduction="20000"/>
          </a:bodyPr>
          <a:lstStyle>
            <a:lvl1pPr>
              <a:defRPr sz="2800">
                <a:solidFill>
                  <a:srgbClr val="004D75"/>
                </a:solidFill>
                <a:latin typeface="Verdana" panose="020B0604030504040204" pitchFamily="34" charset="0"/>
                <a:cs typeface="Arial" panose="020B0604020202020204" pitchFamily="34" charset="0"/>
              </a:defRPr>
            </a:lvl1pPr>
            <a:lvl2pPr marL="742950" indent="-285750">
              <a:defRPr sz="2800">
                <a:solidFill>
                  <a:srgbClr val="004D75"/>
                </a:solidFill>
                <a:latin typeface="Verdana" panose="020B0604030504040204" pitchFamily="34" charset="0"/>
                <a:cs typeface="Arial" panose="020B0604020202020204" pitchFamily="34" charset="0"/>
              </a:defRPr>
            </a:lvl2pPr>
            <a:lvl3pPr marL="1143000" indent="-228600">
              <a:defRPr sz="2800">
                <a:solidFill>
                  <a:srgbClr val="004D75"/>
                </a:solidFill>
                <a:latin typeface="Verdana" panose="020B0604030504040204" pitchFamily="34" charset="0"/>
                <a:cs typeface="Arial" panose="020B0604020202020204" pitchFamily="34" charset="0"/>
              </a:defRPr>
            </a:lvl3pPr>
            <a:lvl4pPr marL="1600200" indent="-228600">
              <a:defRPr sz="2800">
                <a:solidFill>
                  <a:srgbClr val="004D75"/>
                </a:solidFill>
                <a:latin typeface="Verdana" panose="020B0604030504040204" pitchFamily="34" charset="0"/>
                <a:cs typeface="Arial" panose="020B0604020202020204" pitchFamily="34" charset="0"/>
              </a:defRPr>
            </a:lvl4pPr>
            <a:lvl5pPr marL="2057400" indent="-228600">
              <a:defRPr sz="2800">
                <a:solidFill>
                  <a:srgbClr val="004D75"/>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t>Statements of Recommended Practice (SORPs)</a:t>
            </a:r>
          </a:p>
        </p:txBody>
      </p:sp>
      <p:sp>
        <p:nvSpPr>
          <p:cNvPr id="16" name="Rectangle 15">
            <a:extLst>
              <a:ext uri="{FF2B5EF4-FFF2-40B4-BE49-F238E27FC236}">
                <a16:creationId xmlns:a16="http://schemas.microsoft.com/office/drawing/2014/main" id="{C6D28537-FA0B-475E-8E1B-D7F14AB96FE2}"/>
              </a:ext>
            </a:extLst>
          </p:cNvPr>
          <p:cNvSpPr/>
          <p:nvPr/>
        </p:nvSpPr>
        <p:spPr>
          <a:xfrm>
            <a:off x="116311" y="4765066"/>
            <a:ext cx="1420237"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a:ln>
                  <a:noFill/>
                </a:ln>
                <a:solidFill>
                  <a:srgbClr val="FFFFFF"/>
                </a:solidFill>
                <a:effectLst/>
                <a:uLnTx/>
                <a:uFillTx/>
                <a:latin typeface="Arial" panose="020B0604020202020204"/>
                <a:ea typeface="+mn-ea"/>
                <a:cs typeface="+mn-cs"/>
              </a:rPr>
              <a:t>CIPFA, CAPE &amp; FRAB</a:t>
            </a:r>
          </a:p>
        </p:txBody>
      </p:sp>
      <p:sp>
        <p:nvSpPr>
          <p:cNvPr id="17" name="Arrow: Right 16">
            <a:extLst>
              <a:ext uri="{FF2B5EF4-FFF2-40B4-BE49-F238E27FC236}">
                <a16:creationId xmlns:a16="http://schemas.microsoft.com/office/drawing/2014/main" id="{A885FF38-710A-4FFC-AFBA-DE809F96C9D9}"/>
              </a:ext>
            </a:extLst>
          </p:cNvPr>
          <p:cNvSpPr/>
          <p:nvPr/>
        </p:nvSpPr>
        <p:spPr>
          <a:xfrm>
            <a:off x="1700737" y="5117688"/>
            <a:ext cx="616860" cy="2845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8445877B-7249-43C5-B0F6-72C84E30D4CD}"/>
              </a:ext>
            </a:extLst>
          </p:cNvPr>
          <p:cNvSpPr/>
          <p:nvPr/>
        </p:nvSpPr>
        <p:spPr>
          <a:xfrm>
            <a:off x="120618" y="2189294"/>
            <a:ext cx="1420237"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a:ln>
                  <a:noFill/>
                </a:ln>
                <a:solidFill>
                  <a:srgbClr val="FFFFFF"/>
                </a:solidFill>
                <a:effectLst/>
                <a:uLnTx/>
                <a:uFillTx/>
                <a:latin typeface="Arial" panose="020B0604020202020204"/>
                <a:ea typeface="+mn-ea"/>
                <a:cs typeface="+mn-cs"/>
              </a:rPr>
              <a:t>International Accounting Standards Board</a:t>
            </a:r>
          </a:p>
        </p:txBody>
      </p:sp>
      <p:sp>
        <p:nvSpPr>
          <p:cNvPr id="2" name="Arrow: Down 1">
            <a:extLst>
              <a:ext uri="{FF2B5EF4-FFF2-40B4-BE49-F238E27FC236}">
                <a16:creationId xmlns:a16="http://schemas.microsoft.com/office/drawing/2014/main" id="{713D24EA-6106-4078-853C-E461287227AE}"/>
              </a:ext>
            </a:extLst>
          </p:cNvPr>
          <p:cNvSpPr/>
          <p:nvPr/>
        </p:nvSpPr>
        <p:spPr>
          <a:xfrm>
            <a:off x="691626" y="3143134"/>
            <a:ext cx="278218" cy="3025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06A18505-C580-413C-A565-73C6B2DCB4E1}"/>
              </a:ext>
            </a:extLst>
          </p:cNvPr>
          <p:cNvSpPr/>
          <p:nvPr/>
        </p:nvSpPr>
        <p:spPr>
          <a:xfrm>
            <a:off x="2591323" y="4512684"/>
            <a:ext cx="1643974" cy="28456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panose="020B0604020202020204"/>
                <a:ea typeface="+mn-ea"/>
                <a:cs typeface="+mn-cs"/>
              </a:rPr>
              <a:t>Interpretation</a:t>
            </a:r>
          </a:p>
        </p:txBody>
      </p:sp>
    </p:spTree>
    <p:extLst>
      <p:ext uri="{BB962C8B-B14F-4D97-AF65-F5344CB8AC3E}">
        <p14:creationId xmlns:p14="http://schemas.microsoft.com/office/powerpoint/2010/main" val="13213471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a graph with a skull and a red line&#10;&#10;Description automatically generated">
            <a:extLst>
              <a:ext uri="{FF2B5EF4-FFF2-40B4-BE49-F238E27FC236}">
                <a16:creationId xmlns:a16="http://schemas.microsoft.com/office/drawing/2014/main" id="{D4BFA4BF-BA22-6C1E-37A5-CEEBF4EB45D0}"/>
              </a:ext>
            </a:extLst>
          </p:cNvPr>
          <p:cNvPicPr>
            <a:picLocks noChangeAspect="1"/>
          </p:cNvPicPr>
          <p:nvPr/>
        </p:nvPicPr>
        <p:blipFill>
          <a:blip r:embed="rId2"/>
          <a:stretch>
            <a:fillRect/>
          </a:stretch>
        </p:blipFill>
        <p:spPr>
          <a:xfrm>
            <a:off x="98324" y="1824045"/>
            <a:ext cx="5177496" cy="4789184"/>
          </a:xfrm>
          <a:prstGeom prst="rect">
            <a:avLst/>
          </a:prstGeom>
        </p:spPr>
      </p:pic>
      <p:pic>
        <p:nvPicPr>
          <p:cNvPr id="7" name="Picture 6">
            <a:extLst>
              <a:ext uri="{FF2B5EF4-FFF2-40B4-BE49-F238E27FC236}">
                <a16:creationId xmlns:a16="http://schemas.microsoft.com/office/drawing/2014/main" id="{DD0B67DF-48FE-B533-6471-8FEC97F836C1}"/>
              </a:ext>
            </a:extLst>
          </p:cNvPr>
          <p:cNvPicPr>
            <a:picLocks noChangeAspect="1"/>
          </p:cNvPicPr>
          <p:nvPr/>
        </p:nvPicPr>
        <p:blipFill>
          <a:blip r:embed="rId3"/>
          <a:stretch>
            <a:fillRect/>
          </a:stretch>
        </p:blipFill>
        <p:spPr>
          <a:xfrm>
            <a:off x="5529328" y="1824045"/>
            <a:ext cx="6623340" cy="4789184"/>
          </a:xfrm>
          <a:prstGeom prst="rect">
            <a:avLst/>
          </a:prstGeom>
        </p:spPr>
      </p:pic>
      <p:sp>
        <p:nvSpPr>
          <p:cNvPr id="9" name="TextBox 8">
            <a:extLst>
              <a:ext uri="{FF2B5EF4-FFF2-40B4-BE49-F238E27FC236}">
                <a16:creationId xmlns:a16="http://schemas.microsoft.com/office/drawing/2014/main" id="{9FDD0FD6-73DA-4B88-1E2A-922D8DB09D0E}"/>
              </a:ext>
            </a:extLst>
          </p:cNvPr>
          <p:cNvSpPr txBox="1"/>
          <p:nvPr/>
        </p:nvSpPr>
        <p:spPr>
          <a:xfrm>
            <a:off x="9984511" y="2167546"/>
            <a:ext cx="1887494" cy="253916"/>
          </a:xfrm>
          <a:prstGeom prst="rect">
            <a:avLst/>
          </a:prstGeom>
          <a:noFill/>
        </p:spPr>
        <p:txBody>
          <a:bodyPr wrap="square">
            <a:spAutoFit/>
          </a:bodyPr>
          <a:lstStyle/>
          <a:p>
            <a:r>
              <a:rPr lang="en-GB" sz="1000">
                <a:hlinkClick r:id="rId4"/>
              </a:rPr>
              <a:t>Financial Times</a:t>
            </a:r>
            <a:r>
              <a:rPr lang="en-GB" sz="1000"/>
              <a:t> </a:t>
            </a:r>
            <a:r>
              <a:rPr lang="en-GB" sz="1000" b="0">
                <a:solidFill>
                  <a:schemeClr val="tx1"/>
                </a:solidFill>
              </a:rPr>
              <a:t>(July 2023)</a:t>
            </a:r>
            <a:endParaRPr lang="en-GB" sz="1000"/>
          </a:p>
        </p:txBody>
      </p:sp>
      <p:sp>
        <p:nvSpPr>
          <p:cNvPr id="11" name="TextBox 10">
            <a:extLst>
              <a:ext uri="{FF2B5EF4-FFF2-40B4-BE49-F238E27FC236}">
                <a16:creationId xmlns:a16="http://schemas.microsoft.com/office/drawing/2014/main" id="{5C70B4C1-B572-9CF9-320F-B2BC6F50344A}"/>
              </a:ext>
            </a:extLst>
          </p:cNvPr>
          <p:cNvSpPr txBox="1"/>
          <p:nvPr/>
        </p:nvSpPr>
        <p:spPr>
          <a:xfrm>
            <a:off x="319995" y="1952102"/>
            <a:ext cx="1952150" cy="430887"/>
          </a:xfrm>
          <a:prstGeom prst="rect">
            <a:avLst/>
          </a:prstGeom>
          <a:noFill/>
        </p:spPr>
        <p:txBody>
          <a:bodyPr wrap="square">
            <a:spAutoFit/>
          </a:bodyPr>
          <a:lstStyle/>
          <a:p>
            <a:r>
              <a:rPr lang="en-GB" sz="1100">
                <a:hlinkClick r:id="rId5"/>
              </a:rPr>
              <a:t>Rob Cowan - X (July 2015)</a:t>
            </a:r>
            <a:endParaRPr lang="en-GB" sz="1100"/>
          </a:p>
          <a:p>
            <a:endParaRPr lang="en-GB" sz="1100"/>
          </a:p>
        </p:txBody>
      </p:sp>
      <p:sp>
        <p:nvSpPr>
          <p:cNvPr id="13" name="Title 2">
            <a:extLst>
              <a:ext uri="{FF2B5EF4-FFF2-40B4-BE49-F238E27FC236}">
                <a16:creationId xmlns:a16="http://schemas.microsoft.com/office/drawing/2014/main" id="{D71FD8E5-CCCE-1617-5806-E7256A385BC5}"/>
              </a:ext>
            </a:extLst>
          </p:cNvPr>
          <p:cNvSpPr>
            <a:spLocks noGrp="1"/>
          </p:cNvSpPr>
          <p:nvPr>
            <p:ph type="title"/>
          </p:nvPr>
        </p:nvSpPr>
        <p:spPr>
          <a:xfrm>
            <a:off x="442912" y="800100"/>
            <a:ext cx="11306175" cy="1001983"/>
          </a:xfrm>
        </p:spPr>
        <p:txBody>
          <a:bodyPr/>
          <a:lstStyle/>
          <a:p>
            <a:r>
              <a:rPr lang="en-GB"/>
              <a:t>Graphs of Doom………..</a:t>
            </a:r>
          </a:p>
        </p:txBody>
      </p:sp>
    </p:spTree>
    <p:extLst>
      <p:ext uri="{BB962C8B-B14F-4D97-AF65-F5344CB8AC3E}">
        <p14:creationId xmlns:p14="http://schemas.microsoft.com/office/powerpoint/2010/main" val="180621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D5E87D-3EF0-24C4-5397-4C7124B6320C}"/>
              </a:ext>
            </a:extLst>
          </p:cNvPr>
          <p:cNvSpPr>
            <a:spLocks noGrp="1"/>
          </p:cNvSpPr>
          <p:nvPr>
            <p:ph type="title"/>
          </p:nvPr>
        </p:nvSpPr>
        <p:spPr>
          <a:xfrm>
            <a:off x="110837" y="1889991"/>
            <a:ext cx="3999346" cy="3299952"/>
          </a:xfrm>
        </p:spPr>
        <p:txBody>
          <a:bodyPr>
            <a:noAutofit/>
          </a:bodyPr>
          <a:lstStyle/>
          <a:p>
            <a:r>
              <a:rPr lang="en-GB" sz="2000" b="0">
                <a:solidFill>
                  <a:schemeClr val="tx1"/>
                </a:solidFill>
              </a:rPr>
              <a:t>Reductions in councils’ real-terms spending power since 2010 has tended to affect more deprived areas most acutely</a:t>
            </a:r>
            <a:br>
              <a:rPr lang="en-GB" sz="2000"/>
            </a:br>
            <a:br>
              <a:rPr lang="en-GB" sz="2000"/>
            </a:br>
            <a:r>
              <a:rPr lang="en-GB" sz="2000">
                <a:hlinkClick r:id="rId2"/>
              </a:rPr>
              <a:t>Financial Times</a:t>
            </a:r>
            <a:r>
              <a:rPr lang="en-GB" sz="2000"/>
              <a:t> </a:t>
            </a:r>
            <a:r>
              <a:rPr lang="en-GB" sz="2000" b="0">
                <a:solidFill>
                  <a:schemeClr val="tx1"/>
                </a:solidFill>
              </a:rPr>
              <a:t>(July 2023)</a:t>
            </a:r>
            <a:br>
              <a:rPr lang="en-GB" sz="2000"/>
            </a:br>
            <a:br>
              <a:rPr lang="en-GB" sz="2000"/>
            </a:br>
            <a:br>
              <a:rPr lang="en-GB" sz="2000"/>
            </a:br>
            <a:endParaRPr lang="en-GB" sz="2000"/>
          </a:p>
        </p:txBody>
      </p:sp>
      <p:pic>
        <p:nvPicPr>
          <p:cNvPr id="5" name="Picture 4">
            <a:extLst>
              <a:ext uri="{FF2B5EF4-FFF2-40B4-BE49-F238E27FC236}">
                <a16:creationId xmlns:a16="http://schemas.microsoft.com/office/drawing/2014/main" id="{D667B1EB-816E-F6C6-CF41-F8E283365692}"/>
              </a:ext>
            </a:extLst>
          </p:cNvPr>
          <p:cNvPicPr>
            <a:picLocks noChangeAspect="1"/>
          </p:cNvPicPr>
          <p:nvPr/>
        </p:nvPicPr>
        <p:blipFill>
          <a:blip r:embed="rId3"/>
          <a:stretch>
            <a:fillRect/>
          </a:stretch>
        </p:blipFill>
        <p:spPr>
          <a:xfrm>
            <a:off x="4645891" y="481310"/>
            <a:ext cx="7309674" cy="6241412"/>
          </a:xfrm>
          <a:prstGeom prst="rect">
            <a:avLst/>
          </a:prstGeom>
        </p:spPr>
      </p:pic>
    </p:spTree>
    <p:extLst>
      <p:ext uri="{BB962C8B-B14F-4D97-AF65-F5344CB8AC3E}">
        <p14:creationId xmlns:p14="http://schemas.microsoft.com/office/powerpoint/2010/main" val="315043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 shot of a graph&#10;&#10;Description automatically generated">
            <a:extLst>
              <a:ext uri="{FF2B5EF4-FFF2-40B4-BE49-F238E27FC236}">
                <a16:creationId xmlns:a16="http://schemas.microsoft.com/office/drawing/2014/main" id="{15706ED2-CE94-5758-A299-E89763981319}"/>
              </a:ext>
            </a:extLst>
          </p:cNvPr>
          <p:cNvPicPr>
            <a:picLocks noGrp="1" noChangeAspect="1"/>
          </p:cNvPicPr>
          <p:nvPr>
            <p:ph sz="half" idx="1"/>
          </p:nvPr>
        </p:nvPicPr>
        <p:blipFill>
          <a:blip r:embed="rId2"/>
          <a:stretch>
            <a:fillRect/>
          </a:stretch>
        </p:blipFill>
        <p:spPr>
          <a:xfrm>
            <a:off x="2287870" y="491612"/>
            <a:ext cx="9879257" cy="5289755"/>
          </a:xfrm>
        </p:spPr>
      </p:pic>
      <p:sp>
        <p:nvSpPr>
          <p:cNvPr id="6" name="Title 2">
            <a:extLst>
              <a:ext uri="{FF2B5EF4-FFF2-40B4-BE49-F238E27FC236}">
                <a16:creationId xmlns:a16="http://schemas.microsoft.com/office/drawing/2014/main" id="{11D66B6C-844F-7262-D412-0FC8459ABCE9}"/>
              </a:ext>
            </a:extLst>
          </p:cNvPr>
          <p:cNvSpPr>
            <a:spLocks noGrp="1"/>
          </p:cNvSpPr>
          <p:nvPr>
            <p:ph type="title"/>
          </p:nvPr>
        </p:nvSpPr>
        <p:spPr>
          <a:xfrm>
            <a:off x="107773" y="2198321"/>
            <a:ext cx="2101439" cy="2078711"/>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lnSpc>
                <a:spcPct val="90000"/>
              </a:lnSpc>
            </a:pPr>
            <a:r>
              <a:rPr lang="en-US" sz="1800" kern="1200">
                <a:solidFill>
                  <a:schemeClr val="bg1"/>
                </a:solidFill>
                <a:latin typeface="+mj-lt"/>
                <a:ea typeface="+mj-ea"/>
                <a:cs typeface="+mj-cs"/>
              </a:rPr>
              <a:t>Timeline</a:t>
            </a:r>
            <a:br>
              <a:rPr lang="en-US" sz="1800" kern="1200">
                <a:solidFill>
                  <a:schemeClr val="bg1"/>
                </a:solidFill>
                <a:latin typeface="+mj-lt"/>
                <a:ea typeface="+mj-ea"/>
                <a:cs typeface="+mj-cs"/>
              </a:rPr>
            </a:br>
            <a:br>
              <a:rPr lang="en-US" sz="1800" kern="1200">
                <a:solidFill>
                  <a:schemeClr val="bg1"/>
                </a:solidFill>
                <a:latin typeface="+mj-lt"/>
                <a:ea typeface="+mj-ea"/>
                <a:cs typeface="+mj-cs"/>
              </a:rPr>
            </a:br>
            <a:r>
              <a:rPr lang="en-US" sz="1800" kern="1200">
                <a:solidFill>
                  <a:schemeClr val="bg1"/>
                </a:solidFill>
                <a:latin typeface="+mj-lt"/>
                <a:ea typeface="+mj-ea"/>
                <a:cs typeface="+mj-cs"/>
              </a:rPr>
              <a:t>Section 114 Notices</a:t>
            </a:r>
          </a:p>
        </p:txBody>
      </p:sp>
    </p:spTree>
    <p:extLst>
      <p:ext uri="{BB962C8B-B14F-4D97-AF65-F5344CB8AC3E}">
        <p14:creationId xmlns:p14="http://schemas.microsoft.com/office/powerpoint/2010/main" val="16898674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1ECD64-D3ED-673C-BDDE-C69C25467D30}"/>
              </a:ext>
            </a:extLst>
          </p:cNvPr>
          <p:cNvSpPr>
            <a:spLocks noGrp="1"/>
          </p:cNvSpPr>
          <p:nvPr>
            <p:ph sz="half" idx="1"/>
          </p:nvPr>
        </p:nvSpPr>
        <p:spPr/>
        <p:txBody>
          <a:bodyPr/>
          <a:lstStyle/>
          <a:p>
            <a:r>
              <a:rPr lang="en-GB"/>
              <a:t>There have been a number of reports on the state of local government finance, some links to which are below and in NOW</a:t>
            </a:r>
          </a:p>
          <a:p>
            <a:r>
              <a:rPr lang="en-GB"/>
              <a:t>The next few slides draw some key points from some of these</a:t>
            </a:r>
          </a:p>
          <a:p>
            <a:r>
              <a:rPr lang="en-GB">
                <a:hlinkClick r:id="rId2"/>
              </a:rPr>
              <a:t>LGIU-The State of Local Government Finance 2023</a:t>
            </a:r>
            <a:endParaRPr lang="en-GB"/>
          </a:p>
          <a:p>
            <a:r>
              <a:rPr lang="en-GB">
                <a:hlinkClick r:id="rId3"/>
              </a:rPr>
              <a:t>NAO - Financial sustainability of local authorities 2018</a:t>
            </a:r>
            <a:endParaRPr lang="en-GB"/>
          </a:p>
          <a:p>
            <a:r>
              <a:rPr lang="en-GB">
                <a:hlinkClick r:id="rId4"/>
              </a:rPr>
              <a:t>House of Commons Library - Local Government Finances</a:t>
            </a:r>
            <a:endParaRPr lang="en-GB"/>
          </a:p>
          <a:p>
            <a:r>
              <a:rPr lang="en-GB">
                <a:hlinkClick r:id="rId5"/>
              </a:rPr>
              <a:t>National Audit Office - Sustainability Visualisation Dashboards</a:t>
            </a:r>
            <a:r>
              <a:rPr lang="en-GB"/>
              <a:t> </a:t>
            </a:r>
          </a:p>
          <a:p>
            <a:endParaRPr lang="en-GB"/>
          </a:p>
        </p:txBody>
      </p:sp>
      <p:sp>
        <p:nvSpPr>
          <p:cNvPr id="3" name="Title 2">
            <a:extLst>
              <a:ext uri="{FF2B5EF4-FFF2-40B4-BE49-F238E27FC236}">
                <a16:creationId xmlns:a16="http://schemas.microsoft.com/office/drawing/2014/main" id="{F598EB2C-28F3-9F56-FA37-EFD99A13B336}"/>
              </a:ext>
            </a:extLst>
          </p:cNvPr>
          <p:cNvSpPr>
            <a:spLocks noGrp="1"/>
          </p:cNvSpPr>
          <p:nvPr>
            <p:ph type="title"/>
          </p:nvPr>
        </p:nvSpPr>
        <p:spPr/>
        <p:txBody>
          <a:bodyPr/>
          <a:lstStyle/>
          <a:p>
            <a:r>
              <a:rPr lang="en-GB"/>
              <a:t>Some useful resources</a:t>
            </a:r>
          </a:p>
        </p:txBody>
      </p:sp>
    </p:spTree>
    <p:extLst>
      <p:ext uri="{BB962C8B-B14F-4D97-AF65-F5344CB8AC3E}">
        <p14:creationId xmlns:p14="http://schemas.microsoft.com/office/powerpoint/2010/main" val="2046560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70D15C6B-F091-B872-80A2-F0A39F2B7D8A}"/>
              </a:ext>
            </a:extLst>
          </p:cNvPr>
          <p:cNvSpPr>
            <a:spLocks noGrp="1"/>
          </p:cNvSpPr>
          <p:nvPr>
            <p:ph type="title"/>
          </p:nvPr>
        </p:nvSpPr>
        <p:spPr>
          <a:xfrm>
            <a:off x="1014140" y="1450655"/>
            <a:ext cx="4230959" cy="3956690"/>
          </a:xfrm>
        </p:spPr>
        <p:txBody>
          <a:bodyPr anchor="ctr">
            <a:normAutofit fontScale="90000"/>
          </a:bodyPr>
          <a:lstStyle/>
          <a:p>
            <a:r>
              <a:rPr lang="en-GB" sz="3600" b="1">
                <a:solidFill>
                  <a:schemeClr val="bg1"/>
                </a:solidFill>
              </a:rPr>
              <a:t>Leading Governmental Financial Resilience</a:t>
            </a:r>
            <a:br>
              <a:rPr lang="en-GB" sz="3200" b="1">
                <a:solidFill>
                  <a:schemeClr val="bg1"/>
                </a:solidFill>
              </a:rPr>
            </a:br>
            <a:br>
              <a:rPr lang="en-GB" sz="3200" b="1">
                <a:solidFill>
                  <a:schemeClr val="bg1"/>
                </a:solidFill>
              </a:rPr>
            </a:br>
            <a:br>
              <a:rPr lang="en-GB" sz="3200" b="1">
                <a:solidFill>
                  <a:schemeClr val="bg1"/>
                </a:solidFill>
              </a:rPr>
            </a:br>
            <a:r>
              <a:rPr lang="en-GB" sz="3100" b="1">
                <a:solidFill>
                  <a:schemeClr val="bg1"/>
                </a:solidFill>
              </a:rPr>
              <a:t>The context of public finances and performance management in England</a:t>
            </a:r>
          </a:p>
        </p:txBody>
      </p:sp>
      <p:cxnSp>
        <p:nvCxnSpPr>
          <p:cNvPr id="28" name="Straight Connector 27">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CB08A46-E135-9006-DDDB-28572D51A973}"/>
              </a:ext>
            </a:extLst>
          </p:cNvPr>
          <p:cNvSpPr>
            <a:spLocks noGrp="1"/>
          </p:cNvSpPr>
          <p:nvPr>
            <p:ph idx="1"/>
          </p:nvPr>
        </p:nvSpPr>
        <p:spPr>
          <a:xfrm>
            <a:off x="5816600" y="1108061"/>
            <a:ext cx="5588000" cy="4571972"/>
          </a:xfrm>
        </p:spPr>
        <p:txBody>
          <a:bodyPr anchor="ctr">
            <a:normAutofit/>
          </a:bodyPr>
          <a:lstStyle/>
          <a:p>
            <a:endParaRPr lang="en-GB" sz="2000">
              <a:solidFill>
                <a:schemeClr val="bg1"/>
              </a:solidFill>
            </a:endParaRPr>
          </a:p>
          <a:p>
            <a:endParaRPr lang="en-GB" sz="2000">
              <a:solidFill>
                <a:schemeClr val="bg1"/>
              </a:solidFill>
            </a:endParaRPr>
          </a:p>
          <a:p>
            <a:endParaRPr lang="en-GB" sz="2000">
              <a:solidFill>
                <a:schemeClr val="bg1"/>
              </a:solidFill>
            </a:endParaRPr>
          </a:p>
          <a:p>
            <a:endParaRPr lang="en-GB" sz="2000">
              <a:solidFill>
                <a:schemeClr val="bg1"/>
              </a:solidFill>
            </a:endParaRPr>
          </a:p>
          <a:p>
            <a:pPr marL="0" indent="0">
              <a:buNone/>
            </a:pPr>
            <a:r>
              <a:rPr lang="en-GB" sz="2000">
                <a:solidFill>
                  <a:schemeClr val="bg1"/>
                </a:solidFill>
              </a:rPr>
              <a:t>Peter Murphy </a:t>
            </a:r>
          </a:p>
          <a:p>
            <a:pPr marL="0" indent="0">
              <a:buNone/>
            </a:pPr>
            <a:r>
              <a:rPr lang="en-GB" sz="1600">
                <a:solidFill>
                  <a:schemeClr val="bg1"/>
                </a:solidFill>
              </a:rPr>
              <a:t>BA, MA, PhD, FETC, MRTPI, CISPA, FEAH, FRSA FJUC, </a:t>
            </a:r>
            <a:r>
              <a:rPr lang="en-GB" sz="1600" err="1">
                <a:solidFill>
                  <a:schemeClr val="bg1"/>
                </a:solidFill>
              </a:rPr>
              <a:t>FAssSS</a:t>
            </a:r>
            <a:r>
              <a:rPr lang="en-GB" sz="1600">
                <a:solidFill>
                  <a:schemeClr val="bg1"/>
                </a:solidFill>
              </a:rPr>
              <a:t>.</a:t>
            </a:r>
          </a:p>
          <a:p>
            <a:pPr marL="0" indent="0">
              <a:buNone/>
            </a:pPr>
            <a:r>
              <a:rPr lang="en-GB" sz="1600">
                <a:solidFill>
                  <a:schemeClr val="bg1"/>
                </a:solidFill>
              </a:rPr>
              <a:t>Professor of Public Policy and Management</a:t>
            </a:r>
          </a:p>
          <a:p>
            <a:pPr marL="0" indent="0">
              <a:buNone/>
            </a:pPr>
            <a:r>
              <a:rPr lang="en-GB" sz="1600">
                <a:solidFill>
                  <a:schemeClr val="bg1"/>
                </a:solidFill>
              </a:rPr>
              <a:t>Nottingham Business School</a:t>
            </a:r>
          </a:p>
          <a:p>
            <a:pPr marL="0" indent="0">
              <a:buNone/>
            </a:pPr>
            <a:r>
              <a:rPr lang="en-GB" sz="1600">
                <a:solidFill>
                  <a:schemeClr val="bg1"/>
                </a:solidFill>
              </a:rPr>
              <a:t>Visiting Professor </a:t>
            </a:r>
            <a:r>
              <a:rPr lang="en-GB" sz="1600" err="1">
                <a:solidFill>
                  <a:schemeClr val="bg1"/>
                </a:solidFill>
              </a:rPr>
              <a:t>Kwansei</a:t>
            </a:r>
            <a:r>
              <a:rPr lang="en-GB" sz="1600">
                <a:solidFill>
                  <a:schemeClr val="bg1"/>
                </a:solidFill>
              </a:rPr>
              <a:t> </a:t>
            </a:r>
            <a:r>
              <a:rPr lang="en-GB" sz="1600" err="1">
                <a:solidFill>
                  <a:schemeClr val="bg1"/>
                </a:solidFill>
              </a:rPr>
              <a:t>Gakuin</a:t>
            </a:r>
            <a:r>
              <a:rPr lang="en-GB" sz="1600">
                <a:solidFill>
                  <a:schemeClr val="bg1"/>
                </a:solidFill>
              </a:rPr>
              <a:t> University  </a:t>
            </a:r>
          </a:p>
        </p:txBody>
      </p:sp>
    </p:spTree>
    <p:extLst>
      <p:ext uri="{BB962C8B-B14F-4D97-AF65-F5344CB8AC3E}">
        <p14:creationId xmlns:p14="http://schemas.microsoft.com/office/powerpoint/2010/main" val="261988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E576CE2-2A12-3838-51C5-91A508C20A2B}"/>
              </a:ext>
            </a:extLst>
          </p:cNvPr>
          <p:cNvPicPr>
            <a:picLocks noGrp="1" noChangeAspect="1"/>
          </p:cNvPicPr>
          <p:nvPr>
            <p:ph sz="half" idx="1"/>
          </p:nvPr>
        </p:nvPicPr>
        <p:blipFill>
          <a:blip r:embed="rId2"/>
          <a:stretch>
            <a:fillRect/>
          </a:stretch>
        </p:blipFill>
        <p:spPr>
          <a:xfrm>
            <a:off x="3109254" y="1675377"/>
            <a:ext cx="6734354" cy="4888199"/>
          </a:xfrm>
        </p:spPr>
      </p:pic>
      <p:sp>
        <p:nvSpPr>
          <p:cNvPr id="3" name="Title 2">
            <a:extLst>
              <a:ext uri="{FF2B5EF4-FFF2-40B4-BE49-F238E27FC236}">
                <a16:creationId xmlns:a16="http://schemas.microsoft.com/office/drawing/2014/main" id="{C5D8A660-7B4C-BAAE-C182-625E8E9B4F82}"/>
              </a:ext>
            </a:extLst>
          </p:cNvPr>
          <p:cNvSpPr>
            <a:spLocks noGrp="1"/>
          </p:cNvSpPr>
          <p:nvPr>
            <p:ph type="title"/>
          </p:nvPr>
        </p:nvSpPr>
        <p:spPr/>
        <p:txBody>
          <a:bodyPr/>
          <a:lstStyle/>
          <a:p>
            <a:r>
              <a:rPr lang="en-GB" err="1"/>
              <a:t>LGiU</a:t>
            </a:r>
            <a:r>
              <a:rPr lang="en-GB"/>
              <a:t> – State of Local Government 2023</a:t>
            </a:r>
          </a:p>
        </p:txBody>
      </p:sp>
      <p:sp>
        <p:nvSpPr>
          <p:cNvPr id="6" name="TextBox 5">
            <a:extLst>
              <a:ext uri="{FF2B5EF4-FFF2-40B4-BE49-F238E27FC236}">
                <a16:creationId xmlns:a16="http://schemas.microsoft.com/office/drawing/2014/main" id="{EEE6E113-92F2-688D-064C-144C9EF263D1}"/>
              </a:ext>
            </a:extLst>
          </p:cNvPr>
          <p:cNvSpPr txBox="1"/>
          <p:nvPr/>
        </p:nvSpPr>
        <p:spPr>
          <a:xfrm>
            <a:off x="859168" y="2773885"/>
            <a:ext cx="914400" cy="914400"/>
          </a:xfrm>
          <a:prstGeom prst="rect">
            <a:avLst/>
          </a:prstGeom>
          <a:noFill/>
        </p:spPr>
        <p:txBody>
          <a:bodyPr wrap="none" lIns="0" tIns="0" rIns="0" bIns="0" rtlCol="0" anchor="b" anchorCtr="0">
            <a:normAutofit/>
          </a:bodyPr>
          <a:lstStyle/>
          <a:p>
            <a:pPr algn="r"/>
            <a:r>
              <a:rPr lang="en-GB"/>
              <a:t>138 Councils</a:t>
            </a:r>
          </a:p>
        </p:txBody>
      </p:sp>
    </p:spTree>
    <p:extLst>
      <p:ext uri="{BB962C8B-B14F-4D97-AF65-F5344CB8AC3E}">
        <p14:creationId xmlns:p14="http://schemas.microsoft.com/office/powerpoint/2010/main" val="12392063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BFF982A-0975-922F-0B8A-7C3B0C7F4EB2}"/>
              </a:ext>
            </a:extLst>
          </p:cNvPr>
          <p:cNvPicPr>
            <a:picLocks noGrp="1" noChangeAspect="1"/>
          </p:cNvPicPr>
          <p:nvPr>
            <p:ph sz="half" idx="1"/>
          </p:nvPr>
        </p:nvPicPr>
        <p:blipFill>
          <a:blip r:embed="rId2"/>
          <a:stretch>
            <a:fillRect/>
          </a:stretch>
        </p:blipFill>
        <p:spPr>
          <a:xfrm>
            <a:off x="3513666" y="1557832"/>
            <a:ext cx="7146475" cy="5131404"/>
          </a:xfrm>
        </p:spPr>
      </p:pic>
      <p:sp>
        <p:nvSpPr>
          <p:cNvPr id="3" name="Title 2">
            <a:extLst>
              <a:ext uri="{FF2B5EF4-FFF2-40B4-BE49-F238E27FC236}">
                <a16:creationId xmlns:a16="http://schemas.microsoft.com/office/drawing/2014/main" id="{C5D8A660-7B4C-BAAE-C182-625E8E9B4F82}"/>
              </a:ext>
            </a:extLst>
          </p:cNvPr>
          <p:cNvSpPr>
            <a:spLocks noGrp="1"/>
          </p:cNvSpPr>
          <p:nvPr>
            <p:ph type="title"/>
          </p:nvPr>
        </p:nvSpPr>
        <p:spPr/>
        <p:txBody>
          <a:bodyPr/>
          <a:lstStyle/>
          <a:p>
            <a:r>
              <a:rPr lang="en-GB" err="1"/>
              <a:t>LGiU</a:t>
            </a:r>
            <a:r>
              <a:rPr lang="en-GB"/>
              <a:t> – State of Local Government 2023</a:t>
            </a:r>
          </a:p>
        </p:txBody>
      </p:sp>
    </p:spTree>
    <p:extLst>
      <p:ext uri="{BB962C8B-B14F-4D97-AF65-F5344CB8AC3E}">
        <p14:creationId xmlns:p14="http://schemas.microsoft.com/office/powerpoint/2010/main" val="40420506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D8A660-7B4C-BAAE-C182-625E8E9B4F82}"/>
              </a:ext>
            </a:extLst>
          </p:cNvPr>
          <p:cNvSpPr>
            <a:spLocks noGrp="1"/>
          </p:cNvSpPr>
          <p:nvPr>
            <p:ph type="title"/>
          </p:nvPr>
        </p:nvSpPr>
        <p:spPr>
          <a:xfrm>
            <a:off x="442912" y="585309"/>
            <a:ext cx="11306175" cy="1001983"/>
          </a:xfrm>
        </p:spPr>
        <p:txBody>
          <a:bodyPr>
            <a:normAutofit/>
          </a:bodyPr>
          <a:lstStyle/>
          <a:p>
            <a:r>
              <a:rPr lang="en-GB"/>
              <a:t>NAO – Financial Sustainability Dashboard</a:t>
            </a:r>
          </a:p>
        </p:txBody>
      </p:sp>
      <p:pic>
        <p:nvPicPr>
          <p:cNvPr id="8" name="Content Placeholder 7">
            <a:extLst>
              <a:ext uri="{FF2B5EF4-FFF2-40B4-BE49-F238E27FC236}">
                <a16:creationId xmlns:a16="http://schemas.microsoft.com/office/drawing/2014/main" id="{EEC3944F-B0B5-E299-51BB-0BCC9274F70D}"/>
              </a:ext>
            </a:extLst>
          </p:cNvPr>
          <p:cNvPicPr>
            <a:picLocks noGrp="1" noChangeAspect="1"/>
          </p:cNvPicPr>
          <p:nvPr>
            <p:ph sz="half" idx="1"/>
          </p:nvPr>
        </p:nvPicPr>
        <p:blipFill>
          <a:blip r:embed="rId2"/>
          <a:stretch>
            <a:fillRect/>
          </a:stretch>
        </p:blipFill>
        <p:spPr>
          <a:xfrm>
            <a:off x="171502" y="1587291"/>
            <a:ext cx="5984246" cy="5112049"/>
          </a:xfrm>
        </p:spPr>
      </p:pic>
      <p:pic>
        <p:nvPicPr>
          <p:cNvPr id="10" name="Picture 9">
            <a:extLst>
              <a:ext uri="{FF2B5EF4-FFF2-40B4-BE49-F238E27FC236}">
                <a16:creationId xmlns:a16="http://schemas.microsoft.com/office/drawing/2014/main" id="{5143F030-A8DA-B87E-A2AF-2E0F23C487E4}"/>
              </a:ext>
            </a:extLst>
          </p:cNvPr>
          <p:cNvPicPr>
            <a:picLocks noChangeAspect="1"/>
          </p:cNvPicPr>
          <p:nvPr/>
        </p:nvPicPr>
        <p:blipFill>
          <a:blip r:embed="rId3"/>
          <a:stretch>
            <a:fillRect/>
          </a:stretch>
        </p:blipFill>
        <p:spPr>
          <a:xfrm>
            <a:off x="6155748" y="1587292"/>
            <a:ext cx="6004246" cy="5112049"/>
          </a:xfrm>
          <a:prstGeom prst="rect">
            <a:avLst/>
          </a:prstGeom>
        </p:spPr>
      </p:pic>
    </p:spTree>
    <p:extLst>
      <p:ext uri="{BB962C8B-B14F-4D97-AF65-F5344CB8AC3E}">
        <p14:creationId xmlns:p14="http://schemas.microsoft.com/office/powerpoint/2010/main" val="3208182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CB71691-59B2-5CAB-264A-B02A35D44207}"/>
              </a:ext>
            </a:extLst>
          </p:cNvPr>
          <p:cNvPicPr>
            <a:picLocks noGrp="1" noChangeAspect="1"/>
          </p:cNvPicPr>
          <p:nvPr>
            <p:ph sz="half" idx="1"/>
          </p:nvPr>
        </p:nvPicPr>
        <p:blipFill>
          <a:blip r:embed="rId2"/>
          <a:stretch>
            <a:fillRect/>
          </a:stretch>
        </p:blipFill>
        <p:spPr>
          <a:xfrm>
            <a:off x="6156218" y="1663104"/>
            <a:ext cx="5807793" cy="4956450"/>
          </a:xfrm>
        </p:spPr>
      </p:pic>
      <p:sp>
        <p:nvSpPr>
          <p:cNvPr id="3" name="Title 2">
            <a:extLst>
              <a:ext uri="{FF2B5EF4-FFF2-40B4-BE49-F238E27FC236}">
                <a16:creationId xmlns:a16="http://schemas.microsoft.com/office/drawing/2014/main" id="{C5D8A660-7B4C-BAAE-C182-625E8E9B4F82}"/>
              </a:ext>
            </a:extLst>
          </p:cNvPr>
          <p:cNvSpPr>
            <a:spLocks noGrp="1"/>
          </p:cNvSpPr>
          <p:nvPr>
            <p:ph type="title"/>
          </p:nvPr>
        </p:nvSpPr>
        <p:spPr>
          <a:xfrm>
            <a:off x="442912" y="585309"/>
            <a:ext cx="11306175" cy="1001983"/>
          </a:xfrm>
        </p:spPr>
        <p:txBody>
          <a:bodyPr>
            <a:normAutofit/>
          </a:bodyPr>
          <a:lstStyle/>
          <a:p>
            <a:r>
              <a:rPr lang="en-GB"/>
              <a:t>NAO – Financial Sustainability Dashboard</a:t>
            </a:r>
          </a:p>
        </p:txBody>
      </p:sp>
      <p:pic>
        <p:nvPicPr>
          <p:cNvPr id="7" name="Picture 6">
            <a:extLst>
              <a:ext uri="{FF2B5EF4-FFF2-40B4-BE49-F238E27FC236}">
                <a16:creationId xmlns:a16="http://schemas.microsoft.com/office/drawing/2014/main" id="{04B91BFA-76E0-0974-AE14-B630733C3957}"/>
              </a:ext>
            </a:extLst>
          </p:cNvPr>
          <p:cNvPicPr>
            <a:picLocks noChangeAspect="1"/>
          </p:cNvPicPr>
          <p:nvPr/>
        </p:nvPicPr>
        <p:blipFill>
          <a:blip r:embed="rId3"/>
          <a:stretch>
            <a:fillRect/>
          </a:stretch>
        </p:blipFill>
        <p:spPr>
          <a:xfrm>
            <a:off x="352961" y="1663103"/>
            <a:ext cx="5826976" cy="4949420"/>
          </a:xfrm>
          <a:prstGeom prst="rect">
            <a:avLst/>
          </a:prstGeom>
        </p:spPr>
      </p:pic>
    </p:spTree>
    <p:extLst>
      <p:ext uri="{BB962C8B-B14F-4D97-AF65-F5344CB8AC3E}">
        <p14:creationId xmlns:p14="http://schemas.microsoft.com/office/powerpoint/2010/main" val="419890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AF4728-0B52-B5E5-E45D-74D0EBF30DC7}"/>
              </a:ext>
            </a:extLst>
          </p:cNvPr>
          <p:cNvSpPr>
            <a:spLocks noGrp="1"/>
          </p:cNvSpPr>
          <p:nvPr>
            <p:ph type="ctrTitle"/>
          </p:nvPr>
        </p:nvSpPr>
        <p:spPr/>
        <p:txBody>
          <a:bodyPr>
            <a:normAutofit fontScale="90000"/>
          </a:bodyPr>
          <a:lstStyle/>
          <a:p>
            <a:r>
              <a:rPr lang="en-GB"/>
              <a:t>Financial Resilience Tools for Local Authorities</a:t>
            </a:r>
          </a:p>
        </p:txBody>
      </p:sp>
      <p:sp>
        <p:nvSpPr>
          <p:cNvPr id="5" name="Subtitle 4">
            <a:extLst>
              <a:ext uri="{FF2B5EF4-FFF2-40B4-BE49-F238E27FC236}">
                <a16:creationId xmlns:a16="http://schemas.microsoft.com/office/drawing/2014/main" id="{379B7FB0-57FA-72A6-3210-F3E6D3937FD2}"/>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34789403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6CB03A-FCEB-9C9C-9115-E75E9EBBED45}"/>
              </a:ext>
            </a:extLst>
          </p:cNvPr>
          <p:cNvSpPr>
            <a:spLocks noGrp="1"/>
          </p:cNvSpPr>
          <p:nvPr>
            <p:ph sz="half" idx="1"/>
          </p:nvPr>
        </p:nvSpPr>
        <p:spPr/>
        <p:txBody>
          <a:bodyPr/>
          <a:lstStyle/>
          <a:p>
            <a:r>
              <a:rPr lang="en-GB"/>
              <a:t>Both tools look at the financial sustainability but with slightly different perspectives</a:t>
            </a:r>
          </a:p>
          <a:p>
            <a:endParaRPr lang="en-GB"/>
          </a:p>
          <a:p>
            <a:r>
              <a:rPr lang="en-GB">
                <a:hlinkClick r:id="rId2"/>
              </a:rPr>
              <a:t>CIPFA Financial Resilience Index</a:t>
            </a:r>
            <a:r>
              <a:rPr lang="en-GB"/>
              <a:t> </a:t>
            </a:r>
          </a:p>
          <a:p>
            <a:pPr lvl="1"/>
            <a:r>
              <a:rPr lang="en-GB" b="1"/>
              <a:t>Current data with some comparators, all LAs, Focuses on 9 key metrics</a:t>
            </a:r>
          </a:p>
          <a:p>
            <a:r>
              <a:rPr lang="en-GB">
                <a:hlinkClick r:id="rId3"/>
              </a:rPr>
              <a:t>National Audit Office - Sustainability Visualisation Dashboards</a:t>
            </a:r>
            <a:r>
              <a:rPr lang="en-GB"/>
              <a:t> </a:t>
            </a:r>
          </a:p>
          <a:p>
            <a:pPr lvl="1"/>
            <a:r>
              <a:rPr lang="en-GB"/>
              <a:t>Data between 2010 and 2019, all LAs across 6 Dashboards</a:t>
            </a:r>
          </a:p>
        </p:txBody>
      </p:sp>
      <p:sp>
        <p:nvSpPr>
          <p:cNvPr id="3" name="Title 2">
            <a:extLst>
              <a:ext uri="{FF2B5EF4-FFF2-40B4-BE49-F238E27FC236}">
                <a16:creationId xmlns:a16="http://schemas.microsoft.com/office/drawing/2014/main" id="{67CFC9E2-E076-6CFD-57DD-E67B04847A79}"/>
              </a:ext>
            </a:extLst>
          </p:cNvPr>
          <p:cNvSpPr>
            <a:spLocks noGrp="1"/>
          </p:cNvSpPr>
          <p:nvPr>
            <p:ph type="title"/>
          </p:nvPr>
        </p:nvSpPr>
        <p:spPr/>
        <p:txBody>
          <a:bodyPr>
            <a:normAutofit fontScale="90000"/>
          </a:bodyPr>
          <a:lstStyle/>
          <a:p>
            <a:r>
              <a:rPr lang="en-GB"/>
              <a:t>There are two recently developed tools to look at</a:t>
            </a:r>
          </a:p>
        </p:txBody>
      </p:sp>
    </p:spTree>
    <p:extLst>
      <p:ext uri="{BB962C8B-B14F-4D97-AF65-F5344CB8AC3E}">
        <p14:creationId xmlns:p14="http://schemas.microsoft.com/office/powerpoint/2010/main" val="32408404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078E52A3-2145-C20D-F4F2-9249AE1EE931}"/>
              </a:ext>
            </a:extLst>
          </p:cNvPr>
          <p:cNvSpPr>
            <a:spLocks noGrp="1"/>
          </p:cNvSpPr>
          <p:nvPr>
            <p:ph type="title"/>
          </p:nvPr>
        </p:nvSpPr>
        <p:spPr>
          <a:xfrm>
            <a:off x="688387" y="628651"/>
            <a:ext cx="4268931" cy="1288472"/>
          </a:xfrm>
        </p:spPr>
        <p:txBody>
          <a:bodyPr>
            <a:noAutofit/>
          </a:bodyPr>
          <a:lstStyle/>
          <a:p>
            <a:r>
              <a:rPr lang="en-GB" sz="2400">
                <a:hlinkClick r:id="rId2"/>
              </a:rPr>
              <a:t>CIPFA Resilience Index</a:t>
            </a:r>
            <a:r>
              <a:rPr lang="en-GB" sz="2400"/>
              <a:t> </a:t>
            </a:r>
            <a:r>
              <a:rPr lang="en-GB" sz="1800" b="0">
                <a:solidFill>
                  <a:schemeClr val="tx1"/>
                </a:solidFill>
              </a:rPr>
              <a:t>(2024)</a:t>
            </a:r>
            <a:br>
              <a:rPr lang="en-GB" sz="3200"/>
            </a:br>
            <a:endParaRPr lang="en-GB" sz="3200"/>
          </a:p>
        </p:txBody>
      </p:sp>
      <p:pic>
        <p:nvPicPr>
          <p:cNvPr id="2" name="Picture 1">
            <a:extLst>
              <a:ext uri="{FF2B5EF4-FFF2-40B4-BE49-F238E27FC236}">
                <a16:creationId xmlns:a16="http://schemas.microsoft.com/office/drawing/2014/main" id="{34F14788-1D77-2D83-1052-30ABB5C44EB6}"/>
              </a:ext>
            </a:extLst>
          </p:cNvPr>
          <p:cNvPicPr>
            <a:picLocks noChangeAspect="1"/>
          </p:cNvPicPr>
          <p:nvPr/>
        </p:nvPicPr>
        <p:blipFill>
          <a:blip r:embed="rId3"/>
          <a:stretch>
            <a:fillRect/>
          </a:stretch>
        </p:blipFill>
        <p:spPr>
          <a:xfrm>
            <a:off x="631412" y="1620982"/>
            <a:ext cx="4382882" cy="4057650"/>
          </a:xfrm>
          <a:prstGeom prst="rect">
            <a:avLst/>
          </a:prstGeom>
        </p:spPr>
      </p:pic>
      <p:pic>
        <p:nvPicPr>
          <p:cNvPr id="4" name="Picture 3">
            <a:extLst>
              <a:ext uri="{FF2B5EF4-FFF2-40B4-BE49-F238E27FC236}">
                <a16:creationId xmlns:a16="http://schemas.microsoft.com/office/drawing/2014/main" id="{6F61C143-CBC0-F8B1-F1CF-95282D57D5A6}"/>
              </a:ext>
            </a:extLst>
          </p:cNvPr>
          <p:cNvPicPr>
            <a:picLocks noChangeAspect="1"/>
          </p:cNvPicPr>
          <p:nvPr/>
        </p:nvPicPr>
        <p:blipFill>
          <a:blip r:embed="rId4"/>
          <a:stretch>
            <a:fillRect/>
          </a:stretch>
        </p:blipFill>
        <p:spPr>
          <a:xfrm>
            <a:off x="5481245" y="0"/>
            <a:ext cx="6435356" cy="6858000"/>
          </a:xfrm>
          <a:prstGeom prst="rect">
            <a:avLst/>
          </a:prstGeom>
        </p:spPr>
      </p:pic>
    </p:spTree>
    <p:extLst>
      <p:ext uri="{BB962C8B-B14F-4D97-AF65-F5344CB8AC3E}">
        <p14:creationId xmlns:p14="http://schemas.microsoft.com/office/powerpoint/2010/main" val="2598477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4FC33-5620-8580-C3C1-EAB7FF9D28D6}"/>
              </a:ext>
            </a:extLst>
          </p:cNvPr>
          <p:cNvSpPr>
            <a:spLocks noGrp="1"/>
          </p:cNvSpPr>
          <p:nvPr>
            <p:ph type="title"/>
          </p:nvPr>
        </p:nvSpPr>
        <p:spPr/>
        <p:txBody>
          <a:bodyPr/>
          <a:lstStyle/>
          <a:p>
            <a:r>
              <a:rPr lang="en-GB"/>
              <a:t>Specific Issues Relating to Social Care</a:t>
            </a:r>
          </a:p>
        </p:txBody>
      </p:sp>
      <p:sp>
        <p:nvSpPr>
          <p:cNvPr id="3" name="Content Placeholder 2">
            <a:extLst>
              <a:ext uri="{FF2B5EF4-FFF2-40B4-BE49-F238E27FC236}">
                <a16:creationId xmlns:a16="http://schemas.microsoft.com/office/drawing/2014/main" id="{217EBAFE-24B3-5158-6402-D37DC19A9692}"/>
              </a:ext>
            </a:extLst>
          </p:cNvPr>
          <p:cNvSpPr>
            <a:spLocks noGrp="1"/>
          </p:cNvSpPr>
          <p:nvPr>
            <p:ph idx="1"/>
          </p:nvPr>
        </p:nvSpPr>
        <p:spPr/>
        <p:txBody>
          <a:bodyPr>
            <a:normAutofit fontScale="92500" lnSpcReduction="10000"/>
          </a:bodyPr>
          <a:lstStyle/>
          <a:p>
            <a:pPr marL="0" indent="0">
              <a:buNone/>
            </a:pPr>
            <a:r>
              <a:rPr lang="en-GB"/>
              <a:t>Challenges:</a:t>
            </a:r>
          </a:p>
          <a:p>
            <a:r>
              <a:rPr lang="en-GB"/>
              <a:t>Demand led services</a:t>
            </a:r>
          </a:p>
          <a:p>
            <a:r>
              <a:rPr lang="en-GB"/>
              <a:t>Growing and Aging population</a:t>
            </a:r>
          </a:p>
          <a:p>
            <a:r>
              <a:rPr lang="en-GB"/>
              <a:t>Multiple presenting problems</a:t>
            </a:r>
          </a:p>
          <a:p>
            <a:r>
              <a:rPr lang="en-GB"/>
              <a:t>Cost of residential care</a:t>
            </a:r>
          </a:p>
          <a:p>
            <a:r>
              <a:rPr lang="en-GB"/>
              <a:t>Inflation/rising care costs</a:t>
            </a:r>
          </a:p>
          <a:p>
            <a:r>
              <a:rPr lang="en-GB"/>
              <a:t>Integration of Health and Social Care</a:t>
            </a:r>
          </a:p>
          <a:p>
            <a:r>
              <a:rPr lang="en-GB"/>
              <a:t>Workforce shortages</a:t>
            </a:r>
          </a:p>
        </p:txBody>
      </p:sp>
      <p:sp>
        <p:nvSpPr>
          <p:cNvPr id="4" name="Content Placeholder 3">
            <a:extLst>
              <a:ext uri="{FF2B5EF4-FFF2-40B4-BE49-F238E27FC236}">
                <a16:creationId xmlns:a16="http://schemas.microsoft.com/office/drawing/2014/main" id="{90EE0251-A31D-8903-52BA-730D145FBB29}"/>
              </a:ext>
            </a:extLst>
          </p:cNvPr>
          <p:cNvSpPr>
            <a:spLocks noGrp="1"/>
          </p:cNvSpPr>
          <p:nvPr>
            <p:ph idx="12"/>
          </p:nvPr>
        </p:nvSpPr>
        <p:spPr/>
        <p:txBody>
          <a:bodyPr/>
          <a:lstStyle/>
          <a:p>
            <a:pPr marL="0" indent="0">
              <a:buNone/>
            </a:pPr>
            <a:r>
              <a:rPr lang="en-GB"/>
              <a:t>Initiatives:</a:t>
            </a:r>
          </a:p>
          <a:p>
            <a:r>
              <a:rPr lang="en-GB"/>
              <a:t>2% additional council tax for social care</a:t>
            </a:r>
          </a:p>
          <a:p>
            <a:r>
              <a:rPr lang="en-GB"/>
              <a:t>Some additional grant funding</a:t>
            </a:r>
          </a:p>
          <a:p>
            <a:r>
              <a:rPr lang="en-GB"/>
              <a:t>Better Care Fund (?)</a:t>
            </a:r>
          </a:p>
          <a:p>
            <a:r>
              <a:rPr lang="en-GB"/>
              <a:t>Pooled budgets</a:t>
            </a:r>
          </a:p>
          <a:p>
            <a:r>
              <a:rPr lang="en-GB"/>
              <a:t>Regional Authorities (?)</a:t>
            </a:r>
          </a:p>
        </p:txBody>
      </p:sp>
    </p:spTree>
    <p:extLst>
      <p:ext uri="{BB962C8B-B14F-4D97-AF65-F5344CB8AC3E}">
        <p14:creationId xmlns:p14="http://schemas.microsoft.com/office/powerpoint/2010/main" val="40834551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06A770-CB8F-3729-41E5-0E7CACA9CF44}"/>
              </a:ext>
            </a:extLst>
          </p:cNvPr>
          <p:cNvPicPr>
            <a:picLocks noChangeAspect="1"/>
          </p:cNvPicPr>
          <p:nvPr/>
        </p:nvPicPr>
        <p:blipFill>
          <a:blip r:embed="rId2"/>
          <a:stretch>
            <a:fillRect/>
          </a:stretch>
        </p:blipFill>
        <p:spPr>
          <a:xfrm>
            <a:off x="357351" y="1403829"/>
            <a:ext cx="9165021" cy="5269885"/>
          </a:xfrm>
          <a:prstGeom prst="rect">
            <a:avLst/>
          </a:prstGeom>
        </p:spPr>
      </p:pic>
      <p:sp>
        <p:nvSpPr>
          <p:cNvPr id="8" name="Title 2">
            <a:extLst>
              <a:ext uri="{FF2B5EF4-FFF2-40B4-BE49-F238E27FC236}">
                <a16:creationId xmlns:a16="http://schemas.microsoft.com/office/drawing/2014/main" id="{156E8A82-0D4B-0DF6-FB83-07F82B3F0F99}"/>
              </a:ext>
            </a:extLst>
          </p:cNvPr>
          <p:cNvSpPr>
            <a:spLocks noGrp="1"/>
          </p:cNvSpPr>
          <p:nvPr>
            <p:ph type="title"/>
          </p:nvPr>
        </p:nvSpPr>
        <p:spPr>
          <a:xfrm>
            <a:off x="442912" y="800100"/>
            <a:ext cx="11306175" cy="1001983"/>
          </a:xfrm>
        </p:spPr>
        <p:txBody>
          <a:bodyPr>
            <a:normAutofit fontScale="90000"/>
          </a:bodyPr>
          <a:lstStyle/>
          <a:p>
            <a:r>
              <a:rPr lang="en-GB">
                <a:hlinkClick r:id="rId3"/>
              </a:rPr>
              <a:t>CIPFA Financial Resilience Index </a:t>
            </a:r>
            <a:br>
              <a:rPr lang="en-GB"/>
            </a:br>
            <a:endParaRPr lang="en-GB"/>
          </a:p>
        </p:txBody>
      </p:sp>
    </p:spTree>
    <p:extLst>
      <p:ext uri="{BB962C8B-B14F-4D97-AF65-F5344CB8AC3E}">
        <p14:creationId xmlns:p14="http://schemas.microsoft.com/office/powerpoint/2010/main" val="284910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DDD59BE-BDDA-E871-157D-75367F5FB177}"/>
              </a:ext>
            </a:extLst>
          </p:cNvPr>
          <p:cNvPicPr>
            <a:picLocks noChangeAspect="1"/>
          </p:cNvPicPr>
          <p:nvPr/>
        </p:nvPicPr>
        <p:blipFill>
          <a:blip r:embed="rId2"/>
          <a:stretch>
            <a:fillRect/>
          </a:stretch>
        </p:blipFill>
        <p:spPr>
          <a:xfrm>
            <a:off x="359148" y="1344521"/>
            <a:ext cx="5305224" cy="4513162"/>
          </a:xfrm>
          <a:prstGeom prst="rect">
            <a:avLst/>
          </a:prstGeom>
        </p:spPr>
      </p:pic>
      <p:pic>
        <p:nvPicPr>
          <p:cNvPr id="12" name="Picture 11">
            <a:extLst>
              <a:ext uri="{FF2B5EF4-FFF2-40B4-BE49-F238E27FC236}">
                <a16:creationId xmlns:a16="http://schemas.microsoft.com/office/drawing/2014/main" id="{11E6AA0D-161A-2387-7E49-CDF739635C82}"/>
              </a:ext>
            </a:extLst>
          </p:cNvPr>
          <p:cNvPicPr>
            <a:picLocks noChangeAspect="1"/>
          </p:cNvPicPr>
          <p:nvPr/>
        </p:nvPicPr>
        <p:blipFill>
          <a:blip r:embed="rId3"/>
          <a:stretch>
            <a:fillRect/>
          </a:stretch>
        </p:blipFill>
        <p:spPr>
          <a:xfrm>
            <a:off x="5694553" y="1294888"/>
            <a:ext cx="6138297" cy="5248151"/>
          </a:xfrm>
          <a:prstGeom prst="rect">
            <a:avLst/>
          </a:prstGeom>
        </p:spPr>
      </p:pic>
      <p:sp>
        <p:nvSpPr>
          <p:cNvPr id="13" name="Title 2">
            <a:extLst>
              <a:ext uri="{FF2B5EF4-FFF2-40B4-BE49-F238E27FC236}">
                <a16:creationId xmlns:a16="http://schemas.microsoft.com/office/drawing/2014/main" id="{2DBF1306-824A-AA4A-7751-61FAD60D6824}"/>
              </a:ext>
            </a:extLst>
          </p:cNvPr>
          <p:cNvSpPr>
            <a:spLocks noGrp="1"/>
          </p:cNvSpPr>
          <p:nvPr>
            <p:ph type="title"/>
          </p:nvPr>
        </p:nvSpPr>
        <p:spPr>
          <a:xfrm>
            <a:off x="359148" y="683499"/>
            <a:ext cx="11306175" cy="1001713"/>
          </a:xfrm>
        </p:spPr>
        <p:txBody>
          <a:bodyPr vert="horz" lIns="91440" tIns="45720" rIns="91440" bIns="45720" rtlCol="0" anchor="t">
            <a:normAutofit/>
          </a:bodyPr>
          <a:lstStyle/>
          <a:p>
            <a:pPr>
              <a:lnSpc>
                <a:spcPct val="90000"/>
              </a:lnSpc>
            </a:pPr>
            <a:r>
              <a:rPr lang="en-US" sz="2500">
                <a:solidFill>
                  <a:schemeClr val="tx1"/>
                </a:solidFill>
                <a:latin typeface="+mj-lt"/>
                <a:cs typeface="+mj-cs"/>
                <a:hlinkClick r:id="rId4"/>
              </a:rPr>
              <a:t>National Audit Office - Financial sustainability of local authorities</a:t>
            </a:r>
            <a:br>
              <a:rPr lang="en-US" sz="2500">
                <a:solidFill>
                  <a:schemeClr val="tx1"/>
                </a:solidFill>
                <a:latin typeface="+mj-lt"/>
                <a:cs typeface="+mj-cs"/>
              </a:rPr>
            </a:br>
            <a:endParaRPr lang="en-US" sz="2500">
              <a:solidFill>
                <a:schemeClr val="tx1"/>
              </a:solidFill>
              <a:latin typeface="+mj-lt"/>
              <a:cs typeface="+mj-cs"/>
            </a:endParaRPr>
          </a:p>
        </p:txBody>
      </p:sp>
    </p:spTree>
    <p:extLst>
      <p:ext uri="{BB962C8B-B14F-4D97-AF65-F5344CB8AC3E}">
        <p14:creationId xmlns:p14="http://schemas.microsoft.com/office/powerpoint/2010/main" val="2162190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5FBFC-634C-D8B5-8EE2-79785F4B95BF}"/>
              </a:ext>
            </a:extLst>
          </p:cNvPr>
          <p:cNvSpPr>
            <a:spLocks noGrp="1"/>
          </p:cNvSpPr>
          <p:nvPr>
            <p:ph type="title"/>
          </p:nvPr>
        </p:nvSpPr>
        <p:spPr>
          <a:xfrm>
            <a:off x="839788" y="365125"/>
            <a:ext cx="10515600" cy="1520825"/>
          </a:xfrm>
        </p:spPr>
        <p:txBody>
          <a:bodyPr>
            <a:normAutofit/>
          </a:bodyPr>
          <a:lstStyle/>
          <a:p>
            <a:r>
              <a:rPr lang="en-GB" sz="3600" b="1"/>
              <a:t>Cambodia and the UK</a:t>
            </a:r>
          </a:p>
        </p:txBody>
      </p:sp>
      <p:sp>
        <p:nvSpPr>
          <p:cNvPr id="4" name="Text Placeholder 3">
            <a:extLst>
              <a:ext uri="{FF2B5EF4-FFF2-40B4-BE49-F238E27FC236}">
                <a16:creationId xmlns:a16="http://schemas.microsoft.com/office/drawing/2014/main" id="{2BA644D2-E27F-0729-683D-632F3DE6AF27}"/>
              </a:ext>
            </a:extLst>
          </p:cNvPr>
          <p:cNvSpPr>
            <a:spLocks noGrp="1"/>
          </p:cNvSpPr>
          <p:nvPr>
            <p:ph type="body" idx="1"/>
          </p:nvPr>
        </p:nvSpPr>
        <p:spPr/>
        <p:txBody>
          <a:bodyPr>
            <a:normAutofit/>
          </a:bodyPr>
          <a:lstStyle/>
          <a:p>
            <a:r>
              <a:rPr lang="en-GB" sz="2800"/>
              <a:t>Similarities</a:t>
            </a:r>
          </a:p>
        </p:txBody>
      </p:sp>
      <p:sp>
        <p:nvSpPr>
          <p:cNvPr id="5" name="Content Placeholder 4">
            <a:extLst>
              <a:ext uri="{FF2B5EF4-FFF2-40B4-BE49-F238E27FC236}">
                <a16:creationId xmlns:a16="http://schemas.microsoft.com/office/drawing/2014/main" id="{B41A8ED3-C16F-47A7-80C9-953D5FF89BD5}"/>
              </a:ext>
            </a:extLst>
          </p:cNvPr>
          <p:cNvSpPr>
            <a:spLocks noGrp="1"/>
          </p:cNvSpPr>
          <p:nvPr>
            <p:ph sz="half" idx="2"/>
          </p:nvPr>
        </p:nvSpPr>
        <p:spPr/>
        <p:txBody>
          <a:bodyPr>
            <a:normAutofit lnSpcReduction="10000"/>
          </a:bodyPr>
          <a:lstStyle/>
          <a:p>
            <a:r>
              <a:rPr lang="en-GB" sz="2400"/>
              <a:t>Multi-tiered systems of local government</a:t>
            </a:r>
          </a:p>
          <a:p>
            <a:endParaRPr lang="en-GB" sz="1000"/>
          </a:p>
          <a:p>
            <a:r>
              <a:rPr lang="en-GB" sz="2400"/>
              <a:t>Decentralisation: UK via ‘devolution deals’ Cambodia via Commune/Sangkat and the Organic Law</a:t>
            </a:r>
          </a:p>
          <a:p>
            <a:endParaRPr lang="en-GB" sz="1000"/>
          </a:p>
          <a:p>
            <a:r>
              <a:rPr lang="en-GB" sz="2400"/>
              <a:t>Elected local representatives</a:t>
            </a:r>
          </a:p>
          <a:p>
            <a:endParaRPr lang="en-GB" sz="1100"/>
          </a:p>
          <a:p>
            <a:r>
              <a:rPr lang="en-GB" sz="2400"/>
              <a:t>Central funding to L Gov dominant</a:t>
            </a:r>
          </a:p>
          <a:p>
            <a:endParaRPr lang="en-GB"/>
          </a:p>
        </p:txBody>
      </p:sp>
      <p:sp>
        <p:nvSpPr>
          <p:cNvPr id="6" name="Text Placeholder 5">
            <a:extLst>
              <a:ext uri="{FF2B5EF4-FFF2-40B4-BE49-F238E27FC236}">
                <a16:creationId xmlns:a16="http://schemas.microsoft.com/office/drawing/2014/main" id="{E9872C97-65CD-7904-6544-342FB3915D25}"/>
              </a:ext>
            </a:extLst>
          </p:cNvPr>
          <p:cNvSpPr>
            <a:spLocks noGrp="1"/>
          </p:cNvSpPr>
          <p:nvPr>
            <p:ph type="body" sz="quarter" idx="3"/>
          </p:nvPr>
        </p:nvSpPr>
        <p:spPr/>
        <p:txBody>
          <a:bodyPr>
            <a:normAutofit/>
          </a:bodyPr>
          <a:lstStyle/>
          <a:p>
            <a:r>
              <a:rPr lang="en-GB" sz="2800"/>
              <a:t>Differences </a:t>
            </a:r>
          </a:p>
        </p:txBody>
      </p:sp>
      <p:sp>
        <p:nvSpPr>
          <p:cNvPr id="7" name="Content Placeholder 6">
            <a:extLst>
              <a:ext uri="{FF2B5EF4-FFF2-40B4-BE49-F238E27FC236}">
                <a16:creationId xmlns:a16="http://schemas.microsoft.com/office/drawing/2014/main" id="{F9E82E8B-027B-CF40-6C82-A0710D6DBBD1}"/>
              </a:ext>
            </a:extLst>
          </p:cNvPr>
          <p:cNvSpPr>
            <a:spLocks noGrp="1"/>
          </p:cNvSpPr>
          <p:nvPr>
            <p:ph sz="quarter" idx="4"/>
          </p:nvPr>
        </p:nvSpPr>
        <p:spPr/>
        <p:txBody>
          <a:bodyPr>
            <a:normAutofit lnSpcReduction="10000"/>
          </a:bodyPr>
          <a:lstStyle/>
          <a:p>
            <a:r>
              <a:rPr lang="en-GB" sz="2400"/>
              <a:t>Autonomy relatively high in UK limited in Cambodia</a:t>
            </a:r>
          </a:p>
          <a:p>
            <a:endParaRPr lang="en-GB" sz="1000"/>
          </a:p>
          <a:p>
            <a:r>
              <a:rPr lang="en-GB" sz="2400"/>
              <a:t>Legal framework – UK varies across home nations. Cambodia is by law an indivisible state.</a:t>
            </a:r>
          </a:p>
          <a:p>
            <a:endParaRPr lang="en-GB" sz="1000"/>
          </a:p>
          <a:p>
            <a:r>
              <a:rPr lang="en-GB" sz="2400"/>
              <a:t>Citizen participation encouraged in UK, growing but constrained in Cambodia  </a:t>
            </a:r>
          </a:p>
          <a:p>
            <a:endParaRPr lang="en-GB"/>
          </a:p>
        </p:txBody>
      </p:sp>
      <p:pic>
        <p:nvPicPr>
          <p:cNvPr id="1028" name="Picture 4" descr="Crossed Flags United Kingdom Uk Cambodia">
            <a:extLst>
              <a:ext uri="{FF2B5EF4-FFF2-40B4-BE49-F238E27FC236}">
                <a16:creationId xmlns:a16="http://schemas.microsoft.com/office/drawing/2014/main" id="{5A7C6176-4CB2-1DAD-7E9A-96428B77CB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9970" y="0"/>
            <a:ext cx="3112030" cy="2012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1697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76BACE-CB80-2912-F96B-DD9FD07BADAA}"/>
              </a:ext>
            </a:extLst>
          </p:cNvPr>
          <p:cNvSpPr>
            <a:spLocks noGrp="1"/>
          </p:cNvSpPr>
          <p:nvPr>
            <p:ph sz="half" idx="1"/>
          </p:nvPr>
        </p:nvSpPr>
        <p:spPr>
          <a:xfrm>
            <a:off x="442913" y="1640840"/>
            <a:ext cx="11553392" cy="4056698"/>
          </a:xfrm>
        </p:spPr>
        <p:txBody>
          <a:bodyPr>
            <a:normAutofit/>
          </a:bodyPr>
          <a:lstStyle/>
          <a:p>
            <a:r>
              <a:rPr lang="en-GB"/>
              <a:t>Follow the </a:t>
            </a:r>
            <a:r>
              <a:rPr lang="en-GB" b="1"/>
              <a:t>links below </a:t>
            </a:r>
            <a:r>
              <a:rPr lang="en-GB"/>
              <a:t>to look at both scorecards for </a:t>
            </a:r>
            <a:r>
              <a:rPr lang="en-GB" b="1"/>
              <a:t>your own organisations</a:t>
            </a:r>
            <a:r>
              <a:rPr lang="en-GB"/>
              <a:t>.</a:t>
            </a:r>
          </a:p>
          <a:p>
            <a:r>
              <a:rPr lang="en-GB"/>
              <a:t>Spend </a:t>
            </a:r>
            <a:r>
              <a:rPr lang="en-GB" b="1"/>
              <a:t>15 minutes </a:t>
            </a:r>
            <a:r>
              <a:rPr lang="en-GB"/>
              <a:t>looking through the different scorecards and form a view on your organisation</a:t>
            </a:r>
          </a:p>
          <a:p>
            <a:r>
              <a:rPr lang="en-GB"/>
              <a:t>Be prepared to talk about your viewpoint and share your charts</a:t>
            </a:r>
          </a:p>
          <a:p>
            <a:endParaRPr lang="en-GB"/>
          </a:p>
          <a:p>
            <a:r>
              <a:rPr lang="en-GB">
                <a:hlinkClick r:id="rId2"/>
              </a:rPr>
              <a:t>CIPFA Financial Resilience Index</a:t>
            </a:r>
            <a:r>
              <a:rPr lang="en-GB"/>
              <a:t> – tip – click on the “social care” row in the right-hand table</a:t>
            </a:r>
          </a:p>
          <a:p>
            <a:r>
              <a:rPr lang="en-GB">
                <a:hlinkClick r:id="rId3"/>
              </a:rPr>
              <a:t>National Audit Office - Sustainability Visualisation Dashboards</a:t>
            </a:r>
            <a:r>
              <a:rPr lang="en-GB"/>
              <a:t> </a:t>
            </a:r>
          </a:p>
          <a:p>
            <a:pPr marL="0" indent="0">
              <a:buNone/>
            </a:pPr>
            <a:endParaRPr lang="en-GB"/>
          </a:p>
        </p:txBody>
      </p:sp>
      <p:sp>
        <p:nvSpPr>
          <p:cNvPr id="3" name="Title 2">
            <a:extLst>
              <a:ext uri="{FF2B5EF4-FFF2-40B4-BE49-F238E27FC236}">
                <a16:creationId xmlns:a16="http://schemas.microsoft.com/office/drawing/2014/main" id="{11350688-1DF2-0C86-A870-E53AE03E62CD}"/>
              </a:ext>
            </a:extLst>
          </p:cNvPr>
          <p:cNvSpPr>
            <a:spLocks noGrp="1"/>
          </p:cNvSpPr>
          <p:nvPr>
            <p:ph type="title"/>
          </p:nvPr>
        </p:nvSpPr>
        <p:spPr/>
        <p:txBody>
          <a:bodyPr/>
          <a:lstStyle/>
          <a:p>
            <a:r>
              <a:rPr lang="en-GB"/>
              <a:t>Short task – 30 minutes</a:t>
            </a:r>
          </a:p>
        </p:txBody>
      </p:sp>
    </p:spTree>
    <p:extLst>
      <p:ext uri="{BB962C8B-B14F-4D97-AF65-F5344CB8AC3E}">
        <p14:creationId xmlns:p14="http://schemas.microsoft.com/office/powerpoint/2010/main" val="35444130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B3B3C7-8CBC-0492-E515-960D79D7C8A4}"/>
              </a:ext>
            </a:extLst>
          </p:cNvPr>
          <p:cNvPicPr>
            <a:picLocks noChangeAspect="1"/>
          </p:cNvPicPr>
          <p:nvPr/>
        </p:nvPicPr>
        <p:blipFill>
          <a:blip r:embed="rId2"/>
          <a:stretch>
            <a:fillRect/>
          </a:stretch>
        </p:blipFill>
        <p:spPr>
          <a:xfrm>
            <a:off x="334067" y="115887"/>
            <a:ext cx="11523865" cy="6626226"/>
          </a:xfrm>
          <a:prstGeom prst="rect">
            <a:avLst/>
          </a:prstGeom>
          <a:noFill/>
        </p:spPr>
      </p:pic>
    </p:spTree>
    <p:extLst>
      <p:ext uri="{BB962C8B-B14F-4D97-AF65-F5344CB8AC3E}">
        <p14:creationId xmlns:p14="http://schemas.microsoft.com/office/powerpoint/2010/main" val="29543703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41BBEB-5C07-B9C1-0B27-89446F6B95AE}"/>
              </a:ext>
            </a:extLst>
          </p:cNvPr>
          <p:cNvSpPr>
            <a:spLocks noGrp="1"/>
          </p:cNvSpPr>
          <p:nvPr>
            <p:ph type="title"/>
          </p:nvPr>
        </p:nvSpPr>
        <p:spPr>
          <a:xfrm>
            <a:off x="761999" y="1141712"/>
            <a:ext cx="7923815" cy="1129537"/>
          </a:xfrm>
        </p:spPr>
        <p:txBody>
          <a:bodyPr vert="horz" lIns="91440" tIns="45720" rIns="91440" bIns="45720" rtlCol="0" anchor="t">
            <a:normAutofit/>
          </a:bodyPr>
          <a:lstStyle/>
          <a:p>
            <a:pPr>
              <a:lnSpc>
                <a:spcPct val="90000"/>
              </a:lnSpc>
            </a:pPr>
            <a:r>
              <a:rPr lang="en-US" sz="2500">
                <a:solidFill>
                  <a:schemeClr val="tx1"/>
                </a:solidFill>
                <a:latin typeface="+mj-lt"/>
                <a:cs typeface="+mj-cs"/>
                <a:hlinkClick r:id="rId2"/>
              </a:rPr>
              <a:t>National Audit Office - financial sustainability of local authorities</a:t>
            </a:r>
            <a:br>
              <a:rPr lang="en-US" sz="2500">
                <a:solidFill>
                  <a:schemeClr val="tx1"/>
                </a:solidFill>
                <a:latin typeface="+mj-lt"/>
                <a:cs typeface="+mj-cs"/>
              </a:rPr>
            </a:br>
            <a:endParaRPr lang="en-US" sz="2500">
              <a:solidFill>
                <a:schemeClr val="tx1"/>
              </a:solidFill>
              <a:latin typeface="+mj-lt"/>
              <a:cs typeface="+mj-cs"/>
            </a:endParaRPr>
          </a:p>
        </p:txBody>
      </p:sp>
      <p:pic>
        <p:nvPicPr>
          <p:cNvPr id="7" name="Picture 6">
            <a:extLst>
              <a:ext uri="{FF2B5EF4-FFF2-40B4-BE49-F238E27FC236}">
                <a16:creationId xmlns:a16="http://schemas.microsoft.com/office/drawing/2014/main" id="{D410AA4B-24EF-69E1-33D3-114AE348023D}"/>
              </a:ext>
            </a:extLst>
          </p:cNvPr>
          <p:cNvPicPr>
            <a:picLocks noChangeAspect="1"/>
          </p:cNvPicPr>
          <p:nvPr/>
        </p:nvPicPr>
        <p:blipFill>
          <a:blip r:embed="rId3"/>
          <a:stretch>
            <a:fillRect/>
          </a:stretch>
        </p:blipFill>
        <p:spPr>
          <a:xfrm>
            <a:off x="111535" y="2027582"/>
            <a:ext cx="4209513" cy="3578087"/>
          </a:xfrm>
          <a:prstGeom prst="rect">
            <a:avLst/>
          </a:prstGeom>
        </p:spPr>
      </p:pic>
      <p:pic>
        <p:nvPicPr>
          <p:cNvPr id="11" name="Picture 10">
            <a:extLst>
              <a:ext uri="{FF2B5EF4-FFF2-40B4-BE49-F238E27FC236}">
                <a16:creationId xmlns:a16="http://schemas.microsoft.com/office/drawing/2014/main" id="{ED45080E-9632-5109-1F2B-601D93E87FAD}"/>
              </a:ext>
            </a:extLst>
          </p:cNvPr>
          <p:cNvPicPr>
            <a:picLocks noChangeAspect="1"/>
          </p:cNvPicPr>
          <p:nvPr/>
        </p:nvPicPr>
        <p:blipFill>
          <a:blip r:embed="rId4"/>
          <a:stretch>
            <a:fillRect/>
          </a:stretch>
        </p:blipFill>
        <p:spPr>
          <a:xfrm>
            <a:off x="2788975" y="2027582"/>
            <a:ext cx="4197169" cy="3578087"/>
          </a:xfrm>
          <a:prstGeom prst="rect">
            <a:avLst/>
          </a:prstGeom>
        </p:spPr>
      </p:pic>
      <p:pic>
        <p:nvPicPr>
          <p:cNvPr id="9" name="Picture 8">
            <a:extLst>
              <a:ext uri="{FF2B5EF4-FFF2-40B4-BE49-F238E27FC236}">
                <a16:creationId xmlns:a16="http://schemas.microsoft.com/office/drawing/2014/main" id="{09AC559D-8ED5-3351-93EB-2504433A96F3}"/>
              </a:ext>
            </a:extLst>
          </p:cNvPr>
          <p:cNvPicPr>
            <a:picLocks noChangeAspect="1"/>
          </p:cNvPicPr>
          <p:nvPr/>
        </p:nvPicPr>
        <p:blipFill>
          <a:blip r:embed="rId5"/>
          <a:stretch>
            <a:fillRect/>
          </a:stretch>
        </p:blipFill>
        <p:spPr>
          <a:xfrm>
            <a:off x="5435061" y="2027581"/>
            <a:ext cx="4221930" cy="3578087"/>
          </a:xfrm>
          <a:prstGeom prst="rect">
            <a:avLst/>
          </a:prstGeom>
        </p:spPr>
      </p:pic>
      <p:pic>
        <p:nvPicPr>
          <p:cNvPr id="5" name="Content Placeholder 4">
            <a:extLst>
              <a:ext uri="{FF2B5EF4-FFF2-40B4-BE49-F238E27FC236}">
                <a16:creationId xmlns:a16="http://schemas.microsoft.com/office/drawing/2014/main" id="{3A3419F5-79AF-71B2-3792-63D1BE86A639}"/>
              </a:ext>
            </a:extLst>
          </p:cNvPr>
          <p:cNvPicPr>
            <a:picLocks noGrp="1" noChangeAspect="1"/>
          </p:cNvPicPr>
          <p:nvPr>
            <p:ph sz="half" idx="1"/>
          </p:nvPr>
        </p:nvPicPr>
        <p:blipFill>
          <a:blip r:embed="rId6"/>
          <a:stretch>
            <a:fillRect/>
          </a:stretch>
        </p:blipFill>
        <p:spPr>
          <a:xfrm>
            <a:off x="7912171" y="2027582"/>
            <a:ext cx="4209512" cy="3578086"/>
          </a:xfrm>
          <a:prstGeom prst="rect">
            <a:avLst/>
          </a:prstGeom>
        </p:spPr>
      </p:pic>
    </p:spTree>
    <p:extLst>
      <p:ext uri="{BB962C8B-B14F-4D97-AF65-F5344CB8AC3E}">
        <p14:creationId xmlns:p14="http://schemas.microsoft.com/office/powerpoint/2010/main" val="154140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747CA-89DA-0382-9E83-9E343E4FD47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2D918B3-8AF8-4314-8C32-F7AE7A248BB7}"/>
              </a:ext>
            </a:extLst>
          </p:cNvPr>
          <p:cNvSpPr>
            <a:spLocks noGrp="1"/>
          </p:cNvSpPr>
          <p:nvPr>
            <p:ph type="ctrTitle"/>
          </p:nvPr>
        </p:nvSpPr>
        <p:spPr/>
        <p:txBody>
          <a:bodyPr>
            <a:normAutofit fontScale="90000"/>
          </a:bodyPr>
          <a:lstStyle/>
          <a:p>
            <a:r>
              <a:rPr lang="en-GB"/>
              <a:t>Financial Resilience – An Introduction</a:t>
            </a:r>
          </a:p>
        </p:txBody>
      </p:sp>
      <p:sp>
        <p:nvSpPr>
          <p:cNvPr id="5" name="Subtitle 4">
            <a:extLst>
              <a:ext uri="{FF2B5EF4-FFF2-40B4-BE49-F238E27FC236}">
                <a16:creationId xmlns:a16="http://schemas.microsoft.com/office/drawing/2014/main" id="{37CF7B62-A132-5A5C-F32D-D2C19F4E3B7F}"/>
              </a:ext>
            </a:extLst>
          </p:cNvPr>
          <p:cNvSpPr>
            <a:spLocks noGrp="1"/>
          </p:cNvSpPr>
          <p:nvPr>
            <p:ph type="subTitle" idx="1"/>
          </p:nvPr>
        </p:nvSpPr>
        <p:spPr/>
        <p:txBody>
          <a:bodyPr/>
          <a:lstStyle/>
          <a:p>
            <a:endParaRPr lang="en-GB"/>
          </a:p>
        </p:txBody>
      </p:sp>
      <p:pic>
        <p:nvPicPr>
          <p:cNvPr id="2" name="Picture 1">
            <a:extLst>
              <a:ext uri="{FF2B5EF4-FFF2-40B4-BE49-F238E27FC236}">
                <a16:creationId xmlns:a16="http://schemas.microsoft.com/office/drawing/2014/main" id="{585A8612-0F71-4B60-0A09-8A1488C00206}"/>
              </a:ext>
            </a:extLst>
          </p:cNvPr>
          <p:cNvPicPr>
            <a:picLocks noChangeAspect="1"/>
          </p:cNvPicPr>
          <p:nvPr/>
        </p:nvPicPr>
        <p:blipFill>
          <a:blip r:embed="rId2"/>
          <a:stretch>
            <a:fillRect/>
          </a:stretch>
        </p:blipFill>
        <p:spPr>
          <a:xfrm>
            <a:off x="8787631" y="170375"/>
            <a:ext cx="3253153" cy="1848950"/>
          </a:xfrm>
          <a:prstGeom prst="rect">
            <a:avLst/>
          </a:prstGeom>
        </p:spPr>
      </p:pic>
    </p:spTree>
    <p:extLst>
      <p:ext uri="{BB962C8B-B14F-4D97-AF65-F5344CB8AC3E}">
        <p14:creationId xmlns:p14="http://schemas.microsoft.com/office/powerpoint/2010/main" val="21219743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16B58BC-3640-47A0-63F8-5B071D411093}"/>
              </a:ext>
            </a:extLst>
          </p:cNvPr>
          <p:cNvPicPr>
            <a:picLocks noGrp="1" noChangeAspect="1"/>
          </p:cNvPicPr>
          <p:nvPr>
            <p:ph sz="half" idx="1"/>
          </p:nvPr>
        </p:nvPicPr>
        <p:blipFill>
          <a:blip r:embed="rId2"/>
          <a:stretch>
            <a:fillRect/>
          </a:stretch>
        </p:blipFill>
        <p:spPr>
          <a:xfrm>
            <a:off x="3115513" y="1989138"/>
            <a:ext cx="8782198" cy="4092504"/>
          </a:xfrm>
          <a:prstGeom prst="rect">
            <a:avLst/>
          </a:prstGeom>
        </p:spPr>
      </p:pic>
      <p:sp>
        <p:nvSpPr>
          <p:cNvPr id="3" name="Title 2">
            <a:extLst>
              <a:ext uri="{FF2B5EF4-FFF2-40B4-BE49-F238E27FC236}">
                <a16:creationId xmlns:a16="http://schemas.microsoft.com/office/drawing/2014/main" id="{69F66846-FCD2-DED2-F874-F6507F7A84F1}"/>
              </a:ext>
            </a:extLst>
          </p:cNvPr>
          <p:cNvSpPr>
            <a:spLocks noGrp="1"/>
          </p:cNvSpPr>
          <p:nvPr>
            <p:ph type="title"/>
          </p:nvPr>
        </p:nvSpPr>
        <p:spPr>
          <a:xfrm>
            <a:off x="1" y="800100"/>
            <a:ext cx="12192000" cy="1001983"/>
          </a:xfrm>
        </p:spPr>
        <p:txBody>
          <a:bodyPr>
            <a:normAutofit fontScale="90000"/>
          </a:bodyPr>
          <a:lstStyle/>
          <a:p>
            <a:r>
              <a:rPr lang="en-GB"/>
              <a:t>Financial Resilience – Not just about the numbers</a:t>
            </a:r>
          </a:p>
        </p:txBody>
      </p:sp>
      <p:sp>
        <p:nvSpPr>
          <p:cNvPr id="5" name="TextBox 4">
            <a:extLst>
              <a:ext uri="{FF2B5EF4-FFF2-40B4-BE49-F238E27FC236}">
                <a16:creationId xmlns:a16="http://schemas.microsoft.com/office/drawing/2014/main" id="{1BE682E5-FC09-7E7A-C62C-ACE1FB7EB41D}"/>
              </a:ext>
            </a:extLst>
          </p:cNvPr>
          <p:cNvSpPr txBox="1"/>
          <p:nvPr/>
        </p:nvSpPr>
        <p:spPr>
          <a:xfrm>
            <a:off x="5638800" y="2974427"/>
            <a:ext cx="914400" cy="914400"/>
          </a:xfrm>
          <a:prstGeom prst="rect">
            <a:avLst/>
          </a:prstGeom>
          <a:noFill/>
        </p:spPr>
        <p:txBody>
          <a:bodyPr wrap="square" lIns="0" tIns="0" rIns="0" bIns="0" rtlCol="0" anchor="b" anchorCtr="0">
            <a:normAutofit/>
          </a:bodyPr>
          <a:lstStyle/>
          <a:p>
            <a:pPr algn="r"/>
            <a:endParaRPr lang="en-GB"/>
          </a:p>
        </p:txBody>
      </p:sp>
      <p:sp>
        <p:nvSpPr>
          <p:cNvPr id="6" name="TextBox 5">
            <a:extLst>
              <a:ext uri="{FF2B5EF4-FFF2-40B4-BE49-F238E27FC236}">
                <a16:creationId xmlns:a16="http://schemas.microsoft.com/office/drawing/2014/main" id="{E2200BFC-F0D4-596B-2BA1-1CAD2B6FCDC3}"/>
              </a:ext>
            </a:extLst>
          </p:cNvPr>
          <p:cNvSpPr txBox="1"/>
          <p:nvPr/>
        </p:nvSpPr>
        <p:spPr>
          <a:xfrm>
            <a:off x="442912" y="1957606"/>
            <a:ext cx="2447433" cy="3844103"/>
          </a:xfrm>
          <a:prstGeom prst="rect">
            <a:avLst/>
          </a:prstGeom>
          <a:noFill/>
        </p:spPr>
        <p:txBody>
          <a:bodyPr wrap="square" lIns="0" tIns="0" rIns="0" bIns="0" rtlCol="0" anchor="t" anchorCtr="0">
            <a:normAutofit fontScale="85000" lnSpcReduction="10000"/>
          </a:bodyPr>
          <a:lstStyle/>
          <a:p>
            <a:pPr marL="285750" indent="-285750">
              <a:buFont typeface="Arial" panose="020B0604020202020204" pitchFamily="34" charset="0"/>
              <a:buChar char="•"/>
            </a:pPr>
            <a:r>
              <a:rPr lang="en-GB"/>
              <a:t>These publications have prompted worldwide interest in our work on local government financial resilience.</a:t>
            </a:r>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This in turn has led to the development of a financial resilience tool kit.</a:t>
            </a:r>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This toolkit is intended to be developed in other areas of the public sector eg emergency services, universities, government departments</a:t>
            </a:r>
          </a:p>
        </p:txBody>
      </p:sp>
    </p:spTree>
    <p:extLst>
      <p:ext uri="{BB962C8B-B14F-4D97-AF65-F5344CB8AC3E}">
        <p14:creationId xmlns:p14="http://schemas.microsoft.com/office/powerpoint/2010/main" val="776959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C120A6-51DD-4F1C-9F14-5F3B792CF0F7}"/>
              </a:ext>
            </a:extLst>
          </p:cNvPr>
          <p:cNvSpPr>
            <a:spLocks noGrp="1"/>
          </p:cNvSpPr>
          <p:nvPr>
            <p:ph type="title"/>
          </p:nvPr>
        </p:nvSpPr>
        <p:spPr>
          <a:xfrm>
            <a:off x="442910" y="652270"/>
            <a:ext cx="11306175" cy="1001983"/>
          </a:xfrm>
        </p:spPr>
        <p:txBody>
          <a:bodyPr/>
          <a:lstStyle/>
          <a:p>
            <a:r>
              <a:rPr lang="en-GB">
                <a:solidFill>
                  <a:schemeClr val="accent2"/>
                </a:solidFill>
                <a:latin typeface="+mn-lt"/>
                <a:ea typeface="Verdana" panose="020B0604030504040204" pitchFamily="34" charset="0"/>
                <a:cs typeface="Verdana" panose="020B0604030504040204" pitchFamily="34" charset="0"/>
              </a:rPr>
              <a:t>The Dimensions of Financial Resilience</a:t>
            </a:r>
            <a:endParaRPr lang="en-GB">
              <a:solidFill>
                <a:schemeClr val="accent2"/>
              </a:solidFill>
              <a:latin typeface="+mn-lt"/>
            </a:endParaRPr>
          </a:p>
        </p:txBody>
      </p:sp>
      <p:pic>
        <p:nvPicPr>
          <p:cNvPr id="6" name="Picture 5">
            <a:extLst>
              <a:ext uri="{FF2B5EF4-FFF2-40B4-BE49-F238E27FC236}">
                <a16:creationId xmlns:a16="http://schemas.microsoft.com/office/drawing/2014/main" id="{18C88C60-8B4F-49B3-89EB-54837A1C3A27}"/>
              </a:ext>
            </a:extLst>
          </p:cNvPr>
          <p:cNvPicPr>
            <a:picLocks noChangeAspect="1"/>
          </p:cNvPicPr>
          <p:nvPr/>
        </p:nvPicPr>
        <p:blipFill>
          <a:blip r:embed="rId2"/>
          <a:stretch>
            <a:fillRect/>
          </a:stretch>
        </p:blipFill>
        <p:spPr>
          <a:xfrm>
            <a:off x="2124875" y="1654253"/>
            <a:ext cx="7942247" cy="4506394"/>
          </a:xfrm>
          <a:prstGeom prst="rect">
            <a:avLst/>
          </a:prstGeom>
        </p:spPr>
      </p:pic>
    </p:spTree>
    <p:extLst>
      <p:ext uri="{BB962C8B-B14F-4D97-AF65-F5344CB8AC3E}">
        <p14:creationId xmlns:p14="http://schemas.microsoft.com/office/powerpoint/2010/main" val="42315099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C120A6-51DD-4F1C-9F14-5F3B792CF0F7}"/>
              </a:ext>
            </a:extLst>
          </p:cNvPr>
          <p:cNvSpPr>
            <a:spLocks noGrp="1"/>
          </p:cNvSpPr>
          <p:nvPr>
            <p:ph type="title"/>
          </p:nvPr>
        </p:nvSpPr>
        <p:spPr>
          <a:xfrm>
            <a:off x="442912" y="437962"/>
            <a:ext cx="11306175" cy="603188"/>
          </a:xfrm>
        </p:spPr>
        <p:txBody>
          <a:bodyPr/>
          <a:lstStyle/>
          <a:p>
            <a:r>
              <a:rPr lang="en-GB" sz="32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External Shocks</a:t>
            </a:r>
            <a:endParaRPr lang="en-GB" sz="3200">
              <a:solidFill>
                <a:schemeClr val="accent1">
                  <a:lumMod val="75000"/>
                </a:schemeClr>
              </a:solidFill>
            </a:endParaRPr>
          </a:p>
        </p:txBody>
      </p:sp>
      <p:sp>
        <p:nvSpPr>
          <p:cNvPr id="6" name="Content Placeholder 5">
            <a:extLst>
              <a:ext uri="{FF2B5EF4-FFF2-40B4-BE49-F238E27FC236}">
                <a16:creationId xmlns:a16="http://schemas.microsoft.com/office/drawing/2014/main" id="{E7475D13-5A37-C43D-DA99-5A3AF347B9BC}"/>
              </a:ext>
            </a:extLst>
          </p:cNvPr>
          <p:cNvSpPr>
            <a:spLocks noGrp="1"/>
          </p:cNvSpPr>
          <p:nvPr>
            <p:ph sz="half" idx="1"/>
          </p:nvPr>
        </p:nvSpPr>
        <p:spPr>
          <a:xfrm>
            <a:off x="442913" y="977776"/>
            <a:ext cx="10929280" cy="4886996"/>
          </a:xfrm>
        </p:spPr>
        <p:txBody>
          <a:bodyPr>
            <a:normAutofit fontScale="92500" lnSpcReduction="10000"/>
          </a:bodyPr>
          <a:lstStyle/>
          <a:p>
            <a:pPr marL="0" indent="0">
              <a:buNone/>
            </a:pPr>
            <a:r>
              <a:rPr lang="en-GB" sz="2400"/>
              <a:t>External shocks disrupt the environmental conditions of local governments, thereby impacting their financial and non-financial conditions.</a:t>
            </a:r>
          </a:p>
          <a:p>
            <a:pPr marL="1077913" indent="-363538"/>
            <a:r>
              <a:rPr lang="de-AT" sz="2400" b="1" i="1"/>
              <a:t>Natural </a:t>
            </a:r>
            <a:r>
              <a:rPr lang="de-AT" sz="2400" b="1" i="1" err="1"/>
              <a:t>disasters</a:t>
            </a:r>
            <a:r>
              <a:rPr lang="de-AT" sz="2400" b="1" i="1"/>
              <a:t> </a:t>
            </a:r>
            <a:r>
              <a:rPr lang="de-AT" sz="2400" b="0"/>
              <a:t>- </a:t>
            </a:r>
            <a:r>
              <a:rPr lang="de-AT" sz="2400" b="0" err="1"/>
              <a:t>earthquakes</a:t>
            </a:r>
            <a:r>
              <a:rPr lang="de-AT" sz="2400" b="0"/>
              <a:t>, </a:t>
            </a:r>
            <a:r>
              <a:rPr lang="de-AT" sz="2400" b="0" err="1"/>
              <a:t>floods</a:t>
            </a:r>
            <a:r>
              <a:rPr lang="de-AT" sz="2400" b="0"/>
              <a:t>, </a:t>
            </a:r>
            <a:r>
              <a:rPr lang="de-AT" sz="2400" b="0" err="1"/>
              <a:t>pandemics</a:t>
            </a:r>
            <a:r>
              <a:rPr lang="de-AT" sz="2400" b="0"/>
              <a:t>, </a:t>
            </a:r>
            <a:r>
              <a:rPr lang="de-AT" sz="2400" b="0" err="1"/>
              <a:t>tsunamis</a:t>
            </a:r>
            <a:endParaRPr lang="de-AT" sz="2400" b="0"/>
          </a:p>
          <a:p>
            <a:pPr marL="1077913" indent="-363538"/>
            <a:r>
              <a:rPr lang="de-AT" sz="2400" b="1" i="1" err="1"/>
              <a:t>Artificial</a:t>
            </a:r>
            <a:r>
              <a:rPr lang="de-AT" sz="2400" b="1" i="1"/>
              <a:t> </a:t>
            </a:r>
            <a:r>
              <a:rPr lang="de-AT" sz="2400" b="1" i="1" err="1"/>
              <a:t>disasters</a:t>
            </a:r>
            <a:r>
              <a:rPr lang="de-AT" sz="2400" b="1" i="1"/>
              <a:t> </a:t>
            </a:r>
            <a:r>
              <a:rPr lang="de-AT" sz="2400" b="0"/>
              <a:t>- wars, </a:t>
            </a:r>
            <a:r>
              <a:rPr lang="de-AT" sz="2400" b="0" err="1"/>
              <a:t>coup</a:t>
            </a:r>
            <a:r>
              <a:rPr lang="de-AT" sz="2400" b="0"/>
              <a:t> </a:t>
            </a:r>
            <a:r>
              <a:rPr lang="de-AT" sz="2400" b="0" err="1"/>
              <a:t>d’états</a:t>
            </a:r>
            <a:endParaRPr lang="de-AT" sz="2400" b="0"/>
          </a:p>
          <a:p>
            <a:pPr marL="1077913" indent="-363538"/>
            <a:r>
              <a:rPr lang="de-AT" sz="2400" b="1" i="1"/>
              <a:t>Political</a:t>
            </a:r>
            <a:r>
              <a:rPr lang="de-AT" sz="2400" b="0"/>
              <a:t> - Brexit, </a:t>
            </a:r>
            <a:r>
              <a:rPr lang="de-AT" sz="2400" b="0" err="1"/>
              <a:t>immigration</a:t>
            </a:r>
            <a:endParaRPr lang="de-AT" sz="2400" b="0"/>
          </a:p>
          <a:p>
            <a:pPr marL="1077913" indent="-363538"/>
            <a:r>
              <a:rPr lang="de-AT" sz="2400" b="1" i="1" err="1"/>
              <a:t>Economic</a:t>
            </a:r>
            <a:r>
              <a:rPr lang="de-AT" sz="2400" b="0"/>
              <a:t> - </a:t>
            </a:r>
            <a:r>
              <a:rPr lang="de-AT" sz="2400" b="0" err="1"/>
              <a:t>inflation</a:t>
            </a:r>
            <a:r>
              <a:rPr lang="de-AT" sz="2400" b="0"/>
              <a:t>, high-</a:t>
            </a:r>
            <a:r>
              <a:rPr lang="de-AT" sz="2400" b="0" err="1"/>
              <a:t>interest</a:t>
            </a:r>
            <a:r>
              <a:rPr lang="de-AT" sz="2400" b="0"/>
              <a:t> </a:t>
            </a:r>
            <a:r>
              <a:rPr lang="de-AT" sz="2400" b="0" err="1"/>
              <a:t>rates</a:t>
            </a:r>
            <a:r>
              <a:rPr lang="de-AT" sz="2400" b="0"/>
              <a:t>, </a:t>
            </a:r>
            <a:r>
              <a:rPr lang="de-AT" sz="2400" b="0" err="1"/>
              <a:t>economic</a:t>
            </a:r>
            <a:r>
              <a:rPr lang="de-AT" sz="2400" b="0"/>
              <a:t> </a:t>
            </a:r>
            <a:r>
              <a:rPr lang="de-AT" sz="2400" b="0" err="1"/>
              <a:t>recessions</a:t>
            </a:r>
            <a:r>
              <a:rPr lang="de-AT" sz="2400" b="0"/>
              <a:t>, high </a:t>
            </a:r>
            <a:r>
              <a:rPr lang="de-AT" sz="2400" b="0" err="1"/>
              <a:t>unemployment</a:t>
            </a:r>
            <a:r>
              <a:rPr lang="de-AT" sz="2400" b="0"/>
              <a:t> </a:t>
            </a:r>
            <a:r>
              <a:rPr lang="de-AT" sz="2400" b="0" err="1"/>
              <a:t>levels</a:t>
            </a:r>
            <a:endParaRPr lang="de-AT" sz="2400" b="0"/>
          </a:p>
          <a:p>
            <a:pPr marL="1077913" indent="-363538"/>
            <a:r>
              <a:rPr lang="de-AT" sz="2400" b="1" i="1" err="1"/>
              <a:t>Social</a:t>
            </a:r>
            <a:r>
              <a:rPr lang="de-AT" sz="2400" b="0"/>
              <a:t> (e.g. </a:t>
            </a:r>
            <a:r>
              <a:rPr lang="de-AT" sz="2400" b="0" err="1"/>
              <a:t>increased</a:t>
            </a:r>
            <a:r>
              <a:rPr lang="de-AT" sz="2400" b="0"/>
              <a:t> and/</a:t>
            </a:r>
            <a:r>
              <a:rPr lang="de-AT" sz="2400" b="0" err="1"/>
              <a:t>or</a:t>
            </a:r>
            <a:r>
              <a:rPr lang="de-AT" sz="2400" b="0"/>
              <a:t> </a:t>
            </a:r>
            <a:r>
              <a:rPr lang="de-AT" sz="2400" b="0" err="1"/>
              <a:t>ageing</a:t>
            </a:r>
            <a:r>
              <a:rPr lang="de-AT" sz="2400" b="0"/>
              <a:t> </a:t>
            </a:r>
            <a:r>
              <a:rPr lang="de-AT" sz="2400" b="0" err="1"/>
              <a:t>population</a:t>
            </a:r>
            <a:r>
              <a:rPr lang="de-AT" sz="2400" b="0"/>
              <a:t>), </a:t>
            </a:r>
          </a:p>
          <a:p>
            <a:pPr marL="1077913" indent="-363538"/>
            <a:r>
              <a:rPr lang="de-AT" sz="2400" b="1" i="1"/>
              <a:t>Technological</a:t>
            </a:r>
            <a:r>
              <a:rPr lang="de-AT" sz="2400" b="0"/>
              <a:t> - cyber-crimes, </a:t>
            </a:r>
            <a:r>
              <a:rPr lang="de-AT" sz="2400" b="0" err="1"/>
              <a:t>internet</a:t>
            </a:r>
            <a:r>
              <a:rPr lang="de-AT" sz="2400" b="0"/>
              <a:t> </a:t>
            </a:r>
            <a:r>
              <a:rPr lang="de-AT" sz="2400" b="0" err="1"/>
              <a:t>scams</a:t>
            </a:r>
            <a:r>
              <a:rPr lang="de-AT" sz="2400" b="0"/>
              <a:t>, and </a:t>
            </a:r>
            <a:r>
              <a:rPr lang="de-AT" sz="2400" b="0" err="1"/>
              <a:t>terrorist</a:t>
            </a:r>
            <a:r>
              <a:rPr lang="de-AT" sz="2400" b="0"/>
              <a:t> </a:t>
            </a:r>
            <a:r>
              <a:rPr lang="de-AT" sz="2400" b="0" err="1"/>
              <a:t>attacks</a:t>
            </a:r>
            <a:r>
              <a:rPr lang="de-AT" sz="2400" b="0"/>
              <a:t> </a:t>
            </a:r>
          </a:p>
          <a:p>
            <a:pPr marL="1077913" indent="-363538"/>
            <a:r>
              <a:rPr lang="de-AT" sz="2400" b="1" i="1"/>
              <a:t>Environmental</a:t>
            </a:r>
            <a:r>
              <a:rPr lang="de-AT" sz="2400" b="0"/>
              <a:t> - </a:t>
            </a:r>
            <a:r>
              <a:rPr lang="de-AT" sz="2400" b="0" err="1"/>
              <a:t>climate</a:t>
            </a:r>
            <a:r>
              <a:rPr lang="de-AT" sz="2400" b="0"/>
              <a:t> </a:t>
            </a:r>
            <a:r>
              <a:rPr lang="de-AT" sz="2400" b="0" err="1"/>
              <a:t>change</a:t>
            </a:r>
            <a:r>
              <a:rPr lang="de-AT" sz="2400" b="0"/>
              <a:t>, </a:t>
            </a:r>
            <a:r>
              <a:rPr lang="de-AT" sz="2400" b="0" err="1"/>
              <a:t>flooding</a:t>
            </a:r>
            <a:endParaRPr lang="de-AT" sz="2400" b="0"/>
          </a:p>
          <a:p>
            <a:pPr marL="1077913" indent="-363538"/>
            <a:r>
              <a:rPr lang="de-AT" sz="2400" b="1" i="1"/>
              <a:t>Financial</a:t>
            </a:r>
            <a:r>
              <a:rPr lang="de-AT" sz="2400" b="0"/>
              <a:t> - external </a:t>
            </a:r>
            <a:r>
              <a:rPr lang="de-AT" sz="2400" b="0" err="1"/>
              <a:t>audit</a:t>
            </a:r>
            <a:r>
              <a:rPr lang="de-AT" sz="2400" b="0"/>
              <a:t> </a:t>
            </a:r>
            <a:r>
              <a:rPr lang="de-AT" sz="2400" b="0" err="1"/>
              <a:t>processes</a:t>
            </a:r>
            <a:r>
              <a:rPr lang="de-AT" sz="2400" b="0"/>
              <a:t> </a:t>
            </a:r>
          </a:p>
          <a:p>
            <a:pPr marL="1077913" indent="-363538"/>
            <a:r>
              <a:rPr lang="de-AT" sz="2400" b="1" i="1"/>
              <a:t>Legal</a:t>
            </a:r>
            <a:r>
              <a:rPr lang="de-AT" sz="2400" b="0"/>
              <a:t> - rapid </a:t>
            </a:r>
            <a:r>
              <a:rPr lang="de-AT" sz="2400" b="0" err="1"/>
              <a:t>changes</a:t>
            </a:r>
            <a:r>
              <a:rPr lang="de-AT" sz="2400" b="0"/>
              <a:t> in </a:t>
            </a:r>
            <a:r>
              <a:rPr lang="de-AT" sz="2400" b="0" err="1"/>
              <a:t>regulations</a:t>
            </a:r>
            <a:r>
              <a:rPr lang="de-AT" sz="2400" b="0"/>
              <a:t>, </a:t>
            </a:r>
            <a:r>
              <a:rPr lang="de-AT" sz="2400" b="0" err="1"/>
              <a:t>or</a:t>
            </a:r>
            <a:r>
              <a:rPr lang="de-AT" sz="2400" b="0"/>
              <a:t> </a:t>
            </a:r>
            <a:r>
              <a:rPr lang="de-AT" sz="2400" b="0" err="1"/>
              <a:t>responsibilities</a:t>
            </a:r>
            <a:r>
              <a:rPr lang="de-AT" sz="2400" b="0"/>
              <a:t> for LAs. </a:t>
            </a:r>
            <a:endParaRPr lang="en-GB"/>
          </a:p>
        </p:txBody>
      </p:sp>
      <p:pic>
        <p:nvPicPr>
          <p:cNvPr id="2" name="Picture 1">
            <a:extLst>
              <a:ext uri="{FF2B5EF4-FFF2-40B4-BE49-F238E27FC236}">
                <a16:creationId xmlns:a16="http://schemas.microsoft.com/office/drawing/2014/main" id="{80C7CBD0-DC33-BB3A-D50B-683C60464B87}"/>
              </a:ext>
            </a:extLst>
          </p:cNvPr>
          <p:cNvPicPr>
            <a:picLocks noChangeAspect="1"/>
          </p:cNvPicPr>
          <p:nvPr/>
        </p:nvPicPr>
        <p:blipFill>
          <a:blip r:embed="rId2"/>
          <a:stretch>
            <a:fillRect/>
          </a:stretch>
        </p:blipFill>
        <p:spPr>
          <a:xfrm>
            <a:off x="10489938" y="98146"/>
            <a:ext cx="1547702" cy="879630"/>
          </a:xfrm>
          <a:prstGeom prst="rect">
            <a:avLst/>
          </a:prstGeom>
        </p:spPr>
      </p:pic>
    </p:spTree>
    <p:extLst>
      <p:ext uri="{BB962C8B-B14F-4D97-AF65-F5344CB8AC3E}">
        <p14:creationId xmlns:p14="http://schemas.microsoft.com/office/powerpoint/2010/main" val="1240891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C120A6-51DD-4F1C-9F14-5F3B792CF0F7}"/>
              </a:ext>
            </a:extLst>
          </p:cNvPr>
          <p:cNvSpPr>
            <a:spLocks noGrp="1"/>
          </p:cNvSpPr>
          <p:nvPr>
            <p:ph type="title"/>
          </p:nvPr>
        </p:nvSpPr>
        <p:spPr>
          <a:xfrm>
            <a:off x="442912" y="658679"/>
            <a:ext cx="11306175" cy="603188"/>
          </a:xfrm>
        </p:spPr>
        <p:txBody>
          <a:bodyPr/>
          <a:lstStyle/>
          <a:p>
            <a:r>
              <a:rPr lang="en-GB" sz="32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Perceived Vulnerability</a:t>
            </a:r>
            <a:endParaRPr lang="en-GB" sz="3200">
              <a:solidFill>
                <a:schemeClr val="accent1">
                  <a:lumMod val="75000"/>
                </a:schemeClr>
              </a:solidFill>
            </a:endParaRPr>
          </a:p>
        </p:txBody>
      </p:sp>
      <p:sp>
        <p:nvSpPr>
          <p:cNvPr id="6" name="Content Placeholder 5">
            <a:extLst>
              <a:ext uri="{FF2B5EF4-FFF2-40B4-BE49-F238E27FC236}">
                <a16:creationId xmlns:a16="http://schemas.microsoft.com/office/drawing/2014/main" id="{E7475D13-5A37-C43D-DA99-5A3AF347B9BC}"/>
              </a:ext>
            </a:extLst>
          </p:cNvPr>
          <p:cNvSpPr>
            <a:spLocks noGrp="1"/>
          </p:cNvSpPr>
          <p:nvPr>
            <p:ph sz="half" idx="1"/>
          </p:nvPr>
        </p:nvSpPr>
        <p:spPr>
          <a:xfrm>
            <a:off x="516486" y="1374384"/>
            <a:ext cx="11306174" cy="4109231"/>
          </a:xfrm>
        </p:spPr>
        <p:txBody>
          <a:bodyPr>
            <a:normAutofit lnSpcReduction="10000"/>
          </a:bodyPr>
          <a:lstStyle/>
          <a:p>
            <a:pPr marL="0" indent="0">
              <a:buNone/>
            </a:pPr>
            <a:r>
              <a:rPr lang="en-GB" sz="2800"/>
              <a:t>Level of </a:t>
            </a:r>
            <a:r>
              <a:rPr lang="en-GB" sz="2800" b="1" i="1"/>
              <a:t>perceived</a:t>
            </a:r>
            <a:r>
              <a:rPr lang="en-GB" sz="2800"/>
              <a:t> exposure to a specific shock</a:t>
            </a:r>
          </a:p>
          <a:p>
            <a:pPr marL="498475" indent="-363538"/>
            <a:r>
              <a:rPr lang="de-AT" sz="2400" b="0"/>
              <a:t>External and internal </a:t>
            </a:r>
            <a:r>
              <a:rPr lang="de-AT" sz="2400" b="0" err="1"/>
              <a:t>factors</a:t>
            </a:r>
            <a:r>
              <a:rPr lang="de-AT" sz="2400" b="0"/>
              <a:t> </a:t>
            </a:r>
            <a:r>
              <a:rPr lang="de-AT" sz="2400" b="0" err="1"/>
              <a:t>contributing</a:t>
            </a:r>
            <a:r>
              <a:rPr lang="de-AT" sz="2400" b="0"/>
              <a:t> </a:t>
            </a:r>
            <a:r>
              <a:rPr lang="de-AT" sz="2400" b="0" err="1"/>
              <a:t>to</a:t>
            </a:r>
            <a:r>
              <a:rPr lang="de-AT" sz="2400" b="0"/>
              <a:t> vulnerability (e.g. </a:t>
            </a:r>
            <a:r>
              <a:rPr lang="de-AT" sz="2400" b="0" err="1"/>
              <a:t>dependence</a:t>
            </a:r>
            <a:r>
              <a:rPr lang="de-AT" sz="2400" b="0"/>
              <a:t> on </a:t>
            </a:r>
            <a:r>
              <a:rPr lang="de-AT" sz="2400" b="0" err="1"/>
              <a:t>uncertain</a:t>
            </a:r>
            <a:r>
              <a:rPr lang="de-AT" sz="2400" b="0"/>
              <a:t> </a:t>
            </a:r>
            <a:r>
              <a:rPr lang="de-AT" sz="2400" b="0" err="1"/>
              <a:t>revenue</a:t>
            </a:r>
            <a:r>
              <a:rPr lang="de-AT" sz="2400" b="0"/>
              <a:t> </a:t>
            </a:r>
            <a:r>
              <a:rPr lang="de-AT" sz="2400" b="0" err="1"/>
              <a:t>bases</a:t>
            </a:r>
            <a:r>
              <a:rPr lang="de-AT" sz="2400" b="0"/>
              <a:t>, </a:t>
            </a:r>
            <a:r>
              <a:rPr lang="de-AT" sz="2400" b="0" err="1"/>
              <a:t>diversification</a:t>
            </a:r>
            <a:r>
              <a:rPr lang="de-AT" sz="2400" b="0"/>
              <a:t> of </a:t>
            </a:r>
            <a:r>
              <a:rPr lang="de-AT" sz="2400" b="0" err="1"/>
              <a:t>income</a:t>
            </a:r>
            <a:r>
              <a:rPr lang="de-AT" sz="2400" b="0"/>
              <a:t>, </a:t>
            </a:r>
            <a:r>
              <a:rPr lang="de-AT" sz="2400" b="0" err="1"/>
              <a:t>rigidity</a:t>
            </a:r>
            <a:r>
              <a:rPr lang="de-AT" sz="2400" b="0"/>
              <a:t> of </a:t>
            </a:r>
            <a:r>
              <a:rPr lang="de-AT" sz="2400" b="0" err="1"/>
              <a:t>expenditure</a:t>
            </a:r>
            <a:r>
              <a:rPr lang="de-AT" sz="2400" b="0"/>
              <a:t>, </a:t>
            </a:r>
            <a:r>
              <a:rPr lang="de-AT" sz="2400" b="0" err="1"/>
              <a:t>uncertain</a:t>
            </a:r>
            <a:r>
              <a:rPr lang="de-AT" sz="2400" b="0"/>
              <a:t>/</a:t>
            </a:r>
            <a:r>
              <a:rPr lang="de-AT" sz="2400" b="0" err="1"/>
              <a:t>decreasing</a:t>
            </a:r>
            <a:r>
              <a:rPr lang="de-AT" sz="2400" b="0"/>
              <a:t> </a:t>
            </a:r>
            <a:r>
              <a:rPr lang="de-AT" sz="2400" b="0" err="1"/>
              <a:t>transfers</a:t>
            </a:r>
            <a:r>
              <a:rPr lang="de-AT" sz="2400" b="0"/>
              <a:t>)</a:t>
            </a:r>
          </a:p>
          <a:p>
            <a:pPr marL="498475" indent="-363538"/>
            <a:r>
              <a:rPr lang="de-AT" sz="2400" b="0" err="1"/>
              <a:t>How</a:t>
            </a:r>
            <a:r>
              <a:rPr lang="de-AT" sz="2400" b="0"/>
              <a:t> </a:t>
            </a:r>
            <a:r>
              <a:rPr lang="de-AT" sz="2400" b="0" err="1"/>
              <a:t>does</a:t>
            </a:r>
            <a:r>
              <a:rPr lang="de-AT" sz="2400" b="0"/>
              <a:t> </a:t>
            </a:r>
            <a:r>
              <a:rPr lang="de-AT" sz="2400" b="0" err="1"/>
              <a:t>the</a:t>
            </a:r>
            <a:r>
              <a:rPr lang="de-AT" sz="2400" b="0"/>
              <a:t> organisation </a:t>
            </a:r>
            <a:r>
              <a:rPr lang="de-AT" sz="2400" b="0" err="1"/>
              <a:t>see</a:t>
            </a:r>
            <a:r>
              <a:rPr lang="de-AT" sz="2400" b="0"/>
              <a:t> </a:t>
            </a:r>
            <a:r>
              <a:rPr lang="de-AT" sz="2400" b="0" err="1"/>
              <a:t>its</a:t>
            </a:r>
            <a:r>
              <a:rPr lang="de-AT" sz="2400" b="0"/>
              <a:t> </a:t>
            </a:r>
            <a:r>
              <a:rPr lang="de-AT" sz="2400" b="0" err="1"/>
              <a:t>level</a:t>
            </a:r>
            <a:r>
              <a:rPr lang="de-AT" sz="2400" b="0"/>
              <a:t> of </a:t>
            </a:r>
            <a:r>
              <a:rPr lang="de-AT" sz="2400" b="0" err="1"/>
              <a:t>vulnerabilty</a:t>
            </a:r>
            <a:r>
              <a:rPr lang="de-AT" sz="2400" b="0"/>
              <a:t>, and </a:t>
            </a:r>
            <a:r>
              <a:rPr lang="de-AT" sz="2400" b="0" err="1"/>
              <a:t>is</a:t>
            </a:r>
            <a:r>
              <a:rPr lang="de-AT" sz="2400" b="0"/>
              <a:t> </a:t>
            </a:r>
            <a:r>
              <a:rPr lang="de-AT" sz="2400" b="0" err="1"/>
              <a:t>this</a:t>
            </a:r>
            <a:r>
              <a:rPr lang="de-AT" sz="2400" b="0"/>
              <a:t> </a:t>
            </a:r>
            <a:r>
              <a:rPr lang="de-AT" sz="2400" b="0" err="1"/>
              <a:t>correct</a:t>
            </a:r>
            <a:r>
              <a:rPr lang="de-AT" sz="2400" b="0"/>
              <a:t>?</a:t>
            </a:r>
          </a:p>
          <a:p>
            <a:pPr marL="498475" indent="-363538"/>
            <a:r>
              <a:rPr lang="en-US" sz="2400" b="0"/>
              <a:t>More than a specific level of vulnerability - the extent to which there is ‘owning’ or being able to control one’s vulnerability (i.e. being able to manage it and/or influence its sources). </a:t>
            </a:r>
          </a:p>
          <a:p>
            <a:pPr marL="498475" indent="-363538"/>
            <a:r>
              <a:rPr lang="en-US" sz="2400"/>
              <a:t>Incorrect perception of vulnerability can lead to poor decisions</a:t>
            </a:r>
          </a:p>
          <a:p>
            <a:pPr marL="498475" indent="-363538"/>
            <a:r>
              <a:rPr lang="en-US" sz="2400" b="1" i="1"/>
              <a:t>Vulnerability</a:t>
            </a:r>
            <a:r>
              <a:rPr lang="en-US" sz="2400" b="0"/>
              <a:t> informed by </a:t>
            </a:r>
            <a:r>
              <a:rPr lang="en-US" sz="2400" b="1" i="1"/>
              <a:t>Anticipatory</a:t>
            </a:r>
            <a:r>
              <a:rPr lang="en-US" sz="2400" b="0"/>
              <a:t> and </a:t>
            </a:r>
            <a:r>
              <a:rPr lang="en-US" sz="2400" b="1" i="1"/>
              <a:t>Coping</a:t>
            </a:r>
            <a:r>
              <a:rPr lang="en-US" sz="2400" b="0"/>
              <a:t> capacities</a:t>
            </a:r>
          </a:p>
        </p:txBody>
      </p:sp>
      <p:pic>
        <p:nvPicPr>
          <p:cNvPr id="2" name="Picture 1">
            <a:extLst>
              <a:ext uri="{FF2B5EF4-FFF2-40B4-BE49-F238E27FC236}">
                <a16:creationId xmlns:a16="http://schemas.microsoft.com/office/drawing/2014/main" id="{52091148-02C3-515D-911E-20005BBB1777}"/>
              </a:ext>
            </a:extLst>
          </p:cNvPr>
          <p:cNvPicPr>
            <a:picLocks noChangeAspect="1"/>
          </p:cNvPicPr>
          <p:nvPr/>
        </p:nvPicPr>
        <p:blipFill>
          <a:blip r:embed="rId2"/>
          <a:stretch>
            <a:fillRect/>
          </a:stretch>
        </p:blipFill>
        <p:spPr>
          <a:xfrm>
            <a:off x="10503341" y="107212"/>
            <a:ext cx="1548518" cy="877900"/>
          </a:xfrm>
          <a:prstGeom prst="rect">
            <a:avLst/>
          </a:prstGeom>
        </p:spPr>
      </p:pic>
    </p:spTree>
    <p:extLst>
      <p:ext uri="{BB962C8B-B14F-4D97-AF65-F5344CB8AC3E}">
        <p14:creationId xmlns:p14="http://schemas.microsoft.com/office/powerpoint/2010/main" val="2724076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83CC76F-4564-5147-C025-58B8085BC40C}"/>
              </a:ext>
            </a:extLst>
          </p:cNvPr>
          <p:cNvSpPr txBox="1"/>
          <p:nvPr/>
        </p:nvSpPr>
        <p:spPr>
          <a:xfrm>
            <a:off x="8353583" y="1007971"/>
            <a:ext cx="2254261" cy="1523494"/>
          </a:xfrm>
          <a:prstGeom prst="rect">
            <a:avLst/>
          </a:prstGeom>
          <a:solidFill>
            <a:sysClr val="window" lastClr="FFFFFF"/>
          </a:solidFill>
          <a:ln w="12700" cap="flat" cmpd="sng" algn="ctr">
            <a:solidFill>
              <a:srgbClr val="70AD47"/>
            </a:solidFill>
            <a:prstDash val="solid"/>
            <a:miter lim="800000"/>
          </a:ln>
          <a:effectLst/>
        </p:spPr>
        <p:txBody>
          <a:bodyPr wrap="square">
            <a:spAutoFit/>
          </a:bodyPr>
          <a:lstStyle/>
          <a:p>
            <a:pPr marL="84138" marR="0" lvl="0" indent="-84138"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it-IT" sz="11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Tools and capabilities to (better) identify and manage vulnerability and to recognize shocks in advance</a:t>
            </a:r>
          </a:p>
          <a:p>
            <a:pPr marL="84138" marR="0" lvl="0" indent="-84138"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it-IT" sz="11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Tools and capabilities to understand the nature, likelihood, timing, scale and potential impact of shocks</a:t>
            </a:r>
          </a:p>
        </p:txBody>
      </p:sp>
      <p:sp>
        <p:nvSpPr>
          <p:cNvPr id="4" name="TextBox 3">
            <a:extLst>
              <a:ext uri="{FF2B5EF4-FFF2-40B4-BE49-F238E27FC236}">
                <a16:creationId xmlns:a16="http://schemas.microsoft.com/office/drawing/2014/main" id="{00CD29D9-6895-9187-7086-450E7D4E70CA}"/>
              </a:ext>
            </a:extLst>
          </p:cNvPr>
          <p:cNvSpPr txBox="1"/>
          <p:nvPr/>
        </p:nvSpPr>
        <p:spPr>
          <a:xfrm>
            <a:off x="8858196" y="3114398"/>
            <a:ext cx="3171931" cy="1615827"/>
          </a:xfrm>
          <a:prstGeom prst="rect">
            <a:avLst/>
          </a:prstGeom>
          <a:solidFill>
            <a:sysClr val="window" lastClr="FFFFFF"/>
          </a:solidFill>
          <a:ln w="12700" cap="flat" cmpd="sng" algn="ctr">
            <a:solidFill>
              <a:srgbClr val="A5A5A5"/>
            </a:solidFill>
            <a:prstDash val="solid"/>
            <a:miter lim="800000"/>
          </a:ln>
          <a:effectLst/>
        </p:spPr>
        <p:txBody>
          <a:bodyPr wrap="square">
            <a:spAutoFit/>
          </a:bodyPr>
          <a:lstStyle/>
          <a:p>
            <a:pPr marL="84138" marR="0" lvl="0" indent="-84138"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it-IT" sz="11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Scanning (awareness) and interpretation of the crisis (threat, opportunity)</a:t>
            </a:r>
          </a:p>
          <a:p>
            <a:pPr marL="84138" marR="0" lvl="0" indent="-84138"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it-IT" sz="11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Staff’s emotional reaction and mental framing</a:t>
            </a:r>
          </a:p>
          <a:p>
            <a:pPr marL="84138" marR="0" lvl="0" indent="-84138"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it-IT" sz="11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Retrospective interpretation (perception of controllability, powerlessness, and dependence on decisions by others)</a:t>
            </a:r>
          </a:p>
          <a:p>
            <a:pPr marL="84138" marR="0" lvl="0" indent="-84138"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it-IT" sz="11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Prospective interpretation (estimate of the organization’s future condition and possible sources of negative impact)</a:t>
            </a:r>
          </a:p>
        </p:txBody>
      </p:sp>
      <p:pic>
        <p:nvPicPr>
          <p:cNvPr id="2" name="Content Placeholder 1">
            <a:extLst>
              <a:ext uri="{FF2B5EF4-FFF2-40B4-BE49-F238E27FC236}">
                <a16:creationId xmlns:a16="http://schemas.microsoft.com/office/drawing/2014/main" id="{8F98E74C-D00C-CF40-A226-D8692D1F0158}"/>
              </a:ext>
            </a:extLst>
          </p:cNvPr>
          <p:cNvPicPr>
            <a:picLocks noGrp="1" noChangeAspect="1"/>
          </p:cNvPicPr>
          <p:nvPr>
            <p:ph sz="half" idx="1"/>
          </p:nvPr>
        </p:nvPicPr>
        <p:blipFill>
          <a:blip r:embed="rId2"/>
          <a:stretch>
            <a:fillRect/>
          </a:stretch>
        </p:blipFill>
        <p:spPr>
          <a:xfrm>
            <a:off x="1891625" y="2045103"/>
            <a:ext cx="6562887" cy="3754419"/>
          </a:xfrm>
          <a:prstGeom prst="rect">
            <a:avLst/>
          </a:prstGeom>
        </p:spPr>
      </p:pic>
      <p:sp>
        <p:nvSpPr>
          <p:cNvPr id="5" name="Title 4">
            <a:extLst>
              <a:ext uri="{FF2B5EF4-FFF2-40B4-BE49-F238E27FC236}">
                <a16:creationId xmlns:a16="http://schemas.microsoft.com/office/drawing/2014/main" id="{94C120A6-51DD-4F1C-9F14-5F3B792CF0F7}"/>
              </a:ext>
            </a:extLst>
          </p:cNvPr>
          <p:cNvSpPr>
            <a:spLocks noGrp="1"/>
          </p:cNvSpPr>
          <p:nvPr>
            <p:ph type="title"/>
          </p:nvPr>
        </p:nvSpPr>
        <p:spPr>
          <a:xfrm>
            <a:off x="-47193" y="716876"/>
            <a:ext cx="11306175" cy="695063"/>
          </a:xfrm>
        </p:spPr>
        <p:txBody>
          <a:bodyPr/>
          <a:lstStyle/>
          <a:p>
            <a:r>
              <a:rPr lang="en-GB" sz="32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The Financial Resilience Framework</a:t>
            </a:r>
            <a:endParaRPr lang="en-GB" sz="3200">
              <a:solidFill>
                <a:schemeClr val="accent1">
                  <a:lumMod val="75000"/>
                </a:schemeClr>
              </a:solidFill>
            </a:endParaRPr>
          </a:p>
        </p:txBody>
      </p:sp>
      <p:sp>
        <p:nvSpPr>
          <p:cNvPr id="7" name="TextBox 6">
            <a:extLst>
              <a:ext uri="{FF2B5EF4-FFF2-40B4-BE49-F238E27FC236}">
                <a16:creationId xmlns:a16="http://schemas.microsoft.com/office/drawing/2014/main" id="{44BAEB74-501E-3097-484B-1AE48436C2B1}"/>
              </a:ext>
            </a:extLst>
          </p:cNvPr>
          <p:cNvSpPr txBox="1"/>
          <p:nvPr/>
        </p:nvSpPr>
        <p:spPr>
          <a:xfrm>
            <a:off x="3965993" y="4290393"/>
            <a:ext cx="1845859" cy="1354217"/>
          </a:xfrm>
          <a:prstGeom prst="rect">
            <a:avLst/>
          </a:prstGeom>
          <a:solidFill>
            <a:sysClr val="window" lastClr="FFFFFF"/>
          </a:solidFill>
          <a:ln w="12700" cap="flat" cmpd="sng" algn="ctr">
            <a:solidFill>
              <a:srgbClr val="FFC000"/>
            </a:solidFill>
            <a:prstDash val="solid"/>
            <a:miter lim="800000"/>
          </a:ln>
          <a:effectLst/>
        </p:spPr>
        <p:txBody>
          <a:bodyPr wrap="square">
            <a:spAutoFit/>
          </a:bodyPr>
          <a:lstStyle/>
          <a:p>
            <a:pPr marL="84138" marR="0" lvl="1" indent="-84138"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de-AT" sz="1100" b="1"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Perceived</a:t>
            </a:r>
            <a:r>
              <a:rPr kumimoji="0" lang="de-AT" sz="11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level of exposure to external shocks that may affect organizazional finances</a:t>
            </a:r>
          </a:p>
          <a:p>
            <a:pPr marL="84138" marR="0" lvl="1" indent="-84138"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de-AT" sz="11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External and internal factors contributing to the level of vulnerability</a:t>
            </a:r>
          </a:p>
        </p:txBody>
      </p:sp>
      <p:sp>
        <p:nvSpPr>
          <p:cNvPr id="8" name="TextBox 7">
            <a:extLst>
              <a:ext uri="{FF2B5EF4-FFF2-40B4-BE49-F238E27FC236}">
                <a16:creationId xmlns:a16="http://schemas.microsoft.com/office/drawing/2014/main" id="{8CD141D3-E68F-7871-0A94-FCF82C3FF004}"/>
              </a:ext>
            </a:extLst>
          </p:cNvPr>
          <p:cNvSpPr txBox="1"/>
          <p:nvPr/>
        </p:nvSpPr>
        <p:spPr>
          <a:xfrm>
            <a:off x="8189218" y="5107079"/>
            <a:ext cx="3173249" cy="1600438"/>
          </a:xfrm>
          <a:prstGeom prst="rect">
            <a:avLst/>
          </a:prstGeom>
          <a:solidFill>
            <a:sysClr val="window" lastClr="FFFFFF"/>
          </a:solidFill>
          <a:ln w="12700" cap="flat" cmpd="sng" algn="ctr">
            <a:solidFill>
              <a:srgbClr val="4472C4"/>
            </a:solidFill>
            <a:prstDash val="solid"/>
            <a:miter lim="800000"/>
          </a:ln>
          <a:effectLst/>
        </p:spPr>
        <p:txBody>
          <a:bodyPr wrap="square">
            <a:spAutoFit/>
          </a:bodyPr>
          <a:lstStyle/>
          <a:p>
            <a:pPr marL="84138" marR="0" lvl="1" indent="-84138"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1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Resources and abilities that enable local governments to face shocks and manage their vulnerabilities</a:t>
            </a:r>
          </a:p>
          <a:p>
            <a:pPr marL="84138" marR="0" lvl="1" indent="-84138"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1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Wingdings" panose="05000000000000000000" pitchFamily="2" charset="2"/>
              </a:rPr>
              <a:t>These capacities lie dormant in times of order and become visible in times of disruption (shock) through coping strategies</a:t>
            </a:r>
          </a:p>
          <a:p>
            <a:pPr marL="84138" marR="0" lvl="1" indent="-84138"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1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Wingdings" panose="05000000000000000000" pitchFamily="2" charset="2"/>
              </a:rPr>
              <a:t>Three main types of CCs: Buffering, Adapting, Transforming</a:t>
            </a:r>
          </a:p>
        </p:txBody>
      </p:sp>
      <p:sp>
        <p:nvSpPr>
          <p:cNvPr id="10" name="Rettangolo arrotondato 14">
            <a:extLst>
              <a:ext uri="{FF2B5EF4-FFF2-40B4-BE49-F238E27FC236}">
                <a16:creationId xmlns:a16="http://schemas.microsoft.com/office/drawing/2014/main" id="{EE072308-A7A0-6B0B-EF4E-199F59B4110D}"/>
              </a:ext>
            </a:extLst>
          </p:cNvPr>
          <p:cNvSpPr/>
          <p:nvPr/>
        </p:nvSpPr>
        <p:spPr>
          <a:xfrm>
            <a:off x="7752070" y="2710078"/>
            <a:ext cx="1657693" cy="453302"/>
          </a:xfrm>
          <a:prstGeom prst="roundRect">
            <a:avLst/>
          </a:prstGeom>
          <a:gradFill rotWithShape="1">
            <a:gsLst>
              <a:gs pos="0">
                <a:srgbClr val="A5A5A5">
                  <a:satMod val="103000"/>
                  <a:lumMod val="102000"/>
                  <a:tint val="94000"/>
                </a:srgbClr>
              </a:gs>
              <a:gs pos="50000">
                <a:srgbClr val="A5A5A5">
                  <a:satMod val="110000"/>
                  <a:lumMod val="100000"/>
                  <a:shade val="100000"/>
                </a:srgbClr>
              </a:gs>
              <a:gs pos="100000">
                <a:srgbClr val="A5A5A5">
                  <a:lumMod val="99000"/>
                  <a:satMod val="120000"/>
                  <a:shade val="78000"/>
                </a:srgbClr>
              </a:gs>
            </a:gsLst>
            <a:lin ang="5400000" scaled="0"/>
          </a:gradFill>
          <a:ln w="6350" cap="flat" cmpd="sng" algn="ctr">
            <a:solidFill>
              <a:srgbClr val="A5A5A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Sensemaking</a:t>
            </a:r>
          </a:p>
        </p:txBody>
      </p:sp>
      <p:pic>
        <p:nvPicPr>
          <p:cNvPr id="3" name="Picture 2">
            <a:extLst>
              <a:ext uri="{FF2B5EF4-FFF2-40B4-BE49-F238E27FC236}">
                <a16:creationId xmlns:a16="http://schemas.microsoft.com/office/drawing/2014/main" id="{E4815953-68BA-921F-123A-35FFE6036091}"/>
              </a:ext>
            </a:extLst>
          </p:cNvPr>
          <p:cNvPicPr>
            <a:picLocks noChangeAspect="1"/>
          </p:cNvPicPr>
          <p:nvPr/>
        </p:nvPicPr>
        <p:blipFill>
          <a:blip r:embed="rId3"/>
          <a:stretch>
            <a:fillRect/>
          </a:stretch>
        </p:blipFill>
        <p:spPr>
          <a:xfrm>
            <a:off x="10484723" y="109051"/>
            <a:ext cx="1548518" cy="877900"/>
          </a:xfrm>
          <a:prstGeom prst="rect">
            <a:avLst/>
          </a:prstGeom>
        </p:spPr>
      </p:pic>
    </p:spTree>
    <p:extLst>
      <p:ext uri="{BB962C8B-B14F-4D97-AF65-F5344CB8AC3E}">
        <p14:creationId xmlns:p14="http://schemas.microsoft.com/office/powerpoint/2010/main" val="77272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7" grpId="0" animBg="1"/>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F4FB2-8E87-B4A6-83BD-22743D296E8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7F10172-F9AA-CC2A-3D12-944D13E7C1B8}"/>
              </a:ext>
            </a:extLst>
          </p:cNvPr>
          <p:cNvSpPr>
            <a:spLocks noGrp="1"/>
          </p:cNvSpPr>
          <p:nvPr>
            <p:ph type="title"/>
          </p:nvPr>
        </p:nvSpPr>
        <p:spPr>
          <a:xfrm>
            <a:off x="442911" y="633125"/>
            <a:ext cx="11306175" cy="603188"/>
          </a:xfrm>
        </p:spPr>
        <p:txBody>
          <a:bodyPr/>
          <a:lstStyle/>
          <a:p>
            <a:r>
              <a:rPr lang="en-GB" sz="32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Coping Capacities</a:t>
            </a:r>
            <a:endParaRPr lang="en-GB" sz="3200">
              <a:solidFill>
                <a:schemeClr val="accent1">
                  <a:lumMod val="75000"/>
                </a:schemeClr>
              </a:solidFill>
            </a:endParaRPr>
          </a:p>
        </p:txBody>
      </p:sp>
      <p:sp>
        <p:nvSpPr>
          <p:cNvPr id="6" name="Content Placeholder 5">
            <a:extLst>
              <a:ext uri="{FF2B5EF4-FFF2-40B4-BE49-F238E27FC236}">
                <a16:creationId xmlns:a16="http://schemas.microsoft.com/office/drawing/2014/main" id="{6158FBDA-D24D-035E-2571-A59854B3E649}"/>
              </a:ext>
            </a:extLst>
          </p:cNvPr>
          <p:cNvSpPr>
            <a:spLocks noGrp="1"/>
          </p:cNvSpPr>
          <p:nvPr>
            <p:ph sz="half" idx="1"/>
          </p:nvPr>
        </p:nvSpPr>
        <p:spPr>
          <a:xfrm>
            <a:off x="442912" y="1494850"/>
            <a:ext cx="11306174" cy="4266886"/>
          </a:xfrm>
        </p:spPr>
        <p:txBody>
          <a:bodyPr/>
          <a:lstStyle/>
          <a:p>
            <a:pPr marL="0" indent="0">
              <a:buNone/>
            </a:pPr>
            <a:r>
              <a:rPr lang="en-GB"/>
              <a:t>Resources and abilities that allow shocks to be faced and vulnerabilities to be managed</a:t>
            </a:r>
          </a:p>
          <a:p>
            <a:pPr>
              <a:buFont typeface="Arial" panose="020B0604020202020204" pitchFamily="34" charset="0"/>
              <a:buChar char="•"/>
            </a:pPr>
            <a:r>
              <a:rPr lang="en-GB" sz="1800" b="1" i="1"/>
              <a:t>Buffering</a:t>
            </a:r>
            <a:r>
              <a:rPr lang="en-GB" sz="1800"/>
              <a:t> - Ability to absorb impact without changes in structure or function </a:t>
            </a:r>
          </a:p>
          <a:p>
            <a:pPr lvl="1">
              <a:buFont typeface="Arial" panose="020B0604020202020204" pitchFamily="34" charset="0"/>
              <a:buChar char="•"/>
            </a:pPr>
            <a:r>
              <a:rPr lang="en-GB" sz="1500"/>
              <a:t>Use of reserves, temporary closure of services, delaying capital projects</a:t>
            </a:r>
            <a:endParaRPr lang="en-GB"/>
          </a:p>
          <a:p>
            <a:pPr>
              <a:buFont typeface="Arial" panose="020B0604020202020204" pitchFamily="34" charset="0"/>
              <a:buChar char="•"/>
            </a:pPr>
            <a:endParaRPr lang="en-GB" sz="200"/>
          </a:p>
          <a:p>
            <a:pPr>
              <a:buFont typeface="Arial" panose="020B0604020202020204" pitchFamily="34" charset="0"/>
              <a:buChar char="•"/>
            </a:pPr>
            <a:endParaRPr lang="en-GB" sz="200"/>
          </a:p>
          <a:p>
            <a:pPr>
              <a:buFont typeface="Arial" panose="020B0604020202020204" pitchFamily="34" charset="0"/>
              <a:buChar char="•"/>
            </a:pPr>
            <a:r>
              <a:rPr lang="en-GB" sz="1800" b="1" i="1"/>
              <a:t>Adapting</a:t>
            </a:r>
            <a:r>
              <a:rPr lang="en-GB" sz="1800"/>
              <a:t> - Ability to implement incremental changes to extant structures and functions without changing underlying principles, culture, values.</a:t>
            </a:r>
          </a:p>
          <a:p>
            <a:pPr lvl="1">
              <a:buFont typeface="Arial" panose="020B0604020202020204" pitchFamily="34" charset="0"/>
              <a:buChar char="•"/>
            </a:pPr>
            <a:r>
              <a:rPr lang="en-GB" sz="1500"/>
              <a:t>Restructuring and delayering, use of IT systems </a:t>
            </a:r>
          </a:p>
          <a:p>
            <a:pPr>
              <a:buFont typeface="Arial" panose="020B0604020202020204" pitchFamily="34" charset="0"/>
              <a:buChar char="•"/>
            </a:pPr>
            <a:endParaRPr lang="en-GB" sz="1100"/>
          </a:p>
          <a:p>
            <a:pPr>
              <a:buFont typeface="Arial" panose="020B0604020202020204" pitchFamily="34" charset="0"/>
              <a:buChar char="•"/>
            </a:pPr>
            <a:r>
              <a:rPr lang="en-GB" sz="1800" b="1" i="1"/>
              <a:t>Transforming</a:t>
            </a:r>
            <a:r>
              <a:rPr lang="en-GB" sz="1800"/>
              <a:t> - The ability to implement radical changes, characterized by new ‘rules of the game’</a:t>
            </a:r>
          </a:p>
          <a:p>
            <a:pPr marL="457200" lvl="1" indent="0">
              <a:buNone/>
            </a:pPr>
            <a:endParaRPr lang="en-GB" sz="1500"/>
          </a:p>
          <a:p>
            <a:pPr marL="0" indent="0">
              <a:buNone/>
            </a:pPr>
            <a:endParaRPr lang="en-GB"/>
          </a:p>
        </p:txBody>
      </p:sp>
      <p:pic>
        <p:nvPicPr>
          <p:cNvPr id="2" name="Picture 1">
            <a:extLst>
              <a:ext uri="{FF2B5EF4-FFF2-40B4-BE49-F238E27FC236}">
                <a16:creationId xmlns:a16="http://schemas.microsoft.com/office/drawing/2014/main" id="{90AB4D78-09B2-E8AC-E05D-8816F62FA17B}"/>
              </a:ext>
            </a:extLst>
          </p:cNvPr>
          <p:cNvPicPr>
            <a:picLocks noChangeAspect="1"/>
          </p:cNvPicPr>
          <p:nvPr/>
        </p:nvPicPr>
        <p:blipFill>
          <a:blip r:embed="rId2"/>
          <a:stretch>
            <a:fillRect/>
          </a:stretch>
        </p:blipFill>
        <p:spPr>
          <a:xfrm>
            <a:off x="10513852" y="99876"/>
            <a:ext cx="1548518" cy="877900"/>
          </a:xfrm>
          <a:prstGeom prst="rect">
            <a:avLst/>
          </a:prstGeom>
        </p:spPr>
      </p:pic>
    </p:spTree>
    <p:extLst>
      <p:ext uri="{BB962C8B-B14F-4D97-AF65-F5344CB8AC3E}">
        <p14:creationId xmlns:p14="http://schemas.microsoft.com/office/powerpoint/2010/main" val="247798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16620D9-5C6C-3C58-10C4-BF92FC91F19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3C39AA4-FD8B-5621-DCC8-698D19879C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18ACAE54-CEEE-62F3-7163-F1832AC419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CC67AAC-13B3-B56B-ED0D-99BD3799C9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837B70F-A2D7-BA27-F69E-BEA2A4985C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473E7C2-CE02-F1C6-EB60-3766C24F12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E9392499-C409-9F5B-14C2-1BCC5FC3B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3E2C97F3-3CD7-ABB1-2236-BE9E571B11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2E6A9D-232C-58C7-0F19-D46674B2A84C}"/>
              </a:ext>
            </a:extLst>
          </p:cNvPr>
          <p:cNvSpPr>
            <a:spLocks noGrp="1"/>
          </p:cNvSpPr>
          <p:nvPr>
            <p:ph type="title"/>
          </p:nvPr>
        </p:nvSpPr>
        <p:spPr>
          <a:xfrm>
            <a:off x="466722" y="1382232"/>
            <a:ext cx="3201366" cy="4359349"/>
          </a:xfrm>
        </p:spPr>
        <p:txBody>
          <a:bodyPr anchor="b">
            <a:normAutofit fontScale="90000"/>
          </a:bodyPr>
          <a:lstStyle/>
          <a:p>
            <a:pPr algn="r"/>
            <a:r>
              <a:rPr lang="en-GB" sz="3600" b="1">
                <a:solidFill>
                  <a:srgbClr val="FFFFFF"/>
                </a:solidFill>
              </a:rPr>
              <a:t>In contrast to Cambodia</a:t>
            </a:r>
            <a:br>
              <a:rPr lang="en-GB" sz="2800" b="1">
                <a:solidFill>
                  <a:srgbClr val="FFFFFF"/>
                </a:solidFill>
              </a:rPr>
            </a:br>
            <a:br>
              <a:rPr lang="en-GB" sz="2800" b="1">
                <a:solidFill>
                  <a:srgbClr val="FFFFFF"/>
                </a:solidFill>
              </a:rPr>
            </a:br>
            <a:br>
              <a:rPr lang="en-GB" sz="2800" b="1">
                <a:solidFill>
                  <a:srgbClr val="FFFFFF"/>
                </a:solidFill>
              </a:rPr>
            </a:br>
            <a:r>
              <a:rPr lang="en-GB" sz="2800" b="1">
                <a:solidFill>
                  <a:srgbClr val="FFFFFF"/>
                </a:solidFill>
              </a:rPr>
              <a:t> </a:t>
            </a:r>
            <a:br>
              <a:rPr lang="en-GB" sz="2800" b="1">
                <a:solidFill>
                  <a:srgbClr val="FFFFFF"/>
                </a:solidFill>
              </a:rPr>
            </a:br>
            <a:r>
              <a:rPr lang="en-GB" sz="2800">
                <a:solidFill>
                  <a:srgbClr val="FFFFFF"/>
                </a:solidFill>
              </a:rPr>
              <a:t>Since 1979, the UK has seen big radical swings in the strategic objectives and operational reforms of Central and  Local  Government.  </a:t>
            </a:r>
            <a:br>
              <a:rPr lang="en-GB" sz="2800" b="1">
                <a:solidFill>
                  <a:srgbClr val="FFFFFF"/>
                </a:solidFill>
              </a:rPr>
            </a:br>
            <a:endParaRPr lang="en-GB" sz="2800" b="1">
              <a:solidFill>
                <a:srgbClr val="FFFFFF"/>
              </a:solidFill>
            </a:endParaRPr>
          </a:p>
        </p:txBody>
      </p:sp>
      <p:sp>
        <p:nvSpPr>
          <p:cNvPr id="3" name="Content Placeholder 2">
            <a:extLst>
              <a:ext uri="{FF2B5EF4-FFF2-40B4-BE49-F238E27FC236}">
                <a16:creationId xmlns:a16="http://schemas.microsoft.com/office/drawing/2014/main" id="{952FF36A-DBBA-4E0E-0BF8-2A3807FE8307}"/>
              </a:ext>
            </a:extLst>
          </p:cNvPr>
          <p:cNvSpPr>
            <a:spLocks noGrp="1"/>
          </p:cNvSpPr>
          <p:nvPr>
            <p:ph idx="1"/>
          </p:nvPr>
        </p:nvSpPr>
        <p:spPr>
          <a:xfrm>
            <a:off x="4367695" y="649480"/>
            <a:ext cx="6997911" cy="6068820"/>
          </a:xfrm>
        </p:spPr>
        <p:txBody>
          <a:bodyPr anchor="ctr">
            <a:normAutofit/>
          </a:bodyPr>
          <a:lstStyle/>
          <a:p>
            <a:r>
              <a:rPr lang="en-GB" sz="1800" b="1"/>
              <a:t>Prior to 1979 </a:t>
            </a:r>
            <a:r>
              <a:rPr lang="en-GB" sz="1800"/>
              <a:t>UK tended to see more long-term </a:t>
            </a:r>
            <a:r>
              <a:rPr lang="en-GB" sz="1800" b="1"/>
              <a:t>incremental reforms </a:t>
            </a:r>
            <a:r>
              <a:rPr lang="en-GB" sz="1800"/>
              <a:t>- the UK had a reputation for political and economic, stability - perhaps even reliability?</a:t>
            </a:r>
          </a:p>
          <a:p>
            <a:endParaRPr lang="en-GB" sz="800"/>
          </a:p>
          <a:p>
            <a:r>
              <a:rPr lang="en-GB" sz="1800"/>
              <a:t>The </a:t>
            </a:r>
            <a:r>
              <a:rPr lang="en-GB" sz="1800" b="1"/>
              <a:t>1979-1997 </a:t>
            </a:r>
            <a:r>
              <a:rPr lang="en-GB" sz="1800"/>
              <a:t>Thatcher/Major administrations </a:t>
            </a:r>
            <a:r>
              <a:rPr lang="en-GB" sz="1800" b="1"/>
              <a:t>replaced traditional forms of direct provision (TPA) </a:t>
            </a:r>
            <a:r>
              <a:rPr lang="en-GB" sz="1800"/>
              <a:t>with competitive tendering, marketisation and outsourcing to private sector provision (NPM)</a:t>
            </a:r>
          </a:p>
          <a:p>
            <a:endParaRPr lang="en-GB" sz="800"/>
          </a:p>
          <a:p>
            <a:r>
              <a:rPr lang="en-GB" sz="1800"/>
              <a:t>The </a:t>
            </a:r>
            <a:r>
              <a:rPr lang="en-GB" sz="1800" b="1"/>
              <a:t>1997-2010</a:t>
            </a:r>
            <a:r>
              <a:rPr lang="en-GB" sz="1800"/>
              <a:t> Blair/Brown introduced </a:t>
            </a:r>
            <a:r>
              <a:rPr lang="en-GB" sz="1800" b="1"/>
              <a:t>Best Value and continuous improvement </a:t>
            </a:r>
            <a:r>
              <a:rPr lang="en-GB" sz="1800"/>
              <a:t>across all public services with devolution of powers to Scotland, Wales and N Ireland (NPM gradually superseded by emergence of PV and NPG)</a:t>
            </a:r>
            <a:r>
              <a:rPr lang="en-GB" sz="1400"/>
              <a:t>.</a:t>
            </a:r>
          </a:p>
          <a:p>
            <a:endParaRPr lang="en-GB" sz="800"/>
          </a:p>
          <a:p>
            <a:r>
              <a:rPr lang="en-GB" sz="1800" b="1"/>
              <a:t>2010-2024</a:t>
            </a:r>
            <a:r>
              <a:rPr lang="en-GB" sz="1800"/>
              <a:t> (Cameron, May, Johnson, Truss, Sunak) long-term austerity and radical reforms towards smaller state, private sector and hybrid provision (with Brexit, COVID 19 etc exacerbating the swing and LG among the worst affected sectors (return to NPM) </a:t>
            </a:r>
          </a:p>
          <a:p>
            <a:endParaRPr lang="en-GB" sz="800"/>
          </a:p>
          <a:p>
            <a:r>
              <a:rPr lang="en-GB" sz="1800" b="1"/>
              <a:t>July 2024</a:t>
            </a:r>
            <a:r>
              <a:rPr lang="en-GB" sz="1800"/>
              <a:t>.   Starmer inherits both domestic and international ‘poisoned chalices’ (internal and external threats and challenges) that deserve the description ‘omnishambles’ (return to NPG)</a:t>
            </a:r>
          </a:p>
          <a:p>
            <a:pPr marL="0" indent="0">
              <a:buNone/>
            </a:pPr>
            <a:endParaRPr lang="en-GB" sz="1400"/>
          </a:p>
        </p:txBody>
      </p:sp>
    </p:spTree>
    <p:extLst>
      <p:ext uri="{BB962C8B-B14F-4D97-AF65-F5344CB8AC3E}">
        <p14:creationId xmlns:p14="http://schemas.microsoft.com/office/powerpoint/2010/main" val="39678058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C120A6-51DD-4F1C-9F14-5F3B792CF0F7}"/>
              </a:ext>
            </a:extLst>
          </p:cNvPr>
          <p:cNvSpPr>
            <a:spLocks noGrp="1"/>
          </p:cNvSpPr>
          <p:nvPr>
            <p:ph type="title"/>
          </p:nvPr>
        </p:nvSpPr>
        <p:spPr>
          <a:xfrm>
            <a:off x="442912" y="437962"/>
            <a:ext cx="11306175" cy="603188"/>
          </a:xfrm>
        </p:spPr>
        <p:txBody>
          <a:bodyPr/>
          <a:lstStyle/>
          <a:p>
            <a:r>
              <a:rPr lang="en-GB" sz="32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Coping Capacities</a:t>
            </a:r>
            <a:endParaRPr lang="en-GB" sz="3200">
              <a:solidFill>
                <a:schemeClr val="accent1">
                  <a:lumMod val="75000"/>
                </a:schemeClr>
              </a:solidFill>
            </a:endParaRPr>
          </a:p>
        </p:txBody>
      </p:sp>
      <p:sp>
        <p:nvSpPr>
          <p:cNvPr id="6" name="Content Placeholder 5">
            <a:extLst>
              <a:ext uri="{FF2B5EF4-FFF2-40B4-BE49-F238E27FC236}">
                <a16:creationId xmlns:a16="http://schemas.microsoft.com/office/drawing/2014/main" id="{E7475D13-5A37-C43D-DA99-5A3AF347B9BC}"/>
              </a:ext>
            </a:extLst>
          </p:cNvPr>
          <p:cNvSpPr>
            <a:spLocks noGrp="1"/>
          </p:cNvSpPr>
          <p:nvPr>
            <p:ph sz="half" idx="1"/>
          </p:nvPr>
        </p:nvSpPr>
        <p:spPr>
          <a:xfrm>
            <a:off x="442913" y="977776"/>
            <a:ext cx="11306174" cy="5223848"/>
          </a:xfrm>
        </p:spPr>
        <p:txBody>
          <a:bodyPr/>
          <a:lstStyle/>
          <a:p>
            <a:pPr marL="0" indent="0">
              <a:buNone/>
            </a:pPr>
            <a:r>
              <a:rPr lang="en-GB"/>
              <a:t>resources and abilities that allow shocks to be faced and vulnerabilities to be managed</a:t>
            </a:r>
          </a:p>
          <a:p>
            <a:pPr>
              <a:buFont typeface="Arial" panose="020B0604020202020204" pitchFamily="34" charset="0"/>
              <a:buChar char="•"/>
            </a:pPr>
            <a:r>
              <a:rPr lang="en-GB" sz="1800" b="1" i="1"/>
              <a:t>Buffering</a:t>
            </a:r>
            <a:r>
              <a:rPr lang="en-GB" sz="1800"/>
              <a:t> - Ability to absorb impact without changes in structure or function </a:t>
            </a:r>
          </a:p>
          <a:p>
            <a:pPr>
              <a:buFont typeface="Arial" panose="020B0604020202020204" pitchFamily="34" charset="0"/>
              <a:buChar char="•"/>
            </a:pPr>
            <a:endParaRPr lang="en-GB"/>
          </a:p>
          <a:p>
            <a:pPr>
              <a:buFont typeface="Arial" panose="020B0604020202020204" pitchFamily="34" charset="0"/>
              <a:buChar char="•"/>
            </a:pPr>
            <a:endParaRPr lang="en-GB" sz="200"/>
          </a:p>
          <a:p>
            <a:pPr>
              <a:buFont typeface="Arial" panose="020B0604020202020204" pitchFamily="34" charset="0"/>
              <a:buChar char="•"/>
            </a:pPr>
            <a:endParaRPr lang="en-GB" sz="200"/>
          </a:p>
          <a:p>
            <a:pPr>
              <a:buFont typeface="Arial" panose="020B0604020202020204" pitchFamily="34" charset="0"/>
              <a:buChar char="•"/>
            </a:pPr>
            <a:r>
              <a:rPr lang="en-GB" sz="1800" b="1" i="1"/>
              <a:t>Adapting</a:t>
            </a:r>
            <a:r>
              <a:rPr lang="en-GB" sz="1800"/>
              <a:t> - Ability to implement incremental changes to extant structures and functions without changing underlying principles, culture, values.</a:t>
            </a:r>
          </a:p>
          <a:p>
            <a:pPr>
              <a:buFont typeface="Arial" panose="020B0604020202020204" pitchFamily="34" charset="0"/>
              <a:buChar char="•"/>
            </a:pPr>
            <a:endParaRPr lang="en-GB" sz="1600"/>
          </a:p>
          <a:p>
            <a:pPr>
              <a:buFont typeface="Arial" panose="020B0604020202020204" pitchFamily="34" charset="0"/>
              <a:buChar char="•"/>
            </a:pPr>
            <a:endParaRPr lang="en-GB" sz="1100"/>
          </a:p>
          <a:p>
            <a:pPr>
              <a:buFont typeface="Arial" panose="020B0604020202020204" pitchFamily="34" charset="0"/>
              <a:buChar char="•"/>
            </a:pPr>
            <a:endParaRPr lang="en-GB" sz="1100"/>
          </a:p>
          <a:p>
            <a:pPr>
              <a:buFont typeface="Arial" panose="020B0604020202020204" pitchFamily="34" charset="0"/>
              <a:buChar char="•"/>
            </a:pPr>
            <a:r>
              <a:rPr lang="en-GB" sz="1800" b="1" i="1"/>
              <a:t>Transforming</a:t>
            </a:r>
            <a:r>
              <a:rPr lang="en-GB" sz="1800"/>
              <a:t> - The ability to implement radical changes, characterized by new ‘rules of the game’</a:t>
            </a:r>
          </a:p>
          <a:p>
            <a:pPr marL="0" indent="0">
              <a:buNone/>
            </a:pPr>
            <a:endParaRPr lang="en-GB"/>
          </a:p>
        </p:txBody>
      </p:sp>
      <p:sp>
        <p:nvSpPr>
          <p:cNvPr id="8" name="Rettangolo 9">
            <a:extLst>
              <a:ext uri="{FF2B5EF4-FFF2-40B4-BE49-F238E27FC236}">
                <a16:creationId xmlns:a16="http://schemas.microsoft.com/office/drawing/2014/main" id="{FA444602-8B9B-C38D-9D4A-AECB5683650C}"/>
              </a:ext>
            </a:extLst>
          </p:cNvPr>
          <p:cNvSpPr/>
          <p:nvPr/>
        </p:nvSpPr>
        <p:spPr>
          <a:xfrm>
            <a:off x="624038" y="2362588"/>
            <a:ext cx="5654489" cy="738664"/>
          </a:xfrm>
          <a:prstGeom prst="rect">
            <a:avLst/>
          </a:prstGeom>
          <a:solidFill>
            <a:srgbClr val="C1D82F">
              <a:lumMod val="60000"/>
              <a:lumOff val="40000"/>
            </a:srgb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0" b="0" i="1"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r>
              <a:rPr kumimoji="0" lang="en-GB" sz="1400" b="0" i="1"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When the crisis came in 2007/2008, we immediately tried to reduce our spending [cost cuts], […] to defer investments or maintenance [defer investment, defer expenditures].” (CFO, A3</a:t>
            </a:r>
            <a:r>
              <a:rPr kumimoji="0" lang="en-GB" sz="1050" b="0" i="1"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it-IT" sz="1800" b="0" i="1"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Rettangolo 6">
            <a:extLst>
              <a:ext uri="{FF2B5EF4-FFF2-40B4-BE49-F238E27FC236}">
                <a16:creationId xmlns:a16="http://schemas.microsoft.com/office/drawing/2014/main" id="{C4185EFE-C825-B039-D053-9ACD5777CD15}"/>
              </a:ext>
            </a:extLst>
          </p:cNvPr>
          <p:cNvSpPr/>
          <p:nvPr/>
        </p:nvSpPr>
        <p:spPr>
          <a:xfrm>
            <a:off x="5205092" y="3429000"/>
            <a:ext cx="5787822" cy="1169551"/>
          </a:xfrm>
          <a:prstGeom prst="rect">
            <a:avLst/>
          </a:prstGeom>
          <a:solidFill>
            <a:schemeClr val="accent1">
              <a:lumMod val="40000"/>
              <a:lumOff val="60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GB" sz="105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r>
              <a:rPr kumimoji="0" lang="en-GB" sz="14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What we are trying to do is move our budget setting process to being more outcome based [enhancing performance management], and trying to refocus the money left on our most vulnerable within the town, on the services we have to provide for those who can’t provide for themselves.” </a:t>
            </a:r>
            <a:r>
              <a:rPr kumimoji="0" lang="en-US" sz="14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(CFO, E2)</a:t>
            </a:r>
          </a:p>
        </p:txBody>
      </p:sp>
      <p:sp>
        <p:nvSpPr>
          <p:cNvPr id="11" name="Rettangolo 8">
            <a:extLst>
              <a:ext uri="{FF2B5EF4-FFF2-40B4-BE49-F238E27FC236}">
                <a16:creationId xmlns:a16="http://schemas.microsoft.com/office/drawing/2014/main" id="{2CC4C8C4-C8EC-DAD6-AABC-09C78F5E9F59}"/>
              </a:ext>
            </a:extLst>
          </p:cNvPr>
          <p:cNvSpPr/>
          <p:nvPr/>
        </p:nvSpPr>
        <p:spPr>
          <a:xfrm>
            <a:off x="5205092" y="5222074"/>
            <a:ext cx="5787822" cy="1169551"/>
          </a:xfrm>
          <a:prstGeom prst="rect">
            <a:avLst/>
          </a:prstGeom>
          <a:solidFill>
            <a:srgbClr val="00AFD8">
              <a:lumMod val="40000"/>
              <a:lumOff val="60000"/>
            </a:srgb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400" b="0" i="1"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 would say our goals have kind have turned around that we are trying to make sure we are generating income and that we are self-sufficient and we can do what we want and carry on providing important services without any requirement of government funding has on us. [financial self-sufficiency]” (CFO, E2) </a:t>
            </a:r>
            <a:endParaRPr kumimoji="0" lang="it-IT" sz="1400" b="0" i="1"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6C30846F-3FF3-4965-E67E-A46BBC061ADE}"/>
              </a:ext>
            </a:extLst>
          </p:cNvPr>
          <p:cNvPicPr>
            <a:picLocks noChangeAspect="1"/>
          </p:cNvPicPr>
          <p:nvPr/>
        </p:nvPicPr>
        <p:blipFill>
          <a:blip r:embed="rId2"/>
          <a:stretch>
            <a:fillRect/>
          </a:stretch>
        </p:blipFill>
        <p:spPr>
          <a:xfrm>
            <a:off x="10513852" y="99876"/>
            <a:ext cx="1548518" cy="877900"/>
          </a:xfrm>
          <a:prstGeom prst="rect">
            <a:avLst/>
          </a:prstGeom>
        </p:spPr>
      </p:pic>
    </p:spTree>
    <p:extLst>
      <p:ext uri="{BB962C8B-B14F-4D97-AF65-F5344CB8AC3E}">
        <p14:creationId xmlns:p14="http://schemas.microsoft.com/office/powerpoint/2010/main" val="19832282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C120A6-51DD-4F1C-9F14-5F3B792CF0F7}"/>
              </a:ext>
            </a:extLst>
          </p:cNvPr>
          <p:cNvSpPr>
            <a:spLocks noGrp="1"/>
          </p:cNvSpPr>
          <p:nvPr>
            <p:ph type="title"/>
          </p:nvPr>
        </p:nvSpPr>
        <p:spPr>
          <a:xfrm>
            <a:off x="442912" y="676182"/>
            <a:ext cx="11306175" cy="603188"/>
          </a:xfrm>
        </p:spPr>
        <p:txBody>
          <a:bodyPr/>
          <a:lstStyle/>
          <a:p>
            <a:r>
              <a:rPr lang="en-GB" sz="32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Anticipatory Capacities</a:t>
            </a:r>
            <a:endParaRPr lang="en-GB" sz="3200">
              <a:solidFill>
                <a:schemeClr val="accent1">
                  <a:lumMod val="75000"/>
                </a:schemeClr>
              </a:solidFill>
            </a:endParaRPr>
          </a:p>
        </p:txBody>
      </p:sp>
      <p:sp>
        <p:nvSpPr>
          <p:cNvPr id="6" name="Content Placeholder 5">
            <a:extLst>
              <a:ext uri="{FF2B5EF4-FFF2-40B4-BE49-F238E27FC236}">
                <a16:creationId xmlns:a16="http://schemas.microsoft.com/office/drawing/2014/main" id="{E7475D13-5A37-C43D-DA99-5A3AF347B9BC}"/>
              </a:ext>
            </a:extLst>
          </p:cNvPr>
          <p:cNvSpPr>
            <a:spLocks noGrp="1"/>
          </p:cNvSpPr>
          <p:nvPr>
            <p:ph sz="half" idx="1"/>
          </p:nvPr>
        </p:nvSpPr>
        <p:spPr>
          <a:xfrm>
            <a:off x="442912" y="1524080"/>
            <a:ext cx="11306174" cy="5223848"/>
          </a:xfrm>
        </p:spPr>
        <p:txBody>
          <a:bodyPr/>
          <a:lstStyle/>
          <a:p>
            <a:pPr marL="0" indent="0">
              <a:buNone/>
            </a:pPr>
            <a:r>
              <a:rPr lang="de-AT" sz="2400"/>
              <a:t>T</a:t>
            </a:r>
            <a:r>
              <a:rPr lang="en-GB" sz="2400"/>
              <a:t>he ability to identify and manage vulnerabilities, to recognize (potential) shocks at an early stage, and to understand their impact</a:t>
            </a:r>
          </a:p>
          <a:p>
            <a:pPr algn="just">
              <a:buFont typeface="Arial" panose="020B0604020202020204" pitchFamily="34" charset="0"/>
              <a:buChar char="•"/>
            </a:pPr>
            <a:r>
              <a:rPr lang="en-GB" sz="1800" b="1" i="1"/>
              <a:t>Sharing of Information</a:t>
            </a:r>
            <a:r>
              <a:rPr lang="en-GB" sz="1800"/>
              <a:t> - the process of </a:t>
            </a:r>
            <a:r>
              <a:rPr lang="en-GB" sz="1800" b="1">
                <a:solidFill>
                  <a:schemeClr val="accent1">
                    <a:lumMod val="75000"/>
                  </a:schemeClr>
                </a:solidFill>
              </a:rPr>
              <a:t>transferring relevant information (internally) </a:t>
            </a:r>
            <a:r>
              <a:rPr lang="en-GB" sz="1800"/>
              <a:t>within an organisation among key stakeholders, such as employees and managers, to enhance empower their ability and capabilities to enable them to withstand pressures from shocks.</a:t>
            </a:r>
            <a:endParaRPr lang="en-GB" sz="200"/>
          </a:p>
          <a:p>
            <a:pPr algn="just">
              <a:buFont typeface="Arial" panose="020B0604020202020204" pitchFamily="34" charset="0"/>
              <a:buChar char="•"/>
            </a:pPr>
            <a:r>
              <a:rPr lang="en-GB" sz="1800" b="1" i="1"/>
              <a:t>Exchange of Information</a:t>
            </a:r>
            <a:r>
              <a:rPr lang="en-GB" sz="1800"/>
              <a:t> - the conscious effort of engaging with external stakeholders </a:t>
            </a:r>
            <a:r>
              <a:rPr lang="en-GB" sz="1800" b="1">
                <a:solidFill>
                  <a:schemeClr val="accent1">
                    <a:lumMod val="75000"/>
                  </a:schemeClr>
                </a:solidFill>
              </a:rPr>
              <a:t>to track and understand the changes in the external environment </a:t>
            </a:r>
            <a:r>
              <a:rPr lang="en-GB" sz="1800"/>
              <a:t>of an organisation in order to remain aware of critical events and their potential consequences or opportunities and devise ways to minimise such consequences or take advantage of the opportunities. </a:t>
            </a:r>
          </a:p>
          <a:p>
            <a:pPr algn="just">
              <a:buFont typeface="Arial" panose="020B0604020202020204" pitchFamily="34" charset="0"/>
              <a:buChar char="•"/>
            </a:pPr>
            <a:r>
              <a:rPr lang="en-GB" sz="1800" b="1" i="1"/>
              <a:t>Monitoring Internal and External Activities </a:t>
            </a:r>
            <a:r>
              <a:rPr lang="en-GB" sz="1800"/>
              <a:t>- Organisations monitor activities in the external environment by </a:t>
            </a:r>
            <a:r>
              <a:rPr lang="en-GB" sz="1800" b="1">
                <a:solidFill>
                  <a:schemeClr val="accent1">
                    <a:lumMod val="75000"/>
                  </a:schemeClr>
                </a:solidFill>
              </a:rPr>
              <a:t>continuously scanning the horizons in their environment</a:t>
            </a:r>
            <a:r>
              <a:rPr lang="en-GB" sz="1800"/>
              <a:t> and recognising any forthcoming or potential changes in national policies and regulations to meet citizens' demands and ensure value for money.</a:t>
            </a:r>
          </a:p>
        </p:txBody>
      </p:sp>
      <p:pic>
        <p:nvPicPr>
          <p:cNvPr id="2" name="Picture 1">
            <a:extLst>
              <a:ext uri="{FF2B5EF4-FFF2-40B4-BE49-F238E27FC236}">
                <a16:creationId xmlns:a16="http://schemas.microsoft.com/office/drawing/2014/main" id="{DCDABDA3-2A9A-C787-A9F4-413A74A1181E}"/>
              </a:ext>
            </a:extLst>
          </p:cNvPr>
          <p:cNvPicPr>
            <a:picLocks noChangeAspect="1"/>
          </p:cNvPicPr>
          <p:nvPr/>
        </p:nvPicPr>
        <p:blipFill>
          <a:blip r:embed="rId2"/>
          <a:stretch>
            <a:fillRect/>
          </a:stretch>
        </p:blipFill>
        <p:spPr>
          <a:xfrm>
            <a:off x="10534872" y="99876"/>
            <a:ext cx="1548518" cy="877900"/>
          </a:xfrm>
          <a:prstGeom prst="rect">
            <a:avLst/>
          </a:prstGeom>
        </p:spPr>
      </p:pic>
    </p:spTree>
    <p:extLst>
      <p:ext uri="{BB962C8B-B14F-4D97-AF65-F5344CB8AC3E}">
        <p14:creationId xmlns:p14="http://schemas.microsoft.com/office/powerpoint/2010/main" val="12916870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C120A6-51DD-4F1C-9F14-5F3B792CF0F7}"/>
              </a:ext>
            </a:extLst>
          </p:cNvPr>
          <p:cNvSpPr>
            <a:spLocks noGrp="1"/>
          </p:cNvSpPr>
          <p:nvPr>
            <p:ph type="title"/>
          </p:nvPr>
        </p:nvSpPr>
        <p:spPr>
          <a:xfrm>
            <a:off x="442912" y="437962"/>
            <a:ext cx="11306175" cy="603188"/>
          </a:xfrm>
        </p:spPr>
        <p:txBody>
          <a:bodyPr/>
          <a:lstStyle/>
          <a:p>
            <a:r>
              <a:rPr lang="en-GB" sz="32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Responding to crises: resilience &amp; capacities</a:t>
            </a:r>
            <a:endParaRPr lang="en-GB" sz="3200">
              <a:solidFill>
                <a:schemeClr val="accent1">
                  <a:lumMod val="75000"/>
                </a:schemeClr>
              </a:solidFill>
            </a:endParaRPr>
          </a:p>
        </p:txBody>
      </p:sp>
      <p:pic>
        <p:nvPicPr>
          <p:cNvPr id="11" name="Content Placeholder 10">
            <a:extLst>
              <a:ext uri="{FF2B5EF4-FFF2-40B4-BE49-F238E27FC236}">
                <a16:creationId xmlns:a16="http://schemas.microsoft.com/office/drawing/2014/main" id="{21587A65-3372-86E1-8981-109CFF5BCA6D}"/>
              </a:ext>
            </a:extLst>
          </p:cNvPr>
          <p:cNvPicPr>
            <a:picLocks noGrp="1" noChangeAspect="1"/>
          </p:cNvPicPr>
          <p:nvPr>
            <p:ph sz="half" idx="1"/>
          </p:nvPr>
        </p:nvPicPr>
        <p:blipFill>
          <a:blip r:embed="rId2"/>
          <a:stretch>
            <a:fillRect/>
          </a:stretch>
        </p:blipFill>
        <p:spPr>
          <a:xfrm>
            <a:off x="7062336" y="3846480"/>
            <a:ext cx="4151736" cy="2152075"/>
          </a:xfrm>
        </p:spPr>
      </p:pic>
      <p:sp>
        <p:nvSpPr>
          <p:cNvPr id="3" name="Content Placeholder 1">
            <a:extLst>
              <a:ext uri="{FF2B5EF4-FFF2-40B4-BE49-F238E27FC236}">
                <a16:creationId xmlns:a16="http://schemas.microsoft.com/office/drawing/2014/main" id="{40767597-23B1-06CD-0C40-511B6E3E484B}"/>
              </a:ext>
            </a:extLst>
          </p:cNvPr>
          <p:cNvSpPr txBox="1">
            <a:spLocks/>
          </p:cNvSpPr>
          <p:nvPr/>
        </p:nvSpPr>
        <p:spPr bwMode="auto">
          <a:xfrm>
            <a:off x="442914" y="1100806"/>
            <a:ext cx="5396572" cy="465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marL="228600" indent="-228600" algn="l" rtl="0" eaLnBrk="1" fontAlgn="base" hangingPunct="1">
              <a:spcBef>
                <a:spcPts val="1000"/>
              </a:spcBef>
              <a:spcAft>
                <a:spcPct val="0"/>
              </a:spcAft>
              <a:buClr>
                <a:srgbClr val="821E69"/>
              </a:buClr>
              <a:buFont typeface="Wingdings" panose="05000000000000000000" pitchFamily="2" charset="2"/>
              <a:buChar char="§"/>
              <a:defRPr sz="2500" kern="1200">
                <a:solidFill>
                  <a:schemeClr val="tx1"/>
                </a:solidFill>
                <a:latin typeface="Arial" panose="020B0604020202020204" pitchFamily="34" charset="0"/>
                <a:ea typeface="+mn-ea"/>
                <a:cs typeface="Arial" panose="020B0604020202020204" pitchFamily="34" charset="0"/>
              </a:defRPr>
            </a:lvl1pPr>
            <a:lvl2pPr marL="685800" indent="-228600" algn="l" rtl="0" eaLnBrk="1" fontAlgn="base" hangingPunct="1">
              <a:spcBef>
                <a:spcPts val="500"/>
              </a:spcBef>
              <a:spcAft>
                <a:spcPct val="0"/>
              </a:spcAft>
              <a:buClr>
                <a:srgbClr val="821E69"/>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ts val="500"/>
              </a:spcBef>
              <a:spcAft>
                <a:spcPct val="0"/>
              </a:spcAft>
              <a:buClr>
                <a:srgbClr val="821E69"/>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ts val="500"/>
              </a:spcBef>
              <a:spcAft>
                <a:spcPct val="0"/>
              </a:spcAft>
              <a:buClr>
                <a:srgbClr val="821E69"/>
              </a:buClr>
              <a:buFont typeface="Wingdings" panose="05000000000000000000" pitchFamily="2" charset="2"/>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ts val="500"/>
              </a:spcBef>
              <a:spcAft>
                <a:spcPct val="0"/>
              </a:spcAft>
              <a:buClr>
                <a:srgbClr val="821E69"/>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100000"/>
              </a:lnSpc>
              <a:spcBef>
                <a:spcPts val="1000"/>
              </a:spcBef>
              <a:spcAft>
                <a:spcPct val="0"/>
              </a:spcAft>
              <a:buClr>
                <a:srgbClr val="821E69"/>
              </a:buClr>
              <a:buSzTx/>
              <a:buFont typeface="Wingdings" panose="05000000000000000000" pitchFamily="2" charset="2"/>
              <a:buChar char="§"/>
              <a:tabLst/>
              <a:defRPr/>
            </a:pPr>
            <a:r>
              <a:rPr kumimoji="0" lang="en-GB" sz="2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Two types of reactions to shocks</a:t>
            </a:r>
          </a:p>
        </p:txBody>
      </p:sp>
      <p:pic>
        <p:nvPicPr>
          <p:cNvPr id="7" name="Picture 6">
            <a:extLst>
              <a:ext uri="{FF2B5EF4-FFF2-40B4-BE49-F238E27FC236}">
                <a16:creationId xmlns:a16="http://schemas.microsoft.com/office/drawing/2014/main" id="{C41A5FCA-27D5-47C9-7E69-A8A1989541B4}"/>
              </a:ext>
            </a:extLst>
          </p:cNvPr>
          <p:cNvPicPr>
            <a:picLocks noChangeAspect="1"/>
          </p:cNvPicPr>
          <p:nvPr/>
        </p:nvPicPr>
        <p:blipFill>
          <a:blip r:embed="rId3"/>
          <a:stretch>
            <a:fillRect/>
          </a:stretch>
        </p:blipFill>
        <p:spPr>
          <a:xfrm>
            <a:off x="1009470" y="1737083"/>
            <a:ext cx="3615241" cy="2127688"/>
          </a:xfrm>
          <a:prstGeom prst="rect">
            <a:avLst/>
          </a:prstGeom>
        </p:spPr>
      </p:pic>
      <p:pic>
        <p:nvPicPr>
          <p:cNvPr id="8" name="Picture 7">
            <a:extLst>
              <a:ext uri="{FF2B5EF4-FFF2-40B4-BE49-F238E27FC236}">
                <a16:creationId xmlns:a16="http://schemas.microsoft.com/office/drawing/2014/main" id="{202C7C43-7850-5DA8-D6C5-B0F681510AA8}"/>
              </a:ext>
            </a:extLst>
          </p:cNvPr>
          <p:cNvPicPr>
            <a:picLocks noChangeAspect="1"/>
          </p:cNvPicPr>
          <p:nvPr/>
        </p:nvPicPr>
        <p:blipFill>
          <a:blip r:embed="rId4"/>
          <a:stretch>
            <a:fillRect/>
          </a:stretch>
        </p:blipFill>
        <p:spPr>
          <a:xfrm>
            <a:off x="7062336" y="1737083"/>
            <a:ext cx="3609145" cy="2127688"/>
          </a:xfrm>
          <a:prstGeom prst="rect">
            <a:avLst/>
          </a:prstGeom>
        </p:spPr>
      </p:pic>
      <p:pic>
        <p:nvPicPr>
          <p:cNvPr id="9" name="Picture 8">
            <a:extLst>
              <a:ext uri="{FF2B5EF4-FFF2-40B4-BE49-F238E27FC236}">
                <a16:creationId xmlns:a16="http://schemas.microsoft.com/office/drawing/2014/main" id="{B249707E-446F-F7B3-BB3E-01F42529E3B2}"/>
              </a:ext>
            </a:extLst>
          </p:cNvPr>
          <p:cNvPicPr>
            <a:picLocks noChangeAspect="1"/>
          </p:cNvPicPr>
          <p:nvPr/>
        </p:nvPicPr>
        <p:blipFill>
          <a:blip r:embed="rId5"/>
          <a:stretch>
            <a:fillRect/>
          </a:stretch>
        </p:blipFill>
        <p:spPr>
          <a:xfrm>
            <a:off x="1009470" y="3864771"/>
            <a:ext cx="4249280" cy="2115495"/>
          </a:xfrm>
          <a:prstGeom prst="rect">
            <a:avLst/>
          </a:prstGeom>
        </p:spPr>
      </p:pic>
    </p:spTree>
    <p:extLst>
      <p:ext uri="{BB962C8B-B14F-4D97-AF65-F5344CB8AC3E}">
        <p14:creationId xmlns:p14="http://schemas.microsoft.com/office/powerpoint/2010/main" val="30099805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C120A6-51DD-4F1C-9F14-5F3B792CF0F7}"/>
              </a:ext>
            </a:extLst>
          </p:cNvPr>
          <p:cNvSpPr>
            <a:spLocks noGrp="1"/>
          </p:cNvSpPr>
          <p:nvPr>
            <p:ph type="title"/>
          </p:nvPr>
        </p:nvSpPr>
        <p:spPr>
          <a:xfrm>
            <a:off x="442912" y="437962"/>
            <a:ext cx="11306175" cy="603188"/>
          </a:xfrm>
        </p:spPr>
        <p:txBody>
          <a:bodyPr/>
          <a:lstStyle/>
          <a:p>
            <a:r>
              <a:rPr lang="en-GB" sz="32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Why Governmental Financial Resilience matters</a:t>
            </a:r>
            <a:endParaRPr lang="en-GB" sz="3200">
              <a:solidFill>
                <a:schemeClr val="accent1">
                  <a:lumMod val="75000"/>
                </a:schemeClr>
              </a:solidFill>
            </a:endParaRPr>
          </a:p>
        </p:txBody>
      </p:sp>
      <p:pic>
        <p:nvPicPr>
          <p:cNvPr id="4" name="Content Placeholder 3">
            <a:extLst>
              <a:ext uri="{FF2B5EF4-FFF2-40B4-BE49-F238E27FC236}">
                <a16:creationId xmlns:a16="http://schemas.microsoft.com/office/drawing/2014/main" id="{27AE5E26-5E4C-BF6B-A730-E298DC04D239}"/>
              </a:ext>
            </a:extLst>
          </p:cNvPr>
          <p:cNvPicPr>
            <a:picLocks noGrp="1" noChangeAspect="1"/>
          </p:cNvPicPr>
          <p:nvPr>
            <p:ph sz="half" idx="1"/>
          </p:nvPr>
        </p:nvPicPr>
        <p:blipFill>
          <a:blip r:embed="rId2"/>
          <a:stretch>
            <a:fillRect/>
          </a:stretch>
        </p:blipFill>
        <p:spPr>
          <a:xfrm>
            <a:off x="6766655" y="1563100"/>
            <a:ext cx="4200508" cy="1554615"/>
          </a:xfrm>
          <a:prstGeom prst="rect">
            <a:avLst/>
          </a:prstGeom>
        </p:spPr>
      </p:pic>
      <p:pic>
        <p:nvPicPr>
          <p:cNvPr id="6" name="Picture 5">
            <a:extLst>
              <a:ext uri="{FF2B5EF4-FFF2-40B4-BE49-F238E27FC236}">
                <a16:creationId xmlns:a16="http://schemas.microsoft.com/office/drawing/2014/main" id="{21AC5E34-C215-E96A-DDBD-64B394697ADD}"/>
              </a:ext>
            </a:extLst>
          </p:cNvPr>
          <p:cNvPicPr>
            <a:picLocks noChangeAspect="1"/>
          </p:cNvPicPr>
          <p:nvPr/>
        </p:nvPicPr>
        <p:blipFill>
          <a:blip r:embed="rId3"/>
          <a:stretch>
            <a:fillRect/>
          </a:stretch>
        </p:blipFill>
        <p:spPr>
          <a:xfrm>
            <a:off x="6766655" y="3944783"/>
            <a:ext cx="4243184" cy="1554615"/>
          </a:xfrm>
          <a:prstGeom prst="rect">
            <a:avLst/>
          </a:prstGeom>
        </p:spPr>
      </p:pic>
      <p:sp>
        <p:nvSpPr>
          <p:cNvPr id="12" name="Content Placeholder 1">
            <a:extLst>
              <a:ext uri="{FF2B5EF4-FFF2-40B4-BE49-F238E27FC236}">
                <a16:creationId xmlns:a16="http://schemas.microsoft.com/office/drawing/2014/main" id="{3FCBDE04-D847-7C38-4636-DF3AC96DD8B3}"/>
              </a:ext>
            </a:extLst>
          </p:cNvPr>
          <p:cNvSpPr txBox="1">
            <a:spLocks/>
          </p:cNvSpPr>
          <p:nvPr/>
        </p:nvSpPr>
        <p:spPr bwMode="auto">
          <a:xfrm>
            <a:off x="442914" y="1100806"/>
            <a:ext cx="5396572" cy="465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marL="228600" indent="-228600" algn="l" rtl="0" eaLnBrk="1" fontAlgn="base" hangingPunct="1">
              <a:spcBef>
                <a:spcPts val="1000"/>
              </a:spcBef>
              <a:spcAft>
                <a:spcPct val="0"/>
              </a:spcAft>
              <a:buClr>
                <a:srgbClr val="821E69"/>
              </a:buClr>
              <a:buFont typeface="Wingdings" panose="05000000000000000000" pitchFamily="2" charset="2"/>
              <a:buChar char="§"/>
              <a:defRPr sz="2500" kern="1200">
                <a:solidFill>
                  <a:schemeClr val="tx1"/>
                </a:solidFill>
                <a:latin typeface="Arial" panose="020B0604020202020204" pitchFamily="34" charset="0"/>
                <a:ea typeface="+mn-ea"/>
                <a:cs typeface="Arial" panose="020B0604020202020204" pitchFamily="34" charset="0"/>
              </a:defRPr>
            </a:lvl1pPr>
            <a:lvl2pPr marL="685800" indent="-228600" algn="l" rtl="0" eaLnBrk="1" fontAlgn="base" hangingPunct="1">
              <a:spcBef>
                <a:spcPts val="500"/>
              </a:spcBef>
              <a:spcAft>
                <a:spcPct val="0"/>
              </a:spcAft>
              <a:buClr>
                <a:srgbClr val="821E69"/>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ts val="500"/>
              </a:spcBef>
              <a:spcAft>
                <a:spcPct val="0"/>
              </a:spcAft>
              <a:buClr>
                <a:srgbClr val="821E69"/>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ts val="500"/>
              </a:spcBef>
              <a:spcAft>
                <a:spcPct val="0"/>
              </a:spcAft>
              <a:buClr>
                <a:srgbClr val="821E69"/>
              </a:buClr>
              <a:buFont typeface="Wingdings" panose="05000000000000000000" pitchFamily="2" charset="2"/>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ts val="500"/>
              </a:spcBef>
              <a:spcAft>
                <a:spcPct val="0"/>
              </a:spcAft>
              <a:buClr>
                <a:srgbClr val="821E69"/>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100000"/>
              </a:lnSpc>
              <a:spcBef>
                <a:spcPts val="1000"/>
              </a:spcBef>
              <a:spcAft>
                <a:spcPct val="0"/>
              </a:spcAft>
              <a:buClr>
                <a:srgbClr val="821E69"/>
              </a:buClr>
              <a:buSzTx/>
              <a:buFont typeface="Wingdings" panose="05000000000000000000" pitchFamily="2" charset="2"/>
              <a:buChar char="§"/>
              <a:tabLst/>
              <a:defRPr/>
            </a:pPr>
            <a:r>
              <a:rPr kumimoji="0" lang="en-GB" sz="2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Higher financial vulnerability </a:t>
            </a:r>
            <a:r>
              <a:rPr kumimoji="0" lang="en-GB" sz="2500" b="1" i="0" u="none" strike="noStrike" kern="1200" cap="none" spc="0" normalizeH="0" baseline="0" noProof="0">
                <a:ln>
                  <a:noFill/>
                </a:ln>
                <a:solidFill>
                  <a:srgbClr val="821D69">
                    <a:lumMod val="75000"/>
                  </a:srgbClr>
                </a:solidFill>
                <a:effectLst/>
                <a:uLnTx/>
                <a:uFillTx/>
                <a:latin typeface="Arial" panose="020B0604020202020204" pitchFamily="34" charset="0"/>
                <a:ea typeface="+mn-ea"/>
                <a:cs typeface="Arial" panose="020B0604020202020204" pitchFamily="34" charset="0"/>
              </a:rPr>
              <a:t>encourages</a:t>
            </a:r>
            <a:r>
              <a:rPr kumimoji="0" lang="en-GB" sz="2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bouncing-back strategies and </a:t>
            </a:r>
            <a:r>
              <a:rPr kumimoji="0" lang="en-GB" sz="2500" b="1" i="0" u="none" strike="noStrike" kern="1200" cap="none" spc="0" normalizeH="0" baseline="0" noProof="0">
                <a:ln>
                  <a:noFill/>
                </a:ln>
                <a:solidFill>
                  <a:srgbClr val="821D69">
                    <a:lumMod val="75000"/>
                  </a:srgbClr>
                </a:solidFill>
                <a:effectLst/>
                <a:uLnTx/>
                <a:uFillTx/>
                <a:latin typeface="Arial" panose="020B0604020202020204" pitchFamily="34" charset="0"/>
                <a:ea typeface="+mn-ea"/>
                <a:cs typeface="Arial" panose="020B0604020202020204" pitchFamily="34" charset="0"/>
              </a:rPr>
              <a:t>discourages</a:t>
            </a:r>
            <a:r>
              <a:rPr kumimoji="0" lang="en-GB" sz="2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bouncing-forward strategies of reactions to shocks</a:t>
            </a:r>
          </a:p>
          <a:p>
            <a:pPr marL="228600" marR="0" lvl="0" indent="-228600" algn="l" defTabSz="914400" rtl="0" eaLnBrk="1" fontAlgn="base" latinLnBrk="0" hangingPunct="1">
              <a:lnSpc>
                <a:spcPct val="100000"/>
              </a:lnSpc>
              <a:spcBef>
                <a:spcPts val="1000"/>
              </a:spcBef>
              <a:spcAft>
                <a:spcPct val="0"/>
              </a:spcAft>
              <a:buClr>
                <a:srgbClr val="821E69"/>
              </a:buClr>
              <a:buSzTx/>
              <a:buFont typeface="Wingdings" panose="05000000000000000000" pitchFamily="2" charset="2"/>
              <a:buChar char="§"/>
              <a:tabLst/>
              <a:defRPr/>
            </a:pPr>
            <a:endParaRPr kumimoji="0" lang="en-GB" sz="2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base" latinLnBrk="0" hangingPunct="1">
              <a:lnSpc>
                <a:spcPct val="100000"/>
              </a:lnSpc>
              <a:spcBef>
                <a:spcPts val="1000"/>
              </a:spcBef>
              <a:spcAft>
                <a:spcPct val="0"/>
              </a:spcAft>
              <a:buClr>
                <a:srgbClr val="821E69"/>
              </a:buClr>
              <a:buSzTx/>
              <a:buFont typeface="Wingdings" panose="05000000000000000000" pitchFamily="2" charset="2"/>
              <a:buChar char="§"/>
              <a:tabLst/>
              <a:defRPr/>
            </a:pPr>
            <a:r>
              <a:rPr kumimoji="0" lang="en-GB" sz="2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Anticipatory capacities (especially information exchange) </a:t>
            </a:r>
            <a:r>
              <a:rPr kumimoji="0" lang="en-GB" sz="2500" b="1" i="0" u="none" strike="noStrike" kern="1200" cap="none" spc="0" normalizeH="0" baseline="0" noProof="0">
                <a:ln>
                  <a:noFill/>
                </a:ln>
                <a:solidFill>
                  <a:srgbClr val="821D69">
                    <a:lumMod val="75000"/>
                  </a:srgbClr>
                </a:solidFill>
                <a:effectLst/>
                <a:uLnTx/>
                <a:uFillTx/>
                <a:latin typeface="Arial" panose="020B0604020202020204" pitchFamily="34" charset="0"/>
                <a:ea typeface="+mn-ea"/>
                <a:cs typeface="Arial" panose="020B0604020202020204" pitchFamily="34" charset="0"/>
              </a:rPr>
              <a:t>encourage</a:t>
            </a:r>
            <a:r>
              <a:rPr kumimoji="0" lang="en-GB" sz="2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bouncing forward strategies, and have </a:t>
            </a:r>
            <a:r>
              <a:rPr kumimoji="0" lang="en-GB" sz="2500" b="1" i="0" u="none" strike="noStrike" kern="1200" cap="none" spc="0" normalizeH="0" baseline="0" noProof="0">
                <a:ln>
                  <a:noFill/>
                </a:ln>
                <a:solidFill>
                  <a:srgbClr val="821D69">
                    <a:lumMod val="75000"/>
                  </a:srgbClr>
                </a:solidFill>
                <a:effectLst/>
                <a:uLnTx/>
                <a:uFillTx/>
                <a:latin typeface="Arial" panose="020B0604020202020204" pitchFamily="34" charset="0"/>
                <a:ea typeface="+mn-ea"/>
                <a:cs typeface="Arial" panose="020B0604020202020204" pitchFamily="34" charset="0"/>
              </a:rPr>
              <a:t>no association </a:t>
            </a:r>
            <a:r>
              <a:rPr kumimoji="0" lang="en-GB" sz="2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with bouncing back strategies.</a:t>
            </a:r>
          </a:p>
        </p:txBody>
      </p:sp>
      <p:sp>
        <p:nvSpPr>
          <p:cNvPr id="13" name="TextBox 12">
            <a:extLst>
              <a:ext uri="{FF2B5EF4-FFF2-40B4-BE49-F238E27FC236}">
                <a16:creationId xmlns:a16="http://schemas.microsoft.com/office/drawing/2014/main" id="{34EF783A-AB07-C636-8117-843EE03A39AC}"/>
              </a:ext>
            </a:extLst>
          </p:cNvPr>
          <p:cNvSpPr txBox="1"/>
          <p:nvPr/>
        </p:nvSpPr>
        <p:spPr>
          <a:xfrm>
            <a:off x="6766655" y="5658691"/>
            <a:ext cx="4041262" cy="462583"/>
          </a:xfrm>
          <a:prstGeom prst="rect">
            <a:avLst/>
          </a:prstGeom>
          <a:noFill/>
        </p:spPr>
        <p:txBody>
          <a:bodyPr wrap="none" lIns="0" tIns="0" rIns="0" bIns="0" rtlCol="0" anchor="ctr" anchorCtr="0">
            <a:norm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Barbera et al; 2018; 2019</a:t>
            </a:r>
          </a:p>
        </p:txBody>
      </p:sp>
    </p:spTree>
    <p:extLst>
      <p:ext uri="{BB962C8B-B14F-4D97-AF65-F5344CB8AC3E}">
        <p14:creationId xmlns:p14="http://schemas.microsoft.com/office/powerpoint/2010/main" val="3800109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C120A6-51DD-4F1C-9F14-5F3B792CF0F7}"/>
              </a:ext>
            </a:extLst>
          </p:cNvPr>
          <p:cNvSpPr>
            <a:spLocks noGrp="1"/>
          </p:cNvSpPr>
          <p:nvPr>
            <p:ph type="title"/>
          </p:nvPr>
        </p:nvSpPr>
        <p:spPr>
          <a:xfrm>
            <a:off x="442912" y="437962"/>
            <a:ext cx="11306175" cy="603188"/>
          </a:xfrm>
        </p:spPr>
        <p:txBody>
          <a:bodyPr/>
          <a:lstStyle/>
          <a:p>
            <a:r>
              <a:rPr lang="en-GB" sz="32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Why Resilience matters to performance</a:t>
            </a:r>
            <a:endParaRPr lang="en-GB" sz="3200">
              <a:solidFill>
                <a:schemeClr val="accent1">
                  <a:lumMod val="75000"/>
                </a:schemeClr>
              </a:solidFill>
            </a:endParaRPr>
          </a:p>
        </p:txBody>
      </p:sp>
      <p:sp>
        <p:nvSpPr>
          <p:cNvPr id="12" name="Content Placeholder 1">
            <a:extLst>
              <a:ext uri="{FF2B5EF4-FFF2-40B4-BE49-F238E27FC236}">
                <a16:creationId xmlns:a16="http://schemas.microsoft.com/office/drawing/2014/main" id="{3FCBDE04-D847-7C38-4636-DF3AC96DD8B3}"/>
              </a:ext>
            </a:extLst>
          </p:cNvPr>
          <p:cNvSpPr txBox="1">
            <a:spLocks/>
          </p:cNvSpPr>
          <p:nvPr/>
        </p:nvSpPr>
        <p:spPr bwMode="auto">
          <a:xfrm>
            <a:off x="442914" y="1100806"/>
            <a:ext cx="6336470" cy="4557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marL="228600" indent="-228600" algn="l" rtl="0" eaLnBrk="1" fontAlgn="base" hangingPunct="1">
              <a:spcBef>
                <a:spcPts val="1000"/>
              </a:spcBef>
              <a:spcAft>
                <a:spcPct val="0"/>
              </a:spcAft>
              <a:buClr>
                <a:srgbClr val="821E69"/>
              </a:buClr>
              <a:buFont typeface="Wingdings" panose="05000000000000000000" pitchFamily="2" charset="2"/>
              <a:buChar char="§"/>
              <a:defRPr sz="2500" kern="1200">
                <a:solidFill>
                  <a:schemeClr val="tx1"/>
                </a:solidFill>
                <a:latin typeface="Arial" panose="020B0604020202020204" pitchFamily="34" charset="0"/>
                <a:ea typeface="+mn-ea"/>
                <a:cs typeface="Arial" panose="020B0604020202020204" pitchFamily="34" charset="0"/>
              </a:defRPr>
            </a:lvl1pPr>
            <a:lvl2pPr marL="685800" indent="-228600" algn="l" rtl="0" eaLnBrk="1" fontAlgn="base" hangingPunct="1">
              <a:spcBef>
                <a:spcPts val="500"/>
              </a:spcBef>
              <a:spcAft>
                <a:spcPct val="0"/>
              </a:spcAft>
              <a:buClr>
                <a:srgbClr val="821E69"/>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ts val="500"/>
              </a:spcBef>
              <a:spcAft>
                <a:spcPct val="0"/>
              </a:spcAft>
              <a:buClr>
                <a:srgbClr val="821E69"/>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ts val="500"/>
              </a:spcBef>
              <a:spcAft>
                <a:spcPct val="0"/>
              </a:spcAft>
              <a:buClr>
                <a:srgbClr val="821E69"/>
              </a:buClr>
              <a:buFont typeface="Wingdings" panose="05000000000000000000" pitchFamily="2" charset="2"/>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ts val="500"/>
              </a:spcBef>
              <a:spcAft>
                <a:spcPct val="0"/>
              </a:spcAft>
              <a:buClr>
                <a:srgbClr val="821E69"/>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100000"/>
              </a:lnSpc>
              <a:spcBef>
                <a:spcPts val="1000"/>
              </a:spcBef>
              <a:spcAft>
                <a:spcPct val="0"/>
              </a:spcAft>
              <a:buClr>
                <a:srgbClr val="821E69"/>
              </a:buClr>
              <a:buSzTx/>
              <a:buFont typeface="Wingdings" panose="05000000000000000000" pitchFamily="2" charset="2"/>
              <a:buChar char="§"/>
              <a:tabLst/>
              <a:defRPr/>
            </a:pPr>
            <a:r>
              <a:rPr kumimoji="0" lang="en-GB" sz="2500" b="1" i="0" u="none" strike="noStrike" kern="1200" cap="none" spc="0" normalizeH="0" baseline="0" noProof="0">
                <a:ln>
                  <a:noFill/>
                </a:ln>
                <a:solidFill>
                  <a:srgbClr val="821D69">
                    <a:lumMod val="75000"/>
                  </a:srgbClr>
                </a:solidFill>
                <a:effectLst/>
                <a:uLnTx/>
                <a:uFillTx/>
                <a:latin typeface="Arial" panose="020B0604020202020204" pitchFamily="34" charset="0"/>
                <a:ea typeface="+mn-ea"/>
                <a:cs typeface="Arial" panose="020B0604020202020204" pitchFamily="34" charset="0"/>
              </a:rPr>
              <a:t>Perceived Financial vulnerability </a:t>
            </a:r>
            <a:r>
              <a:rPr kumimoji="0" lang="en-GB" sz="2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makes a difference in financial performance</a:t>
            </a:r>
          </a:p>
          <a:p>
            <a:pPr marL="228600" marR="0" lvl="0" indent="-228600" algn="l" defTabSz="914400" rtl="0" eaLnBrk="1" fontAlgn="base" latinLnBrk="0" hangingPunct="1">
              <a:lnSpc>
                <a:spcPct val="100000"/>
              </a:lnSpc>
              <a:spcBef>
                <a:spcPts val="1000"/>
              </a:spcBef>
              <a:spcAft>
                <a:spcPct val="0"/>
              </a:spcAft>
              <a:buClr>
                <a:srgbClr val="821E69"/>
              </a:buClr>
              <a:buSzTx/>
              <a:buFont typeface="Wingdings" panose="05000000000000000000" pitchFamily="2" charset="2"/>
              <a:buChar char="§"/>
              <a:tabLst/>
              <a:defRPr/>
            </a:pPr>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base" latinLnBrk="0" hangingPunct="1">
              <a:lnSpc>
                <a:spcPct val="100000"/>
              </a:lnSpc>
              <a:spcBef>
                <a:spcPts val="1000"/>
              </a:spcBef>
              <a:spcAft>
                <a:spcPct val="0"/>
              </a:spcAft>
              <a:buClr>
                <a:srgbClr val="821E69"/>
              </a:buClr>
              <a:buSzTx/>
              <a:buFont typeface="Wingdings" panose="05000000000000000000" pitchFamily="2" charset="2"/>
              <a:buChar char="§"/>
              <a:tabLst/>
              <a:defRPr/>
            </a:pPr>
            <a:r>
              <a:rPr kumimoji="0" lang="en-GB" sz="2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Some </a:t>
            </a:r>
            <a:r>
              <a:rPr kumimoji="0" lang="en-GB" sz="2500" b="1" i="0" u="none" strike="noStrike" kern="1200" cap="none" spc="0" normalizeH="0" baseline="0" noProof="0">
                <a:ln>
                  <a:noFill/>
                </a:ln>
                <a:solidFill>
                  <a:srgbClr val="821D69">
                    <a:lumMod val="75000"/>
                  </a:srgbClr>
                </a:solidFill>
                <a:effectLst/>
                <a:uLnTx/>
                <a:uFillTx/>
                <a:latin typeface="Arial" panose="020B0604020202020204" pitchFamily="34" charset="0"/>
                <a:ea typeface="+mn-ea"/>
                <a:cs typeface="Arial" panose="020B0604020202020204" pitchFamily="34" charset="0"/>
              </a:rPr>
              <a:t>anticipatory and coping capacities affect financial performance </a:t>
            </a:r>
            <a:r>
              <a:rPr kumimoji="0" lang="en-GB" sz="2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(monitoring, info sharing, rapidity of action)</a:t>
            </a:r>
          </a:p>
          <a:p>
            <a:pPr marL="228600" marR="0" lvl="0" indent="-228600" algn="l" defTabSz="914400" rtl="0" eaLnBrk="1" fontAlgn="base" latinLnBrk="0" hangingPunct="1">
              <a:lnSpc>
                <a:spcPct val="100000"/>
              </a:lnSpc>
              <a:spcBef>
                <a:spcPts val="1000"/>
              </a:spcBef>
              <a:spcAft>
                <a:spcPct val="0"/>
              </a:spcAft>
              <a:buClr>
                <a:srgbClr val="821E69"/>
              </a:buClr>
              <a:buSzTx/>
              <a:buFont typeface="Wingdings" panose="05000000000000000000" pitchFamily="2" charset="2"/>
              <a:buChar char="§"/>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base" latinLnBrk="0" hangingPunct="1">
              <a:lnSpc>
                <a:spcPct val="100000"/>
              </a:lnSpc>
              <a:spcBef>
                <a:spcPts val="1000"/>
              </a:spcBef>
              <a:spcAft>
                <a:spcPct val="0"/>
              </a:spcAft>
              <a:buClr>
                <a:srgbClr val="821E69"/>
              </a:buClr>
              <a:buSzTx/>
              <a:buFont typeface="Wingdings" panose="05000000000000000000" pitchFamily="2" charset="2"/>
              <a:buChar char="§"/>
              <a:tabLst/>
              <a:defRPr/>
            </a:pPr>
            <a:r>
              <a:rPr kumimoji="0" lang="en-GB" sz="2500" b="1" i="0" u="none" strike="noStrike" kern="1200" cap="none" spc="0" normalizeH="0" baseline="0" noProof="0">
                <a:ln>
                  <a:noFill/>
                </a:ln>
                <a:solidFill>
                  <a:srgbClr val="821D69">
                    <a:lumMod val="75000"/>
                  </a:srgbClr>
                </a:solidFill>
                <a:effectLst/>
                <a:uLnTx/>
                <a:uFillTx/>
                <a:latin typeface="Arial" panose="020B0604020202020204" pitchFamily="34" charset="0"/>
                <a:ea typeface="+mn-ea"/>
                <a:cs typeface="Arial" panose="020B0604020202020204" pitchFamily="34" charset="0"/>
              </a:rPr>
              <a:t>Anticipatory and coping capacities </a:t>
            </a:r>
            <a:r>
              <a:rPr kumimoji="0" lang="en-GB" sz="2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make a difference for non-financial performance…</a:t>
            </a:r>
          </a:p>
        </p:txBody>
      </p:sp>
      <p:sp>
        <p:nvSpPr>
          <p:cNvPr id="13" name="TextBox 12">
            <a:extLst>
              <a:ext uri="{FF2B5EF4-FFF2-40B4-BE49-F238E27FC236}">
                <a16:creationId xmlns:a16="http://schemas.microsoft.com/office/drawing/2014/main" id="{34EF783A-AB07-C636-8117-843EE03A39AC}"/>
              </a:ext>
            </a:extLst>
          </p:cNvPr>
          <p:cNvSpPr txBox="1"/>
          <p:nvPr/>
        </p:nvSpPr>
        <p:spPr>
          <a:xfrm>
            <a:off x="6766655" y="5658691"/>
            <a:ext cx="4041262" cy="462583"/>
          </a:xfrm>
          <a:prstGeom prst="rect">
            <a:avLst/>
          </a:prstGeom>
          <a:noFill/>
        </p:spPr>
        <p:txBody>
          <a:bodyPr wrap="none" lIns="0" tIns="0" rIns="0" bIns="0" rtlCol="0" anchor="ctr" anchorCtr="0">
            <a:norm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Barbera et al; 2018; 2019</a:t>
            </a:r>
          </a:p>
        </p:txBody>
      </p:sp>
      <p:pic>
        <p:nvPicPr>
          <p:cNvPr id="3" name="Picture 2">
            <a:extLst>
              <a:ext uri="{FF2B5EF4-FFF2-40B4-BE49-F238E27FC236}">
                <a16:creationId xmlns:a16="http://schemas.microsoft.com/office/drawing/2014/main" id="{F3F85ABA-E1CA-3B0A-B6E1-23ED08A88818}"/>
              </a:ext>
            </a:extLst>
          </p:cNvPr>
          <p:cNvPicPr>
            <a:picLocks noChangeAspect="1"/>
          </p:cNvPicPr>
          <p:nvPr/>
        </p:nvPicPr>
        <p:blipFill>
          <a:blip r:embed="rId2"/>
          <a:stretch>
            <a:fillRect/>
          </a:stretch>
        </p:blipFill>
        <p:spPr>
          <a:xfrm>
            <a:off x="6779384" y="1160462"/>
            <a:ext cx="4029805" cy="2109399"/>
          </a:xfrm>
          <a:prstGeom prst="rect">
            <a:avLst/>
          </a:prstGeom>
        </p:spPr>
      </p:pic>
      <p:pic>
        <p:nvPicPr>
          <p:cNvPr id="7" name="Picture 6">
            <a:extLst>
              <a:ext uri="{FF2B5EF4-FFF2-40B4-BE49-F238E27FC236}">
                <a16:creationId xmlns:a16="http://schemas.microsoft.com/office/drawing/2014/main" id="{5612A675-B45F-C306-FC9E-A885AE584F40}"/>
              </a:ext>
            </a:extLst>
          </p:cNvPr>
          <p:cNvPicPr>
            <a:picLocks noChangeAspect="1"/>
          </p:cNvPicPr>
          <p:nvPr/>
        </p:nvPicPr>
        <p:blipFill>
          <a:blip r:embed="rId3"/>
          <a:stretch>
            <a:fillRect/>
          </a:stretch>
        </p:blipFill>
        <p:spPr>
          <a:xfrm>
            <a:off x="6779384" y="3775368"/>
            <a:ext cx="4029805" cy="1377815"/>
          </a:xfrm>
          <a:prstGeom prst="rect">
            <a:avLst/>
          </a:prstGeom>
        </p:spPr>
      </p:pic>
    </p:spTree>
    <p:extLst>
      <p:ext uri="{BB962C8B-B14F-4D97-AF65-F5344CB8AC3E}">
        <p14:creationId xmlns:p14="http://schemas.microsoft.com/office/powerpoint/2010/main" val="30154337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C120A6-51DD-4F1C-9F14-5F3B792CF0F7}"/>
              </a:ext>
            </a:extLst>
          </p:cNvPr>
          <p:cNvSpPr>
            <a:spLocks noGrp="1"/>
          </p:cNvSpPr>
          <p:nvPr>
            <p:ph type="title"/>
          </p:nvPr>
        </p:nvSpPr>
        <p:spPr>
          <a:xfrm>
            <a:off x="442912" y="363415"/>
            <a:ext cx="11306175" cy="957385"/>
          </a:xfrm>
        </p:spPr>
        <p:txBody>
          <a:bodyPr>
            <a:normAutofit fontScale="90000"/>
          </a:bodyPr>
          <a:lstStyle/>
          <a:p>
            <a:pPr algn="ctr"/>
            <a:r>
              <a:rPr lang="en-GB" sz="32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Average Local Government Financial Resilience Profile</a:t>
            </a:r>
            <a:endParaRPr lang="en-GB" sz="3200">
              <a:solidFill>
                <a:schemeClr val="accent1">
                  <a:lumMod val="75000"/>
                </a:schemeClr>
              </a:solidFill>
            </a:endParaRPr>
          </a:p>
        </p:txBody>
      </p:sp>
      <p:graphicFrame>
        <p:nvGraphicFramePr>
          <p:cNvPr id="2" name="Content Placeholder 1">
            <a:extLst>
              <a:ext uri="{FF2B5EF4-FFF2-40B4-BE49-F238E27FC236}">
                <a16:creationId xmlns:a16="http://schemas.microsoft.com/office/drawing/2014/main" id="{5EEAE96B-8BFC-4988-9A32-8F426E6BF1CF}"/>
              </a:ext>
            </a:extLst>
          </p:cNvPr>
          <p:cNvGraphicFramePr>
            <a:graphicFrameLocks noGrp="1"/>
          </p:cNvGraphicFramePr>
          <p:nvPr>
            <p:ph sz="half" idx="1"/>
          </p:nvPr>
        </p:nvGraphicFramePr>
        <p:xfrm>
          <a:off x="219393" y="1149350"/>
          <a:ext cx="11972607" cy="57086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274930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788CAC-AC83-43F8-93F0-8F3E9F5947E1}"/>
              </a:ext>
            </a:extLst>
          </p:cNvPr>
          <p:cNvSpPr>
            <a:spLocks noGrp="1"/>
          </p:cNvSpPr>
          <p:nvPr>
            <p:ph type="ctrTitle"/>
          </p:nvPr>
        </p:nvSpPr>
        <p:spPr>
          <a:xfrm>
            <a:off x="442911" y="1488394"/>
            <a:ext cx="11306175" cy="1848949"/>
          </a:xfrm>
        </p:spPr>
        <p:txBody>
          <a:bodyPr/>
          <a:lstStyle/>
          <a:p>
            <a:r>
              <a:rPr lang="en-GB" sz="4400"/>
              <a:t>Financial Resilience Toolkit</a:t>
            </a:r>
            <a:br>
              <a:rPr lang="en-GB" sz="4400"/>
            </a:br>
            <a:r>
              <a:rPr lang="en-GB" sz="2800"/>
              <a:t>C. Barbera, C. du Boys; M. Jones; S. Korac; I. </a:t>
            </a:r>
            <a:r>
              <a:rPr lang="en-GB" sz="2800" err="1"/>
              <a:t>Saliterer</a:t>
            </a:r>
            <a:r>
              <a:rPr lang="en-GB" sz="2800"/>
              <a:t>; I. Steccolini</a:t>
            </a:r>
            <a:endParaRPr lang="en-GB" sz="3200"/>
          </a:p>
        </p:txBody>
      </p:sp>
      <p:sp>
        <p:nvSpPr>
          <p:cNvPr id="5" name="Subtitle 4">
            <a:extLst>
              <a:ext uri="{FF2B5EF4-FFF2-40B4-BE49-F238E27FC236}">
                <a16:creationId xmlns:a16="http://schemas.microsoft.com/office/drawing/2014/main" id="{5B8A5AA4-398E-42C0-AB22-A8829BD904F6}"/>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26098658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C120A6-51DD-4F1C-9F14-5F3B792CF0F7}"/>
              </a:ext>
            </a:extLst>
          </p:cNvPr>
          <p:cNvSpPr>
            <a:spLocks noGrp="1"/>
          </p:cNvSpPr>
          <p:nvPr>
            <p:ph type="title"/>
          </p:nvPr>
        </p:nvSpPr>
        <p:spPr>
          <a:xfrm>
            <a:off x="442910" y="423670"/>
            <a:ext cx="11306175" cy="1001983"/>
          </a:xfrm>
        </p:spPr>
        <p:txBody>
          <a:bodyPr/>
          <a:lstStyle/>
          <a:p>
            <a:r>
              <a:rPr lang="en-GB" b="1">
                <a:solidFill>
                  <a:schemeClr val="accent5">
                    <a:lumMod val="75000"/>
                  </a:schemeClr>
                </a:solidFill>
                <a:latin typeface="+mn-lt"/>
                <a:ea typeface="Verdana" panose="020B0604030504040204" pitchFamily="34" charset="0"/>
                <a:cs typeface="Verdana" panose="020B0604030504040204" pitchFamily="34" charset="0"/>
              </a:rPr>
              <a:t>The Dimensions of Financial Resilience</a:t>
            </a:r>
            <a:endParaRPr lang="en-GB" b="1">
              <a:solidFill>
                <a:schemeClr val="accent5">
                  <a:lumMod val="75000"/>
                </a:schemeClr>
              </a:solidFill>
              <a:latin typeface="+mn-lt"/>
            </a:endParaRPr>
          </a:p>
        </p:txBody>
      </p:sp>
      <p:pic>
        <p:nvPicPr>
          <p:cNvPr id="6" name="Picture 5">
            <a:extLst>
              <a:ext uri="{FF2B5EF4-FFF2-40B4-BE49-F238E27FC236}">
                <a16:creationId xmlns:a16="http://schemas.microsoft.com/office/drawing/2014/main" id="{18C88C60-8B4F-49B3-89EB-54837A1C3A27}"/>
              </a:ext>
            </a:extLst>
          </p:cNvPr>
          <p:cNvPicPr>
            <a:picLocks noChangeAspect="1"/>
          </p:cNvPicPr>
          <p:nvPr/>
        </p:nvPicPr>
        <p:blipFill>
          <a:blip r:embed="rId2"/>
          <a:stretch>
            <a:fillRect/>
          </a:stretch>
        </p:blipFill>
        <p:spPr>
          <a:xfrm>
            <a:off x="2124875" y="1654253"/>
            <a:ext cx="7942247" cy="4506394"/>
          </a:xfrm>
          <a:prstGeom prst="rect">
            <a:avLst/>
          </a:prstGeom>
        </p:spPr>
      </p:pic>
    </p:spTree>
    <p:extLst>
      <p:ext uri="{BB962C8B-B14F-4D97-AF65-F5344CB8AC3E}">
        <p14:creationId xmlns:p14="http://schemas.microsoft.com/office/powerpoint/2010/main" val="1535919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E63A426-DB61-2827-6F72-F294C691389A}"/>
              </a:ext>
            </a:extLst>
          </p:cNvPr>
          <p:cNvGraphicFramePr>
            <a:graphicFrameLocks noGrp="1"/>
          </p:cNvGraphicFramePr>
          <p:nvPr>
            <p:ph sz="half" idx="1"/>
          </p:nvPr>
        </p:nvGraphicFramePr>
        <p:xfrm>
          <a:off x="544286" y="878796"/>
          <a:ext cx="11335430" cy="4651149"/>
        </p:xfrm>
        <a:graphic>
          <a:graphicData uri="http://schemas.openxmlformats.org/drawingml/2006/table">
            <a:tbl>
              <a:tblPr firstRow="1" bandRow="1">
                <a:tableStyleId>{7DF18680-E054-41AD-8BC1-D1AEF772440D}</a:tableStyleId>
              </a:tblPr>
              <a:tblGrid>
                <a:gridCol w="2884675">
                  <a:extLst>
                    <a:ext uri="{9D8B030D-6E8A-4147-A177-3AD203B41FA5}">
                      <a16:colId xmlns:a16="http://schemas.microsoft.com/office/drawing/2014/main" val="256133109"/>
                    </a:ext>
                  </a:extLst>
                </a:gridCol>
                <a:gridCol w="8450755">
                  <a:extLst>
                    <a:ext uri="{9D8B030D-6E8A-4147-A177-3AD203B41FA5}">
                      <a16:colId xmlns:a16="http://schemas.microsoft.com/office/drawing/2014/main" val="234945609"/>
                    </a:ext>
                  </a:extLst>
                </a:gridCol>
              </a:tblGrid>
              <a:tr h="400866">
                <a:tc>
                  <a:txBody>
                    <a:bodyPr/>
                    <a:lstStyle/>
                    <a:p>
                      <a:r>
                        <a:rPr lang="en-GB"/>
                        <a:t>Dimensions</a:t>
                      </a:r>
                    </a:p>
                  </a:txBody>
                  <a:tcPr/>
                </a:tc>
                <a:tc>
                  <a:txBody>
                    <a:bodyPr/>
                    <a:lstStyle/>
                    <a:p>
                      <a:r>
                        <a:rPr lang="en-GB"/>
                        <a:t>Definition</a:t>
                      </a:r>
                    </a:p>
                  </a:txBody>
                  <a:tcPr/>
                </a:tc>
                <a:extLst>
                  <a:ext uri="{0D108BD9-81ED-4DB2-BD59-A6C34878D82A}">
                    <a16:rowId xmlns:a16="http://schemas.microsoft.com/office/drawing/2014/main" val="726987799"/>
                  </a:ext>
                </a:extLst>
              </a:tr>
              <a:tr h="988438">
                <a:tc>
                  <a:txBody>
                    <a:bodyPr/>
                    <a:lstStyle/>
                    <a:p>
                      <a:r>
                        <a:rPr lang="en-GB"/>
                        <a:t>Shocks</a:t>
                      </a:r>
                    </a:p>
                  </a:txBody>
                  <a:tcPr/>
                </a:tc>
                <a:tc>
                  <a:txBody>
                    <a:bodyPr/>
                    <a:lstStyle/>
                    <a:p>
                      <a:r>
                        <a:rPr lang="en-GB"/>
                        <a:t>Shocks and crises are events that have a significant impact on (local) governments' finances and service delivery, varying in their nature, likelihood, timing, scale and potential impacts. </a:t>
                      </a:r>
                    </a:p>
                  </a:txBody>
                  <a:tcPr/>
                </a:tc>
                <a:extLst>
                  <a:ext uri="{0D108BD9-81ED-4DB2-BD59-A6C34878D82A}">
                    <a16:rowId xmlns:a16="http://schemas.microsoft.com/office/drawing/2014/main" val="4212910162"/>
                  </a:ext>
                </a:extLst>
              </a:tr>
              <a:tr h="988438">
                <a:tc>
                  <a:txBody>
                    <a:bodyPr/>
                    <a:lstStyle/>
                    <a:p>
                      <a:r>
                        <a:rPr lang="en-GB"/>
                        <a:t>Vulnerability</a:t>
                      </a:r>
                    </a:p>
                  </a:txBody>
                  <a:tcPr/>
                </a:tc>
                <a:tc>
                  <a:txBody>
                    <a:bodyPr/>
                    <a:lstStyle/>
                    <a:p>
                      <a:r>
                        <a:rPr lang="en-GB"/>
                        <a:t>Vulnerability represents the exposure to (potential) shocks that may affect local government finances and service delivery, as the result of external and internal sources</a:t>
                      </a:r>
                    </a:p>
                  </a:txBody>
                  <a:tcPr/>
                </a:tc>
                <a:extLst>
                  <a:ext uri="{0D108BD9-81ED-4DB2-BD59-A6C34878D82A}">
                    <a16:rowId xmlns:a16="http://schemas.microsoft.com/office/drawing/2014/main" val="4208288893"/>
                  </a:ext>
                </a:extLst>
              </a:tr>
              <a:tr h="988438">
                <a:tc>
                  <a:txBody>
                    <a:bodyPr/>
                    <a:lstStyle/>
                    <a:p>
                      <a:r>
                        <a:rPr lang="en-GB"/>
                        <a:t>Anticipatory Capacities</a:t>
                      </a:r>
                    </a:p>
                  </a:txBody>
                  <a:tcPr/>
                </a:tc>
                <a:tc>
                  <a:txBody>
                    <a:bodyPr/>
                    <a:lstStyle/>
                    <a:p>
                      <a:r>
                        <a:rPr lang="en-GB"/>
                        <a:t>Anticipatory capacities refer to the availability of tools and capabilities that enable local governments (a) to better identify and manage their vulnerabilities and to recognise potential financial shocks before they arise, </a:t>
                      </a:r>
                    </a:p>
                  </a:txBody>
                  <a:tcPr/>
                </a:tc>
                <a:extLst>
                  <a:ext uri="{0D108BD9-81ED-4DB2-BD59-A6C34878D82A}">
                    <a16:rowId xmlns:a16="http://schemas.microsoft.com/office/drawing/2014/main" val="967129394"/>
                  </a:ext>
                </a:extLst>
              </a:tr>
              <a:tr h="1284969">
                <a:tc>
                  <a:txBody>
                    <a:bodyPr/>
                    <a:lstStyle/>
                    <a:p>
                      <a:r>
                        <a:rPr lang="en-GB"/>
                        <a:t>Coping Capacities</a:t>
                      </a:r>
                    </a:p>
                  </a:txBody>
                  <a:tcPr/>
                </a:tc>
                <a:tc>
                  <a:txBody>
                    <a:bodyPr/>
                    <a:lstStyle/>
                    <a:p>
                      <a:r>
                        <a:rPr lang="en-GB"/>
                        <a:t>Coping capacities refer to resources and abilities that enable local governments to face shocks and manage their vulnerabilities. Coping capacities lie dormant in times of order and become visible in times of disruption in the form of actions that are taken and coping strategies that are pursued</a:t>
                      </a:r>
                    </a:p>
                  </a:txBody>
                  <a:tcPr/>
                </a:tc>
                <a:extLst>
                  <a:ext uri="{0D108BD9-81ED-4DB2-BD59-A6C34878D82A}">
                    <a16:rowId xmlns:a16="http://schemas.microsoft.com/office/drawing/2014/main" val="2490234706"/>
                  </a:ext>
                </a:extLst>
              </a:tr>
            </a:tbl>
          </a:graphicData>
        </a:graphic>
      </p:graphicFrame>
      <p:sp>
        <p:nvSpPr>
          <p:cNvPr id="6" name="TextBox 5">
            <a:extLst>
              <a:ext uri="{FF2B5EF4-FFF2-40B4-BE49-F238E27FC236}">
                <a16:creationId xmlns:a16="http://schemas.microsoft.com/office/drawing/2014/main" id="{C39985A6-BFBC-DC48-F903-C41BDE60552C}"/>
              </a:ext>
            </a:extLst>
          </p:cNvPr>
          <p:cNvSpPr txBox="1"/>
          <p:nvPr/>
        </p:nvSpPr>
        <p:spPr>
          <a:xfrm>
            <a:off x="7568974" y="5609872"/>
            <a:ext cx="4310742" cy="369332"/>
          </a:xfrm>
          <a:prstGeom prst="rect">
            <a:avLst/>
          </a:prstGeom>
          <a:noFill/>
        </p:spPr>
        <p:txBody>
          <a:bodyPr wrap="square" rtlCol="0">
            <a:spAutoFit/>
          </a:bodyPr>
          <a:lstStyle/>
          <a:p>
            <a:r>
              <a:rPr lang="en-GB"/>
              <a:t>(Barbera et al. 2017; </a:t>
            </a:r>
            <a:r>
              <a:rPr lang="en-GB" err="1"/>
              <a:t>Saliterer</a:t>
            </a:r>
            <a:r>
              <a:rPr lang="en-GB"/>
              <a:t> et al., 2021)</a:t>
            </a:r>
          </a:p>
        </p:txBody>
      </p:sp>
    </p:spTree>
    <p:extLst>
      <p:ext uri="{BB962C8B-B14F-4D97-AF65-F5344CB8AC3E}">
        <p14:creationId xmlns:p14="http://schemas.microsoft.com/office/powerpoint/2010/main" val="38012146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C120A6-51DD-4F1C-9F14-5F3B792CF0F7}"/>
              </a:ext>
            </a:extLst>
          </p:cNvPr>
          <p:cNvSpPr>
            <a:spLocks noGrp="1"/>
          </p:cNvSpPr>
          <p:nvPr>
            <p:ph type="title"/>
          </p:nvPr>
        </p:nvSpPr>
        <p:spPr>
          <a:xfrm>
            <a:off x="442912" y="437962"/>
            <a:ext cx="11306175" cy="792124"/>
          </a:xfrm>
        </p:spPr>
        <p:txBody>
          <a:bodyPr>
            <a:normAutofit/>
          </a:bodyPr>
          <a:lstStyle/>
          <a:p>
            <a:r>
              <a:rPr lang="en-GB" sz="4000" b="1">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rPr>
              <a:t>What users have said about the toolkit</a:t>
            </a:r>
            <a:endParaRPr lang="en-GB" sz="4000" b="1">
              <a:solidFill>
                <a:schemeClr val="accent5">
                  <a:lumMod val="75000"/>
                </a:schemeClr>
              </a:solidFill>
            </a:endParaRPr>
          </a:p>
        </p:txBody>
      </p:sp>
      <p:sp>
        <p:nvSpPr>
          <p:cNvPr id="6" name="Content Placeholder 5">
            <a:extLst>
              <a:ext uri="{FF2B5EF4-FFF2-40B4-BE49-F238E27FC236}">
                <a16:creationId xmlns:a16="http://schemas.microsoft.com/office/drawing/2014/main" id="{E7475D13-5A37-C43D-DA99-5A3AF347B9BC}"/>
              </a:ext>
            </a:extLst>
          </p:cNvPr>
          <p:cNvSpPr>
            <a:spLocks noGrp="1"/>
          </p:cNvSpPr>
          <p:nvPr>
            <p:ph sz="half" idx="1"/>
          </p:nvPr>
        </p:nvSpPr>
        <p:spPr>
          <a:xfrm>
            <a:off x="442912" y="977776"/>
            <a:ext cx="11306175" cy="5223848"/>
          </a:xfrm>
        </p:spPr>
        <p: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a:ln>
                  <a:noFill/>
                </a:ln>
                <a:solidFill>
                  <a:prstClr val="black"/>
                </a:solidFill>
                <a:effectLst/>
                <a:uLnTx/>
                <a:uFillTx/>
                <a:ea typeface="ADLaM Display" panose="020F0502020204030204" pitchFamily="2" charset="0"/>
                <a:cs typeface="ADLaM Display" panose="020F0502020204030204" pitchFamily="2" charset="0"/>
              </a:rPr>
              <a:t>Uses of the Toolkit</a:t>
            </a:r>
          </a:p>
          <a:p>
            <a:pPr marL="228600" marR="0" lvl="0" indent="-2286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000" b="1" i="0" u="none" strike="noStrike" kern="1200" cap="none" spc="0" normalizeH="0" baseline="0" noProof="0">
                <a:ln>
                  <a:noFill/>
                </a:ln>
                <a:solidFill>
                  <a:srgbClr val="7030A0"/>
                </a:solidFill>
                <a:effectLst/>
                <a:uLnTx/>
                <a:uFillTx/>
                <a:ea typeface="ADLaM Display" panose="020F0502020204030204" pitchFamily="2" charset="0"/>
                <a:cs typeface="ADLaM Display" panose="020F0502020204030204" pitchFamily="2" charset="0"/>
              </a:rPr>
              <a:t>A powerful internal dialogue tool to help Local Authorities (LAs) better understand capacities and perceptions to recover from shocks </a:t>
            </a:r>
          </a:p>
          <a:p>
            <a:pPr marL="228600" marR="0" lvl="0" indent="-2286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000" b="1" i="0" u="none" strike="noStrike" kern="1200" cap="none" spc="0" normalizeH="0" baseline="0" noProof="0">
                <a:ln>
                  <a:noFill/>
                </a:ln>
                <a:solidFill>
                  <a:srgbClr val="7030A0"/>
                </a:solidFill>
                <a:effectLst/>
                <a:uLnTx/>
                <a:uFillTx/>
                <a:ea typeface="ADLaM Display" panose="020F0502020204030204" pitchFamily="2" charset="0"/>
                <a:cs typeface="ADLaM Display" panose="020F0502020204030204" pitchFamily="2" charset="0"/>
              </a:rPr>
              <a:t>For comparison against peer institutions to identify potential opportunities and threats, and devise strategies for enhanced financial resilience</a:t>
            </a:r>
          </a:p>
          <a:p>
            <a:pPr marL="228600" marR="0" lvl="0" indent="-2286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000" b="1" i="0" u="none" strike="noStrike" kern="1200" cap="none" spc="0" normalizeH="0" baseline="0" noProof="0">
                <a:ln>
                  <a:noFill/>
                </a:ln>
                <a:solidFill>
                  <a:srgbClr val="7030A0"/>
                </a:solidFill>
                <a:effectLst/>
                <a:uLnTx/>
                <a:uFillTx/>
                <a:ea typeface="ADLaM Display" panose="020F0502020204030204" pitchFamily="2" charset="0"/>
                <a:cs typeface="ADLaM Display" panose="020F0502020204030204" pitchFamily="2" charset="0"/>
              </a:rPr>
              <a:t>For performance measurement and internal control</a:t>
            </a:r>
          </a:p>
          <a:p>
            <a:pPr marL="228600" marR="0" lvl="0" indent="-2286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000" b="1" i="0" u="none" strike="noStrike" kern="1200" cap="none" spc="0" normalizeH="0" baseline="0" noProof="0">
                <a:ln>
                  <a:noFill/>
                </a:ln>
                <a:solidFill>
                  <a:srgbClr val="7030A0"/>
                </a:solidFill>
                <a:effectLst/>
                <a:uLnTx/>
                <a:uFillTx/>
                <a:ea typeface="ADLaM Display" panose="020F0502020204030204" pitchFamily="2" charset="0"/>
                <a:cs typeface="ADLaM Display" panose="020F0502020204030204" pitchFamily="2" charset="0"/>
              </a:rPr>
              <a:t>For identifying potential risks, and useful in generating ideas to withstand adversities from such risks</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a:ln>
                  <a:noFill/>
                </a:ln>
                <a:solidFill>
                  <a:prstClr val="black"/>
                </a:solidFill>
                <a:effectLst/>
                <a:uLnTx/>
                <a:uFillTx/>
                <a:ea typeface="ADLaM Display" panose="020F0502020204030204" pitchFamily="2" charset="0"/>
                <a:cs typeface="ADLaM Display" panose="020F0502020204030204" pitchFamily="2" charset="0"/>
              </a:rPr>
              <a:t>Users of the Toolkit</a:t>
            </a:r>
          </a:p>
          <a:p>
            <a:pPr marL="228600" marR="0" lvl="0" indent="-2286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000" b="1" i="0" u="none" strike="noStrike" kern="1200" cap="none" spc="0" normalizeH="0" baseline="0" noProof="0">
                <a:ln>
                  <a:noFill/>
                </a:ln>
                <a:solidFill>
                  <a:srgbClr val="7030A0"/>
                </a:solidFill>
                <a:effectLst/>
                <a:uLnTx/>
                <a:uFillTx/>
                <a:ea typeface="ADLaM Display" panose="020F0502020204030204" pitchFamily="2" charset="0"/>
                <a:cs typeface="ADLaM Display" panose="020F0502020204030204" pitchFamily="2" charset="0"/>
              </a:rPr>
              <a:t>Its subjective nature allows it to be used by different actors in different ways</a:t>
            </a:r>
          </a:p>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000" b="1" i="0" u="none" strike="noStrike" kern="1200" cap="none" spc="0" normalizeH="0" baseline="0" noProof="0">
                <a:ln>
                  <a:noFill/>
                </a:ln>
                <a:solidFill>
                  <a:srgbClr val="7030A0"/>
                </a:solidFill>
                <a:effectLst/>
                <a:uLnTx/>
                <a:uFillTx/>
                <a:ea typeface="ADLaM Display" panose="020F0502020204030204" pitchFamily="2" charset="0"/>
                <a:cs typeface="ADLaM Display" panose="020F0502020204030204" pitchFamily="2" charset="0"/>
              </a:rPr>
              <a:t>Not just for individual assessment, but LAs can make a collective use of the toolkit for better understanding of their state of vulnerability.</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a:ln>
                  <a:noFill/>
                </a:ln>
                <a:solidFill>
                  <a:prstClr val="black"/>
                </a:solidFill>
                <a:effectLst/>
                <a:uLnTx/>
                <a:uFillTx/>
                <a:ea typeface="ADLaM Display" panose="020F0502020204030204" pitchFamily="2" charset="0"/>
                <a:cs typeface="ADLaM Display" panose="020F0502020204030204" pitchFamily="2" charset="0"/>
              </a:rPr>
              <a:t>Impact of the Toolkit</a:t>
            </a:r>
          </a:p>
          <a:p>
            <a:pPr marL="228600" marR="0" lvl="0" indent="-2286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000" b="1" i="0" u="none" strike="noStrike" kern="1200" cap="none" spc="0" normalizeH="0" baseline="0" noProof="0">
                <a:ln>
                  <a:noFill/>
                </a:ln>
                <a:solidFill>
                  <a:srgbClr val="7030A0"/>
                </a:solidFill>
                <a:effectLst/>
                <a:uLnTx/>
                <a:uFillTx/>
                <a:ea typeface="ADLaM Display" panose="020F0502020204030204" pitchFamily="2" charset="0"/>
                <a:cs typeface="ADLaM Display" panose="020F0502020204030204" pitchFamily="2" charset="0"/>
              </a:rPr>
              <a:t>Enhanced financial resilience when used properly</a:t>
            </a:r>
          </a:p>
          <a:p>
            <a:pPr marL="228600" marR="0" lvl="0" indent="-2286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000" b="1" i="0" u="none" strike="noStrike" kern="1200" cap="none" spc="0" normalizeH="0" baseline="0" noProof="0">
                <a:ln>
                  <a:noFill/>
                </a:ln>
                <a:solidFill>
                  <a:srgbClr val="7030A0"/>
                </a:solidFill>
                <a:effectLst/>
                <a:uLnTx/>
                <a:uFillTx/>
                <a:ea typeface="ADLaM Display" panose="020F0502020204030204" pitchFamily="2" charset="0"/>
                <a:cs typeface="ADLaM Display" panose="020F0502020204030204" pitchFamily="2" charset="0"/>
              </a:rPr>
              <a:t>An external benchmarking tool for reduced perceived vulnerability</a:t>
            </a:r>
            <a:endParaRPr lang="en-GB" sz="2000" b="1"/>
          </a:p>
          <a:p>
            <a:pPr marL="0" indent="0">
              <a:buNone/>
            </a:pPr>
            <a:endParaRPr lang="en-GB"/>
          </a:p>
        </p:txBody>
      </p:sp>
    </p:spTree>
    <p:extLst>
      <p:ext uri="{BB962C8B-B14F-4D97-AF65-F5344CB8AC3E}">
        <p14:creationId xmlns:p14="http://schemas.microsoft.com/office/powerpoint/2010/main" val="1110985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C5387-4010-1B28-8734-A03B228C4FD2}"/>
              </a:ext>
            </a:extLst>
          </p:cNvPr>
          <p:cNvSpPr>
            <a:spLocks noGrp="1"/>
          </p:cNvSpPr>
          <p:nvPr>
            <p:ph type="title"/>
          </p:nvPr>
        </p:nvSpPr>
        <p:spPr>
          <a:xfrm>
            <a:off x="4508500" y="871147"/>
            <a:ext cx="6804439" cy="1069165"/>
          </a:xfrm>
        </p:spPr>
        <p:txBody>
          <a:bodyPr anchor="t">
            <a:normAutofit fontScale="90000"/>
          </a:bodyPr>
          <a:lstStyle/>
          <a:p>
            <a:r>
              <a:rPr lang="en-GB" sz="3600" b="1"/>
              <a:t>Social and economic issues facing </a:t>
            </a:r>
            <a:br>
              <a:rPr lang="en-GB" sz="3600" b="1"/>
            </a:br>
            <a:r>
              <a:rPr lang="en-GB" sz="3600" b="1"/>
              <a:t>the UK in 1997</a:t>
            </a:r>
          </a:p>
        </p:txBody>
      </p:sp>
      <p:pic>
        <p:nvPicPr>
          <p:cNvPr id="5" name="Picture 4" descr="Empty street surrounded with buildings">
            <a:extLst>
              <a:ext uri="{FF2B5EF4-FFF2-40B4-BE49-F238E27FC236}">
                <a16:creationId xmlns:a16="http://schemas.microsoft.com/office/drawing/2014/main" id="{6CC1ECB1-6393-6BA0-A6F5-E796C4042886}"/>
              </a:ext>
            </a:extLst>
          </p:cNvPr>
          <p:cNvPicPr>
            <a:picLocks noChangeAspect="1"/>
          </p:cNvPicPr>
          <p:nvPr/>
        </p:nvPicPr>
        <p:blipFill>
          <a:blip r:embed="rId2"/>
          <a:srcRect l="33389" r="16473" b="-1"/>
          <a:stretch>
            <a:fillRect/>
          </a:stretch>
        </p:blipFill>
        <p:spPr>
          <a:xfrm>
            <a:off x="0" y="1003611"/>
            <a:ext cx="4093535" cy="5010612"/>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9B3B02A-311B-4D92-6761-6D1BB592BFD0}"/>
              </a:ext>
            </a:extLst>
          </p:cNvPr>
          <p:cNvSpPr>
            <a:spLocks noGrp="1"/>
          </p:cNvSpPr>
          <p:nvPr>
            <p:ph idx="1"/>
          </p:nvPr>
        </p:nvSpPr>
        <p:spPr>
          <a:xfrm>
            <a:off x="4508500" y="1550020"/>
            <a:ext cx="6804439" cy="4592363"/>
          </a:xfrm>
        </p:spPr>
        <p:txBody>
          <a:bodyPr>
            <a:normAutofit/>
          </a:bodyPr>
          <a:lstStyle/>
          <a:p>
            <a:pPr marL="0" indent="0">
              <a:buNone/>
            </a:pPr>
            <a:endParaRPr lang="en-GB" sz="2400"/>
          </a:p>
          <a:p>
            <a:pPr marL="0" indent="0">
              <a:buNone/>
            </a:pPr>
            <a:endParaRPr lang="en-GB" sz="2400"/>
          </a:p>
          <a:p>
            <a:pPr marL="0" indent="0">
              <a:buNone/>
            </a:pPr>
            <a:r>
              <a:rPr lang="en-GB" sz="2400"/>
              <a:t>Examples of </a:t>
            </a:r>
            <a:r>
              <a:rPr lang="en-GB" sz="2400" b="1"/>
              <a:t>historical highs</a:t>
            </a:r>
          </a:p>
          <a:p>
            <a:r>
              <a:rPr lang="en-GB" sz="2000"/>
              <a:t>Rapidly increasing wealth and health inequality </a:t>
            </a:r>
          </a:p>
          <a:p>
            <a:r>
              <a:rPr lang="en-GB" sz="2000"/>
              <a:t>Falling educational attainment, </a:t>
            </a:r>
          </a:p>
          <a:p>
            <a:r>
              <a:rPr lang="en-GB" sz="2000"/>
              <a:t>Social problems such as rising teenage pregnancies</a:t>
            </a:r>
          </a:p>
          <a:p>
            <a:r>
              <a:rPr lang="en-GB" sz="2000"/>
              <a:t>Prison, overcrowding, offending recidivism, </a:t>
            </a:r>
          </a:p>
          <a:p>
            <a:r>
              <a:rPr lang="en-GB" sz="2000"/>
              <a:t>Rising crime and anti-social behaviour, </a:t>
            </a:r>
          </a:p>
          <a:p>
            <a:r>
              <a:rPr lang="en-GB" sz="2000"/>
              <a:t>Poverty, alienation and discrimination increasing and community cohesion disintegrating, </a:t>
            </a:r>
          </a:p>
          <a:p>
            <a:r>
              <a:rPr lang="en-GB" sz="2000"/>
              <a:t>Record levels of street homelessness. </a:t>
            </a:r>
          </a:p>
          <a:p>
            <a:endParaRPr lang="en-GB" sz="1600"/>
          </a:p>
        </p:txBody>
      </p:sp>
    </p:spTree>
    <p:extLst>
      <p:ext uri="{BB962C8B-B14F-4D97-AF65-F5344CB8AC3E}">
        <p14:creationId xmlns:p14="http://schemas.microsoft.com/office/powerpoint/2010/main" val="10465385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C120A6-51DD-4F1C-9F14-5F3B792CF0F7}"/>
              </a:ext>
            </a:extLst>
          </p:cNvPr>
          <p:cNvSpPr>
            <a:spLocks noGrp="1"/>
          </p:cNvSpPr>
          <p:nvPr>
            <p:ph type="title"/>
          </p:nvPr>
        </p:nvSpPr>
        <p:spPr>
          <a:xfrm>
            <a:off x="442912" y="437961"/>
            <a:ext cx="11306175" cy="1053381"/>
          </a:xfrm>
        </p:spPr>
        <p:txBody>
          <a:bodyPr>
            <a:normAutofit/>
          </a:bodyPr>
          <a:lstStyle/>
          <a:p>
            <a:r>
              <a:rPr lang="en-GB" sz="4000" b="1">
                <a:solidFill>
                  <a:schemeClr val="accent5">
                    <a:lumMod val="75000"/>
                  </a:schemeClr>
                </a:solidFill>
                <a:latin typeface="+mn-lt"/>
                <a:ea typeface="Verdana" panose="020B0604030504040204" pitchFamily="34" charset="0"/>
                <a:cs typeface="Verdana" panose="020B0604030504040204" pitchFamily="34" charset="0"/>
              </a:rPr>
              <a:t>QR Code and Link</a:t>
            </a:r>
            <a:endParaRPr lang="en-GB" sz="4000" b="1">
              <a:solidFill>
                <a:schemeClr val="accent5">
                  <a:lumMod val="75000"/>
                </a:schemeClr>
              </a:solidFill>
              <a:latin typeface="+mn-lt"/>
            </a:endParaRPr>
          </a:p>
        </p:txBody>
      </p:sp>
      <p:sp>
        <p:nvSpPr>
          <p:cNvPr id="6" name="Content Placeholder 5">
            <a:extLst>
              <a:ext uri="{FF2B5EF4-FFF2-40B4-BE49-F238E27FC236}">
                <a16:creationId xmlns:a16="http://schemas.microsoft.com/office/drawing/2014/main" id="{E7475D13-5A37-C43D-DA99-5A3AF347B9BC}"/>
              </a:ext>
            </a:extLst>
          </p:cNvPr>
          <p:cNvSpPr>
            <a:spLocks noGrp="1"/>
          </p:cNvSpPr>
          <p:nvPr>
            <p:ph sz="half" idx="1"/>
          </p:nvPr>
        </p:nvSpPr>
        <p:spPr>
          <a:xfrm>
            <a:off x="3526971" y="5886639"/>
            <a:ext cx="4604657" cy="533400"/>
          </a:xfrm>
        </p:spPr>
        <p:txBody>
          <a:bodyPr>
            <a:normAutofit lnSpcReduction="10000"/>
          </a:bodyPr>
          <a:lstStyle/>
          <a:p>
            <a:pPr marL="0" indent="0">
              <a:buNone/>
            </a:pPr>
            <a:r>
              <a:rPr lang="en-GB" sz="3200" b="1">
                <a:solidFill>
                  <a:schemeClr val="accent5">
                    <a:lumMod val="75000"/>
                  </a:schemeClr>
                </a:solidFill>
              </a:rPr>
              <a:t>https://bit.ly/4lZeK05</a:t>
            </a:r>
          </a:p>
        </p:txBody>
      </p:sp>
      <p:pic>
        <p:nvPicPr>
          <p:cNvPr id="3" name="Picture 2">
            <a:extLst>
              <a:ext uri="{FF2B5EF4-FFF2-40B4-BE49-F238E27FC236}">
                <a16:creationId xmlns:a16="http://schemas.microsoft.com/office/drawing/2014/main" id="{79B6FB62-3495-0200-4081-809031365231}"/>
              </a:ext>
            </a:extLst>
          </p:cNvPr>
          <p:cNvPicPr>
            <a:picLocks noChangeAspect="1"/>
          </p:cNvPicPr>
          <p:nvPr/>
        </p:nvPicPr>
        <p:blipFill>
          <a:blip r:embed="rId2"/>
          <a:stretch>
            <a:fillRect/>
          </a:stretch>
        </p:blipFill>
        <p:spPr>
          <a:xfrm>
            <a:off x="3418113" y="1172400"/>
            <a:ext cx="4713515" cy="4723334"/>
          </a:xfrm>
          <a:prstGeom prst="rect">
            <a:avLst/>
          </a:prstGeom>
        </p:spPr>
      </p:pic>
    </p:spTree>
    <p:extLst>
      <p:ext uri="{BB962C8B-B14F-4D97-AF65-F5344CB8AC3E}">
        <p14:creationId xmlns:p14="http://schemas.microsoft.com/office/powerpoint/2010/main" val="29128643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Rectangle 3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460CD2-AC4C-6494-725C-89BEFBAF33BF}"/>
              </a:ext>
            </a:extLst>
          </p:cNvPr>
          <p:cNvSpPr>
            <a:spLocks noGrp="1"/>
          </p:cNvSpPr>
          <p:nvPr>
            <p:ph type="title"/>
          </p:nvPr>
        </p:nvSpPr>
        <p:spPr>
          <a:xfrm>
            <a:off x="466722" y="586855"/>
            <a:ext cx="3201366" cy="4023245"/>
          </a:xfrm>
        </p:spPr>
        <p:txBody>
          <a:bodyPr anchor="b">
            <a:normAutofit/>
          </a:bodyPr>
          <a:lstStyle/>
          <a:p>
            <a:pPr algn="r"/>
            <a:r>
              <a:rPr lang="en-GB" sz="4000" b="1">
                <a:solidFill>
                  <a:srgbClr val="FFFFFF"/>
                </a:solidFill>
              </a:rPr>
              <a:t>What happened between</a:t>
            </a:r>
            <a:br>
              <a:rPr lang="en-GB" sz="4000" b="1">
                <a:solidFill>
                  <a:srgbClr val="FFFFFF"/>
                </a:solidFill>
              </a:rPr>
            </a:br>
            <a:br>
              <a:rPr lang="en-GB" sz="4000" b="1">
                <a:solidFill>
                  <a:srgbClr val="FFFFFF"/>
                </a:solidFill>
              </a:rPr>
            </a:br>
            <a:r>
              <a:rPr lang="en-GB" sz="4000" b="1">
                <a:solidFill>
                  <a:srgbClr val="FFFFFF"/>
                </a:solidFill>
              </a:rPr>
              <a:t> 1997-2010?</a:t>
            </a:r>
          </a:p>
        </p:txBody>
      </p:sp>
      <p:sp>
        <p:nvSpPr>
          <p:cNvPr id="3" name="Content Placeholder 2">
            <a:extLst>
              <a:ext uri="{FF2B5EF4-FFF2-40B4-BE49-F238E27FC236}">
                <a16:creationId xmlns:a16="http://schemas.microsoft.com/office/drawing/2014/main" id="{78D12444-8745-403C-1E41-685F9626DE63}"/>
              </a:ext>
            </a:extLst>
          </p:cNvPr>
          <p:cNvSpPr>
            <a:spLocks noGrp="1"/>
          </p:cNvSpPr>
          <p:nvPr>
            <p:ph idx="1"/>
          </p:nvPr>
        </p:nvSpPr>
        <p:spPr>
          <a:xfrm>
            <a:off x="4367695" y="381000"/>
            <a:ext cx="6997911" cy="6324600"/>
          </a:xfrm>
        </p:spPr>
        <p:txBody>
          <a:bodyPr anchor="ctr">
            <a:normAutofit/>
          </a:bodyPr>
          <a:lstStyle/>
          <a:p>
            <a:r>
              <a:rPr lang="en-GB" sz="2000"/>
              <a:t>The quality and quantity of </a:t>
            </a:r>
            <a:r>
              <a:rPr lang="en-GB" sz="2000" b="1"/>
              <a:t>all individual public services delivered continuously improved </a:t>
            </a:r>
            <a:r>
              <a:rPr lang="en-GB" sz="2000"/>
              <a:t>as collaboration, innovation and co-creation increasingly flourished.</a:t>
            </a:r>
          </a:p>
          <a:p>
            <a:endParaRPr lang="en-GB" sz="800"/>
          </a:p>
          <a:p>
            <a:r>
              <a:rPr lang="en-GB" sz="2000"/>
              <a:t>The </a:t>
            </a:r>
            <a:r>
              <a:rPr lang="en-GB" sz="2000" b="1"/>
              <a:t>long-term real costs </a:t>
            </a:r>
            <a:r>
              <a:rPr lang="en-GB" sz="2000"/>
              <a:t>per capita reduced and the value for money continuously improved.</a:t>
            </a:r>
          </a:p>
          <a:p>
            <a:endParaRPr lang="en-GB" sz="800"/>
          </a:p>
          <a:p>
            <a:r>
              <a:rPr lang="en-GB" sz="2000"/>
              <a:t>The major </a:t>
            </a:r>
            <a:r>
              <a:rPr lang="en-GB" sz="2000" b="1"/>
              <a:t>social and economic challenges </a:t>
            </a:r>
            <a:r>
              <a:rPr lang="en-GB" sz="2000"/>
              <a:t>facing local communities (wicked issues and challenges) such as </a:t>
            </a:r>
          </a:p>
          <a:p>
            <a:pPr lvl="1"/>
            <a:r>
              <a:rPr lang="en-GB" sz="2000"/>
              <a:t>wealth and health inequality, </a:t>
            </a:r>
          </a:p>
          <a:p>
            <a:pPr lvl="1"/>
            <a:r>
              <a:rPr lang="en-GB" sz="2000"/>
              <a:t>offending recidivism, anti-social behaviour, community cohesion,</a:t>
            </a:r>
          </a:p>
          <a:p>
            <a:pPr lvl="1"/>
            <a:r>
              <a:rPr lang="en-GB" sz="2000"/>
              <a:t>Homelessness, teenage pregnancies, educational attainment,</a:t>
            </a:r>
          </a:p>
          <a:p>
            <a:pPr lvl="1"/>
            <a:r>
              <a:rPr lang="en-GB" sz="2000"/>
              <a:t>poverty, alienation and discrimination, </a:t>
            </a:r>
          </a:p>
          <a:p>
            <a:pPr marL="177800" lvl="1" indent="0">
              <a:buNone/>
            </a:pPr>
            <a:endParaRPr lang="en-GB" sz="2000"/>
          </a:p>
          <a:p>
            <a:pPr marL="177800" lvl="1" indent="0">
              <a:buNone/>
            </a:pPr>
            <a:r>
              <a:rPr lang="en-GB" sz="2000"/>
              <a:t>were all tackled, while </a:t>
            </a:r>
            <a:r>
              <a:rPr lang="en-GB" sz="2000" b="1"/>
              <a:t>inclusive communities and sustainable development </a:t>
            </a:r>
            <a:r>
              <a:rPr lang="en-GB" sz="2000"/>
              <a:t>was promoted. </a:t>
            </a:r>
          </a:p>
        </p:txBody>
      </p:sp>
    </p:spTree>
    <p:extLst>
      <p:ext uri="{BB962C8B-B14F-4D97-AF65-F5344CB8AC3E}">
        <p14:creationId xmlns:p14="http://schemas.microsoft.com/office/powerpoint/2010/main" val="3405131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3" name="Rectangle 52">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3" name="Rectangle 6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9DCDC2-658E-DBF6-6F81-60ADE17BC92E}"/>
              </a:ext>
            </a:extLst>
          </p:cNvPr>
          <p:cNvSpPr>
            <a:spLocks noGrp="1"/>
          </p:cNvSpPr>
          <p:nvPr>
            <p:ph type="title"/>
          </p:nvPr>
        </p:nvSpPr>
        <p:spPr>
          <a:xfrm>
            <a:off x="255181" y="586854"/>
            <a:ext cx="3466214" cy="5371033"/>
          </a:xfrm>
        </p:spPr>
        <p:txBody>
          <a:bodyPr anchor="b">
            <a:normAutofit/>
          </a:bodyPr>
          <a:lstStyle/>
          <a:p>
            <a:pPr algn="r"/>
            <a:r>
              <a:rPr lang="en-GB" sz="1600" b="1">
                <a:solidFill>
                  <a:srgbClr val="FFFFFF"/>
                </a:solidFill>
              </a:rPr>
              <a:t> </a:t>
            </a:r>
            <a:br>
              <a:rPr lang="en-GB" sz="1600" b="1">
                <a:solidFill>
                  <a:srgbClr val="FFFFFF"/>
                </a:solidFill>
              </a:rPr>
            </a:br>
            <a:r>
              <a:rPr lang="en-GB" sz="3600" b="1">
                <a:solidFill>
                  <a:srgbClr val="FFFFFF"/>
                </a:solidFill>
              </a:rPr>
              <a:t>Public Sector Reform: </a:t>
            </a:r>
            <a:br>
              <a:rPr lang="en-GB" sz="3600" b="1">
                <a:solidFill>
                  <a:srgbClr val="FFFFFF"/>
                </a:solidFill>
              </a:rPr>
            </a:br>
            <a:r>
              <a:rPr lang="en-GB" sz="3600" b="1">
                <a:solidFill>
                  <a:srgbClr val="FFFFFF"/>
                </a:solidFill>
              </a:rPr>
              <a:t>1997-2010</a:t>
            </a:r>
            <a:br>
              <a:rPr lang="en-GB" sz="1600" b="1">
                <a:solidFill>
                  <a:srgbClr val="FFFFFF"/>
                </a:solidFill>
              </a:rPr>
            </a:br>
            <a:br>
              <a:rPr lang="en-GB" sz="1600" b="1">
                <a:solidFill>
                  <a:srgbClr val="FFFFFF"/>
                </a:solidFill>
              </a:rPr>
            </a:br>
            <a:br>
              <a:rPr lang="en-GB" sz="1600" b="1">
                <a:solidFill>
                  <a:srgbClr val="FFFFFF"/>
                </a:solidFill>
              </a:rPr>
            </a:br>
            <a:br>
              <a:rPr lang="en-GB" sz="1600" b="1">
                <a:solidFill>
                  <a:srgbClr val="FFFFFF"/>
                </a:solidFill>
              </a:rPr>
            </a:br>
            <a:br>
              <a:rPr lang="en-GB" sz="1600" b="1">
                <a:solidFill>
                  <a:srgbClr val="FFFFFF"/>
                </a:solidFill>
              </a:rPr>
            </a:br>
            <a:br>
              <a:rPr lang="en-GB" sz="1600" b="1">
                <a:solidFill>
                  <a:srgbClr val="FFFFFF"/>
                </a:solidFill>
              </a:rPr>
            </a:br>
            <a:r>
              <a:rPr lang="en-GB" sz="1800" b="1">
                <a:solidFill>
                  <a:srgbClr val="FFFFFF"/>
                </a:solidFill>
              </a:rPr>
              <a:t>Blair/Brown </a:t>
            </a:r>
            <a:br>
              <a:rPr lang="en-GB" sz="1800" b="1">
                <a:solidFill>
                  <a:srgbClr val="FFFFFF"/>
                </a:solidFill>
              </a:rPr>
            </a:br>
            <a:br>
              <a:rPr lang="en-GB" sz="1800" b="1">
                <a:solidFill>
                  <a:srgbClr val="FFFFFF"/>
                </a:solidFill>
              </a:rPr>
            </a:br>
            <a:r>
              <a:rPr lang="en-GB" sz="1800" b="1">
                <a:solidFill>
                  <a:srgbClr val="FFFFFF"/>
                </a:solidFill>
              </a:rPr>
              <a:t>Devolution </a:t>
            </a:r>
            <a:br>
              <a:rPr lang="en-GB" sz="1800" b="1">
                <a:solidFill>
                  <a:srgbClr val="FFFFFF"/>
                </a:solidFill>
              </a:rPr>
            </a:br>
            <a:r>
              <a:rPr lang="en-GB" sz="1800" b="1">
                <a:solidFill>
                  <a:srgbClr val="FFFFFF"/>
                </a:solidFill>
              </a:rPr>
              <a:t>Human Rights </a:t>
            </a:r>
            <a:br>
              <a:rPr lang="en-GB" sz="1800" b="1">
                <a:solidFill>
                  <a:srgbClr val="FFFFFF"/>
                </a:solidFill>
              </a:rPr>
            </a:br>
            <a:r>
              <a:rPr lang="en-GB" sz="1800" b="1">
                <a:solidFill>
                  <a:srgbClr val="FFFFFF"/>
                </a:solidFill>
              </a:rPr>
              <a:t>N Ireland Agreement </a:t>
            </a:r>
            <a:br>
              <a:rPr lang="en-GB" sz="1800" b="1">
                <a:solidFill>
                  <a:srgbClr val="FFFFFF"/>
                </a:solidFill>
              </a:rPr>
            </a:br>
            <a:r>
              <a:rPr lang="en-GB" sz="1800" b="1">
                <a:solidFill>
                  <a:srgbClr val="FFFFFF"/>
                </a:solidFill>
              </a:rPr>
              <a:t>Iraq </a:t>
            </a:r>
            <a:br>
              <a:rPr lang="en-GB" sz="1800" b="1">
                <a:solidFill>
                  <a:srgbClr val="FFFFFF"/>
                </a:solidFill>
              </a:rPr>
            </a:br>
            <a:r>
              <a:rPr lang="en-GB" sz="1800" b="1">
                <a:solidFill>
                  <a:srgbClr val="FFFFFF"/>
                </a:solidFill>
              </a:rPr>
              <a:t>2007/8 Recession</a:t>
            </a:r>
            <a:br>
              <a:rPr lang="en-GB" sz="1600" b="1">
                <a:solidFill>
                  <a:srgbClr val="FFFFFF"/>
                </a:solidFill>
              </a:rPr>
            </a:br>
            <a:endParaRPr lang="en-GB" sz="1600" b="1">
              <a:solidFill>
                <a:srgbClr val="FFFFFF"/>
              </a:solidFill>
            </a:endParaRPr>
          </a:p>
        </p:txBody>
      </p:sp>
      <p:sp>
        <p:nvSpPr>
          <p:cNvPr id="3" name="Content Placeholder 2">
            <a:extLst>
              <a:ext uri="{FF2B5EF4-FFF2-40B4-BE49-F238E27FC236}">
                <a16:creationId xmlns:a16="http://schemas.microsoft.com/office/drawing/2014/main" id="{5754B822-3CDB-DE94-6DB3-505E2803FA8F}"/>
              </a:ext>
            </a:extLst>
          </p:cNvPr>
          <p:cNvSpPr>
            <a:spLocks noGrp="1"/>
          </p:cNvSpPr>
          <p:nvPr>
            <p:ph idx="1"/>
          </p:nvPr>
        </p:nvSpPr>
        <p:spPr>
          <a:xfrm>
            <a:off x="4810259" y="649480"/>
            <a:ext cx="6555347" cy="5546047"/>
          </a:xfrm>
        </p:spPr>
        <p:txBody>
          <a:bodyPr anchor="ctr">
            <a:normAutofit/>
          </a:bodyPr>
          <a:lstStyle/>
          <a:p>
            <a:r>
              <a:rPr lang="en-GB" sz="2000"/>
              <a:t>The </a:t>
            </a:r>
            <a:r>
              <a:rPr lang="en-GB" sz="2000" b="1"/>
              <a:t>mechanics </a:t>
            </a:r>
            <a:r>
              <a:rPr lang="en-GB" sz="2000"/>
              <a:t>of central government – internal workings and structures - Cabinet Committees and Strategic Units </a:t>
            </a:r>
          </a:p>
          <a:p>
            <a:endParaRPr lang="en-GB" sz="800"/>
          </a:p>
          <a:p>
            <a:r>
              <a:rPr lang="en-GB" sz="1800" b="1"/>
              <a:t>Money &amp; Modernisation</a:t>
            </a:r>
            <a:r>
              <a:rPr lang="en-GB" sz="1800"/>
              <a:t>, Comprehensive Public Spending Reviews (Netherlands 1981) and Public Service Agreements</a:t>
            </a:r>
          </a:p>
          <a:p>
            <a:endParaRPr lang="en-GB" sz="800"/>
          </a:p>
          <a:p>
            <a:r>
              <a:rPr lang="en-GB" sz="1800"/>
              <a:t>This meant policy implementation and delivery were the civil service’s responsibility - not just policy development - it led to an </a:t>
            </a:r>
            <a:r>
              <a:rPr lang="en-GB" sz="1800" b="1"/>
              <a:t>influx of public practitioners </a:t>
            </a:r>
            <a:r>
              <a:rPr lang="en-GB" sz="1800"/>
              <a:t>across Whitehall</a:t>
            </a:r>
          </a:p>
          <a:p>
            <a:endParaRPr lang="en-GB" sz="800"/>
          </a:p>
          <a:p>
            <a:r>
              <a:rPr lang="en-GB" sz="1800"/>
              <a:t>It also meant an era of </a:t>
            </a:r>
            <a:r>
              <a:rPr lang="en-GB" sz="1800" b="1"/>
              <a:t>collaboration and partnership between Central and Local Government  </a:t>
            </a:r>
            <a:r>
              <a:rPr lang="en-GB" sz="1800"/>
              <a:t>with multiple, several and mutually reinforcing responsibilities across public departments and agencies.</a:t>
            </a:r>
          </a:p>
          <a:p>
            <a:endParaRPr lang="en-GB" sz="800"/>
          </a:p>
          <a:p>
            <a:r>
              <a:rPr lang="en-GB" sz="1800"/>
              <a:t>Central and local government </a:t>
            </a:r>
            <a:r>
              <a:rPr lang="en-GB" sz="1800" b="1"/>
              <a:t>‘owned’ </a:t>
            </a:r>
            <a:r>
              <a:rPr lang="en-GB" sz="1800"/>
              <a:t>the same social, economic, and environmental problems </a:t>
            </a:r>
          </a:p>
        </p:txBody>
      </p:sp>
    </p:spTree>
    <p:extLst>
      <p:ext uri="{BB962C8B-B14F-4D97-AF65-F5344CB8AC3E}">
        <p14:creationId xmlns:p14="http://schemas.microsoft.com/office/powerpoint/2010/main" val="35855093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IMING" val="|0.6|1|0.9"/>
</p:tagLst>
</file>

<file path=ppt/tags/tag3.xml><?xml version="1.0" encoding="utf-8"?>
<p:tagLst xmlns:a="http://schemas.openxmlformats.org/drawingml/2006/main" xmlns:r="http://schemas.openxmlformats.org/officeDocument/2006/relationships" xmlns:p="http://schemas.openxmlformats.org/presentationml/2006/main">
  <p:tag name="TIMING" val="|0.1|1|1"/>
</p:tagLst>
</file>

<file path=ppt/theme/theme1.xml><?xml version="1.0" encoding="utf-8"?>
<a:theme xmlns:a="http://schemas.openxmlformats.org/drawingml/2006/main" name="Office Theme">
  <a:themeElements>
    <a:clrScheme name="NBS COLOURS">
      <a:dk1>
        <a:srgbClr val="000000"/>
      </a:dk1>
      <a:lt1>
        <a:srgbClr val="FFFFFF"/>
      </a:lt1>
      <a:dk2>
        <a:srgbClr val="000000"/>
      </a:dk2>
      <a:lt2>
        <a:srgbClr val="E5E5E5"/>
      </a:lt2>
      <a:accent1>
        <a:srgbClr val="821D69"/>
      </a:accent1>
      <a:accent2>
        <a:srgbClr val="C7007F"/>
      </a:accent2>
      <a:accent3>
        <a:srgbClr val="6E6257"/>
      </a:accent3>
      <a:accent4>
        <a:srgbClr val="821D69"/>
      </a:accent4>
      <a:accent5>
        <a:srgbClr val="C7007F"/>
      </a:accent5>
      <a:accent6>
        <a:srgbClr val="6E6257"/>
      </a:accent6>
      <a:hlink>
        <a:srgbClr val="005B94"/>
      </a:hlink>
      <a:folHlink>
        <a:srgbClr val="821D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b" anchorCtr="0">
        <a:normAutofit/>
      </a:bodyPr>
      <a:lstStyle>
        <a:defPPr algn="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248A64365211844BF30BC3ADD420261" ma:contentTypeVersion="9" ma:contentTypeDescription="Create a new document." ma:contentTypeScope="" ma:versionID="75e0c5aee79607807b15ab6d12f79388">
  <xsd:schema xmlns:xsd="http://www.w3.org/2001/XMLSchema" xmlns:xs="http://www.w3.org/2001/XMLSchema" xmlns:p="http://schemas.microsoft.com/office/2006/metadata/properties" xmlns:ns2="8dbe2aa3-3237-4830-85c4-3d48417ef302" targetNamespace="http://schemas.microsoft.com/office/2006/metadata/properties" ma:root="true" ma:fieldsID="e664cca9d083112af5a16716c027d5cf" ns2:_="">
    <xsd:import namespace="8dbe2aa3-3237-4830-85c4-3d48417ef30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be2aa3-3237-4830-85c4-3d48417ef3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CAF4DDC-74AA-4AC4-9EBF-8C3A311B159E}">
  <ds:schemaRefs>
    <ds:schemaRef ds:uri="8dbe2aa3-3237-4830-85c4-3d48417ef30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C62A570-BE0F-402C-93AD-2B52047D967B}">
  <ds:schemaRefs>
    <ds:schemaRef ds:uri="http://schemas.microsoft.com/sharepoint/v3/contenttype/forms"/>
  </ds:schemaRefs>
</ds:datastoreItem>
</file>

<file path=customXml/itemProps3.xml><?xml version="1.0" encoding="utf-8"?>
<ds:datastoreItem xmlns:ds="http://schemas.openxmlformats.org/officeDocument/2006/customXml" ds:itemID="{F8EB7606-F0DE-4E35-ADFF-7F76928EE48B}">
  <ds:schemaRefs>
    <ds:schemaRef ds:uri="8dbe2aa3-3237-4830-85c4-3d48417ef30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3902</Words>
  <Application>Microsoft Office PowerPoint</Application>
  <PresentationFormat>Widescreen</PresentationFormat>
  <Paragraphs>455</Paragraphs>
  <Slides>70</Slides>
  <Notes>3</Notes>
  <HiddenSlides>13</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70</vt:i4>
      </vt:variant>
    </vt:vector>
  </HeadingPairs>
  <TitlesOfParts>
    <vt:vector size="81" baseType="lpstr">
      <vt:lpstr>ADLaM Display</vt:lpstr>
      <vt:lpstr>Aptos</vt:lpstr>
      <vt:lpstr>Aptos Display</vt:lpstr>
      <vt:lpstr>Arial</vt:lpstr>
      <vt:lpstr>Calibri</vt:lpstr>
      <vt:lpstr>Courier New</vt:lpstr>
      <vt:lpstr>Verdana</vt:lpstr>
      <vt:lpstr>Wingdings</vt:lpstr>
      <vt:lpstr>Office Theme</vt:lpstr>
      <vt:lpstr>Office Theme</vt:lpstr>
      <vt:lpstr>think-cell Slide</vt:lpstr>
      <vt:lpstr>Leading Governmental Financial Resilience – 23rd July 2025</vt:lpstr>
      <vt:lpstr>Leading Governmental Financial Resilience</vt:lpstr>
      <vt:lpstr>Ministry of Economy and Finance   Leading Governmental Financial Resilience </vt:lpstr>
      <vt:lpstr>Leading Governmental Financial Resilience   The context of public finances and performance management in England</vt:lpstr>
      <vt:lpstr>Cambodia and the UK</vt:lpstr>
      <vt:lpstr>In contrast to Cambodia     Since 1979, the UK has seen big radical swings in the strategic objectives and operational reforms of Central and  Local  Government.   </vt:lpstr>
      <vt:lpstr>Social and economic issues facing  the UK in 1997</vt:lpstr>
      <vt:lpstr>What happened between   1997-2010?</vt:lpstr>
      <vt:lpstr>  Public Sector Reform:  1997-2010      Blair/Brown   Devolution  Human Rights  N Ireland Agreement  Iraq  2007/8 Recession </vt:lpstr>
      <vt:lpstr>Local Government   Modernisation and Improvement     Lessons fed back to central government reforms and across the public sector in the UK  </vt:lpstr>
      <vt:lpstr>1997-2010:  Performance Management Regimes and  Integrated financial and non-financial management. </vt:lpstr>
      <vt:lpstr>2010-2024  (Cameron, May, Johnson, Truss, Sunak) </vt:lpstr>
      <vt:lpstr>In July 2024 the UK was again facing historical highs </vt:lpstr>
      <vt:lpstr>July 2024 election     (Starmer administration ) </vt:lpstr>
      <vt:lpstr>PowerPoint Presentation</vt:lpstr>
      <vt:lpstr>Local Government Finance : An Introduction to Financial Resilience</vt:lpstr>
      <vt:lpstr>UK Public Sector Receipts 2024/25  £1,139 Billion</vt:lpstr>
      <vt:lpstr>The UK Government: Key Players</vt:lpstr>
      <vt:lpstr>The UK system of Government</vt:lpstr>
      <vt:lpstr>The UK system of Government</vt:lpstr>
      <vt:lpstr>PowerPoint Presentation</vt:lpstr>
      <vt:lpstr>PowerPoint Presentation</vt:lpstr>
      <vt:lpstr>Local Government Finance</vt:lpstr>
      <vt:lpstr>UK Local Government Characteristics</vt:lpstr>
      <vt:lpstr>How is English Local Government structured?</vt:lpstr>
      <vt:lpstr>UK Local Government by numbers</vt:lpstr>
      <vt:lpstr>Local Government expenditure 2023/24</vt:lpstr>
      <vt:lpstr>Local Government income 2023/24</vt:lpstr>
      <vt:lpstr>Local Government and Austerity</vt:lpstr>
      <vt:lpstr>Nolan Principles of Public Life</vt:lpstr>
      <vt:lpstr>Financial Leadership – who is involved?</vt:lpstr>
      <vt:lpstr>Financial Leadership – who is involved?</vt:lpstr>
      <vt:lpstr>Local Government Finance - Overview</vt:lpstr>
      <vt:lpstr>Who Audits Public Bodies?</vt:lpstr>
      <vt:lpstr>UK Public Sector Regulation</vt:lpstr>
      <vt:lpstr>Graphs of Doom………..</vt:lpstr>
      <vt:lpstr>Reductions in councils’ real-terms spending power since 2010 has tended to affect more deprived areas most acutely  Financial Times (July 2023)   </vt:lpstr>
      <vt:lpstr>Timeline  Section 114 Notices</vt:lpstr>
      <vt:lpstr>Some useful resources</vt:lpstr>
      <vt:lpstr>LGiU – State of Local Government 2023</vt:lpstr>
      <vt:lpstr>LGiU – State of Local Government 2023</vt:lpstr>
      <vt:lpstr>NAO – Financial Sustainability Dashboard</vt:lpstr>
      <vt:lpstr>NAO – Financial Sustainability Dashboard</vt:lpstr>
      <vt:lpstr>Financial Resilience Tools for Local Authorities</vt:lpstr>
      <vt:lpstr>There are two recently developed tools to look at</vt:lpstr>
      <vt:lpstr>CIPFA Resilience Index (2024) </vt:lpstr>
      <vt:lpstr>Specific Issues Relating to Social Care</vt:lpstr>
      <vt:lpstr>CIPFA Financial Resilience Index  </vt:lpstr>
      <vt:lpstr>National Audit Office - Financial sustainability of local authorities </vt:lpstr>
      <vt:lpstr>Short task – 30 minutes</vt:lpstr>
      <vt:lpstr>PowerPoint Presentation</vt:lpstr>
      <vt:lpstr>National Audit Office - financial sustainability of local authorities </vt:lpstr>
      <vt:lpstr>Financial Resilience – An Introduction</vt:lpstr>
      <vt:lpstr>Financial Resilience – Not just about the numbers</vt:lpstr>
      <vt:lpstr>The Dimensions of Financial Resilience</vt:lpstr>
      <vt:lpstr>External Shocks</vt:lpstr>
      <vt:lpstr>Perceived Vulnerability</vt:lpstr>
      <vt:lpstr>The Financial Resilience Framework</vt:lpstr>
      <vt:lpstr>Coping Capacities</vt:lpstr>
      <vt:lpstr>Coping Capacities</vt:lpstr>
      <vt:lpstr>Anticipatory Capacities</vt:lpstr>
      <vt:lpstr>Responding to crises: resilience &amp; capacities</vt:lpstr>
      <vt:lpstr>Why Governmental Financial Resilience matters</vt:lpstr>
      <vt:lpstr>Why Resilience matters to performance</vt:lpstr>
      <vt:lpstr>Average Local Government Financial Resilience Profile</vt:lpstr>
      <vt:lpstr>Financial Resilience Toolkit C. Barbera, C. du Boys; M. Jones; S. Korac; I. Saliterer; I. Steccolini</vt:lpstr>
      <vt:lpstr>The Dimensions of Financial Resilience</vt:lpstr>
      <vt:lpstr>PowerPoint Presentation</vt:lpstr>
      <vt:lpstr>What users have said about the toolkit</vt:lpstr>
      <vt:lpstr>QR Code and Link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Government Structure and decision making</dc:title>
  <dc:creator>Della rocca, Sarah</dc:creator>
  <cp:lastModifiedBy>Ward, Laura</cp:lastModifiedBy>
  <cp:revision>5</cp:revision>
  <dcterms:created xsi:type="dcterms:W3CDTF">2020-12-15T11:27:23Z</dcterms:created>
  <dcterms:modified xsi:type="dcterms:W3CDTF">2025-09-30T08:28:23Z</dcterms:modified>
</cp:coreProperties>
</file>