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3150" cy="36004500"/>
  <p:notesSz cx="6858000" cy="9144000"/>
  <p:defaultTextStyle>
    <a:defPPr>
      <a:defRPr lang="it-IT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165"/>
    <a:srgbClr val="E5005B"/>
    <a:srgbClr val="802187"/>
    <a:srgbClr val="2C7FC2"/>
    <a:srgbClr val="87B0DC"/>
    <a:srgbClr val="5E8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Objects="1" showGuides="1">
      <p:cViewPr varScale="1">
        <p:scale>
          <a:sx n="19" d="100"/>
          <a:sy n="19" d="100"/>
        </p:scale>
        <p:origin x="3306" y="150"/>
      </p:cViewPr>
      <p:guideLst>
        <p:guide orient="horz" pos="11340"/>
        <p:guide pos="79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 userDrawn="1"/>
        </p:nvCxnSpPr>
        <p:spPr>
          <a:xfrm>
            <a:off x="0" y="3456634"/>
            <a:ext cx="252000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gnaposto testo 13"/>
          <p:cNvSpPr>
            <a:spLocks noGrp="1"/>
          </p:cNvSpPr>
          <p:nvPr>
            <p:ph type="body" sz="quarter" idx="14" hasCustomPrompt="1"/>
          </p:nvPr>
        </p:nvSpPr>
        <p:spPr>
          <a:xfrm>
            <a:off x="14294047" y="1080369"/>
            <a:ext cx="2556000" cy="467631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spcBef>
                <a:spcPts val="0"/>
              </a:spcBef>
              <a:buNone/>
              <a:defRPr sz="3400" b="1" i="0" cap="all" spc="200" baseline="0">
                <a:solidFill>
                  <a:srgbClr val="2C7FC2"/>
                </a:solidFill>
              </a:defRPr>
            </a:lvl1pPr>
          </a:lstStyle>
          <a:p>
            <a:pPr lvl="0"/>
            <a:r>
              <a:rPr lang="it-IT" dirty="0"/>
              <a:t>000000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5" hasCustomPrompt="1"/>
          </p:nvPr>
        </p:nvSpPr>
        <p:spPr>
          <a:xfrm>
            <a:off x="720725" y="1548064"/>
            <a:ext cx="12959275" cy="1259936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ts val="5000"/>
              </a:lnSpc>
              <a:spcBef>
                <a:spcPts val="0"/>
              </a:spcBef>
              <a:buNone/>
              <a:defRPr sz="5000" b="1" i="0" cap="all" spc="200" baseline="0">
                <a:solidFill>
                  <a:srgbClr val="2C7FC2"/>
                </a:solidFill>
                <a:latin typeface="+mj-lt"/>
              </a:defRPr>
            </a:lvl1pPr>
          </a:lstStyle>
          <a:p>
            <a:pPr lvl="0"/>
            <a:r>
              <a:rPr lang="it-IT" dirty="0" err="1"/>
              <a:t>Subtitle</a:t>
            </a:r>
            <a:endParaRPr lang="it-IT" dirty="0"/>
          </a:p>
        </p:txBody>
      </p:sp>
      <p:sp>
        <p:nvSpPr>
          <p:cNvPr id="17" name="Titolo 16"/>
          <p:cNvSpPr>
            <a:spLocks noGrp="1" noChangeAspect="1"/>
          </p:cNvSpPr>
          <p:nvPr>
            <p:ph type="title" hasCustomPrompt="1"/>
          </p:nvPr>
        </p:nvSpPr>
        <p:spPr>
          <a:xfrm>
            <a:off x="720000" y="540000"/>
            <a:ext cx="12960000" cy="1008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8000" b="1" i="0" baseline="0">
                <a:solidFill>
                  <a:srgbClr val="802187"/>
                </a:solidFill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19" name="Segnaposto testo 18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14255750" y="1800000"/>
            <a:ext cx="10223500" cy="1008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4000" b="1" spc="200" baseline="0"/>
            </a:lvl1pPr>
          </a:lstStyle>
          <a:p>
            <a:pPr lvl="0"/>
            <a:r>
              <a:rPr lang="it-IT" dirty="0" err="1"/>
              <a:t>Speakers</a:t>
            </a:r>
            <a:endParaRPr lang="it-IT" dirty="0"/>
          </a:p>
        </p:txBody>
      </p:sp>
      <p:sp>
        <p:nvSpPr>
          <p:cNvPr id="23" name="Segnaposto testo 22"/>
          <p:cNvSpPr>
            <a:spLocks noGrp="1"/>
          </p:cNvSpPr>
          <p:nvPr>
            <p:ph type="body" sz="quarter" idx="18"/>
          </p:nvPr>
        </p:nvSpPr>
        <p:spPr>
          <a:xfrm>
            <a:off x="722312" y="3924300"/>
            <a:ext cx="23758525" cy="30567782"/>
          </a:xfrm>
          <a:prstGeom prst="rect">
            <a:avLst/>
          </a:prstGeom>
        </p:spPr>
        <p:txBody>
          <a:bodyPr/>
          <a:lstStyle>
            <a:lvl1pPr>
              <a:defRPr sz="9600"/>
            </a:lvl1pPr>
            <a:lvl2pPr>
              <a:defRPr sz="8800"/>
            </a:lvl2pPr>
            <a:lvl3pPr>
              <a:defRPr sz="7200"/>
            </a:lvl3pPr>
            <a:lvl4pPr>
              <a:defRPr sz="6000"/>
            </a:lvl4pPr>
            <a:lvl5pPr>
              <a:defRPr sz="54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it-IT" dirty="0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4255750" y="392809"/>
            <a:ext cx="2556250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it-IT" sz="4000" b="1" baseline="0" dirty="0">
                <a:solidFill>
                  <a:srgbClr val="2C7FC2"/>
                </a:solidFill>
              </a:rPr>
              <a:t>POSTER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F8DF2A5-0B0E-84E8-CBA7-FAFFA7D39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"/>
            <a:ext cx="25203150" cy="126013"/>
          </a:xfrm>
          <a:prstGeom prst="rect">
            <a:avLst/>
          </a:prstGeom>
        </p:spPr>
      </p:pic>
      <p:pic>
        <p:nvPicPr>
          <p:cNvPr id="5" name="Grafik 4" descr="Ein Bild, das Text, Screenshot, Grafikdesign, Grafiken enthält.&#10;&#10;Automatisch generierte Beschreibung">
            <a:extLst>
              <a:ext uri="{FF2B5EF4-FFF2-40B4-BE49-F238E27FC236}">
                <a16:creationId xmlns:a16="http://schemas.microsoft.com/office/drawing/2014/main" id="{19B9D309-5E70-9F9A-DE4E-23447EECA0B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245" y="174566"/>
            <a:ext cx="3260592" cy="1553876"/>
          </a:xfrm>
          <a:prstGeom prst="rect">
            <a:avLst/>
          </a:prstGeom>
        </p:spPr>
      </p:pic>
      <p:sp>
        <p:nvSpPr>
          <p:cNvPr id="13" name="Segnaposto immagine 37">
            <a:extLst>
              <a:ext uri="{FF2B5EF4-FFF2-40B4-BE49-F238E27FC236}">
                <a16:creationId xmlns:a16="http://schemas.microsoft.com/office/drawing/2014/main" id="{96DAD1C0-CB49-40F9-36A5-03A639AA832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489196" y="392808"/>
            <a:ext cx="3260592" cy="1155256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</a:lstStyle>
          <a:p>
            <a:r>
              <a:rPr lang="it-IT" dirty="0"/>
              <a:t>University or Company Logo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7C1F5-5F0D-4C72-B03F-C7F53A547C27}" type="datetimeFigureOut">
              <a:rPr lang="it-IT" smtClean="0"/>
              <a:pPr/>
              <a:t>04/11/2025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DC7E-5FEE-4F75-AF55-70DDD2C9839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P279</a:t>
            </a:r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504231" y="288282"/>
            <a:ext cx="12960000" cy="2952327"/>
          </a:xfrm>
        </p:spPr>
        <p:txBody>
          <a:bodyPr/>
          <a:lstStyle/>
          <a:p>
            <a:r>
              <a:rPr lang="en-GB" sz="7200" dirty="0"/>
              <a:t>The Impact of Smartwatch Use on Motivation, Self-Regulation, Health and Performance</a:t>
            </a:r>
            <a:endParaRPr lang="it-IT" sz="7200" dirty="0"/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16"/>
          </p:nvPr>
        </p:nvSpPr>
        <p:spPr>
          <a:xfrm>
            <a:off x="14255750" y="2209443"/>
            <a:ext cx="10223500" cy="1008000"/>
          </a:xfrm>
        </p:spPr>
        <p:txBody>
          <a:bodyPr/>
          <a:lstStyle/>
          <a:p>
            <a:r>
              <a:rPr lang="it-IT" dirty="0"/>
              <a:t>Dr Richard Steel* &amp; Prof Suvo Mitra</a:t>
            </a:r>
          </a:p>
          <a:p>
            <a:r>
              <a:rPr lang="it-IT" dirty="0"/>
              <a:t>Richard.steel@ntu.ac.uk</a:t>
            </a:r>
          </a:p>
        </p:txBody>
      </p:sp>
      <p:pic>
        <p:nvPicPr>
          <p:cNvPr id="26" name="Picture 25" descr="A black background with pink text&#10;&#10;Description automatically generated">
            <a:extLst>
              <a:ext uri="{FF2B5EF4-FFF2-40B4-BE49-F238E27FC236}">
                <a16:creationId xmlns:a16="http://schemas.microsoft.com/office/drawing/2014/main" id="{AA9FF831-5934-64F0-D2B2-13031DEB0C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023" y="429668"/>
            <a:ext cx="4464496" cy="130140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0FC461B-263A-590A-F685-0A785373537F}"/>
              </a:ext>
            </a:extLst>
          </p:cNvPr>
          <p:cNvSpPr/>
          <p:nvPr/>
        </p:nvSpPr>
        <p:spPr>
          <a:xfrm>
            <a:off x="823310" y="3899466"/>
            <a:ext cx="9966082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INTRODUCTION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4522A5B-5D30-C893-381F-1EA0538DCDBF}"/>
              </a:ext>
            </a:extLst>
          </p:cNvPr>
          <p:cNvSpPr/>
          <p:nvPr/>
        </p:nvSpPr>
        <p:spPr>
          <a:xfrm rot="10800000">
            <a:off x="1009154" y="3528943"/>
            <a:ext cx="2604991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C651CAE-6D27-5CE5-D51E-708E1F7A6754}"/>
              </a:ext>
            </a:extLst>
          </p:cNvPr>
          <p:cNvSpPr/>
          <p:nvPr/>
        </p:nvSpPr>
        <p:spPr>
          <a:xfrm>
            <a:off x="721122" y="11436004"/>
            <a:ext cx="9966082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6000" b="1" dirty="0"/>
              <a:t>PROBLEM STATEMENT</a:t>
            </a: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111CB560-0E68-F5BC-C355-E9BA75804EA7}"/>
              </a:ext>
            </a:extLst>
          </p:cNvPr>
          <p:cNvSpPr/>
          <p:nvPr/>
        </p:nvSpPr>
        <p:spPr>
          <a:xfrm rot="10800000">
            <a:off x="906966" y="11065481"/>
            <a:ext cx="2604991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C4281A-560B-67B4-CAA6-017E42DC10FD}"/>
              </a:ext>
            </a:extLst>
          </p:cNvPr>
          <p:cNvSpPr/>
          <p:nvPr/>
        </p:nvSpPr>
        <p:spPr>
          <a:xfrm>
            <a:off x="721122" y="17447628"/>
            <a:ext cx="9966082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METHOD</a:t>
            </a: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97F7E7C1-8F50-88A7-EB10-FD358958E63C}"/>
              </a:ext>
            </a:extLst>
          </p:cNvPr>
          <p:cNvSpPr/>
          <p:nvPr/>
        </p:nvSpPr>
        <p:spPr>
          <a:xfrm rot="10800000">
            <a:off x="906966" y="17077105"/>
            <a:ext cx="2604991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FDF8B2-1B86-9C1C-781C-9305DD4D4E41}"/>
              </a:ext>
            </a:extLst>
          </p:cNvPr>
          <p:cNvSpPr/>
          <p:nvPr/>
        </p:nvSpPr>
        <p:spPr>
          <a:xfrm>
            <a:off x="11077422" y="3900026"/>
            <a:ext cx="13773431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RESULTS</a:t>
            </a:r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692B942D-6ECA-5BD5-948B-C16DC82C3BA0}"/>
              </a:ext>
            </a:extLst>
          </p:cNvPr>
          <p:cNvSpPr/>
          <p:nvPr/>
        </p:nvSpPr>
        <p:spPr>
          <a:xfrm rot="10800000">
            <a:off x="11299079" y="3561222"/>
            <a:ext cx="2604991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67BEA1B-2615-966B-0221-C0382695B6AD}"/>
              </a:ext>
            </a:extLst>
          </p:cNvPr>
          <p:cNvSpPr/>
          <p:nvPr/>
        </p:nvSpPr>
        <p:spPr>
          <a:xfrm>
            <a:off x="11063196" y="26165004"/>
            <a:ext cx="13851746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IMPLICATIONS</a:t>
            </a: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DF18DFA7-C5BB-D05F-F597-58B71CD2DF73}"/>
              </a:ext>
            </a:extLst>
          </p:cNvPr>
          <p:cNvSpPr/>
          <p:nvPr/>
        </p:nvSpPr>
        <p:spPr>
          <a:xfrm rot="10800000">
            <a:off x="11335946" y="25714542"/>
            <a:ext cx="2682218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09BFF0-29CA-A958-2BB9-F73E83AFEF6C}"/>
              </a:ext>
            </a:extLst>
          </p:cNvPr>
          <p:cNvSpPr/>
          <p:nvPr/>
        </p:nvSpPr>
        <p:spPr>
          <a:xfrm>
            <a:off x="721122" y="5221232"/>
            <a:ext cx="10068270" cy="56656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Smartwatch technology has been posited as an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intervention </a:t>
            </a: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increase 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D11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healthy behaviour</a:t>
            </a: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i="1" u="none" strike="noStrike" kern="1200" cap="none" spc="0" normalizeH="0" baseline="0" noProof="0" dirty="0">
              <a:ln>
                <a:noFill/>
              </a:ln>
              <a:solidFill>
                <a:srgbClr val="ED116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 of 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short-term</a:t>
            </a: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(&lt;3 months) benefits.</a:t>
            </a: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Long-term data absent or 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less promising.</a:t>
            </a: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Little is known about the 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psychological mechanisms </a:t>
            </a: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that underpin </a:t>
            </a:r>
            <a:r>
              <a:rPr kumimoji="0" lang="en-GB" sz="3600" i="1" u="none" strike="noStrike" kern="1200" cap="none" spc="0" normalizeH="0" baseline="0" noProof="0" dirty="0">
                <a:ln>
                  <a:noFill/>
                </a:ln>
                <a:solidFill>
                  <a:srgbClr val="ED116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 behaviour change</a:t>
            </a: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 smartwatch users. 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2000" b="0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5158535-7BEA-C3EA-6ACE-806783BCE309}"/>
              </a:ext>
            </a:extLst>
          </p:cNvPr>
          <p:cNvSpPr/>
          <p:nvPr/>
        </p:nvSpPr>
        <p:spPr>
          <a:xfrm>
            <a:off x="719678" y="12929906"/>
            <a:ext cx="10068270" cy="39985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do smartwatches impact 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student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healthy behaviour?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What are the predictors of student 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health, wellbeing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 performance?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What are the effect of smartwatch use on </a:t>
            </a:r>
            <a:r>
              <a:rPr lang="en-GB" sz="3600" i="1" dirty="0">
                <a:solidFill>
                  <a:srgbClr val="E5005B"/>
                </a:solidFill>
                <a:latin typeface="Arial"/>
              </a:rPr>
              <a:t>motivation and 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self-regulation?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22313F4-E1E8-4A0A-4ABF-AC483DA14FB3}"/>
              </a:ext>
            </a:extLst>
          </p:cNvPr>
          <p:cNvSpPr/>
          <p:nvPr/>
        </p:nvSpPr>
        <p:spPr>
          <a:xfrm>
            <a:off x="719678" y="18810556"/>
            <a:ext cx="10068270" cy="119727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Design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12-month longitudinal investigation 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Participants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48 female (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</a:t>
            </a:r>
            <a:r>
              <a:rPr kumimoji="0" lang="en-GB" sz="3600" b="0" i="0" u="none" strike="noStrike" kern="1200" cap="none" spc="0" normalizeH="0" baseline="-2500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age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22.42)  and 15 male (</a:t>
            </a:r>
            <a:r>
              <a:rPr kumimoji="0" lang="en-GB" sz="3600" b="0" i="1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</a:t>
            </a:r>
            <a:r>
              <a:rPr kumimoji="0" lang="en-GB" sz="3600" b="0" i="0" u="none" strike="noStrike" kern="1200" cap="none" spc="0" normalizeH="0" baseline="-2500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age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22.87); 1 non-binary (18 years old)</a:t>
            </a:r>
          </a:p>
          <a:p>
            <a:pPr marL="0" marR="0" lvl="0" indent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Psychometric Measures</a:t>
            </a:r>
          </a:p>
          <a:p>
            <a:pPr marL="0" marR="0" lvl="0" indent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Motivation (BREQ-3, Markland &amp; Tobin, 2004)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Self-Regulation (SCS, Tangney et al., 2004)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Sleep (PSQI,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Buysse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et al., 1989)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Well-being (SDHS, Joseph et al., 2000) 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Physiological Measures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Body composition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Procedure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Participant issued with a Garmin smartwatch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Body composition measured (start and end)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Questionnaires administered monthly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CE3B884-9624-8650-E098-D4D3EEEC2C85}"/>
              </a:ext>
            </a:extLst>
          </p:cNvPr>
          <p:cNvSpPr/>
          <p:nvPr/>
        </p:nvSpPr>
        <p:spPr>
          <a:xfrm>
            <a:off x="11075979" y="5182848"/>
            <a:ext cx="13838963" cy="20241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2" indent="0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lang="en-GB" sz="2000" b="1">
              <a:solidFill>
                <a:srgbClr val="002B4B"/>
              </a:solidFill>
              <a:latin typeface="Arial"/>
            </a:endParaRPr>
          </a:p>
          <a:p>
            <a:pPr marL="0" marR="0" lvl="2" indent="0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20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9F06B2B-29E5-038A-5838-2C36854656C7}"/>
              </a:ext>
            </a:extLst>
          </p:cNvPr>
          <p:cNvSpPr/>
          <p:nvPr/>
        </p:nvSpPr>
        <p:spPr>
          <a:xfrm>
            <a:off x="11026327" y="27561472"/>
            <a:ext cx="13888615" cy="45430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2908E99-0197-159B-3722-71B71A45A1BC}"/>
              </a:ext>
            </a:extLst>
          </p:cNvPr>
          <p:cNvSpPr/>
          <p:nvPr/>
        </p:nvSpPr>
        <p:spPr>
          <a:xfrm>
            <a:off x="495724" y="32719644"/>
            <a:ext cx="24419218" cy="29523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C39124E-71B2-5992-708A-FF937BA342DB}"/>
              </a:ext>
            </a:extLst>
          </p:cNvPr>
          <p:cNvSpPr/>
          <p:nvPr/>
        </p:nvSpPr>
        <p:spPr>
          <a:xfrm>
            <a:off x="495724" y="31356716"/>
            <a:ext cx="9966082" cy="100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REFERENCES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ED256749-D299-4B4E-96FD-92549EA3DEF6}"/>
              </a:ext>
            </a:extLst>
          </p:cNvPr>
          <p:cNvSpPr/>
          <p:nvPr/>
        </p:nvSpPr>
        <p:spPr>
          <a:xfrm rot="10800000">
            <a:off x="681568" y="30986193"/>
            <a:ext cx="2604991" cy="1746886"/>
          </a:xfrm>
          <a:prstGeom prst="triangle">
            <a:avLst/>
          </a:prstGeom>
          <a:solidFill>
            <a:srgbClr val="ED1165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BF8BBEA-4B90-F792-0E05-3D050369159B}"/>
              </a:ext>
            </a:extLst>
          </p:cNvPr>
          <p:cNvSpPr txBox="1"/>
          <p:nvPr/>
        </p:nvSpPr>
        <p:spPr>
          <a:xfrm>
            <a:off x="11063196" y="23233577"/>
            <a:ext cx="14176823" cy="340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Increase in </a:t>
            </a:r>
            <a:r>
              <a:rPr kumimoji="0" lang="en-GB" sz="3400" i="1" u="none" strike="noStrike" kern="1200" cap="none" spc="0" normalizeH="0" baseline="0" noProof="0" dirty="0">
                <a:ln>
                  <a:noFill/>
                </a:ln>
                <a:solidFill>
                  <a:srgbClr val="E500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muscle mass 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over 12 months (45.96 v 47.73, </a:t>
            </a:r>
            <a:r>
              <a:rPr kumimoji="0" lang="en-GB" sz="3400" i="1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</a:t>
            </a: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&lt;.001)</a:t>
            </a: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lang="en-GB" sz="3400" i="1" dirty="0">
                <a:solidFill>
                  <a:srgbClr val="E5005B"/>
                </a:solidFill>
                <a:latin typeface="Arial"/>
              </a:rPr>
              <a:t>Academic performance 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associated with </a:t>
            </a:r>
            <a:r>
              <a:rPr lang="en-GB" sz="3400" i="1" dirty="0">
                <a:solidFill>
                  <a:srgbClr val="ED1165"/>
                </a:solidFill>
                <a:latin typeface="Arial"/>
              </a:rPr>
              <a:t>wellbeing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 (</a:t>
            </a:r>
            <a:r>
              <a:rPr lang="en-GB" sz="3400" i="1" dirty="0">
                <a:solidFill>
                  <a:srgbClr val="002B4B"/>
                </a:solidFill>
                <a:latin typeface="Arial"/>
              </a:rPr>
              <a:t>r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 = .316, </a:t>
            </a:r>
            <a:r>
              <a:rPr lang="en-GB" sz="3400" i="1" dirty="0">
                <a:solidFill>
                  <a:srgbClr val="002B4B"/>
                </a:solidFill>
                <a:latin typeface="Arial"/>
              </a:rPr>
              <a:t>p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 = .044)</a:t>
            </a:r>
          </a:p>
          <a:p>
            <a:pPr marL="457200" lvl="2" indent="-457200" defTabSz="468000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4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Sleep also 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associated with wellbeing (</a:t>
            </a:r>
            <a:r>
              <a:rPr lang="en-GB" sz="3400" i="1" dirty="0">
                <a:solidFill>
                  <a:srgbClr val="002B4B"/>
                </a:solidFill>
                <a:latin typeface="Arial"/>
              </a:rPr>
              <a:t>r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 = .454, </a:t>
            </a:r>
            <a:r>
              <a:rPr lang="en-GB" sz="3400" i="1" dirty="0">
                <a:solidFill>
                  <a:srgbClr val="002B4B"/>
                </a:solidFill>
                <a:latin typeface="Arial"/>
              </a:rPr>
              <a:t>p</a:t>
            </a:r>
            <a:r>
              <a:rPr lang="en-GB" sz="3400" dirty="0">
                <a:solidFill>
                  <a:srgbClr val="002B4B"/>
                </a:solidFill>
                <a:latin typeface="Arial"/>
              </a:rPr>
              <a:t> = .005)</a:t>
            </a: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004064-347D-5491-766C-29B04159B07F}"/>
              </a:ext>
            </a:extLst>
          </p:cNvPr>
          <p:cNvSpPr txBox="1"/>
          <p:nvPr/>
        </p:nvSpPr>
        <p:spPr>
          <a:xfrm>
            <a:off x="11214210" y="5852833"/>
            <a:ext cx="5697619" cy="2389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Sleep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Summer decrease likely due to seasonal variation </a:t>
            </a: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06D99CA-B518-9DB9-6168-E049847AB52D}"/>
              </a:ext>
            </a:extLst>
          </p:cNvPr>
          <p:cNvSpPr txBox="1"/>
          <p:nvPr/>
        </p:nvSpPr>
        <p:spPr>
          <a:xfrm>
            <a:off x="18881471" y="10389059"/>
            <a:ext cx="5889455" cy="2389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Self-Regulation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Declined after obtaining a Smartwatch</a:t>
            </a: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BB9F485-7AAC-FED0-3599-64A7DA6C0EED}"/>
              </a:ext>
            </a:extLst>
          </p:cNvPr>
          <p:cNvSpPr txBox="1"/>
          <p:nvPr/>
        </p:nvSpPr>
        <p:spPr>
          <a:xfrm>
            <a:off x="11352610" y="14761251"/>
            <a:ext cx="6738495" cy="1273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Wellbeing (SDHS)</a:t>
            </a: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Mood lowest in </a:t>
            </a:r>
            <a:r>
              <a:rPr lang="en-GB" sz="3600" dirty="0">
                <a:solidFill>
                  <a:srgbClr val="002B4B"/>
                </a:solidFill>
                <a:latin typeface="Arial"/>
              </a:rPr>
              <a:t>M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arch</a:t>
            </a:r>
            <a:endParaRPr kumimoji="0" lang="en-GB" sz="3600" b="0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3031A4D9-BB6B-66F7-B90F-5492FD43D0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841" y="16993432"/>
            <a:ext cx="9205367" cy="591832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AB5AFE0-B5D4-57F7-7CA0-A0EE8E58F0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86978" y="12851494"/>
            <a:ext cx="8163875" cy="4907011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5E277AD0-3E8E-06CF-E679-45CF26E3632C}"/>
              </a:ext>
            </a:extLst>
          </p:cNvPr>
          <p:cNvSpPr txBox="1"/>
          <p:nvPr/>
        </p:nvSpPr>
        <p:spPr>
          <a:xfrm>
            <a:off x="20443885" y="18058919"/>
            <a:ext cx="4633596" cy="449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Motivation</a:t>
            </a: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Autonomous motivation &gt;&gt; controlled motivation &gt;&gt; amotivation</a:t>
            </a:r>
          </a:p>
          <a:p>
            <a:pPr marL="180000" marR="0" lvl="0" indent="-180000" algn="l" defTabSz="4680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rgbClr val="E5005B"/>
              </a:buClr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lang="en-GB" sz="3600" dirty="0">
                <a:solidFill>
                  <a:srgbClr val="002B4B"/>
                </a:solidFill>
                <a:latin typeface="Arial"/>
              </a:rPr>
              <a:t>Integrated and identified motivation Increased over time</a:t>
            </a:r>
            <a:endParaRPr kumimoji="0" lang="en-GB" sz="3600" b="0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F228E184-2A66-D1E3-7263-656DA5D7D8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48085" y="9320600"/>
            <a:ext cx="7517178" cy="451830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F9CC6BE-DD23-917D-827B-4A282FE0DB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11830" y="5279142"/>
            <a:ext cx="7851560" cy="4719289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B4569151-AAA8-834B-BB4C-B79F882BA8FF}"/>
              </a:ext>
            </a:extLst>
          </p:cNvPr>
          <p:cNvSpPr txBox="1"/>
          <p:nvPr/>
        </p:nvSpPr>
        <p:spPr>
          <a:xfrm>
            <a:off x="11214210" y="27170844"/>
            <a:ext cx="14176823" cy="6806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kumimoji="0" lang="en-GB" sz="3400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kumimoji="0" lang="en-GB" sz="3600" i="0" u="none" strike="noStrike" kern="1200" cap="none" spc="0" normalizeH="0" baseline="0" noProof="0" dirty="0">
                <a:ln>
                  <a:noFill/>
                </a:ln>
                <a:solidFill>
                  <a:srgbClr val="002B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Smartwatches may help to increase sleep quality</a:t>
            </a: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lang="en-GB" sz="3600" dirty="0">
                <a:solidFill>
                  <a:srgbClr val="002B4B"/>
                </a:solidFill>
                <a:latin typeface="Arial"/>
              </a:rPr>
              <a:t>May also help increase high quality motivation towards exercise</a:t>
            </a: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lang="en-GB" sz="3600" dirty="0">
                <a:solidFill>
                  <a:srgbClr val="002B4B"/>
                </a:solidFill>
                <a:latin typeface="Arial"/>
              </a:rPr>
              <a:t>However, they may undermine self-regulation</a:t>
            </a: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r>
              <a:rPr lang="en-GB" sz="3600" dirty="0">
                <a:solidFill>
                  <a:srgbClr val="002B4B"/>
                </a:solidFill>
                <a:latin typeface="Arial"/>
              </a:rPr>
              <a:t>Future research may wish to investigate the degree to which individuals engage with their smartwatch</a:t>
            </a: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lang="en-GB" sz="3400" dirty="0">
              <a:solidFill>
                <a:srgbClr val="002B4B"/>
              </a:solidFill>
              <a:latin typeface="Arial"/>
            </a:endParaRPr>
          </a:p>
          <a:p>
            <a:pPr marL="457200" marR="0" lvl="2" indent="-45720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>
                <a:tab pos="468000" algn="l"/>
              </a:tabLst>
              <a:defRPr/>
            </a:pPr>
            <a:endParaRPr lang="en-GB" sz="3400" dirty="0">
              <a:solidFill>
                <a:srgbClr val="002B4B"/>
              </a:solidFill>
              <a:latin typeface="Arial"/>
            </a:endParaRP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2B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2" indent="0" algn="l" defTabSz="468000" rtl="0" eaLnBrk="1" fontAlgn="auto" latinLnBrk="0" hangingPunct="1">
              <a:lnSpc>
                <a:spcPct val="9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>
                <a:tab pos="468000" algn="l"/>
              </a:tabLst>
              <a:defRPr/>
            </a:pPr>
            <a:endParaRPr kumimoji="0" lang="en-GB" sz="3600" b="1" i="1" u="none" strike="noStrike" kern="1200" cap="none" spc="0" normalizeH="0" baseline="0" noProof="0" dirty="0">
              <a:ln>
                <a:noFill/>
              </a:ln>
              <a:solidFill>
                <a:srgbClr val="E5005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39076FC-6DA2-ACA2-5DAB-ED64049F580A}"/>
              </a:ext>
            </a:extLst>
          </p:cNvPr>
          <p:cNvSpPr txBox="1"/>
          <p:nvPr/>
        </p:nvSpPr>
        <p:spPr>
          <a:xfrm>
            <a:off x="-1047878" y="33004451"/>
            <a:ext cx="248009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8790" marR="0" lvl="1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Buysse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, D. J., Reynolds III, C. F., Monk, T. H., Berman, S. R., &amp; Kupfer, D. J. (1989). The Pittsburgh Sleep Quality Index: a new instrument for psychiatric practice and research. Psychiatry research, 28(2), 193-213.</a:t>
            </a:r>
          </a:p>
          <a:p>
            <a:pPr marL="1748790" marR="0" lvl="1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Joseph, S., Linley, P. A., Harwood, J., Lewis, C. A., &amp;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McCollam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, P. (2004). Rapid assessment of well‐being: The short depression‐happiness scale (SDHS). Psychology and psychotherapy: Theory, research and practice, 77(4), 463-478.</a:t>
            </a:r>
          </a:p>
          <a:p>
            <a:pPr marL="1748790" marR="0" lvl="1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Markland, D., &amp; Tobin, V. (2004). A modification to the behavioural regulation in exercise questionnaire to include an assessment of amotivation. Journal of Sport and Exercise Psychology, 26(2), 191-196.</a:t>
            </a:r>
          </a:p>
          <a:p>
            <a:pPr marL="1748790" marR="0" lvl="1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Tangney J. P., Baumeister R. F., Boone A. L. (2004). High self-control predicts good adjustment, less pathology, better grades, and interpersonal success. Journal of Personality, 72, 271-324.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ster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B9C"/>
      </a:accent1>
      <a:accent2>
        <a:srgbClr val="E9563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ECFG15 Abstract - Poster</Template>
  <TotalTime>0</TotalTime>
  <Words>524</Words>
  <Application>Microsoft Office PowerPoint</Application>
  <PresentationFormat>Custom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Franklin Gothic Book</vt:lpstr>
      <vt:lpstr>Poster</vt:lpstr>
      <vt:lpstr>The Impact of Smartwatch Use on Motivation, Self-Regulation, Health and Performance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Anna-Theresa Faik</dc:creator>
  <cp:lastModifiedBy>Cornwell, Melissa</cp:lastModifiedBy>
  <cp:revision>5</cp:revision>
  <dcterms:created xsi:type="dcterms:W3CDTF">2023-01-30T11:38:15Z</dcterms:created>
  <dcterms:modified xsi:type="dcterms:W3CDTF">2025-11-04T10:11:27Z</dcterms:modified>
</cp:coreProperties>
</file>