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9" r:id="rId3"/>
    <p:sldId id="260" r:id="rId4"/>
    <p:sldId id="261" r:id="rId5"/>
    <p:sldId id="266" r:id="rId6"/>
    <p:sldId id="264" r:id="rId7"/>
    <p:sldId id="267" r:id="rId8"/>
    <p:sldId id="268" r:id="rId9"/>
    <p:sldId id="269" r:id="rId10"/>
    <p:sldId id="262"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ers, Jennifer" initials="SJ" lastIdx="1" clrIdx="0">
    <p:extLst>
      <p:ext uri="{19B8F6BF-5375-455C-9EA6-DF929625EA0E}">
        <p15:presenceInfo xmlns:p15="http://schemas.microsoft.com/office/powerpoint/2012/main" userId="Sanders, Jennif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0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86"/>
    <p:restoredTop sz="92449" autoAdjust="0"/>
  </p:normalViewPr>
  <p:slideViewPr>
    <p:cSldViewPr snapToGrid="0" snapToObjects="1">
      <p:cViewPr varScale="1">
        <p:scale>
          <a:sx n="82" d="100"/>
          <a:sy n="82" d="100"/>
        </p:scale>
        <p:origin x="90" y="3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3" d="100"/>
          <a:sy n="153" d="100"/>
        </p:scale>
        <p:origin x="362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2FDD6-008B-F046-BB52-43D1C287FCBB}"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81E56-081D-DD42-9446-34299EF930BB}" type="slidenum">
              <a:rPr lang="en-US" smtClean="0"/>
              <a:t>‹#›</a:t>
            </a:fld>
            <a:endParaRPr lang="en-US"/>
          </a:p>
        </p:txBody>
      </p:sp>
    </p:spTree>
    <p:extLst>
      <p:ext uri="{BB962C8B-B14F-4D97-AF65-F5344CB8AC3E}">
        <p14:creationId xmlns:p14="http://schemas.microsoft.com/office/powerpoint/2010/main" val="2998212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381E56-081D-DD42-9446-34299EF930BB}" type="slidenum">
              <a:rPr lang="en-US" smtClean="0"/>
              <a:t>3</a:t>
            </a:fld>
            <a:endParaRPr lang="en-US"/>
          </a:p>
        </p:txBody>
      </p:sp>
    </p:spTree>
    <p:extLst>
      <p:ext uri="{BB962C8B-B14F-4D97-AF65-F5344CB8AC3E}">
        <p14:creationId xmlns:p14="http://schemas.microsoft.com/office/powerpoint/2010/main" val="351052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GB" sz="1200" kern="1200" dirty="0">
                <a:solidFill>
                  <a:schemeClr val="tx1"/>
                </a:solidFill>
                <a:effectLst/>
                <a:latin typeface="+mn-lt"/>
                <a:ea typeface="+mn-ea"/>
                <a:cs typeface="+mn-cs"/>
              </a:rPr>
              <a:t>As part of my Course Leader role for the Health and Social Care Course I developed and implemented a student teaching and lecturing internship. The initial idea was generated during a discussion between myself and a third year student, who wished to develop purposeful work experience for her future career aspirations as a Lecturer.</a:t>
            </a:r>
          </a:p>
          <a:p>
            <a:pPr lvl="0"/>
            <a:r>
              <a:rPr lang="en-GB" sz="1200" kern="1200" dirty="0">
                <a:solidFill>
                  <a:schemeClr val="tx1"/>
                </a:solidFill>
                <a:effectLst/>
                <a:latin typeface="+mn-lt"/>
                <a:ea typeface="+mn-ea"/>
                <a:cs typeface="+mn-cs"/>
              </a:rPr>
              <a:t>The course during this time was required to improve the employability outcomes for the graduates in relation to the DELHE as during this time, the course positive outcomes (The proportion of graduates who were available for employment and had secured employment or further study) had decreased 2016/17 - 87% illustrating a decrease from the previous year 2015/16 - 100% (DELHE, 2018). </a:t>
            </a:r>
          </a:p>
          <a:p>
            <a:pPr lvl="0"/>
            <a:r>
              <a:rPr lang="en-GB" sz="1200" kern="1200" dirty="0">
                <a:solidFill>
                  <a:schemeClr val="tx1"/>
                </a:solidFill>
                <a:effectLst/>
                <a:latin typeface="+mn-lt"/>
                <a:ea typeface="+mn-ea"/>
                <a:cs typeface="+mn-cs"/>
              </a:rPr>
              <a:t>In addition, 2016/17 - 27.03% felt they were not well prepared for employment, which is an increase from 2015/16 - 16.67% (DELHE, 2018). As the Course Leader, I also felt the development of the internship also aligned with improving graduate outcomes by providing additional work experience for those students who wish to pursue a career in teaching and lecturing .</a:t>
            </a:r>
          </a:p>
          <a:p>
            <a:pPr lvl="0"/>
            <a:r>
              <a:rPr lang="en-GB" sz="1200" kern="1200" dirty="0">
                <a:solidFill>
                  <a:schemeClr val="tx1"/>
                </a:solidFill>
                <a:effectLst/>
                <a:latin typeface="+mn-lt"/>
                <a:ea typeface="+mn-ea"/>
                <a:cs typeface="+mn-cs"/>
              </a:rPr>
              <a:t>To ensure the success of the course internship, I needed to ensure the course team were supportive of the initiative and were willing to dedicate their time to providing this form of work experience to the students on the course. This wasn’t straightforward, as this was a new development this additional time wasn’t built into their allocated workload for the 2018/19 academic year. The course team were really positive and the majority offered to become internship mentors. </a:t>
            </a:r>
          </a:p>
          <a:p>
            <a:pPr lvl="0"/>
            <a:r>
              <a:rPr lang="en-GB" sz="1200" kern="1200" dirty="0">
                <a:solidFill>
                  <a:schemeClr val="tx1"/>
                </a:solidFill>
                <a:effectLst/>
                <a:latin typeface="+mn-lt"/>
                <a:ea typeface="+mn-ea"/>
                <a:cs typeface="+mn-cs"/>
              </a:rPr>
              <a:t>The initially implementation of the internship started in January 2019 for six weeks ending on the 5th April. During the application process, the students were asked to identify the modules from the previous year, which they had enjoyed and would like to develop their experience as a Lecturer/Teacher within.</a:t>
            </a:r>
          </a:p>
          <a:p>
            <a:pPr lvl="0"/>
            <a:r>
              <a:rPr lang="en-GB" sz="1200" kern="1200" dirty="0">
                <a:solidFill>
                  <a:schemeClr val="tx1"/>
                </a:solidFill>
                <a:effectLst/>
                <a:latin typeface="+mn-lt"/>
                <a:ea typeface="+mn-ea"/>
                <a:cs typeface="+mn-cs"/>
              </a:rPr>
              <a:t>Introduced panel interviews for the internship in the second cohort of interns in September 2019 to increase practical employability skills</a:t>
            </a:r>
          </a:p>
          <a:p>
            <a:pPr lvl="0"/>
            <a:r>
              <a:rPr lang="en-GB" sz="1200" kern="1200" dirty="0">
                <a:solidFill>
                  <a:schemeClr val="tx1"/>
                </a:solidFill>
                <a:effectLst/>
                <a:latin typeface="+mn-lt"/>
                <a:ea typeface="+mn-ea"/>
                <a:cs typeface="+mn-cs"/>
              </a:rPr>
              <a:t>The students were then assigned a mentor who was often the module leader for the module the students had selected as of interest from the previous year.</a:t>
            </a:r>
          </a:p>
          <a:p>
            <a:pPr lvl="0"/>
            <a:r>
              <a:rPr lang="en-GB" sz="1200" kern="1200" dirty="0">
                <a:solidFill>
                  <a:schemeClr val="tx1"/>
                </a:solidFill>
                <a:effectLst/>
                <a:latin typeface="+mn-lt"/>
                <a:ea typeface="+mn-ea"/>
                <a:cs typeface="+mn-cs"/>
              </a:rPr>
              <a:t>Dee provided the staff with training on how to mentor students </a:t>
            </a:r>
          </a:p>
          <a:p>
            <a:pPr lvl="0"/>
            <a:r>
              <a:rPr lang="en-GB" sz="1200" kern="1200" dirty="0">
                <a:solidFill>
                  <a:schemeClr val="tx1"/>
                </a:solidFill>
                <a:effectLst/>
                <a:latin typeface="+mn-lt"/>
                <a:ea typeface="+mn-ea"/>
                <a:cs typeface="+mn-cs"/>
              </a:rPr>
              <a:t>Identified student training needs to be included within the internship induction such as presentation skills, developing learning outcomes/lesson planning and developing a micro teach</a:t>
            </a:r>
          </a:p>
          <a:p>
            <a:pPr lvl="0"/>
            <a:r>
              <a:rPr lang="en-GB" sz="1200" kern="1200" dirty="0">
                <a:solidFill>
                  <a:schemeClr val="tx1"/>
                </a:solidFill>
                <a:effectLst/>
                <a:latin typeface="+mn-lt"/>
                <a:ea typeface="+mn-ea"/>
                <a:cs typeface="+mn-cs"/>
              </a:rPr>
              <a:t>Each cohort conducted a micro teach at the end of the internship (15 mins) on a topic of their choice. This was excellent to be part of and the students demonstrated some fantastic presentation skills, lesson planning and innovative topics. This providing the practical skills for future employment. </a:t>
            </a:r>
          </a:p>
          <a:p>
            <a:endParaRPr lang="en-GB" dirty="0"/>
          </a:p>
        </p:txBody>
      </p:sp>
      <p:sp>
        <p:nvSpPr>
          <p:cNvPr id="4" name="Slide Number Placeholder 3"/>
          <p:cNvSpPr>
            <a:spLocks noGrp="1"/>
          </p:cNvSpPr>
          <p:nvPr>
            <p:ph type="sldNum" sz="quarter" idx="5"/>
          </p:nvPr>
        </p:nvSpPr>
        <p:spPr/>
        <p:txBody>
          <a:bodyPr/>
          <a:lstStyle/>
          <a:p>
            <a:fld id="{FA381E56-081D-DD42-9446-34299EF930BB}" type="slidenum">
              <a:rPr lang="en-US" smtClean="0"/>
              <a:t>4</a:t>
            </a:fld>
            <a:endParaRPr lang="en-US"/>
          </a:p>
        </p:txBody>
      </p:sp>
    </p:spTree>
    <p:extLst>
      <p:ext uri="{BB962C8B-B14F-4D97-AF65-F5344CB8AC3E}">
        <p14:creationId xmlns:p14="http://schemas.microsoft.com/office/powerpoint/2010/main" val="1136417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381E56-081D-DD42-9446-34299EF930BB}" type="slidenum">
              <a:rPr lang="en-US" smtClean="0"/>
              <a:t>5</a:t>
            </a:fld>
            <a:endParaRPr lang="en-US"/>
          </a:p>
        </p:txBody>
      </p:sp>
    </p:spTree>
    <p:extLst>
      <p:ext uri="{BB962C8B-B14F-4D97-AF65-F5344CB8AC3E}">
        <p14:creationId xmlns:p14="http://schemas.microsoft.com/office/powerpoint/2010/main" val="497764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381E56-081D-DD42-9446-34299EF930BB}" type="slidenum">
              <a:rPr lang="en-US" smtClean="0"/>
              <a:t>6</a:t>
            </a:fld>
            <a:endParaRPr lang="en-US"/>
          </a:p>
        </p:txBody>
      </p:sp>
    </p:spTree>
    <p:extLst>
      <p:ext uri="{BB962C8B-B14F-4D97-AF65-F5344CB8AC3E}">
        <p14:creationId xmlns:p14="http://schemas.microsoft.com/office/powerpoint/2010/main" val="2947678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381E56-081D-DD42-9446-34299EF930BB}" type="slidenum">
              <a:rPr lang="en-US" smtClean="0"/>
              <a:t>7</a:t>
            </a:fld>
            <a:endParaRPr lang="en-US"/>
          </a:p>
        </p:txBody>
      </p:sp>
    </p:spTree>
    <p:extLst>
      <p:ext uri="{BB962C8B-B14F-4D97-AF65-F5344CB8AC3E}">
        <p14:creationId xmlns:p14="http://schemas.microsoft.com/office/powerpoint/2010/main" val="225019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LG- Planning is currently taking place to develop an online </a:t>
            </a:r>
            <a:r>
              <a:rPr lang="en-GB"/>
              <a:t>internship implementing the TRENT model. </a:t>
            </a:r>
          </a:p>
        </p:txBody>
      </p:sp>
      <p:sp>
        <p:nvSpPr>
          <p:cNvPr id="4" name="Slide Number Placeholder 3"/>
          <p:cNvSpPr>
            <a:spLocks noGrp="1"/>
          </p:cNvSpPr>
          <p:nvPr>
            <p:ph type="sldNum" sz="quarter" idx="5"/>
          </p:nvPr>
        </p:nvSpPr>
        <p:spPr/>
        <p:txBody>
          <a:bodyPr/>
          <a:lstStyle/>
          <a:p>
            <a:fld id="{FA381E56-081D-DD42-9446-34299EF930BB}" type="slidenum">
              <a:rPr lang="en-US" smtClean="0"/>
              <a:t>9</a:t>
            </a:fld>
            <a:endParaRPr lang="en-US"/>
          </a:p>
        </p:txBody>
      </p:sp>
    </p:spTree>
    <p:extLst>
      <p:ext uri="{BB962C8B-B14F-4D97-AF65-F5344CB8AC3E}">
        <p14:creationId xmlns:p14="http://schemas.microsoft.com/office/powerpoint/2010/main" val="136817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9B59-ED35-A743-9D82-4713FCBA6FA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D23416-2D20-FB41-B40C-08452BF48E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A6947B-7D73-5847-8402-6505DEF9815D}"/>
              </a:ext>
            </a:extLst>
          </p:cNvPr>
          <p:cNvSpPr>
            <a:spLocks noGrp="1"/>
          </p:cNvSpPr>
          <p:nvPr>
            <p:ph type="dt" sz="half" idx="10"/>
          </p:nvPr>
        </p:nvSpPr>
        <p:spPr/>
        <p:txBody>
          <a:bodyPr/>
          <a:lstStyle/>
          <a:p>
            <a:fld id="{EF6119B6-9923-0B4C-86EA-F5E54D184E30}" type="datetimeFigureOut">
              <a:rPr lang="en-US" smtClean="0"/>
              <a:t>12/12/2025</a:t>
            </a:fld>
            <a:endParaRPr lang="en-US"/>
          </a:p>
        </p:txBody>
      </p:sp>
      <p:sp>
        <p:nvSpPr>
          <p:cNvPr id="5" name="Footer Placeholder 4">
            <a:extLst>
              <a:ext uri="{FF2B5EF4-FFF2-40B4-BE49-F238E27FC236}">
                <a16:creationId xmlns:a16="http://schemas.microsoft.com/office/drawing/2014/main" id="{8496F513-582C-1345-9617-A8DA3FAD7E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4D6F9F-EBCB-4648-BE6A-399CD16B5BF6}"/>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154526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D8CB-191C-2341-AC0E-5DCE47DC3940}"/>
              </a:ext>
            </a:extLst>
          </p:cNvPr>
          <p:cNvSpPr>
            <a:spLocks noGrp="1"/>
          </p:cNvSpPr>
          <p:nvPr>
            <p:ph type="title"/>
          </p:nvPr>
        </p:nvSpPr>
        <p:spPr>
          <a:xfrm>
            <a:off x="609600" y="36353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A90F0-14F0-9A4A-9EEF-7DBC0EE363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CF44A-C331-6248-B979-956705C73E63}"/>
              </a:ext>
            </a:extLst>
          </p:cNvPr>
          <p:cNvSpPr>
            <a:spLocks noGrp="1"/>
          </p:cNvSpPr>
          <p:nvPr>
            <p:ph type="dt" sz="half" idx="10"/>
          </p:nvPr>
        </p:nvSpPr>
        <p:spPr/>
        <p:txBody>
          <a:bodyPr/>
          <a:lstStyle/>
          <a:p>
            <a:fld id="{EF6119B6-9923-0B4C-86EA-F5E54D184E30}" type="datetimeFigureOut">
              <a:rPr lang="en-US" smtClean="0"/>
              <a:t>12/12/2025</a:t>
            </a:fld>
            <a:endParaRPr lang="en-US"/>
          </a:p>
        </p:txBody>
      </p:sp>
      <p:sp>
        <p:nvSpPr>
          <p:cNvPr id="5" name="Footer Placeholder 4">
            <a:extLst>
              <a:ext uri="{FF2B5EF4-FFF2-40B4-BE49-F238E27FC236}">
                <a16:creationId xmlns:a16="http://schemas.microsoft.com/office/drawing/2014/main" id="{A14D35FC-06F6-D34E-93F5-28A875D8D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1ED2BA-686E-9C4A-B353-978D7B19A89E}"/>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986025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290A4A-4CBE-FB41-96BA-B93D85606D0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2C003B-EC7B-E94D-BC42-553102D45B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8A876-06C7-6B4E-9355-5E3A9864C543}"/>
              </a:ext>
            </a:extLst>
          </p:cNvPr>
          <p:cNvSpPr>
            <a:spLocks noGrp="1"/>
          </p:cNvSpPr>
          <p:nvPr>
            <p:ph type="dt" sz="half" idx="10"/>
          </p:nvPr>
        </p:nvSpPr>
        <p:spPr/>
        <p:txBody>
          <a:bodyPr/>
          <a:lstStyle/>
          <a:p>
            <a:fld id="{EF6119B6-9923-0B4C-86EA-F5E54D184E30}" type="datetimeFigureOut">
              <a:rPr lang="en-US" smtClean="0"/>
              <a:t>12/12/2025</a:t>
            </a:fld>
            <a:endParaRPr lang="en-US"/>
          </a:p>
        </p:txBody>
      </p:sp>
      <p:sp>
        <p:nvSpPr>
          <p:cNvPr id="5" name="Footer Placeholder 4">
            <a:extLst>
              <a:ext uri="{FF2B5EF4-FFF2-40B4-BE49-F238E27FC236}">
                <a16:creationId xmlns:a16="http://schemas.microsoft.com/office/drawing/2014/main" id="{049171FB-0321-0245-9635-E4756F1D02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626628-4C98-7D43-9E22-5709F2ADAAA7}"/>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3549829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C3D7-6B58-534F-B5BE-3C70A598EA2A}"/>
              </a:ext>
            </a:extLst>
          </p:cNvPr>
          <p:cNvSpPr>
            <a:spLocks noGrp="1"/>
          </p:cNvSpPr>
          <p:nvPr>
            <p:ph type="title"/>
          </p:nvPr>
        </p:nvSpPr>
        <p:spPr>
          <a:xfrm>
            <a:off x="609600" y="363537"/>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832E1DF-D594-7E42-8EED-DB3A7813724C}"/>
              </a:ext>
            </a:extLst>
          </p:cNvPr>
          <p:cNvSpPr>
            <a:spLocks noGrp="1"/>
          </p:cNvSpPr>
          <p:nvPr>
            <p:ph idx="1"/>
          </p:nvPr>
        </p:nvSpPr>
        <p:spPr>
          <a:xfrm>
            <a:off x="609600" y="1825625"/>
            <a:ext cx="10744200" cy="4351338"/>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0FD78E5-4F49-A748-8121-3490477848E5}"/>
              </a:ext>
            </a:extLst>
          </p:cNvPr>
          <p:cNvSpPr>
            <a:spLocks noGrp="1"/>
          </p:cNvSpPr>
          <p:nvPr>
            <p:ph type="dt" sz="half" idx="10"/>
          </p:nvPr>
        </p:nvSpPr>
        <p:spPr/>
        <p:txBody>
          <a:bodyPr/>
          <a:lstStyle/>
          <a:p>
            <a:fld id="{EF6119B6-9923-0B4C-86EA-F5E54D184E30}" type="datetimeFigureOut">
              <a:rPr lang="en-US" smtClean="0"/>
              <a:t>12/12/2025</a:t>
            </a:fld>
            <a:endParaRPr lang="en-US"/>
          </a:p>
        </p:txBody>
      </p:sp>
      <p:sp>
        <p:nvSpPr>
          <p:cNvPr id="5" name="Footer Placeholder 4">
            <a:extLst>
              <a:ext uri="{FF2B5EF4-FFF2-40B4-BE49-F238E27FC236}">
                <a16:creationId xmlns:a16="http://schemas.microsoft.com/office/drawing/2014/main" id="{D193CAFB-31A2-9843-A817-93E6C0D766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2F430F-4C61-0D49-8752-53BD487D17EA}"/>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1105267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F0BF-F68B-7E46-8976-F58BFC7810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5CF26E-2E66-014B-AD1A-C1E4309F9D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1FB2-28B1-B543-9600-FE0D4E397894}"/>
              </a:ext>
            </a:extLst>
          </p:cNvPr>
          <p:cNvSpPr>
            <a:spLocks noGrp="1"/>
          </p:cNvSpPr>
          <p:nvPr>
            <p:ph type="dt" sz="half" idx="10"/>
          </p:nvPr>
        </p:nvSpPr>
        <p:spPr/>
        <p:txBody>
          <a:bodyPr/>
          <a:lstStyle/>
          <a:p>
            <a:fld id="{EF6119B6-9923-0B4C-86EA-F5E54D184E30}" type="datetimeFigureOut">
              <a:rPr lang="en-US" smtClean="0"/>
              <a:t>12/12/2025</a:t>
            </a:fld>
            <a:endParaRPr lang="en-US"/>
          </a:p>
        </p:txBody>
      </p:sp>
      <p:sp>
        <p:nvSpPr>
          <p:cNvPr id="5" name="Footer Placeholder 4">
            <a:extLst>
              <a:ext uri="{FF2B5EF4-FFF2-40B4-BE49-F238E27FC236}">
                <a16:creationId xmlns:a16="http://schemas.microsoft.com/office/drawing/2014/main" id="{8C5994EC-3404-B841-B2CF-935FE296D7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E382B2-BEBB-A749-A38E-25443094512D}"/>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2486484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6E58-FE34-C344-AE1E-4C8D82020E95}"/>
              </a:ext>
            </a:extLst>
          </p:cNvPr>
          <p:cNvSpPr>
            <a:spLocks noGrp="1"/>
          </p:cNvSpPr>
          <p:nvPr>
            <p:ph type="title"/>
          </p:nvPr>
        </p:nvSpPr>
        <p:spPr>
          <a:xfrm>
            <a:off x="609600" y="36353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C217B0-FE5A-BC42-AF9A-576F23B95A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0DD2D6-92D8-A541-BDB7-D0B035BF0F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A7A08E-9FCC-6F4F-B0D3-B971D4207587}"/>
              </a:ext>
            </a:extLst>
          </p:cNvPr>
          <p:cNvSpPr>
            <a:spLocks noGrp="1"/>
          </p:cNvSpPr>
          <p:nvPr>
            <p:ph type="dt" sz="half" idx="10"/>
          </p:nvPr>
        </p:nvSpPr>
        <p:spPr/>
        <p:txBody>
          <a:bodyPr/>
          <a:lstStyle/>
          <a:p>
            <a:fld id="{EF6119B6-9923-0B4C-86EA-F5E54D184E30}" type="datetimeFigureOut">
              <a:rPr lang="en-US" smtClean="0"/>
              <a:t>12/12/2025</a:t>
            </a:fld>
            <a:endParaRPr lang="en-US"/>
          </a:p>
        </p:txBody>
      </p:sp>
      <p:sp>
        <p:nvSpPr>
          <p:cNvPr id="6" name="Footer Placeholder 5">
            <a:extLst>
              <a:ext uri="{FF2B5EF4-FFF2-40B4-BE49-F238E27FC236}">
                <a16:creationId xmlns:a16="http://schemas.microsoft.com/office/drawing/2014/main" id="{10C2071A-DB20-8647-A2CE-A15F370B63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E7C600-C181-9846-A84F-10316C06DE90}"/>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2204733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422-DF83-104B-8004-947B1E3B65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1936E8-8CE0-2E46-A9AF-2544D7209E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9F9ED6-238F-C249-BEB0-B692D38C13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50FE35-757D-1B40-93C0-6A314BF43E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EF94A8-45BB-9442-A697-31E79720EE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6273E6-F82B-0A46-B14A-2A1847808042}"/>
              </a:ext>
            </a:extLst>
          </p:cNvPr>
          <p:cNvSpPr>
            <a:spLocks noGrp="1"/>
          </p:cNvSpPr>
          <p:nvPr>
            <p:ph type="dt" sz="half" idx="10"/>
          </p:nvPr>
        </p:nvSpPr>
        <p:spPr/>
        <p:txBody>
          <a:bodyPr/>
          <a:lstStyle/>
          <a:p>
            <a:fld id="{EF6119B6-9923-0B4C-86EA-F5E54D184E30}" type="datetimeFigureOut">
              <a:rPr lang="en-US" smtClean="0"/>
              <a:t>12/12/2025</a:t>
            </a:fld>
            <a:endParaRPr lang="en-US"/>
          </a:p>
        </p:txBody>
      </p:sp>
      <p:sp>
        <p:nvSpPr>
          <p:cNvPr id="8" name="Footer Placeholder 7">
            <a:extLst>
              <a:ext uri="{FF2B5EF4-FFF2-40B4-BE49-F238E27FC236}">
                <a16:creationId xmlns:a16="http://schemas.microsoft.com/office/drawing/2014/main" id="{3E0ADD05-8DB7-F842-9B7E-1624DAA089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81BBCE4-C256-C043-B25A-C47555701F39}"/>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367445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430B-A0F4-C94E-9D9C-E6B65A02134E}"/>
              </a:ext>
            </a:extLst>
          </p:cNvPr>
          <p:cNvSpPr>
            <a:spLocks noGrp="1"/>
          </p:cNvSpPr>
          <p:nvPr>
            <p:ph type="title"/>
          </p:nvPr>
        </p:nvSpPr>
        <p:spPr>
          <a:xfrm>
            <a:off x="609600" y="36353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DD1428-4118-8147-BCE4-385ED1AC33E6}"/>
              </a:ext>
            </a:extLst>
          </p:cNvPr>
          <p:cNvSpPr>
            <a:spLocks noGrp="1"/>
          </p:cNvSpPr>
          <p:nvPr>
            <p:ph type="dt" sz="half" idx="10"/>
          </p:nvPr>
        </p:nvSpPr>
        <p:spPr/>
        <p:txBody>
          <a:bodyPr/>
          <a:lstStyle/>
          <a:p>
            <a:fld id="{EF6119B6-9923-0B4C-86EA-F5E54D184E30}" type="datetimeFigureOut">
              <a:rPr lang="en-US" smtClean="0"/>
              <a:t>12/12/2025</a:t>
            </a:fld>
            <a:endParaRPr lang="en-US"/>
          </a:p>
        </p:txBody>
      </p:sp>
      <p:sp>
        <p:nvSpPr>
          <p:cNvPr id="4" name="Footer Placeholder 3">
            <a:extLst>
              <a:ext uri="{FF2B5EF4-FFF2-40B4-BE49-F238E27FC236}">
                <a16:creationId xmlns:a16="http://schemas.microsoft.com/office/drawing/2014/main" id="{6A6593AB-AABB-5448-97B8-501EAAE7F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FDC02F-26B6-2D44-9817-1AF211ECDD65}"/>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3633512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8CB568-35AF-7B4B-8E1F-421AC255E91D}"/>
              </a:ext>
            </a:extLst>
          </p:cNvPr>
          <p:cNvSpPr>
            <a:spLocks noGrp="1"/>
          </p:cNvSpPr>
          <p:nvPr>
            <p:ph type="dt" sz="half" idx="10"/>
          </p:nvPr>
        </p:nvSpPr>
        <p:spPr/>
        <p:txBody>
          <a:bodyPr/>
          <a:lstStyle/>
          <a:p>
            <a:fld id="{EF6119B6-9923-0B4C-86EA-F5E54D184E30}" type="datetimeFigureOut">
              <a:rPr lang="en-US" smtClean="0"/>
              <a:t>12/12/2025</a:t>
            </a:fld>
            <a:endParaRPr lang="en-US"/>
          </a:p>
        </p:txBody>
      </p:sp>
      <p:sp>
        <p:nvSpPr>
          <p:cNvPr id="3" name="Footer Placeholder 2">
            <a:extLst>
              <a:ext uri="{FF2B5EF4-FFF2-40B4-BE49-F238E27FC236}">
                <a16:creationId xmlns:a16="http://schemas.microsoft.com/office/drawing/2014/main" id="{C484A620-3E17-0542-B114-DBE42BAB85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DDC1D48-3266-7D49-BB31-6A6D4E5430F5}"/>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423150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E9272-DEC5-1449-BB18-283779D435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3B3D8A-8EEE-6348-894F-8618D91F57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1BAFE-BB5A-A24E-A3AC-EA9E4CE17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4493B-D221-5844-9F6F-9BF21B8626DF}"/>
              </a:ext>
            </a:extLst>
          </p:cNvPr>
          <p:cNvSpPr>
            <a:spLocks noGrp="1"/>
          </p:cNvSpPr>
          <p:nvPr>
            <p:ph type="dt" sz="half" idx="10"/>
          </p:nvPr>
        </p:nvSpPr>
        <p:spPr/>
        <p:txBody>
          <a:bodyPr/>
          <a:lstStyle/>
          <a:p>
            <a:fld id="{EF6119B6-9923-0B4C-86EA-F5E54D184E30}" type="datetimeFigureOut">
              <a:rPr lang="en-US" smtClean="0"/>
              <a:t>12/12/2025</a:t>
            </a:fld>
            <a:endParaRPr lang="en-US"/>
          </a:p>
        </p:txBody>
      </p:sp>
      <p:sp>
        <p:nvSpPr>
          <p:cNvPr id="6" name="Footer Placeholder 5">
            <a:extLst>
              <a:ext uri="{FF2B5EF4-FFF2-40B4-BE49-F238E27FC236}">
                <a16:creationId xmlns:a16="http://schemas.microsoft.com/office/drawing/2014/main" id="{6A052C5F-0AE5-9A43-800B-011BC1A5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24CCA1-56FB-4140-84C2-C02AAA5CD7DC}"/>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2697576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E571-82EF-7345-A1FD-E6F2639A7F3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C8EE39-5A20-0C40-8653-3FCBC8539A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414D88-98D3-834E-9D2B-B0D878C66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AEA30-DBF0-5040-A82C-9776773F49E6}"/>
              </a:ext>
            </a:extLst>
          </p:cNvPr>
          <p:cNvSpPr>
            <a:spLocks noGrp="1"/>
          </p:cNvSpPr>
          <p:nvPr>
            <p:ph type="dt" sz="half" idx="10"/>
          </p:nvPr>
        </p:nvSpPr>
        <p:spPr/>
        <p:txBody>
          <a:bodyPr/>
          <a:lstStyle/>
          <a:p>
            <a:fld id="{EF6119B6-9923-0B4C-86EA-F5E54D184E30}" type="datetimeFigureOut">
              <a:rPr lang="en-US" smtClean="0"/>
              <a:t>12/12/2025</a:t>
            </a:fld>
            <a:endParaRPr lang="en-US"/>
          </a:p>
        </p:txBody>
      </p:sp>
      <p:sp>
        <p:nvSpPr>
          <p:cNvPr id="6" name="Footer Placeholder 5">
            <a:extLst>
              <a:ext uri="{FF2B5EF4-FFF2-40B4-BE49-F238E27FC236}">
                <a16:creationId xmlns:a16="http://schemas.microsoft.com/office/drawing/2014/main" id="{67E02A90-496F-F946-BF27-699FDB6F5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3E7B4C-D347-7246-8989-F1CEB107A040}"/>
              </a:ext>
            </a:extLst>
          </p:cNvPr>
          <p:cNvSpPr>
            <a:spLocks noGrp="1"/>
          </p:cNvSpPr>
          <p:nvPr>
            <p:ph type="sldNum" sz="quarter" idx="12"/>
          </p:nvPr>
        </p:nvSpPr>
        <p:spPr/>
        <p:txBody>
          <a:bodyPr/>
          <a:lstStyle/>
          <a:p>
            <a:fld id="{08EB556A-7085-4744-9B15-520D39DDF215}" type="slidenum">
              <a:rPr lang="en-US" smtClean="0"/>
              <a:t>‹#›</a:t>
            </a:fld>
            <a:endParaRPr lang="en-US"/>
          </a:p>
        </p:txBody>
      </p:sp>
    </p:spTree>
    <p:extLst>
      <p:ext uri="{BB962C8B-B14F-4D97-AF65-F5344CB8AC3E}">
        <p14:creationId xmlns:p14="http://schemas.microsoft.com/office/powerpoint/2010/main" val="1892639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744778-1048-5645-B6CD-CDE38C987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a:lnSpc>
                <a:spcPct val="150000"/>
              </a:lnSpc>
            </a:pPr>
            <a:r>
              <a:rPr lang="en-US" dirty="0">
                <a:latin typeface="Arial" panose="020B0604020202020204" pitchFamily="34" charset="0"/>
                <a:cs typeface="Arial" panose="020B0604020202020204" pitchFamily="34" charset="0"/>
              </a:rPr>
              <a:t>Body copy</a:t>
            </a:r>
          </a:p>
          <a:p>
            <a:pPr marL="285750" indent="-285750">
              <a:lnSpc>
                <a:spcPct val="150000"/>
              </a:lnSpc>
              <a:buFont typeface="Wingdings" pitchFamily="2" charset="2"/>
              <a:buChar char="§"/>
            </a:pPr>
            <a:r>
              <a:rPr lang="en-US" dirty="0">
                <a:solidFill>
                  <a:srgbClr val="E8005A"/>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Bullet one</a:t>
            </a:r>
          </a:p>
          <a:p>
            <a:pPr marL="285750" indent="-285750">
              <a:lnSpc>
                <a:spcPct val="150000"/>
              </a:lnSpc>
              <a:buFont typeface="Wingdings" pitchFamily="2" charset="2"/>
              <a:buChar char="§"/>
            </a:pPr>
            <a:r>
              <a:rPr lang="en-US" dirty="0">
                <a:solidFill>
                  <a:srgbClr val="E8005A"/>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Bullet two</a:t>
            </a:r>
          </a:p>
          <a:p>
            <a:pPr marL="285750" indent="-285750">
              <a:lnSpc>
                <a:spcPct val="150000"/>
              </a:lnSpc>
              <a:buFont typeface="Wingdings" pitchFamily="2" charset="2"/>
              <a:buChar char="§"/>
            </a:pPr>
            <a:r>
              <a:rPr lang="en-US" dirty="0">
                <a:solidFill>
                  <a:srgbClr val="E8005A"/>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Bullet three</a:t>
            </a:r>
          </a:p>
          <a:p>
            <a:pPr marL="742950" lvl="1" indent="-285750">
              <a:lnSpc>
                <a:spcPct val="150000"/>
              </a:lnSpc>
              <a:buFont typeface="System Font Regular"/>
              <a:buChar char="-"/>
            </a:pPr>
            <a:r>
              <a:rPr lang="en-US" dirty="0">
                <a:latin typeface="Arial" panose="020B0604020202020204" pitchFamily="34" charset="0"/>
                <a:cs typeface="Arial" panose="020B0604020202020204" pitchFamily="34" charset="0"/>
              </a:rPr>
              <a:t>Sub bullet</a:t>
            </a:r>
          </a:p>
          <a:p>
            <a:pPr marL="285750" indent="-285750">
              <a:buFont typeface="Wingdings"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30F511D4-A51E-D940-8C57-0441EF4B15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119B6-9923-0B4C-86EA-F5E54D184E30}" type="datetimeFigureOut">
              <a:rPr lang="en-US" smtClean="0"/>
              <a:t>12/12/2025</a:t>
            </a:fld>
            <a:endParaRPr lang="en-US"/>
          </a:p>
        </p:txBody>
      </p:sp>
      <p:sp>
        <p:nvSpPr>
          <p:cNvPr id="6" name="Slide Number Placeholder 5">
            <a:extLst>
              <a:ext uri="{FF2B5EF4-FFF2-40B4-BE49-F238E27FC236}">
                <a16:creationId xmlns:a16="http://schemas.microsoft.com/office/drawing/2014/main" id="{D6D2E0DD-8545-1A49-B59A-F3100292A7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B556A-7085-4744-9B15-520D39DDF215}" type="slidenum">
              <a:rPr lang="en-US" smtClean="0"/>
              <a:t>‹#›</a:t>
            </a:fld>
            <a:endParaRPr lang="en-US"/>
          </a:p>
        </p:txBody>
      </p:sp>
      <p:sp>
        <p:nvSpPr>
          <p:cNvPr id="10" name="Content Placeholder 2">
            <a:extLst>
              <a:ext uri="{FF2B5EF4-FFF2-40B4-BE49-F238E27FC236}">
                <a16:creationId xmlns:a16="http://schemas.microsoft.com/office/drawing/2014/main" id="{39E26524-F0B8-6548-A13E-6B09E7B49C97}"/>
              </a:ext>
            </a:extLst>
          </p:cNvPr>
          <p:cNvSpPr txBox="1">
            <a:spLocks/>
          </p:cNvSpPr>
          <p:nvPr userDrawn="1"/>
        </p:nvSpPr>
        <p:spPr>
          <a:xfrm>
            <a:off x="609600" y="1210492"/>
            <a:ext cx="10744200" cy="426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E8005A"/>
              </a:solidFill>
            </a:endParaRPr>
          </a:p>
        </p:txBody>
      </p:sp>
      <p:sp>
        <p:nvSpPr>
          <p:cNvPr id="12" name="Rectangle 11">
            <a:extLst>
              <a:ext uri="{FF2B5EF4-FFF2-40B4-BE49-F238E27FC236}">
                <a16:creationId xmlns:a16="http://schemas.microsoft.com/office/drawing/2014/main" id="{C797F233-DACB-C641-A88C-F5890FEEB753}"/>
              </a:ext>
            </a:extLst>
          </p:cNvPr>
          <p:cNvSpPr/>
          <p:nvPr userDrawn="1"/>
        </p:nvSpPr>
        <p:spPr>
          <a:xfrm flipV="1">
            <a:off x="0" y="6344194"/>
            <a:ext cx="12192000" cy="513806"/>
          </a:xfrm>
          <a:prstGeom prst="rect">
            <a:avLst/>
          </a:prstGeom>
          <a:solidFill>
            <a:srgbClr val="E8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2">
            <a:extLst>
              <a:ext uri="{FF2B5EF4-FFF2-40B4-BE49-F238E27FC236}">
                <a16:creationId xmlns:a16="http://schemas.microsoft.com/office/drawing/2014/main" id="{A7DEE231-D999-0145-818F-17705192E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727463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hyperlink" Target="mailto:louise.Griffiths@ntu.ac.uk" TargetMode="External"/><Relationship Id="rId2" Type="http://schemas.openxmlformats.org/officeDocument/2006/relationships/hyperlink" Target="mailto:dolores.ellidge@ntu.ac.uk" TargetMode="External"/><Relationship Id="rId1" Type="http://schemas.openxmlformats.org/officeDocument/2006/relationships/slideLayout" Target="../slideLayouts/slideLayout2.xml"/><Relationship Id="rId6" Type="http://schemas.openxmlformats.org/officeDocument/2006/relationships/hyperlink" Target="http://mmjgwrites.wordpress.com/" TargetMode="External"/><Relationship Id="rId5" Type="http://schemas.openxmlformats.org/officeDocument/2006/relationships/image" Target="../media/image14.jpg"/><Relationship Id="rId4" Type="http://schemas.openxmlformats.org/officeDocument/2006/relationships/hyperlink" Target="mailto:Amy.allen02@ntu.ac.uk"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doi.org/10.1016/j.cedpsych.2014.12.00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4"/><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D4F688-F130-D248-9D85-5E3FA4B107BC}"/>
              </a:ext>
            </a:extLst>
          </p:cNvPr>
          <p:cNvSpPr/>
          <p:nvPr/>
        </p:nvSpPr>
        <p:spPr>
          <a:xfrm>
            <a:off x="0" y="0"/>
            <a:ext cx="12192000" cy="5295900"/>
          </a:xfrm>
          <a:prstGeom prst="rect">
            <a:avLst/>
          </a:prstGeom>
          <a:solidFill>
            <a:srgbClr val="E8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4D6497A-A00F-EE47-A232-65E2026E2ADA}"/>
              </a:ext>
            </a:extLst>
          </p:cNvPr>
          <p:cNvSpPr txBox="1"/>
          <p:nvPr/>
        </p:nvSpPr>
        <p:spPr>
          <a:xfrm>
            <a:off x="579120" y="1630680"/>
            <a:ext cx="10637520" cy="1569660"/>
          </a:xfrm>
          <a:prstGeom prst="rect">
            <a:avLst/>
          </a:prstGeom>
          <a:noFill/>
        </p:spPr>
        <p:txBody>
          <a:bodyPr wrap="square" rtlCol="0">
            <a:spAutoFit/>
          </a:bodyPr>
          <a:lstStyle/>
          <a:p>
            <a:r>
              <a:rPr lang="en-GB" sz="4800" dirty="0">
                <a:solidFill>
                  <a:schemeClr val="bg1"/>
                </a:solidFill>
                <a:effectLst/>
                <a:latin typeface="Calibri Light" panose="020F0302020204030204" pitchFamily="34" charset="0"/>
                <a:ea typeface="Calibri" panose="020F0502020204030204" pitchFamily="34" charset="0"/>
              </a:rPr>
              <a:t>Students as lecturers; developing skills for graduate roles</a:t>
            </a:r>
            <a:endParaRPr lang="en-US" sz="4800" b="1" spc="-150" dirty="0">
              <a:solidFill>
                <a:schemeClr val="bg1"/>
              </a:solidFill>
              <a:latin typeface="Cambria" panose="02040503050406030204" pitchFamily="18" charset="0"/>
            </a:endParaRPr>
          </a:p>
        </p:txBody>
      </p:sp>
      <p:sp>
        <p:nvSpPr>
          <p:cNvPr id="9" name="TextBox 8">
            <a:extLst>
              <a:ext uri="{FF2B5EF4-FFF2-40B4-BE49-F238E27FC236}">
                <a16:creationId xmlns:a16="http://schemas.microsoft.com/office/drawing/2014/main" id="{B98B69AD-03E4-C644-A68F-2D167A31C0AE}"/>
              </a:ext>
            </a:extLst>
          </p:cNvPr>
          <p:cNvSpPr txBox="1"/>
          <p:nvPr/>
        </p:nvSpPr>
        <p:spPr>
          <a:xfrm>
            <a:off x="579121" y="510540"/>
            <a:ext cx="8699962" cy="461665"/>
          </a:xfrm>
          <a:prstGeom prst="rect">
            <a:avLst/>
          </a:prstGeom>
          <a:noFill/>
        </p:spPr>
        <p:txBody>
          <a:bodyPr wrap="square" rtlCol="0">
            <a:spAutoFit/>
          </a:bodyPr>
          <a:lstStyle/>
          <a:p>
            <a:r>
              <a:rPr lang="en-US" sz="2400" spc="-50" dirty="0">
                <a:solidFill>
                  <a:schemeClr val="bg1"/>
                </a:solidFill>
                <a:latin typeface="Arial" panose="020B0604020202020204" pitchFamily="34" charset="0"/>
                <a:cs typeface="Arial" panose="020B0604020202020204" pitchFamily="34" charset="0"/>
              </a:rPr>
              <a:t>School of Social Sciences</a:t>
            </a:r>
          </a:p>
        </p:txBody>
      </p:sp>
      <p:pic>
        <p:nvPicPr>
          <p:cNvPr id="19" name="Picture 18">
            <a:extLst>
              <a:ext uri="{FF2B5EF4-FFF2-40B4-BE49-F238E27FC236}">
                <a16:creationId xmlns:a16="http://schemas.microsoft.com/office/drawing/2014/main" id="{66831F8C-6E30-AC4D-8658-238EC325FCD7}"/>
              </a:ext>
            </a:extLst>
          </p:cNvPr>
          <p:cNvPicPr>
            <a:picLocks noChangeAspect="1"/>
          </p:cNvPicPr>
          <p:nvPr/>
        </p:nvPicPr>
        <p:blipFill>
          <a:blip r:embed="rId2"/>
          <a:stretch>
            <a:fillRect/>
          </a:stretch>
        </p:blipFill>
        <p:spPr>
          <a:xfrm>
            <a:off x="7952822" y="5556161"/>
            <a:ext cx="543354" cy="1012279"/>
          </a:xfrm>
          <a:prstGeom prst="rect">
            <a:avLst/>
          </a:prstGeom>
        </p:spPr>
      </p:pic>
      <p:pic>
        <p:nvPicPr>
          <p:cNvPr id="5" name="Picture 4">
            <a:extLst>
              <a:ext uri="{FF2B5EF4-FFF2-40B4-BE49-F238E27FC236}">
                <a16:creationId xmlns:a16="http://schemas.microsoft.com/office/drawing/2014/main" id="{01DFDC83-A489-1542-BAC1-51B3FAF16934}"/>
              </a:ext>
            </a:extLst>
          </p:cNvPr>
          <p:cNvPicPr>
            <a:picLocks noChangeAspect="1"/>
          </p:cNvPicPr>
          <p:nvPr/>
        </p:nvPicPr>
        <p:blipFill>
          <a:blip r:embed="rId3"/>
          <a:stretch>
            <a:fillRect/>
          </a:stretch>
        </p:blipFill>
        <p:spPr>
          <a:xfrm>
            <a:off x="8747760" y="5490631"/>
            <a:ext cx="3253739" cy="1134470"/>
          </a:xfrm>
          <a:prstGeom prst="rect">
            <a:avLst/>
          </a:prstGeom>
        </p:spPr>
      </p:pic>
      <p:pic>
        <p:nvPicPr>
          <p:cNvPr id="6" name="Picture 5">
            <a:extLst>
              <a:ext uri="{FF2B5EF4-FFF2-40B4-BE49-F238E27FC236}">
                <a16:creationId xmlns:a16="http://schemas.microsoft.com/office/drawing/2014/main" id="{93BE9461-741B-BA48-B925-AEE95EA2E58E}"/>
              </a:ext>
            </a:extLst>
          </p:cNvPr>
          <p:cNvPicPr>
            <a:picLocks noChangeAspect="1"/>
          </p:cNvPicPr>
          <p:nvPr/>
        </p:nvPicPr>
        <p:blipFill>
          <a:blip r:embed="rId4"/>
          <a:stretch>
            <a:fillRect/>
          </a:stretch>
        </p:blipFill>
        <p:spPr>
          <a:xfrm>
            <a:off x="9494521" y="413018"/>
            <a:ext cx="2301239" cy="535840"/>
          </a:xfrm>
          <a:prstGeom prst="rect">
            <a:avLst/>
          </a:prstGeom>
        </p:spPr>
      </p:pic>
      <p:sp>
        <p:nvSpPr>
          <p:cNvPr id="3" name="TextBox 2">
            <a:extLst>
              <a:ext uri="{FF2B5EF4-FFF2-40B4-BE49-F238E27FC236}">
                <a16:creationId xmlns:a16="http://schemas.microsoft.com/office/drawing/2014/main" id="{636D5CFD-561B-4466-931C-B4E87B89A259}"/>
              </a:ext>
            </a:extLst>
          </p:cNvPr>
          <p:cNvSpPr txBox="1"/>
          <p:nvPr/>
        </p:nvSpPr>
        <p:spPr>
          <a:xfrm>
            <a:off x="716280" y="5556161"/>
            <a:ext cx="6751320" cy="1200329"/>
          </a:xfrm>
          <a:prstGeom prst="rect">
            <a:avLst/>
          </a:prstGeom>
          <a:noFill/>
        </p:spPr>
        <p:txBody>
          <a:bodyPr wrap="square" rtlCol="0">
            <a:spAutoFit/>
          </a:bodyPr>
          <a:lstStyle/>
          <a:p>
            <a:r>
              <a:rPr lang="en-GB" dirty="0"/>
              <a:t>Dee Ellidge – Senior Lecturer</a:t>
            </a:r>
          </a:p>
          <a:p>
            <a:r>
              <a:rPr lang="en-GB" dirty="0"/>
              <a:t>Louise Griffiths – Senior Lecturer &amp; Internship Co-Ordinator</a:t>
            </a:r>
          </a:p>
          <a:p>
            <a:r>
              <a:rPr lang="en-GB" dirty="0"/>
              <a:t>Amy Allen – Senior Lecturer</a:t>
            </a:r>
          </a:p>
          <a:p>
            <a:r>
              <a:rPr lang="en-GB" dirty="0"/>
              <a:t>BA (Hons) Health and Social Care</a:t>
            </a:r>
          </a:p>
        </p:txBody>
      </p:sp>
    </p:spTree>
    <p:extLst>
      <p:ext uri="{BB962C8B-B14F-4D97-AF65-F5344CB8AC3E}">
        <p14:creationId xmlns:p14="http://schemas.microsoft.com/office/powerpoint/2010/main" val="149895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DE94A6-D1A9-484A-A207-750E09DE8847}"/>
              </a:ext>
            </a:extLst>
          </p:cNvPr>
          <p:cNvSpPr>
            <a:spLocks noGrp="1"/>
          </p:cNvSpPr>
          <p:nvPr>
            <p:ph idx="1"/>
          </p:nvPr>
        </p:nvSpPr>
        <p:spPr>
          <a:xfrm>
            <a:off x="381000" y="4613097"/>
            <a:ext cx="10744200" cy="1452423"/>
          </a:xfrm>
        </p:spPr>
        <p:txBody>
          <a:bodyPr>
            <a:normAutofit fontScale="85000" lnSpcReduction="10000"/>
          </a:bodyPr>
          <a:lstStyle/>
          <a:p>
            <a:pPr>
              <a:lnSpc>
                <a:spcPct val="150000"/>
              </a:lnSpc>
            </a:pPr>
            <a:r>
              <a:rPr lang="en-US" sz="2000" dirty="0">
                <a:latin typeface="Arial" panose="020B0604020202020204" pitchFamily="34" charset="0"/>
                <a:cs typeface="Arial" panose="020B0604020202020204" pitchFamily="34" charset="0"/>
                <a:hlinkClick r:id="rId2"/>
              </a:rPr>
              <a:t>dolores.ellidge@ntu.ac.uk</a:t>
            </a:r>
            <a:r>
              <a:rPr lang="en-US" sz="2000" dirty="0">
                <a:latin typeface="Arial" panose="020B0604020202020204" pitchFamily="34" charset="0"/>
                <a:cs typeface="Arial" panose="020B0604020202020204" pitchFamily="34" charset="0"/>
              </a:rPr>
              <a:t> </a:t>
            </a:r>
          </a:p>
          <a:p>
            <a:pPr>
              <a:lnSpc>
                <a:spcPct val="150000"/>
              </a:lnSpc>
            </a:pPr>
            <a:r>
              <a:rPr lang="en-US" sz="2000" dirty="0">
                <a:latin typeface="Arial" panose="020B0604020202020204" pitchFamily="34" charset="0"/>
                <a:cs typeface="Arial" panose="020B0604020202020204" pitchFamily="34" charset="0"/>
                <a:hlinkClick r:id="rId3"/>
              </a:rPr>
              <a:t>louise.Griffiths@ntu.ac.uk</a:t>
            </a:r>
            <a:endParaRPr lang="en-US" sz="2000" dirty="0">
              <a:latin typeface="Arial" panose="020B0604020202020204" pitchFamily="34" charset="0"/>
              <a:cs typeface="Arial" panose="020B0604020202020204" pitchFamily="34" charset="0"/>
            </a:endParaRPr>
          </a:p>
          <a:p>
            <a:pPr>
              <a:lnSpc>
                <a:spcPct val="150000"/>
              </a:lnSpc>
            </a:pPr>
            <a:r>
              <a:rPr lang="en-US" sz="2000" dirty="0">
                <a:latin typeface="Arial" panose="020B0604020202020204" pitchFamily="34" charset="0"/>
                <a:cs typeface="Arial" panose="020B0604020202020204" pitchFamily="34" charset="0"/>
                <a:hlinkClick r:id="rId4"/>
              </a:rPr>
              <a:t>amy.allen02@ntu.ac.uk</a:t>
            </a:r>
            <a:r>
              <a:rPr lang="en-US" sz="2000" dirty="0">
                <a:latin typeface="Arial" panose="020B0604020202020204" pitchFamily="34" charset="0"/>
                <a:cs typeface="Arial" panose="020B0604020202020204" pitchFamily="34" charset="0"/>
              </a:rPr>
              <a:t> </a:t>
            </a:r>
          </a:p>
          <a:p>
            <a:pPr>
              <a:lnSpc>
                <a:spcPct val="150000"/>
              </a:lnSpc>
            </a:pPr>
            <a:endParaRPr lang="en-US" sz="2000" dirty="0">
              <a:latin typeface="Arial" panose="020B0604020202020204" pitchFamily="34" charset="0"/>
              <a:cs typeface="Arial" panose="020B0604020202020204" pitchFamily="34" charset="0"/>
            </a:endParaRPr>
          </a:p>
          <a:p>
            <a:pPr>
              <a:lnSpc>
                <a:spcPct val="150000"/>
              </a:lnSpc>
            </a:pP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B4F0B4-6202-4255-988C-1B0AAE3B459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03601" y="927947"/>
            <a:ext cx="3932148" cy="3145719"/>
          </a:xfrm>
          <a:prstGeom prst="rect">
            <a:avLst/>
          </a:prstGeom>
        </p:spPr>
      </p:pic>
    </p:spTree>
    <p:extLst>
      <p:ext uri="{BB962C8B-B14F-4D97-AF65-F5344CB8AC3E}">
        <p14:creationId xmlns:p14="http://schemas.microsoft.com/office/powerpoint/2010/main" val="2055069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813C-FA8F-EE49-8CA8-931FEDAEB0DD}"/>
              </a:ext>
            </a:extLst>
          </p:cNvPr>
          <p:cNvSpPr>
            <a:spLocks noGrp="1"/>
          </p:cNvSpPr>
          <p:nvPr>
            <p:ph type="title"/>
          </p:nvPr>
        </p:nvSpPr>
        <p:spPr/>
        <p:txBody>
          <a:bodyPr/>
          <a:lstStyle/>
          <a:p>
            <a:r>
              <a:rPr lang="en-US" b="1" dirty="0">
                <a:solidFill>
                  <a:srgbClr val="E8005A"/>
                </a:solidFill>
              </a:rPr>
              <a:t>References</a:t>
            </a:r>
          </a:p>
        </p:txBody>
      </p:sp>
      <p:sp>
        <p:nvSpPr>
          <p:cNvPr id="3" name="Content Placeholder 2">
            <a:extLst>
              <a:ext uri="{FF2B5EF4-FFF2-40B4-BE49-F238E27FC236}">
                <a16:creationId xmlns:a16="http://schemas.microsoft.com/office/drawing/2014/main" id="{C0DE94A6-D1A9-484A-A207-750E09DE8847}"/>
              </a:ext>
            </a:extLst>
          </p:cNvPr>
          <p:cNvSpPr>
            <a:spLocks noGrp="1"/>
          </p:cNvSpPr>
          <p:nvPr>
            <p:ph idx="1"/>
          </p:nvPr>
        </p:nvSpPr>
        <p:spPr/>
        <p:txBody>
          <a:bodyPr>
            <a:normAutofit/>
          </a:bodyPr>
          <a:lstStyle/>
          <a:p>
            <a:pPr>
              <a:lnSpc>
                <a:spcPct val="150000"/>
              </a:lnSpc>
            </a:pPr>
            <a:r>
              <a:rPr lang="en-GB" sz="1800" dirty="0">
                <a:effectLst/>
                <a:latin typeface="Calibri Light" panose="020F0302020204030204" pitchFamily="34" charset="0"/>
                <a:ea typeface="Calibri" panose="020F0502020204030204" pitchFamily="34" charset="0"/>
                <a:cs typeface="Calibri Light" panose="020F0302020204030204" pitchFamily="34" charset="0"/>
              </a:rPr>
              <a:t>Binder, J., H. Baguley, T., Crook, C. and Miller, F. (2015) The academic value of internships: benefits across disciplines and student backgrounds, </a:t>
            </a:r>
            <a:r>
              <a:rPr lang="en-GB" sz="1800" i="1" dirty="0">
                <a:effectLst/>
                <a:latin typeface="Calibri Light" panose="020F0302020204030204" pitchFamily="34" charset="0"/>
                <a:ea typeface="Calibri" panose="020F0502020204030204" pitchFamily="34" charset="0"/>
                <a:cs typeface="Calibri Light" panose="020F0302020204030204" pitchFamily="34" charset="0"/>
              </a:rPr>
              <a:t>Contemporary Educational Psychology, 41; 73 -82, </a:t>
            </a:r>
            <a:r>
              <a:rPr lang="en-GB" sz="1800" i="1" u="sng" dirty="0">
                <a:solidFill>
                  <a:srgbClr val="0563C1"/>
                </a:solidFill>
                <a:effectLst/>
                <a:latin typeface="Calibri Light" panose="020F0302020204030204" pitchFamily="34" charset="0"/>
                <a:ea typeface="Calibri" panose="020F0502020204030204" pitchFamily="34" charset="0"/>
                <a:cs typeface="Calibri Light" panose="020F0302020204030204" pitchFamily="34" charset="0"/>
                <a:hlinkClick r:id="rId2"/>
              </a:rPr>
              <a:t>https://doi.org/10.1016/j.cedpsych.2014.12.001</a:t>
            </a:r>
            <a:r>
              <a:rPr lang="en-GB" sz="1800" i="1" dirty="0">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a:effectLst/>
                <a:latin typeface="Calibri Light" panose="020F0302020204030204" pitchFamily="34" charset="0"/>
                <a:ea typeface="Calibri" panose="020F0502020204030204" pitchFamily="34" charset="0"/>
                <a:cs typeface="Calibri Light" panose="020F0302020204030204" pitchFamily="34" charset="0"/>
              </a:rPr>
              <a:t>[Accessed 27 February 2020]</a:t>
            </a:r>
          </a:p>
          <a:p>
            <a:pPr>
              <a:lnSpc>
                <a:spcPct val="150000"/>
              </a:lnSpc>
            </a:pPr>
            <a:endParaRPr lang="en-GB" sz="1800" dirty="0">
              <a:effectLst/>
              <a:latin typeface="Calibri Light" panose="020F0302020204030204" pitchFamily="34" charset="0"/>
              <a:ea typeface="Calibri" panose="020F0502020204030204" pitchFamily="34" charset="0"/>
              <a:cs typeface="Calibri Light" panose="020F0302020204030204" pitchFamily="34" charset="0"/>
            </a:endParaRPr>
          </a:p>
          <a:p>
            <a:pPr>
              <a:lnSpc>
                <a:spcPct val="150000"/>
              </a:lnSpc>
            </a:pPr>
            <a:r>
              <a:rPr lang="en-GB" sz="1800" dirty="0">
                <a:effectLst/>
                <a:latin typeface="Calibri Light" panose="020F0302020204030204" pitchFamily="34" charset="0"/>
                <a:ea typeface="Calibri" panose="020F0502020204030204" pitchFamily="34" charset="0"/>
                <a:cs typeface="Calibri Light" panose="020F0302020204030204" pitchFamily="34" charset="0"/>
              </a:rPr>
              <a:t>McGill I. and Brockbank A. 2004. The Action Learning Handbook London, Routledge Falmer</a:t>
            </a:r>
          </a:p>
          <a:p>
            <a:pPr>
              <a:lnSpc>
                <a:spcPct val="150000"/>
              </a:lnSpc>
            </a:pPr>
            <a:endParaRPr lang="en-US"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52362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86F374-A663-416F-B15F-BB63D44A4A4A}"/>
              </a:ext>
            </a:extLst>
          </p:cNvPr>
          <p:cNvPicPr>
            <a:picLocks noChangeAspect="1"/>
          </p:cNvPicPr>
          <p:nvPr/>
        </p:nvPicPr>
        <p:blipFill rotWithShape="1">
          <a:blip r:embed="rId2"/>
          <a:srcRect t="9091" r="1381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7F813C-FA8F-EE49-8CA8-931FEDAEB0DD}"/>
              </a:ext>
            </a:extLst>
          </p:cNvPr>
          <p:cNvSpPr>
            <a:spLocks noGrp="1"/>
          </p:cNvSpPr>
          <p:nvPr>
            <p:ph type="title"/>
          </p:nvPr>
        </p:nvSpPr>
        <p:spPr>
          <a:xfrm>
            <a:off x="371094" y="1161288"/>
            <a:ext cx="3438144" cy="1124712"/>
          </a:xfrm>
        </p:spPr>
        <p:txBody>
          <a:bodyPr anchor="b">
            <a:normAutofit/>
          </a:bodyPr>
          <a:lstStyle/>
          <a:p>
            <a:r>
              <a:rPr lang="en-US" sz="2800" b="1" dirty="0">
                <a:solidFill>
                  <a:srgbClr val="E8005A"/>
                </a:solidFill>
              </a:rPr>
              <a:t>Introduction to the Internship</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0DE94A6-D1A9-484A-A207-750E09DE8847}"/>
              </a:ext>
            </a:extLst>
          </p:cNvPr>
          <p:cNvSpPr>
            <a:spLocks noGrp="1"/>
          </p:cNvSpPr>
          <p:nvPr>
            <p:ph idx="1"/>
          </p:nvPr>
        </p:nvSpPr>
        <p:spPr>
          <a:xfrm>
            <a:off x="371094" y="2718054"/>
            <a:ext cx="3438906" cy="3207258"/>
          </a:xfrm>
        </p:spPr>
        <p:txBody>
          <a:bodyPr anchor="t">
            <a:normAutofit/>
          </a:bodyPr>
          <a:lstStyle/>
          <a:p>
            <a:endParaRPr lang="en-US" sz="17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sz="2000" dirty="0">
                <a:solidFill>
                  <a:srgbClr val="002060"/>
                </a:solidFill>
                <a:latin typeface="Arial" panose="020B0604020202020204" pitchFamily="34" charset="0"/>
                <a:cs typeface="Arial" panose="020B0604020202020204" pitchFamily="34" charset="0"/>
              </a:rPr>
              <a:t> Outline of the Project</a:t>
            </a:r>
          </a:p>
          <a:p>
            <a:pPr marL="285750" indent="-285750">
              <a:buFont typeface="Wingdings" panose="05000000000000000000" pitchFamily="2" charset="2"/>
              <a:buChar char="q"/>
            </a:pPr>
            <a:r>
              <a:rPr lang="en-US" sz="2000" dirty="0">
                <a:solidFill>
                  <a:srgbClr val="002060"/>
                </a:solidFill>
                <a:latin typeface="Arial" panose="020B0604020202020204" pitchFamily="34" charset="0"/>
                <a:cs typeface="Arial" panose="020B0604020202020204" pitchFamily="34" charset="0"/>
              </a:rPr>
              <a:t> The TRENT Model</a:t>
            </a:r>
          </a:p>
          <a:p>
            <a:pPr marL="285750" indent="-285750">
              <a:buFont typeface="Wingdings" panose="05000000000000000000" pitchFamily="2" charset="2"/>
              <a:buChar char="q"/>
            </a:pPr>
            <a:r>
              <a:rPr lang="en-US" sz="2000" dirty="0">
                <a:solidFill>
                  <a:srgbClr val="002060"/>
                </a:solidFill>
                <a:latin typeface="Arial" panose="020B0604020202020204" pitchFamily="34" charset="0"/>
                <a:cs typeface="Arial" panose="020B0604020202020204" pitchFamily="34" charset="0"/>
              </a:rPr>
              <a:t> Students journey</a:t>
            </a:r>
          </a:p>
          <a:p>
            <a:pPr marL="285750" indent="-285750">
              <a:buFont typeface="Wingdings" panose="05000000000000000000" pitchFamily="2" charset="2"/>
              <a:buChar char="q"/>
            </a:pPr>
            <a:r>
              <a:rPr lang="en-US" sz="2000" dirty="0">
                <a:solidFill>
                  <a:srgbClr val="002060"/>
                </a:solidFill>
                <a:latin typeface="Arial" panose="020B0604020202020204" pitchFamily="34" charset="0"/>
                <a:cs typeface="Arial" panose="020B0604020202020204" pitchFamily="34" charset="0"/>
              </a:rPr>
              <a:t>Lecturer perspective</a:t>
            </a:r>
          </a:p>
          <a:p>
            <a:pPr marL="285750" indent="-285750">
              <a:buFont typeface="Wingdings" panose="05000000000000000000" pitchFamily="2" charset="2"/>
              <a:buChar char="q"/>
            </a:pPr>
            <a:r>
              <a:rPr lang="en-US" sz="2000" dirty="0">
                <a:solidFill>
                  <a:srgbClr val="002060"/>
                </a:solidFill>
                <a:latin typeface="Arial" panose="020B0604020202020204" pitchFamily="34" charset="0"/>
                <a:cs typeface="Arial" panose="020B0604020202020204" pitchFamily="34" charset="0"/>
              </a:rPr>
              <a:t>Key messages going forward</a:t>
            </a:r>
          </a:p>
        </p:txBody>
      </p:sp>
    </p:spTree>
    <p:extLst>
      <p:ext uri="{BB962C8B-B14F-4D97-AF65-F5344CB8AC3E}">
        <p14:creationId xmlns:p14="http://schemas.microsoft.com/office/powerpoint/2010/main" val="2920966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813C-FA8F-EE49-8CA8-931FEDAEB0DD}"/>
              </a:ext>
            </a:extLst>
          </p:cNvPr>
          <p:cNvSpPr>
            <a:spLocks noGrp="1"/>
          </p:cNvSpPr>
          <p:nvPr>
            <p:ph type="title"/>
          </p:nvPr>
        </p:nvSpPr>
        <p:spPr>
          <a:xfrm>
            <a:off x="609600" y="363537"/>
            <a:ext cx="3916680" cy="1325563"/>
          </a:xfrm>
        </p:spPr>
        <p:txBody>
          <a:bodyPr/>
          <a:lstStyle/>
          <a:p>
            <a:endParaRPr lang="en-US" b="1" dirty="0">
              <a:solidFill>
                <a:srgbClr val="E8005A"/>
              </a:solidFill>
            </a:endParaRPr>
          </a:p>
        </p:txBody>
      </p:sp>
      <p:sp>
        <p:nvSpPr>
          <p:cNvPr id="3" name="Content Placeholder 2">
            <a:extLst>
              <a:ext uri="{FF2B5EF4-FFF2-40B4-BE49-F238E27FC236}">
                <a16:creationId xmlns:a16="http://schemas.microsoft.com/office/drawing/2014/main" id="{C0DE94A6-D1A9-484A-A207-750E09DE8847}"/>
              </a:ext>
            </a:extLst>
          </p:cNvPr>
          <p:cNvSpPr>
            <a:spLocks noGrp="1"/>
          </p:cNvSpPr>
          <p:nvPr>
            <p:ph idx="1"/>
          </p:nvPr>
        </p:nvSpPr>
        <p:spPr>
          <a:xfrm>
            <a:off x="609600" y="1828800"/>
            <a:ext cx="3715820" cy="3801438"/>
          </a:xfrm>
        </p:spPr>
        <p:txBody>
          <a:bodyPr>
            <a:normAutofit fontScale="92500"/>
          </a:bodyPr>
          <a:lstStyle/>
          <a:p>
            <a:pPr>
              <a:lnSpc>
                <a:spcPct val="150000"/>
              </a:lnSpc>
            </a:pPr>
            <a:r>
              <a:rPr lang="en-US" sz="2400" dirty="0">
                <a:solidFill>
                  <a:srgbClr val="002060"/>
                </a:solidFill>
                <a:latin typeface="Arial" panose="020B0604020202020204" pitchFamily="34" charset="0"/>
                <a:cs typeface="Arial" panose="020B0604020202020204" pitchFamily="34" charset="0"/>
              </a:rPr>
              <a:t>How do students participate in facilitating learning in your institution?</a:t>
            </a:r>
          </a:p>
          <a:p>
            <a:pPr>
              <a:lnSpc>
                <a:spcPct val="150000"/>
              </a:lnSpc>
            </a:pPr>
            <a:r>
              <a:rPr lang="en-US" sz="2400" dirty="0">
                <a:solidFill>
                  <a:srgbClr val="002060"/>
                </a:solidFill>
                <a:latin typeface="Arial" panose="020B0604020202020204" pitchFamily="34" charset="0"/>
                <a:cs typeface="Arial" panose="020B0604020202020204" pitchFamily="34" charset="0"/>
              </a:rPr>
              <a:t>How could this enhance their employability skills on graduation?</a:t>
            </a:r>
          </a:p>
          <a:p>
            <a:pPr>
              <a:lnSpc>
                <a:spcPct val="150000"/>
              </a:lnSpc>
            </a:pPr>
            <a:endParaRPr lang="en-US" sz="2000" dirty="0">
              <a:latin typeface="Arial" panose="020B0604020202020204" pitchFamily="34" charset="0"/>
              <a:cs typeface="Arial" panose="020B0604020202020204" pitchFamily="34" charset="0"/>
            </a:endParaRPr>
          </a:p>
          <a:p>
            <a:pPr>
              <a:lnSpc>
                <a:spcPct val="150000"/>
              </a:lnSpc>
            </a:pP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0750A81-AAF1-438B-99C1-FAA3FD0DEAC9}"/>
              </a:ext>
            </a:extLst>
          </p:cNvPr>
          <p:cNvPicPr>
            <a:picLocks noChangeAspect="1"/>
          </p:cNvPicPr>
          <p:nvPr/>
        </p:nvPicPr>
        <p:blipFill rotWithShape="1">
          <a:blip r:embed="rId3"/>
          <a:srcRect l="11875" t="20727" r="30250" b="7980"/>
          <a:stretch/>
        </p:blipFill>
        <p:spPr>
          <a:xfrm>
            <a:off x="4526280" y="681037"/>
            <a:ext cx="7650014" cy="5298282"/>
          </a:xfrm>
          <a:prstGeom prst="rect">
            <a:avLst/>
          </a:prstGeom>
        </p:spPr>
      </p:pic>
    </p:spTree>
    <p:extLst>
      <p:ext uri="{BB962C8B-B14F-4D97-AF65-F5344CB8AC3E}">
        <p14:creationId xmlns:p14="http://schemas.microsoft.com/office/powerpoint/2010/main" val="2342004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in a room&#10;&#10;Description automatically generated">
            <a:extLst>
              <a:ext uri="{FF2B5EF4-FFF2-40B4-BE49-F238E27FC236}">
                <a16:creationId xmlns:a16="http://schemas.microsoft.com/office/drawing/2014/main" id="{4AC19530-73F3-4CF4-9EE8-12204D26BB6F}"/>
              </a:ext>
            </a:extLst>
          </p:cNvPr>
          <p:cNvPicPr>
            <a:picLocks noChangeAspect="1"/>
          </p:cNvPicPr>
          <p:nvPr/>
        </p:nvPicPr>
        <p:blipFill rotWithShape="1">
          <a:blip r:embed="rId3"/>
          <a:srcRect t="20792" r="-2" b="1782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group of people in a room&#10;&#10;Description automatically generated">
            <a:extLst>
              <a:ext uri="{FF2B5EF4-FFF2-40B4-BE49-F238E27FC236}">
                <a16:creationId xmlns:a16="http://schemas.microsoft.com/office/drawing/2014/main" id="{63DAC500-7C88-497E-8D98-6E50A712B153}"/>
              </a:ext>
            </a:extLst>
          </p:cNvPr>
          <p:cNvPicPr>
            <a:picLocks noChangeAspect="1"/>
          </p:cNvPicPr>
          <p:nvPr/>
        </p:nvPicPr>
        <p:blipFill rotWithShape="1">
          <a:blip r:embed="rId4"/>
          <a:srcRect t="34294" r="-2" b="431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 name="Freeform: Shape 1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C97F813C-FA8F-EE49-8CA8-931FEDAEB0DD}"/>
              </a:ext>
            </a:extLst>
          </p:cNvPr>
          <p:cNvSpPr>
            <a:spLocks noGrp="1"/>
          </p:cNvSpPr>
          <p:nvPr>
            <p:ph type="title"/>
          </p:nvPr>
        </p:nvSpPr>
        <p:spPr>
          <a:xfrm>
            <a:off x="249140" y="329179"/>
            <a:ext cx="4832802" cy="1243584"/>
          </a:xfrm>
        </p:spPr>
        <p:txBody>
          <a:bodyPr>
            <a:normAutofit/>
          </a:bodyPr>
          <a:lstStyle/>
          <a:p>
            <a:r>
              <a:rPr lang="en-US" sz="3400" b="1" dirty="0">
                <a:solidFill>
                  <a:srgbClr val="E8005A"/>
                </a:solidFill>
              </a:rPr>
              <a:t>The Internship</a:t>
            </a:r>
          </a:p>
        </p:txBody>
      </p:sp>
      <p:sp>
        <p:nvSpPr>
          <p:cNvPr id="17" name="Rectangle 1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6D395A22-F6AF-42E8-AB61-CBF96253BD32}"/>
              </a:ext>
            </a:extLst>
          </p:cNvPr>
          <p:cNvSpPr>
            <a:spLocks noGrp="1"/>
          </p:cNvSpPr>
          <p:nvPr>
            <p:ph idx="1"/>
          </p:nvPr>
        </p:nvSpPr>
        <p:spPr>
          <a:xfrm>
            <a:off x="448056" y="2194560"/>
            <a:ext cx="4832803" cy="4267885"/>
          </a:xfrm>
        </p:spPr>
        <p:txBody>
          <a:bodyPr>
            <a:noAutofit/>
          </a:bodyPr>
          <a:lstStyle/>
          <a:p>
            <a:pPr marL="342900" lvl="0" indent="-342900">
              <a:buSzPts val="1000"/>
              <a:buFont typeface="Wingdings" panose="05000000000000000000" pitchFamily="2" charset="2"/>
              <a:buChar char="q"/>
              <a:tabLst>
                <a:tab pos="457200" algn="l"/>
              </a:tabLst>
            </a:pPr>
            <a:r>
              <a:rPr lang="en-GB" sz="2000" dirty="0">
                <a:solidFill>
                  <a:srgbClr val="002060"/>
                </a:solidFill>
                <a:effectLst/>
                <a:latin typeface="Calibri" panose="020F0502020204030204" pitchFamily="34" charset="0"/>
                <a:ea typeface="Times New Roman" panose="02020603050405020304" pitchFamily="18" charset="0"/>
              </a:rPr>
              <a:t>Initial idea generated following discussions with a third year Health and Social Care student</a:t>
            </a:r>
            <a:endParaRPr lang="en-GB" sz="2000" dirty="0">
              <a:solidFill>
                <a:srgbClr val="002060"/>
              </a:solidFill>
              <a:effectLst/>
              <a:latin typeface="Calibri" panose="020F0502020204030204" pitchFamily="34" charset="0"/>
              <a:ea typeface="Calibri" panose="020F0502020204030204" pitchFamily="34" charset="0"/>
            </a:endParaRPr>
          </a:p>
          <a:p>
            <a:pPr marL="342900" lvl="0" indent="-342900">
              <a:buSzPts val="1000"/>
              <a:buFont typeface="Wingdings" panose="05000000000000000000" pitchFamily="2" charset="2"/>
              <a:buChar char="q"/>
              <a:tabLst>
                <a:tab pos="457200" algn="l"/>
              </a:tabLst>
            </a:pPr>
            <a:r>
              <a:rPr lang="en-GB" sz="2000" dirty="0">
                <a:solidFill>
                  <a:srgbClr val="002060"/>
                </a:solidFill>
                <a:effectLst/>
                <a:latin typeface="Calibri" panose="020F0502020204030204" pitchFamily="34" charset="0"/>
                <a:ea typeface="Times New Roman" panose="02020603050405020304" pitchFamily="18" charset="0"/>
              </a:rPr>
              <a:t>Discussions with the course team to see if the idea could be implemented </a:t>
            </a:r>
            <a:endParaRPr lang="en-GB" sz="2000" dirty="0">
              <a:solidFill>
                <a:srgbClr val="002060"/>
              </a:solidFill>
              <a:effectLst/>
              <a:latin typeface="Calibri" panose="020F0502020204030204" pitchFamily="34" charset="0"/>
              <a:ea typeface="Calibri" panose="020F0502020204030204" pitchFamily="34" charset="0"/>
            </a:endParaRPr>
          </a:p>
          <a:p>
            <a:pPr marL="342900" lvl="0" indent="-342900">
              <a:buSzPts val="1000"/>
              <a:buFont typeface="Wingdings" panose="05000000000000000000" pitchFamily="2" charset="2"/>
              <a:buChar char="q"/>
              <a:tabLst>
                <a:tab pos="457200" algn="l"/>
              </a:tabLst>
            </a:pPr>
            <a:r>
              <a:rPr lang="en-GB" sz="2000" dirty="0">
                <a:solidFill>
                  <a:srgbClr val="002060"/>
                </a:solidFill>
                <a:effectLst/>
                <a:latin typeface="Calibri" panose="020F0502020204030204" pitchFamily="34" charset="0"/>
                <a:ea typeface="Times New Roman" panose="02020603050405020304" pitchFamily="18" charset="0"/>
              </a:rPr>
              <a:t>Planning practicalities- structure, duration, staff and student involvement </a:t>
            </a:r>
            <a:endParaRPr lang="en-GB" sz="2000" dirty="0">
              <a:solidFill>
                <a:srgbClr val="002060"/>
              </a:solidFill>
              <a:effectLst/>
              <a:latin typeface="Calibri" panose="020F0502020204030204" pitchFamily="34" charset="0"/>
              <a:ea typeface="Calibri" panose="020F0502020204030204" pitchFamily="34" charset="0"/>
            </a:endParaRPr>
          </a:p>
          <a:p>
            <a:pPr marL="342900" lvl="0" indent="-342900">
              <a:buSzPts val="1000"/>
              <a:buFont typeface="Wingdings" panose="05000000000000000000" pitchFamily="2" charset="2"/>
              <a:buChar char="q"/>
              <a:tabLst>
                <a:tab pos="457200" algn="l"/>
              </a:tabLst>
            </a:pPr>
            <a:r>
              <a:rPr lang="en-GB" sz="2000" dirty="0">
                <a:solidFill>
                  <a:srgbClr val="002060"/>
                </a:solidFill>
                <a:effectLst/>
                <a:latin typeface="Calibri" panose="020F0502020204030204" pitchFamily="34" charset="0"/>
                <a:ea typeface="Times New Roman" panose="02020603050405020304" pitchFamily="18" charset="0"/>
              </a:rPr>
              <a:t>Student applications via email</a:t>
            </a:r>
            <a:endParaRPr lang="en-GB" sz="2000" dirty="0">
              <a:solidFill>
                <a:srgbClr val="002060"/>
              </a:solidFill>
              <a:latin typeface="Calibri" panose="020F0502020204030204" pitchFamily="34" charset="0"/>
              <a:ea typeface="Times New Roman" panose="02020603050405020304" pitchFamily="18" charset="0"/>
            </a:endParaRPr>
          </a:p>
          <a:p>
            <a:pPr marL="342900" lvl="0" indent="-342900">
              <a:buSzPts val="1000"/>
              <a:buFont typeface="Wingdings" panose="05000000000000000000" pitchFamily="2" charset="2"/>
              <a:buChar char="q"/>
              <a:tabLst>
                <a:tab pos="457200" algn="l"/>
              </a:tabLst>
            </a:pPr>
            <a:r>
              <a:rPr lang="en-GB" sz="2000" dirty="0">
                <a:solidFill>
                  <a:srgbClr val="002060"/>
                </a:solidFill>
                <a:effectLst/>
                <a:latin typeface="Calibri" panose="020F0502020204030204" pitchFamily="34" charset="0"/>
                <a:ea typeface="Times New Roman" panose="02020603050405020304" pitchFamily="18" charset="0"/>
              </a:rPr>
              <a:t>Panel internship interviews </a:t>
            </a:r>
            <a:endParaRPr lang="en-GB" sz="2000" dirty="0">
              <a:solidFill>
                <a:srgbClr val="002060"/>
              </a:solidFill>
              <a:effectLst/>
              <a:latin typeface="Calibri" panose="020F0502020204030204" pitchFamily="34" charset="0"/>
              <a:ea typeface="Calibri" panose="020F0502020204030204" pitchFamily="34" charset="0"/>
            </a:endParaRPr>
          </a:p>
          <a:p>
            <a:pPr marL="342900" lvl="0" indent="-342900">
              <a:buSzPts val="1000"/>
              <a:buFont typeface="Wingdings" panose="05000000000000000000" pitchFamily="2" charset="2"/>
              <a:buChar char="q"/>
              <a:tabLst>
                <a:tab pos="457200" algn="l"/>
              </a:tabLst>
            </a:pPr>
            <a:r>
              <a:rPr lang="en-GB" sz="2000" dirty="0">
                <a:solidFill>
                  <a:srgbClr val="002060"/>
                </a:solidFill>
                <a:effectLst/>
                <a:latin typeface="Calibri" panose="020F0502020204030204" pitchFamily="34" charset="0"/>
                <a:ea typeface="Times New Roman" panose="02020603050405020304" pitchFamily="18" charset="0"/>
              </a:rPr>
              <a:t>Training needs of students and staff members </a:t>
            </a:r>
            <a:endParaRPr lang="en-GB" sz="2000" dirty="0">
              <a:solidFill>
                <a:srgbClr val="002060"/>
              </a:solidFill>
              <a:effectLst/>
              <a:latin typeface="Calibri" panose="020F0502020204030204" pitchFamily="34" charset="0"/>
              <a:ea typeface="Calibri" panose="020F0502020204030204" pitchFamily="34" charset="0"/>
            </a:endParaRPr>
          </a:p>
          <a:p>
            <a:pPr marL="342900" lvl="0" indent="-342900">
              <a:buSzPts val="1000"/>
              <a:buFont typeface="Wingdings" panose="05000000000000000000" pitchFamily="2" charset="2"/>
              <a:buChar char="q"/>
              <a:tabLst>
                <a:tab pos="457200" algn="l"/>
              </a:tabLst>
            </a:pPr>
            <a:r>
              <a:rPr lang="en-GB" sz="2000" dirty="0">
                <a:solidFill>
                  <a:srgbClr val="002060"/>
                </a:solidFill>
                <a:effectLst/>
                <a:latin typeface="Calibri" panose="020F0502020204030204" pitchFamily="34" charset="0"/>
                <a:ea typeface="Times New Roman" panose="02020603050405020304" pitchFamily="18" charset="0"/>
              </a:rPr>
              <a:t>Internship induction</a:t>
            </a:r>
            <a:endParaRPr lang="en-GB" sz="2000" dirty="0">
              <a:solidFill>
                <a:srgbClr val="002060"/>
              </a:solidFill>
              <a:effectLst/>
              <a:latin typeface="Calibri" panose="020F0502020204030204" pitchFamily="34" charset="0"/>
              <a:ea typeface="Calibri" panose="020F0502020204030204" pitchFamily="34" charset="0"/>
            </a:endParaRPr>
          </a:p>
          <a:p>
            <a:pPr marL="342900" indent="-342900">
              <a:buFont typeface="Wingdings" panose="05000000000000000000" pitchFamily="2" charset="2"/>
              <a:buChar char="q"/>
            </a:pPr>
            <a:r>
              <a:rPr lang="en-GB" sz="2000" dirty="0">
                <a:solidFill>
                  <a:srgbClr val="002060"/>
                </a:solidFill>
                <a:effectLst/>
                <a:latin typeface="Calibri" panose="020F0502020204030204" pitchFamily="34" charset="0"/>
                <a:ea typeface="Times New Roman" panose="02020603050405020304" pitchFamily="18" charset="0"/>
              </a:rPr>
              <a:t>Micro-teach </a:t>
            </a:r>
            <a:endParaRPr lang="en-GB" sz="2000" dirty="0">
              <a:solidFill>
                <a:srgbClr val="002060"/>
              </a:solidFill>
            </a:endParaRPr>
          </a:p>
        </p:txBody>
      </p:sp>
    </p:spTree>
    <p:extLst>
      <p:ext uri="{BB962C8B-B14F-4D97-AF65-F5344CB8AC3E}">
        <p14:creationId xmlns:p14="http://schemas.microsoft.com/office/powerpoint/2010/main" val="2974034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7F813C-FA8F-EE49-8CA8-931FEDAEB0DD}"/>
              </a:ext>
            </a:extLst>
          </p:cNvPr>
          <p:cNvSpPr>
            <a:spLocks noGrp="1"/>
          </p:cNvSpPr>
          <p:nvPr>
            <p:ph type="title"/>
          </p:nvPr>
        </p:nvSpPr>
        <p:spPr>
          <a:xfrm>
            <a:off x="838200" y="365125"/>
            <a:ext cx="10515600" cy="1306443"/>
          </a:xfrm>
        </p:spPr>
        <p:txBody>
          <a:bodyPr>
            <a:normAutofit/>
          </a:bodyPr>
          <a:lstStyle/>
          <a:p>
            <a:r>
              <a:rPr lang="en-US" sz="4000" b="1" dirty="0">
                <a:solidFill>
                  <a:srgbClr val="E8005A"/>
                </a:solidFill>
              </a:rPr>
              <a:t>The TRENT Model</a:t>
            </a:r>
          </a:p>
        </p:txBody>
      </p:sp>
      <p:sp>
        <p:nvSpPr>
          <p:cNvPr id="5" name="Content Placeholder 4">
            <a:extLst>
              <a:ext uri="{FF2B5EF4-FFF2-40B4-BE49-F238E27FC236}">
                <a16:creationId xmlns:a16="http://schemas.microsoft.com/office/drawing/2014/main" id="{4A39BD6E-2BC0-4FE4-811D-CE61EAED823D}"/>
              </a:ext>
            </a:extLst>
          </p:cNvPr>
          <p:cNvSpPr>
            <a:spLocks noGrp="1"/>
          </p:cNvSpPr>
          <p:nvPr>
            <p:ph idx="1"/>
          </p:nvPr>
        </p:nvSpPr>
        <p:spPr>
          <a:xfrm>
            <a:off x="766281" y="2176700"/>
            <a:ext cx="4152774" cy="3198438"/>
          </a:xfrm>
        </p:spPr>
        <p:txBody>
          <a:bodyPr>
            <a:normAutofit/>
          </a:bodyPr>
          <a:lstStyle/>
          <a:p>
            <a:r>
              <a:rPr lang="en-GB" b="1" dirty="0">
                <a:solidFill>
                  <a:srgbClr val="E8005A"/>
                </a:solidFill>
                <a:effectLst/>
                <a:latin typeface="Calibri Light" panose="020F0302020204030204" pitchFamily="34" charset="0"/>
                <a:ea typeface="Calibri" panose="020F0502020204030204" pitchFamily="34" charset="0"/>
              </a:rPr>
              <a:t>T</a:t>
            </a:r>
            <a:r>
              <a:rPr lang="en-GB" dirty="0">
                <a:solidFill>
                  <a:srgbClr val="002060"/>
                </a:solidFill>
                <a:effectLst/>
                <a:latin typeface="Calibri Light" panose="020F0302020204030204" pitchFamily="34" charset="0"/>
                <a:ea typeface="Calibri" panose="020F0502020204030204" pitchFamily="34" charset="0"/>
              </a:rPr>
              <a:t>raining</a:t>
            </a:r>
            <a:endParaRPr lang="en-GB" dirty="0">
              <a:effectLst/>
              <a:latin typeface="Calibri Light" panose="020F0302020204030204" pitchFamily="34" charset="0"/>
              <a:ea typeface="Calibri" panose="020F0502020204030204" pitchFamily="34" charset="0"/>
            </a:endParaRPr>
          </a:p>
          <a:p>
            <a:r>
              <a:rPr lang="en-GB" b="1" dirty="0">
                <a:solidFill>
                  <a:srgbClr val="E8005A"/>
                </a:solidFill>
                <a:effectLst/>
                <a:latin typeface="Calibri Light" panose="020F0302020204030204" pitchFamily="34" charset="0"/>
                <a:ea typeface="Calibri" panose="020F0502020204030204" pitchFamily="34" charset="0"/>
              </a:rPr>
              <a:t>R</a:t>
            </a:r>
            <a:r>
              <a:rPr lang="en-GB" dirty="0">
                <a:solidFill>
                  <a:srgbClr val="002060"/>
                </a:solidFill>
                <a:effectLst/>
                <a:latin typeface="Calibri Light" panose="020F0302020204030204" pitchFamily="34" charset="0"/>
                <a:ea typeface="Calibri" panose="020F0502020204030204" pitchFamily="34" charset="0"/>
              </a:rPr>
              <a:t>eflection</a:t>
            </a:r>
            <a:r>
              <a:rPr lang="en-GB" dirty="0">
                <a:effectLst/>
                <a:latin typeface="Calibri Light" panose="020F0302020204030204" pitchFamily="34" charset="0"/>
                <a:ea typeface="Calibri" panose="020F0502020204030204" pitchFamily="34" charset="0"/>
              </a:rPr>
              <a:t> </a:t>
            </a:r>
          </a:p>
          <a:p>
            <a:r>
              <a:rPr lang="en-GB" b="1" dirty="0">
                <a:solidFill>
                  <a:srgbClr val="E8005A"/>
                </a:solidFill>
                <a:effectLst/>
                <a:latin typeface="Calibri Light" panose="020F0302020204030204" pitchFamily="34" charset="0"/>
                <a:ea typeface="Calibri" panose="020F0502020204030204" pitchFamily="34" charset="0"/>
              </a:rPr>
              <a:t>E</a:t>
            </a:r>
            <a:r>
              <a:rPr lang="en-GB" dirty="0">
                <a:solidFill>
                  <a:srgbClr val="002060"/>
                </a:solidFill>
                <a:effectLst/>
                <a:latin typeface="Calibri Light" panose="020F0302020204030204" pitchFamily="34" charset="0"/>
                <a:ea typeface="Calibri" panose="020F0502020204030204" pitchFamily="34" charset="0"/>
              </a:rPr>
              <a:t>ducation</a:t>
            </a:r>
            <a:endParaRPr lang="en-GB" dirty="0">
              <a:effectLst/>
              <a:latin typeface="Calibri Light" panose="020F0302020204030204" pitchFamily="34" charset="0"/>
              <a:ea typeface="Calibri" panose="020F0502020204030204" pitchFamily="34" charset="0"/>
            </a:endParaRPr>
          </a:p>
          <a:p>
            <a:r>
              <a:rPr lang="en-GB" b="1" dirty="0">
                <a:solidFill>
                  <a:srgbClr val="E8005A"/>
                </a:solidFill>
                <a:effectLst/>
                <a:latin typeface="Calibri Light" panose="020F0302020204030204" pitchFamily="34" charset="0"/>
                <a:ea typeface="Calibri" panose="020F0502020204030204" pitchFamily="34" charset="0"/>
              </a:rPr>
              <a:t>N</a:t>
            </a:r>
            <a:r>
              <a:rPr lang="en-GB" dirty="0">
                <a:solidFill>
                  <a:srgbClr val="002060"/>
                </a:solidFill>
                <a:effectLst/>
                <a:latin typeface="Calibri Light" panose="020F0302020204030204" pitchFamily="34" charset="0"/>
                <a:ea typeface="Calibri" panose="020F0502020204030204" pitchFamily="34" charset="0"/>
              </a:rPr>
              <a:t>urturing</a:t>
            </a:r>
            <a:r>
              <a:rPr lang="en-GB" dirty="0">
                <a:effectLst/>
                <a:latin typeface="Calibri Light" panose="020F0302020204030204" pitchFamily="34" charset="0"/>
                <a:ea typeface="Calibri" panose="020F0502020204030204" pitchFamily="34" charset="0"/>
              </a:rPr>
              <a:t> </a:t>
            </a:r>
          </a:p>
          <a:p>
            <a:r>
              <a:rPr lang="en-GB" b="1" dirty="0">
                <a:solidFill>
                  <a:srgbClr val="E8005A"/>
                </a:solidFill>
                <a:effectLst/>
                <a:latin typeface="Calibri Light" panose="020F0302020204030204" pitchFamily="34" charset="0"/>
                <a:ea typeface="Calibri" panose="020F0502020204030204" pitchFamily="34" charset="0"/>
              </a:rPr>
              <a:t>T</a:t>
            </a:r>
            <a:r>
              <a:rPr lang="en-GB" dirty="0">
                <a:solidFill>
                  <a:srgbClr val="002060"/>
                </a:solidFill>
                <a:effectLst/>
                <a:latin typeface="Calibri Light" panose="020F0302020204030204" pitchFamily="34" charset="0"/>
                <a:ea typeface="Calibri" panose="020F0502020204030204" pitchFamily="34" charset="0"/>
              </a:rPr>
              <a:t>eaching</a:t>
            </a:r>
            <a:r>
              <a:rPr lang="en-GB" dirty="0">
                <a:effectLst/>
                <a:latin typeface="Calibri Light" panose="020F0302020204030204" pitchFamily="34" charset="0"/>
                <a:ea typeface="Calibri" panose="020F0502020204030204" pitchFamily="34" charset="0"/>
              </a:rPr>
              <a:t> </a:t>
            </a:r>
            <a:endParaRPr lang="en-GB" dirty="0"/>
          </a:p>
        </p:txBody>
      </p:sp>
      <p:pic>
        <p:nvPicPr>
          <p:cNvPr id="3" name="Picture 2">
            <a:extLst>
              <a:ext uri="{FF2B5EF4-FFF2-40B4-BE49-F238E27FC236}">
                <a16:creationId xmlns:a16="http://schemas.microsoft.com/office/drawing/2014/main" id="{B31E9F6B-B83A-4095-90C6-56B30B6B4798}"/>
              </a:ext>
            </a:extLst>
          </p:cNvPr>
          <p:cNvPicPr>
            <a:picLocks noChangeAspect="1"/>
          </p:cNvPicPr>
          <p:nvPr/>
        </p:nvPicPr>
        <p:blipFill rotWithShape="1">
          <a:blip r:embed="rId3"/>
          <a:srcRect r="3161" b="-2"/>
          <a:stretch/>
        </p:blipFill>
        <p:spPr>
          <a:xfrm>
            <a:off x="5183500" y="1904282"/>
            <a:ext cx="6170299" cy="4224808"/>
          </a:xfrm>
          <a:prstGeom prst="rect">
            <a:avLst/>
          </a:prstGeom>
        </p:spPr>
      </p:pic>
    </p:spTree>
    <p:extLst>
      <p:ext uri="{BB962C8B-B14F-4D97-AF65-F5344CB8AC3E}">
        <p14:creationId xmlns:p14="http://schemas.microsoft.com/office/powerpoint/2010/main" val="83751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813C-FA8F-EE49-8CA8-931FEDAEB0DD}"/>
              </a:ext>
            </a:extLst>
          </p:cNvPr>
          <p:cNvSpPr>
            <a:spLocks noGrp="1"/>
          </p:cNvSpPr>
          <p:nvPr>
            <p:ph type="title"/>
          </p:nvPr>
        </p:nvSpPr>
        <p:spPr/>
        <p:txBody>
          <a:bodyPr/>
          <a:lstStyle/>
          <a:p>
            <a:r>
              <a:rPr lang="en-US" b="1" dirty="0">
                <a:solidFill>
                  <a:srgbClr val="E8005A"/>
                </a:solidFill>
              </a:rPr>
              <a:t>Our Interns</a:t>
            </a:r>
          </a:p>
        </p:txBody>
      </p:sp>
      <p:sp>
        <p:nvSpPr>
          <p:cNvPr id="4" name="Text Placeholder 3">
            <a:extLst>
              <a:ext uri="{FF2B5EF4-FFF2-40B4-BE49-F238E27FC236}">
                <a16:creationId xmlns:a16="http://schemas.microsoft.com/office/drawing/2014/main" id="{70B0BEF1-88FE-4B25-936E-B3A4E69BF485}"/>
              </a:ext>
            </a:extLst>
          </p:cNvPr>
          <p:cNvSpPr>
            <a:spLocks noGrp="1"/>
          </p:cNvSpPr>
          <p:nvPr>
            <p:ph type="body" idx="1"/>
          </p:nvPr>
        </p:nvSpPr>
        <p:spPr/>
        <p:txBody>
          <a:bodyPr/>
          <a:lstStyle/>
          <a:p>
            <a:r>
              <a:rPr lang="en-GB" dirty="0">
                <a:solidFill>
                  <a:srgbClr val="E8005A"/>
                </a:solidFill>
              </a:rPr>
              <a:t>Their Journey</a:t>
            </a:r>
          </a:p>
        </p:txBody>
      </p:sp>
      <p:sp>
        <p:nvSpPr>
          <p:cNvPr id="3" name="Content Placeholder 2">
            <a:extLst>
              <a:ext uri="{FF2B5EF4-FFF2-40B4-BE49-F238E27FC236}">
                <a16:creationId xmlns:a16="http://schemas.microsoft.com/office/drawing/2014/main" id="{C0DE94A6-D1A9-484A-A207-750E09DE8847}"/>
              </a:ext>
            </a:extLst>
          </p:cNvPr>
          <p:cNvSpPr>
            <a:spLocks noGrp="1"/>
          </p:cNvSpPr>
          <p:nvPr>
            <p:ph sz="half" idx="2"/>
          </p:nvPr>
        </p:nvSpPr>
        <p:spPr>
          <a:xfrm>
            <a:off x="839789" y="2505075"/>
            <a:ext cx="4410306" cy="3684588"/>
          </a:xfrm>
        </p:spPr>
        <p:txBody>
          <a:bodyPr>
            <a:normAutofit fontScale="85000" lnSpcReduction="20000"/>
          </a:bodyPr>
          <a:lstStyle/>
          <a:p>
            <a:pPr marL="342900" indent="-342900">
              <a:buFont typeface="Wingdings" panose="05000000000000000000" pitchFamily="2" charset="2"/>
              <a:buChar char="q"/>
            </a:pPr>
            <a:r>
              <a:rPr lang="en-US" sz="2000" dirty="0">
                <a:solidFill>
                  <a:srgbClr val="E8005A"/>
                </a:solidFill>
                <a:latin typeface="Arial" panose="020B0604020202020204" pitchFamily="34" charset="0"/>
                <a:cs typeface="Arial" panose="020B0604020202020204" pitchFamily="34" charset="0"/>
              </a:rPr>
              <a:t> </a:t>
            </a:r>
            <a:r>
              <a:rPr lang="en-GB" dirty="0">
                <a:solidFill>
                  <a:srgbClr val="002060"/>
                </a:solidFill>
              </a:rPr>
              <a:t>2 Cohorts</a:t>
            </a:r>
          </a:p>
          <a:p>
            <a:pPr marL="342900" indent="-342900">
              <a:buFont typeface="Wingdings" panose="05000000000000000000" pitchFamily="2" charset="2"/>
              <a:buChar char="q"/>
            </a:pPr>
            <a:endParaRPr lang="en-GB" dirty="0">
              <a:solidFill>
                <a:srgbClr val="002060"/>
              </a:solidFill>
            </a:endParaRPr>
          </a:p>
          <a:p>
            <a:pPr marL="342900" indent="-342900">
              <a:buFont typeface="Wingdings" panose="05000000000000000000" pitchFamily="2" charset="2"/>
              <a:buChar char="q"/>
            </a:pPr>
            <a:r>
              <a:rPr lang="en-GB" dirty="0">
                <a:solidFill>
                  <a:srgbClr val="002060"/>
                </a:solidFill>
              </a:rPr>
              <a:t>10 interns</a:t>
            </a:r>
          </a:p>
          <a:p>
            <a:pPr marL="342900" indent="-342900">
              <a:buFont typeface="Wingdings" panose="05000000000000000000" pitchFamily="2" charset="2"/>
              <a:buChar char="q"/>
            </a:pPr>
            <a:endParaRPr lang="en-GB" dirty="0">
              <a:solidFill>
                <a:srgbClr val="002060"/>
              </a:solidFill>
            </a:endParaRPr>
          </a:p>
          <a:p>
            <a:pPr marL="342900" indent="-342900">
              <a:buFont typeface="Wingdings" panose="05000000000000000000" pitchFamily="2" charset="2"/>
              <a:buChar char="q"/>
            </a:pPr>
            <a:r>
              <a:rPr lang="en-GB" dirty="0">
                <a:solidFill>
                  <a:srgbClr val="002060"/>
                </a:solidFill>
              </a:rPr>
              <a:t>5 modules / mentors</a:t>
            </a:r>
          </a:p>
          <a:p>
            <a:pPr marL="342900" indent="-342900">
              <a:buFont typeface="Wingdings" panose="05000000000000000000" pitchFamily="2" charset="2"/>
              <a:buChar char="q"/>
            </a:pPr>
            <a:endParaRPr lang="en-GB" dirty="0">
              <a:solidFill>
                <a:srgbClr val="002060"/>
              </a:solidFill>
            </a:endParaRPr>
          </a:p>
          <a:p>
            <a:pPr marL="342900" indent="-342900">
              <a:buFont typeface="Wingdings" panose="05000000000000000000" pitchFamily="2" charset="2"/>
              <a:buChar char="q"/>
            </a:pPr>
            <a:r>
              <a:rPr lang="en-GB" dirty="0">
                <a:solidFill>
                  <a:srgbClr val="002060"/>
                </a:solidFill>
              </a:rPr>
              <a:t>150 students</a:t>
            </a:r>
          </a:p>
        </p:txBody>
      </p:sp>
      <p:sp>
        <p:nvSpPr>
          <p:cNvPr id="5" name="Text Placeholder 4">
            <a:extLst>
              <a:ext uri="{FF2B5EF4-FFF2-40B4-BE49-F238E27FC236}">
                <a16:creationId xmlns:a16="http://schemas.microsoft.com/office/drawing/2014/main" id="{26AD673E-58CC-4B33-99E3-F72C4F7AD592}"/>
              </a:ext>
            </a:extLst>
          </p:cNvPr>
          <p:cNvSpPr>
            <a:spLocks noGrp="1"/>
          </p:cNvSpPr>
          <p:nvPr>
            <p:ph type="body" sz="quarter" idx="3"/>
          </p:nvPr>
        </p:nvSpPr>
        <p:spPr>
          <a:xfrm>
            <a:off x="6259513" y="1023358"/>
            <a:ext cx="5183188" cy="823912"/>
          </a:xfrm>
        </p:spPr>
        <p:txBody>
          <a:bodyPr/>
          <a:lstStyle/>
          <a:p>
            <a:r>
              <a:rPr lang="en-GB" dirty="0">
                <a:solidFill>
                  <a:srgbClr val="E8005A"/>
                </a:solidFill>
              </a:rPr>
              <a:t>Outcomes – graduate attributes</a:t>
            </a:r>
          </a:p>
        </p:txBody>
      </p:sp>
      <p:sp>
        <p:nvSpPr>
          <p:cNvPr id="6" name="Content Placeholder 5">
            <a:extLst>
              <a:ext uri="{FF2B5EF4-FFF2-40B4-BE49-F238E27FC236}">
                <a16:creationId xmlns:a16="http://schemas.microsoft.com/office/drawing/2014/main" id="{19952877-0002-498B-A668-26779F19885D}"/>
              </a:ext>
            </a:extLst>
          </p:cNvPr>
          <p:cNvSpPr>
            <a:spLocks noGrp="1"/>
          </p:cNvSpPr>
          <p:nvPr>
            <p:ph sz="quarter" idx="4"/>
          </p:nvPr>
        </p:nvSpPr>
        <p:spPr>
          <a:xfrm>
            <a:off x="6172200" y="2348921"/>
            <a:ext cx="5183188" cy="3840742"/>
          </a:xfrm>
        </p:spPr>
        <p:txBody>
          <a:bodyPr>
            <a:normAutofit fontScale="85000" lnSpcReduction="20000"/>
          </a:bodyPr>
          <a:lstStyle/>
          <a:p>
            <a:pPr marL="457200" indent="-457200">
              <a:buFont typeface="Wingdings" panose="05000000000000000000" pitchFamily="2" charset="2"/>
              <a:buChar char="q"/>
            </a:pPr>
            <a:r>
              <a:rPr lang="en-GB" dirty="0">
                <a:solidFill>
                  <a:srgbClr val="002060"/>
                </a:solidFill>
              </a:rPr>
              <a:t>Confidence</a:t>
            </a:r>
          </a:p>
          <a:p>
            <a:pPr marL="457200" indent="-457200">
              <a:buFont typeface="Wingdings" panose="05000000000000000000" pitchFamily="2" charset="2"/>
              <a:buChar char="q"/>
            </a:pPr>
            <a:endParaRPr lang="en-GB" dirty="0">
              <a:solidFill>
                <a:srgbClr val="002060"/>
              </a:solidFill>
            </a:endParaRPr>
          </a:p>
          <a:p>
            <a:pPr marL="457200" indent="-457200">
              <a:buFont typeface="Wingdings" panose="05000000000000000000" pitchFamily="2" charset="2"/>
              <a:buChar char="q"/>
            </a:pPr>
            <a:r>
              <a:rPr lang="en-GB" dirty="0">
                <a:solidFill>
                  <a:srgbClr val="002060"/>
                </a:solidFill>
              </a:rPr>
              <a:t>Communication skills</a:t>
            </a:r>
          </a:p>
          <a:p>
            <a:pPr marL="457200" indent="-457200">
              <a:buFont typeface="Wingdings" panose="05000000000000000000" pitchFamily="2" charset="2"/>
              <a:buChar char="q"/>
            </a:pPr>
            <a:endParaRPr lang="en-GB" dirty="0">
              <a:solidFill>
                <a:srgbClr val="002060"/>
              </a:solidFill>
            </a:endParaRPr>
          </a:p>
          <a:p>
            <a:pPr marL="457200" indent="-457200">
              <a:buFont typeface="Wingdings" panose="05000000000000000000" pitchFamily="2" charset="2"/>
              <a:buChar char="q"/>
            </a:pPr>
            <a:r>
              <a:rPr lang="en-GB" dirty="0">
                <a:solidFill>
                  <a:srgbClr val="002060"/>
                </a:solidFill>
              </a:rPr>
              <a:t>Knowledge &amp; skills to support study</a:t>
            </a:r>
          </a:p>
          <a:p>
            <a:pPr marL="457200" indent="-457200">
              <a:buFont typeface="Wingdings" panose="05000000000000000000" pitchFamily="2" charset="2"/>
              <a:buChar char="q"/>
            </a:pPr>
            <a:endParaRPr lang="en-GB" dirty="0">
              <a:solidFill>
                <a:srgbClr val="002060"/>
              </a:solidFill>
            </a:endParaRPr>
          </a:p>
          <a:p>
            <a:pPr marL="457200" indent="-457200">
              <a:buFont typeface="Wingdings" panose="05000000000000000000" pitchFamily="2" charset="2"/>
              <a:buChar char="q"/>
            </a:pPr>
            <a:r>
              <a:rPr lang="en-GB" dirty="0">
                <a:solidFill>
                  <a:srgbClr val="002060"/>
                </a:solidFill>
              </a:rPr>
              <a:t>Insight</a:t>
            </a:r>
          </a:p>
          <a:p>
            <a:pPr marL="457200" indent="-457200">
              <a:buFont typeface="Wingdings" panose="05000000000000000000" pitchFamily="2" charset="2"/>
              <a:buChar char="q"/>
            </a:pPr>
            <a:endParaRPr lang="en-GB" dirty="0">
              <a:solidFill>
                <a:srgbClr val="002060"/>
              </a:solidFill>
            </a:endParaRPr>
          </a:p>
          <a:p>
            <a:pPr marL="457200" indent="-457200">
              <a:buFont typeface="Wingdings" panose="05000000000000000000" pitchFamily="2" charset="2"/>
              <a:buChar char="q"/>
            </a:pPr>
            <a:r>
              <a:rPr lang="en-GB" dirty="0">
                <a:solidFill>
                  <a:srgbClr val="002060"/>
                </a:solidFill>
              </a:rPr>
              <a:t>Job opportunities</a:t>
            </a:r>
          </a:p>
          <a:p>
            <a:endParaRPr lang="en-GB" dirty="0"/>
          </a:p>
        </p:txBody>
      </p:sp>
    </p:spTree>
    <p:extLst>
      <p:ext uri="{BB962C8B-B14F-4D97-AF65-F5344CB8AC3E}">
        <p14:creationId xmlns:p14="http://schemas.microsoft.com/office/powerpoint/2010/main" val="2589356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E03180-4D8B-4FE0-AC57-FE07EB1C11C0}"/>
              </a:ext>
            </a:extLst>
          </p:cNvPr>
          <p:cNvSpPr>
            <a:spLocks noGrp="1"/>
          </p:cNvSpPr>
          <p:nvPr>
            <p:ph type="title"/>
          </p:nvPr>
        </p:nvSpPr>
        <p:spPr>
          <a:xfrm>
            <a:off x="609600" y="795052"/>
            <a:ext cx="3613484" cy="4725821"/>
          </a:xfrm>
        </p:spPr>
        <p:txBody>
          <a:bodyPr/>
          <a:lstStyle/>
          <a:p>
            <a:pPr algn="ctr"/>
            <a:r>
              <a:rPr lang="en-GB" dirty="0">
                <a:solidFill>
                  <a:srgbClr val="E8005A"/>
                </a:solidFill>
              </a:rPr>
              <a:t>Student Voices</a:t>
            </a:r>
            <a:br>
              <a:rPr lang="en-GB" dirty="0"/>
            </a:br>
            <a:br>
              <a:rPr lang="en-GB" dirty="0"/>
            </a:br>
            <a:r>
              <a:rPr lang="en-GB" i="1" dirty="0"/>
              <a:t>Dani &amp; Monique </a:t>
            </a:r>
            <a:r>
              <a:rPr lang="en-GB" sz="2200" dirty="0"/>
              <a:t>(2020)</a:t>
            </a:r>
            <a:endParaRPr lang="en-GB" dirty="0"/>
          </a:p>
        </p:txBody>
      </p:sp>
      <p:pic>
        <p:nvPicPr>
          <p:cNvPr id="8" name="Dani 4">
            <a:hlinkClick r:id="" action="ppaction://media"/>
            <a:extLst>
              <a:ext uri="{FF2B5EF4-FFF2-40B4-BE49-F238E27FC236}">
                <a16:creationId xmlns:a16="http://schemas.microsoft.com/office/drawing/2014/main" id="{3A884C5E-6132-43DD-9BCD-A17B40458FC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55540" y="364505"/>
            <a:ext cx="3080920" cy="5786772"/>
          </a:xfrm>
          <a:prstGeom prst="rect">
            <a:avLst/>
          </a:prstGeom>
        </p:spPr>
      </p:pic>
      <p:pic>
        <p:nvPicPr>
          <p:cNvPr id="9" name="Monique 1">
            <a:hlinkClick r:id="" action="ppaction://media"/>
            <a:extLst>
              <a:ext uri="{FF2B5EF4-FFF2-40B4-BE49-F238E27FC236}">
                <a16:creationId xmlns:a16="http://schemas.microsoft.com/office/drawing/2014/main" id="{EDF0272F-8E2C-4E25-A2A6-C2918525F3E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426650" y="493295"/>
            <a:ext cx="3136053" cy="5570621"/>
          </a:xfrm>
          <a:prstGeom prst="rect">
            <a:avLst/>
          </a:prstGeom>
        </p:spPr>
      </p:pic>
    </p:spTree>
    <p:extLst>
      <p:ext uri="{BB962C8B-B14F-4D97-AF65-F5344CB8AC3E}">
        <p14:creationId xmlns:p14="http://schemas.microsoft.com/office/powerpoint/2010/main" val="348985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6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AAD430-6A39-4DE5-8A1C-454BDBA5F454}"/>
              </a:ext>
            </a:extLst>
          </p:cNvPr>
          <p:cNvSpPr>
            <a:spLocks noGrp="1"/>
          </p:cNvSpPr>
          <p:nvPr>
            <p:ph type="title"/>
          </p:nvPr>
        </p:nvSpPr>
        <p:spPr/>
        <p:txBody>
          <a:bodyPr/>
          <a:lstStyle/>
          <a:p>
            <a:r>
              <a:rPr lang="en-GB" dirty="0">
                <a:solidFill>
                  <a:srgbClr val="E8005A"/>
                </a:solidFill>
              </a:rPr>
              <a:t>Lecturer Perspective</a:t>
            </a:r>
          </a:p>
        </p:txBody>
      </p:sp>
      <p:sp>
        <p:nvSpPr>
          <p:cNvPr id="4" name="Text Placeholder 3">
            <a:extLst>
              <a:ext uri="{FF2B5EF4-FFF2-40B4-BE49-F238E27FC236}">
                <a16:creationId xmlns:a16="http://schemas.microsoft.com/office/drawing/2014/main" id="{F5067DEE-8C92-409D-9A2F-6A433F4AC108}"/>
              </a:ext>
            </a:extLst>
          </p:cNvPr>
          <p:cNvSpPr>
            <a:spLocks noGrp="1"/>
          </p:cNvSpPr>
          <p:nvPr>
            <p:ph type="body" idx="1"/>
          </p:nvPr>
        </p:nvSpPr>
        <p:spPr/>
        <p:txBody>
          <a:bodyPr/>
          <a:lstStyle/>
          <a:p>
            <a:r>
              <a:rPr lang="en-GB" dirty="0">
                <a:solidFill>
                  <a:srgbClr val="E8005A"/>
                </a:solidFill>
              </a:rPr>
              <a:t>Challenges</a:t>
            </a:r>
          </a:p>
        </p:txBody>
      </p:sp>
      <p:sp>
        <p:nvSpPr>
          <p:cNvPr id="5" name="Content Placeholder 4">
            <a:extLst>
              <a:ext uri="{FF2B5EF4-FFF2-40B4-BE49-F238E27FC236}">
                <a16:creationId xmlns:a16="http://schemas.microsoft.com/office/drawing/2014/main" id="{0725CD75-D17B-4A15-B5CE-0AD54FBD9C0B}"/>
              </a:ext>
            </a:extLst>
          </p:cNvPr>
          <p:cNvSpPr>
            <a:spLocks noGrp="1"/>
          </p:cNvSpPr>
          <p:nvPr>
            <p:ph sz="half" idx="2"/>
          </p:nvPr>
        </p:nvSpPr>
        <p:spPr>
          <a:xfrm>
            <a:off x="836612" y="3006726"/>
            <a:ext cx="5157787" cy="2671762"/>
          </a:xfrm>
        </p:spPr>
        <p:txBody>
          <a:bodyPr/>
          <a:lstStyle/>
          <a:p>
            <a:pPr marL="457200" indent="-457200">
              <a:buFont typeface="Wingdings" panose="05000000000000000000" pitchFamily="2" charset="2"/>
              <a:buChar char="q"/>
            </a:pPr>
            <a:r>
              <a:rPr lang="en-GB" dirty="0">
                <a:solidFill>
                  <a:srgbClr val="002060"/>
                </a:solidFill>
              </a:rPr>
              <a:t>Time </a:t>
            </a:r>
          </a:p>
          <a:p>
            <a:endParaRPr lang="en-GB" dirty="0">
              <a:solidFill>
                <a:srgbClr val="002060"/>
              </a:solidFill>
            </a:endParaRPr>
          </a:p>
          <a:p>
            <a:pPr marL="457200" indent="-457200">
              <a:buFont typeface="Wingdings" panose="05000000000000000000" pitchFamily="2" charset="2"/>
              <a:buChar char="q"/>
            </a:pPr>
            <a:r>
              <a:rPr lang="en-GB" dirty="0">
                <a:solidFill>
                  <a:srgbClr val="002060"/>
                </a:solidFill>
              </a:rPr>
              <a:t>Timetabling</a:t>
            </a:r>
          </a:p>
          <a:p>
            <a:pPr marL="457200" indent="-457200">
              <a:buFont typeface="Wingdings" panose="05000000000000000000" pitchFamily="2" charset="2"/>
              <a:buChar char="q"/>
            </a:pPr>
            <a:endParaRPr lang="en-GB" dirty="0"/>
          </a:p>
        </p:txBody>
      </p:sp>
      <p:sp>
        <p:nvSpPr>
          <p:cNvPr id="6" name="Text Placeholder 5">
            <a:extLst>
              <a:ext uri="{FF2B5EF4-FFF2-40B4-BE49-F238E27FC236}">
                <a16:creationId xmlns:a16="http://schemas.microsoft.com/office/drawing/2014/main" id="{287A879C-183B-4BC5-9563-0BE4BF012228}"/>
              </a:ext>
            </a:extLst>
          </p:cNvPr>
          <p:cNvSpPr>
            <a:spLocks noGrp="1"/>
          </p:cNvSpPr>
          <p:nvPr>
            <p:ph type="body" sz="quarter" idx="3"/>
          </p:nvPr>
        </p:nvSpPr>
        <p:spPr>
          <a:xfrm>
            <a:off x="7542881" y="1460500"/>
            <a:ext cx="3823620" cy="823912"/>
          </a:xfrm>
        </p:spPr>
        <p:txBody>
          <a:bodyPr/>
          <a:lstStyle/>
          <a:p>
            <a:r>
              <a:rPr lang="en-GB" dirty="0">
                <a:solidFill>
                  <a:srgbClr val="E8005A"/>
                </a:solidFill>
              </a:rPr>
              <a:t>Opportunities</a:t>
            </a:r>
          </a:p>
        </p:txBody>
      </p:sp>
      <p:sp>
        <p:nvSpPr>
          <p:cNvPr id="7" name="Content Placeholder 6">
            <a:extLst>
              <a:ext uri="{FF2B5EF4-FFF2-40B4-BE49-F238E27FC236}">
                <a16:creationId xmlns:a16="http://schemas.microsoft.com/office/drawing/2014/main" id="{463CA19A-581C-4DF7-BF42-BFD3800C3CCC}"/>
              </a:ext>
            </a:extLst>
          </p:cNvPr>
          <p:cNvSpPr>
            <a:spLocks noGrp="1"/>
          </p:cNvSpPr>
          <p:nvPr>
            <p:ph sz="quarter" idx="4"/>
          </p:nvPr>
        </p:nvSpPr>
        <p:spPr>
          <a:xfrm>
            <a:off x="7531768" y="2505075"/>
            <a:ext cx="3823620" cy="3684588"/>
          </a:xfrm>
        </p:spPr>
        <p:txBody>
          <a:body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rPr>
              <a:t>Insight</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rPr>
              <a:t>Reflection</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rPr>
              <a:t>Development</a:t>
            </a:r>
          </a:p>
          <a:p>
            <a:endParaRPr lang="en-GB" dirty="0"/>
          </a:p>
        </p:txBody>
      </p:sp>
      <p:pic>
        <p:nvPicPr>
          <p:cNvPr id="8" name="Picture 7">
            <a:extLst>
              <a:ext uri="{FF2B5EF4-FFF2-40B4-BE49-F238E27FC236}">
                <a16:creationId xmlns:a16="http://schemas.microsoft.com/office/drawing/2014/main" id="{8053AA5F-83A5-4DE1-9A83-5C07EB90ED36}"/>
              </a:ext>
            </a:extLst>
          </p:cNvPr>
          <p:cNvPicPr>
            <a:picLocks noChangeAspect="1"/>
          </p:cNvPicPr>
          <p:nvPr/>
        </p:nvPicPr>
        <p:blipFill>
          <a:blip r:embed="rId2"/>
          <a:stretch>
            <a:fillRect/>
          </a:stretch>
        </p:blipFill>
        <p:spPr>
          <a:xfrm>
            <a:off x="4006515" y="2478546"/>
            <a:ext cx="2298031" cy="3064041"/>
          </a:xfrm>
          <a:prstGeom prst="rect">
            <a:avLst/>
          </a:prstGeom>
        </p:spPr>
      </p:pic>
    </p:spTree>
    <p:extLst>
      <p:ext uri="{BB962C8B-B14F-4D97-AF65-F5344CB8AC3E}">
        <p14:creationId xmlns:p14="http://schemas.microsoft.com/office/powerpoint/2010/main" val="3768265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in a room&#10;&#10;Description automatically generated">
            <a:extLst>
              <a:ext uri="{FF2B5EF4-FFF2-40B4-BE49-F238E27FC236}">
                <a16:creationId xmlns:a16="http://schemas.microsoft.com/office/drawing/2014/main" id="{92CF6516-C07F-4088-8BB9-FEF7EF60480D}"/>
              </a:ext>
            </a:extLst>
          </p:cNvPr>
          <p:cNvPicPr>
            <a:picLocks noChangeAspect="1"/>
          </p:cNvPicPr>
          <p:nvPr/>
        </p:nvPicPr>
        <p:blipFill rotWithShape="1">
          <a:blip r:embed="rId3">
            <a:alphaModFix/>
          </a:blip>
          <a:srcRect l="22895" r="7178"/>
          <a:stretch/>
        </p:blipFill>
        <p:spPr>
          <a:xfrm>
            <a:off x="5797543" y="10"/>
            <a:ext cx="6394152" cy="6857990"/>
          </a:xfrm>
          <a:prstGeom prst="rect">
            <a:avLst/>
          </a:prstGeom>
        </p:spPr>
      </p:pic>
      <p:pic>
        <p:nvPicPr>
          <p:cNvPr id="21"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92C344CC-462C-44BE-9C2D-9B60B338C539}"/>
              </a:ext>
            </a:extLst>
          </p:cNvPr>
          <p:cNvSpPr>
            <a:spLocks noGrp="1"/>
          </p:cNvSpPr>
          <p:nvPr>
            <p:ph type="title"/>
          </p:nvPr>
        </p:nvSpPr>
        <p:spPr>
          <a:xfrm>
            <a:off x="804998" y="798445"/>
            <a:ext cx="4803636" cy="1311664"/>
          </a:xfrm>
        </p:spPr>
        <p:txBody>
          <a:bodyPr>
            <a:normAutofit/>
          </a:bodyPr>
          <a:lstStyle/>
          <a:p>
            <a:r>
              <a:rPr lang="en-GB" dirty="0">
                <a:solidFill>
                  <a:srgbClr val="E8005A"/>
                </a:solidFill>
              </a:rPr>
              <a:t>Next Steps</a:t>
            </a:r>
          </a:p>
        </p:txBody>
      </p:sp>
      <p:sp>
        <p:nvSpPr>
          <p:cNvPr id="7" name="Content Placeholder 6">
            <a:extLst>
              <a:ext uri="{FF2B5EF4-FFF2-40B4-BE49-F238E27FC236}">
                <a16:creationId xmlns:a16="http://schemas.microsoft.com/office/drawing/2014/main" id="{4194C50C-BDA2-4521-A903-34F566C40154}"/>
              </a:ext>
            </a:extLst>
          </p:cNvPr>
          <p:cNvSpPr>
            <a:spLocks noGrp="1"/>
          </p:cNvSpPr>
          <p:nvPr>
            <p:ph idx="1"/>
          </p:nvPr>
        </p:nvSpPr>
        <p:spPr>
          <a:xfrm>
            <a:off x="804997" y="2272143"/>
            <a:ext cx="4706803" cy="3788830"/>
          </a:xfrm>
        </p:spPr>
        <p:txBody>
          <a:bodyPr anchor="ctr">
            <a:normAutofit/>
          </a:bodyPr>
          <a:lstStyle/>
          <a:p>
            <a:pPr marL="342900" lvl="0" indent="-342900">
              <a:buSzPts val="1000"/>
              <a:buFont typeface="Wingdings" panose="05000000000000000000" pitchFamily="2" charset="2"/>
              <a:buChar char="q"/>
              <a:tabLst>
                <a:tab pos="457200" algn="l"/>
              </a:tabLst>
            </a:pPr>
            <a:r>
              <a:rPr lang="en-GB" sz="2000" dirty="0">
                <a:solidFill>
                  <a:srgbClr val="002060"/>
                </a:solidFill>
                <a:effectLst/>
                <a:latin typeface="Calibri" panose="020F0502020204030204" pitchFamily="34" charset="0"/>
                <a:ea typeface="Times New Roman" panose="02020603050405020304" pitchFamily="18" charset="0"/>
              </a:rPr>
              <a:t>Journal article publication 'The implementation of the TRENT model for course internships’ </a:t>
            </a:r>
          </a:p>
          <a:p>
            <a:pPr lvl="0">
              <a:buSzPts val="1000"/>
              <a:tabLst>
                <a:tab pos="457200" algn="l"/>
              </a:tabLst>
            </a:pPr>
            <a:endParaRPr lang="en-GB" sz="2000" dirty="0">
              <a:solidFill>
                <a:srgbClr val="002060"/>
              </a:solidFill>
              <a:effectLst/>
              <a:latin typeface="Calibri" panose="020F0502020204030204" pitchFamily="34" charset="0"/>
              <a:ea typeface="Calibri" panose="020F0502020204030204" pitchFamily="34" charset="0"/>
            </a:endParaRPr>
          </a:p>
          <a:p>
            <a:pPr marL="342900" lvl="0" indent="-342900">
              <a:buSzPts val="1000"/>
              <a:buFont typeface="Wingdings" panose="05000000000000000000" pitchFamily="2" charset="2"/>
              <a:buChar char="q"/>
              <a:tabLst>
                <a:tab pos="457200" algn="l"/>
              </a:tabLst>
            </a:pPr>
            <a:r>
              <a:rPr lang="en-GB" sz="2000" dirty="0">
                <a:solidFill>
                  <a:srgbClr val="002060"/>
                </a:solidFill>
                <a:effectLst/>
                <a:latin typeface="Calibri" panose="020F0502020204030204" pitchFamily="34" charset="0"/>
                <a:ea typeface="Times New Roman" panose="02020603050405020304" pitchFamily="18" charset="0"/>
              </a:rPr>
              <a:t>Dissemination of the TRENT model to other NTU courses, departments and external Universities </a:t>
            </a:r>
          </a:p>
          <a:p>
            <a:pPr lvl="0">
              <a:buSzPts val="1000"/>
              <a:tabLst>
                <a:tab pos="457200" algn="l"/>
              </a:tabLst>
            </a:pPr>
            <a:endParaRPr lang="en-GB" sz="2000" dirty="0">
              <a:solidFill>
                <a:srgbClr val="002060"/>
              </a:solidFill>
              <a:effectLst/>
              <a:latin typeface="Calibri" panose="020F0502020204030204" pitchFamily="34" charset="0"/>
              <a:ea typeface="Calibri" panose="020F0502020204030204" pitchFamily="34" charset="0"/>
            </a:endParaRPr>
          </a:p>
          <a:p>
            <a:pPr marL="342900" lvl="0" indent="-342900">
              <a:buSzPts val="1000"/>
              <a:buFont typeface="Wingdings" panose="05000000000000000000" pitchFamily="2" charset="2"/>
              <a:buChar char="q"/>
              <a:tabLst>
                <a:tab pos="457200" algn="l"/>
              </a:tabLst>
            </a:pPr>
            <a:r>
              <a:rPr lang="en-GB" sz="2000" dirty="0">
                <a:solidFill>
                  <a:srgbClr val="002060"/>
                </a:solidFill>
                <a:effectLst/>
                <a:latin typeface="Calibri" panose="020F0502020204030204" pitchFamily="34" charset="0"/>
                <a:ea typeface="Times New Roman" panose="02020603050405020304" pitchFamily="18" charset="0"/>
              </a:rPr>
              <a:t>Development of an online course internship to take place in October/November 2020</a:t>
            </a:r>
            <a:endParaRPr lang="en-GB" sz="2000" dirty="0">
              <a:solidFill>
                <a:srgbClr val="002060"/>
              </a:solidFill>
              <a:effectLst/>
              <a:latin typeface="Calibri" panose="020F0502020204030204" pitchFamily="34" charset="0"/>
              <a:ea typeface="Calibri" panose="020F0502020204030204" pitchFamily="34" charset="0"/>
            </a:endParaRPr>
          </a:p>
          <a:p>
            <a:endParaRPr lang="en-GB" sz="2000" dirty="0">
              <a:solidFill>
                <a:srgbClr val="000000"/>
              </a:solidFill>
            </a:endParaRPr>
          </a:p>
        </p:txBody>
      </p:sp>
    </p:spTree>
    <p:extLst>
      <p:ext uri="{BB962C8B-B14F-4D97-AF65-F5344CB8AC3E}">
        <p14:creationId xmlns:p14="http://schemas.microsoft.com/office/powerpoint/2010/main" val="387664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841</Words>
  <Application>Microsoft Office PowerPoint</Application>
  <PresentationFormat>Widescreen</PresentationFormat>
  <Paragraphs>91</Paragraphs>
  <Slides>11</Slides>
  <Notes>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System Font Regular</vt:lpstr>
      <vt:lpstr>Arial</vt:lpstr>
      <vt:lpstr>Calibri</vt:lpstr>
      <vt:lpstr>Calibri Light</vt:lpstr>
      <vt:lpstr>Cambria</vt:lpstr>
      <vt:lpstr>Wingdings</vt:lpstr>
      <vt:lpstr>Office Theme</vt:lpstr>
      <vt:lpstr>PowerPoint Presentation</vt:lpstr>
      <vt:lpstr>Introduction to the Internship</vt:lpstr>
      <vt:lpstr>PowerPoint Presentation</vt:lpstr>
      <vt:lpstr>The Internship</vt:lpstr>
      <vt:lpstr>The TRENT Model</vt:lpstr>
      <vt:lpstr>Our Interns</vt:lpstr>
      <vt:lpstr>Student Voices  Dani &amp; Monique (2020)</vt:lpstr>
      <vt:lpstr>Lecturer Perspective</vt:lpstr>
      <vt:lpstr>Next Steps</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Ellidge, Dolores</dc:creator>
  <cp:lastModifiedBy>Silvester, Jeremy</cp:lastModifiedBy>
  <cp:revision>3</cp:revision>
  <dcterms:created xsi:type="dcterms:W3CDTF">2020-09-10T10:09:04Z</dcterms:created>
  <dcterms:modified xsi:type="dcterms:W3CDTF">2025-12-12T08:39:15Z</dcterms:modified>
</cp:coreProperties>
</file>