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1" r:id="rId5"/>
    <p:sldId id="263" r:id="rId6"/>
    <p:sldId id="260" r:id="rId7"/>
    <p:sldId id="264" r:id="rId8"/>
    <p:sldId id="265" r:id="rId9"/>
    <p:sldId id="262" r:id="rId10"/>
    <p:sldId id="274" r:id="rId11"/>
    <p:sldId id="273" r:id="rId12"/>
    <p:sldId id="259" r:id="rId13"/>
    <p:sldId id="277" r:id="rId14"/>
    <p:sldId id="275" r:id="rId15"/>
    <p:sldId id="267" r:id="rId16"/>
    <p:sldId id="270" r:id="rId17"/>
    <p:sldId id="266" r:id="rId18"/>
    <p:sldId id="271" r:id="rId19"/>
    <p:sldId id="268" r:id="rId20"/>
    <p:sldId id="276" r:id="rId21"/>
    <p:sldId id="285" r:id="rId22"/>
    <p:sldId id="287" r:id="rId23"/>
    <p:sldId id="278" r:id="rId24"/>
    <p:sldId id="279" r:id="rId25"/>
    <p:sldId id="280" r:id="rId26"/>
    <p:sldId id="281" r:id="rId27"/>
    <p:sldId id="283" r:id="rId28"/>
    <p:sldId id="282" r:id="rId29"/>
    <p:sldId id="28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1" autoAdjust="0"/>
    <p:restoredTop sz="94660"/>
  </p:normalViewPr>
  <p:slideViewPr>
    <p:cSldViewPr snapToGrid="0">
      <p:cViewPr varScale="1">
        <p:scale>
          <a:sx n="59" d="100"/>
          <a:sy n="59" d="100"/>
        </p:scale>
        <p:origin x="77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3FC3F-A194-835D-E4C2-F2B53BEB6F9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8898B22-D616-8936-C795-AC1F16F266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19CD7D00-8603-1C0A-901A-3D9BCB2A5100}"/>
              </a:ext>
            </a:extLst>
          </p:cNvPr>
          <p:cNvSpPr>
            <a:spLocks noGrp="1"/>
          </p:cNvSpPr>
          <p:nvPr>
            <p:ph type="dt" sz="half" idx="10"/>
          </p:nvPr>
        </p:nvSpPr>
        <p:spPr/>
        <p:txBody>
          <a:bodyPr/>
          <a:lstStyle/>
          <a:p>
            <a:fld id="{3BF6BDEF-950B-476E-B732-24FD882E8339}" type="datetimeFigureOut">
              <a:rPr lang="en-GB" smtClean="0"/>
              <a:t>16/01/2026</a:t>
            </a:fld>
            <a:endParaRPr lang="en-GB"/>
          </a:p>
        </p:txBody>
      </p:sp>
      <p:sp>
        <p:nvSpPr>
          <p:cNvPr id="5" name="Footer Placeholder 4">
            <a:extLst>
              <a:ext uri="{FF2B5EF4-FFF2-40B4-BE49-F238E27FC236}">
                <a16:creationId xmlns:a16="http://schemas.microsoft.com/office/drawing/2014/main" id="{A885C684-839A-E513-8D7D-7EE02AEA85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E0CB01-6603-C865-D69C-0C88DE3B0238}"/>
              </a:ext>
            </a:extLst>
          </p:cNvPr>
          <p:cNvSpPr>
            <a:spLocks noGrp="1"/>
          </p:cNvSpPr>
          <p:nvPr>
            <p:ph type="sldNum" sz="quarter" idx="12"/>
          </p:nvPr>
        </p:nvSpPr>
        <p:spPr/>
        <p:txBody>
          <a:bodyPr/>
          <a:lstStyle/>
          <a:p>
            <a:fld id="{ED735B8C-F119-41A9-B501-D3F8912BF0F9}" type="slidenum">
              <a:rPr lang="en-GB" smtClean="0"/>
              <a:t>‹#›</a:t>
            </a:fld>
            <a:endParaRPr lang="en-GB"/>
          </a:p>
        </p:txBody>
      </p:sp>
    </p:spTree>
    <p:extLst>
      <p:ext uri="{BB962C8B-B14F-4D97-AF65-F5344CB8AC3E}">
        <p14:creationId xmlns:p14="http://schemas.microsoft.com/office/powerpoint/2010/main" val="2818884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A28A8-FDF9-620A-CFF5-6C4FAFB18A99}"/>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DECF7865-B0FD-0804-3573-BCF72AB6D09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91A7AC5-8895-7955-F16A-3E537E2278B4}"/>
              </a:ext>
            </a:extLst>
          </p:cNvPr>
          <p:cNvSpPr>
            <a:spLocks noGrp="1"/>
          </p:cNvSpPr>
          <p:nvPr>
            <p:ph type="dt" sz="half" idx="10"/>
          </p:nvPr>
        </p:nvSpPr>
        <p:spPr/>
        <p:txBody>
          <a:bodyPr/>
          <a:lstStyle/>
          <a:p>
            <a:fld id="{3BF6BDEF-950B-476E-B732-24FD882E8339}" type="datetimeFigureOut">
              <a:rPr lang="en-GB" smtClean="0"/>
              <a:t>16/01/2026</a:t>
            </a:fld>
            <a:endParaRPr lang="en-GB"/>
          </a:p>
        </p:txBody>
      </p:sp>
      <p:sp>
        <p:nvSpPr>
          <p:cNvPr id="5" name="Footer Placeholder 4">
            <a:extLst>
              <a:ext uri="{FF2B5EF4-FFF2-40B4-BE49-F238E27FC236}">
                <a16:creationId xmlns:a16="http://schemas.microsoft.com/office/drawing/2014/main" id="{05FAC809-92CE-30E5-C868-479AE7EDA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264F34-CC04-FE1D-C70A-E83C9A8D947D}"/>
              </a:ext>
            </a:extLst>
          </p:cNvPr>
          <p:cNvSpPr>
            <a:spLocks noGrp="1"/>
          </p:cNvSpPr>
          <p:nvPr>
            <p:ph type="sldNum" sz="quarter" idx="12"/>
          </p:nvPr>
        </p:nvSpPr>
        <p:spPr/>
        <p:txBody>
          <a:bodyPr/>
          <a:lstStyle/>
          <a:p>
            <a:fld id="{ED735B8C-F119-41A9-B501-D3F8912BF0F9}" type="slidenum">
              <a:rPr lang="en-GB" smtClean="0"/>
              <a:t>‹#›</a:t>
            </a:fld>
            <a:endParaRPr lang="en-GB"/>
          </a:p>
        </p:txBody>
      </p:sp>
    </p:spTree>
    <p:extLst>
      <p:ext uri="{BB962C8B-B14F-4D97-AF65-F5344CB8AC3E}">
        <p14:creationId xmlns:p14="http://schemas.microsoft.com/office/powerpoint/2010/main" val="3139794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25D1CF-B9AE-3B06-9DD8-6EABD4F6A0C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ACBFBB0F-4140-3569-42F9-0307713177A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4B34763-2E4E-986C-A366-7637C7BB3098}"/>
              </a:ext>
            </a:extLst>
          </p:cNvPr>
          <p:cNvSpPr>
            <a:spLocks noGrp="1"/>
          </p:cNvSpPr>
          <p:nvPr>
            <p:ph type="dt" sz="half" idx="10"/>
          </p:nvPr>
        </p:nvSpPr>
        <p:spPr/>
        <p:txBody>
          <a:bodyPr/>
          <a:lstStyle/>
          <a:p>
            <a:fld id="{3BF6BDEF-950B-476E-B732-24FD882E8339}" type="datetimeFigureOut">
              <a:rPr lang="en-GB" smtClean="0"/>
              <a:t>16/01/2026</a:t>
            </a:fld>
            <a:endParaRPr lang="en-GB"/>
          </a:p>
        </p:txBody>
      </p:sp>
      <p:sp>
        <p:nvSpPr>
          <p:cNvPr id="5" name="Footer Placeholder 4">
            <a:extLst>
              <a:ext uri="{FF2B5EF4-FFF2-40B4-BE49-F238E27FC236}">
                <a16:creationId xmlns:a16="http://schemas.microsoft.com/office/drawing/2014/main" id="{72D1CE04-95AC-7C35-87F3-96F8033035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737921-F932-3078-92EF-4EDD43871CF4}"/>
              </a:ext>
            </a:extLst>
          </p:cNvPr>
          <p:cNvSpPr>
            <a:spLocks noGrp="1"/>
          </p:cNvSpPr>
          <p:nvPr>
            <p:ph type="sldNum" sz="quarter" idx="12"/>
          </p:nvPr>
        </p:nvSpPr>
        <p:spPr/>
        <p:txBody>
          <a:bodyPr/>
          <a:lstStyle/>
          <a:p>
            <a:fld id="{ED735B8C-F119-41A9-B501-D3F8912BF0F9}" type="slidenum">
              <a:rPr lang="en-GB" smtClean="0"/>
              <a:t>‹#›</a:t>
            </a:fld>
            <a:endParaRPr lang="en-GB"/>
          </a:p>
        </p:txBody>
      </p:sp>
    </p:spTree>
    <p:extLst>
      <p:ext uri="{BB962C8B-B14F-4D97-AF65-F5344CB8AC3E}">
        <p14:creationId xmlns:p14="http://schemas.microsoft.com/office/powerpoint/2010/main" val="3683963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BE59F-1C54-4FAA-5623-DC1E33367CA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F03F88B-B3E3-BE07-8AF0-F24FFA91A1D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E23C8BA-01CB-3EDA-41A7-4B93302B5AC0}"/>
              </a:ext>
            </a:extLst>
          </p:cNvPr>
          <p:cNvSpPr>
            <a:spLocks noGrp="1"/>
          </p:cNvSpPr>
          <p:nvPr>
            <p:ph type="dt" sz="half" idx="10"/>
          </p:nvPr>
        </p:nvSpPr>
        <p:spPr/>
        <p:txBody>
          <a:bodyPr/>
          <a:lstStyle/>
          <a:p>
            <a:fld id="{3BF6BDEF-950B-476E-B732-24FD882E8339}" type="datetimeFigureOut">
              <a:rPr lang="en-GB" smtClean="0"/>
              <a:t>16/01/2026</a:t>
            </a:fld>
            <a:endParaRPr lang="en-GB"/>
          </a:p>
        </p:txBody>
      </p:sp>
      <p:sp>
        <p:nvSpPr>
          <p:cNvPr id="5" name="Footer Placeholder 4">
            <a:extLst>
              <a:ext uri="{FF2B5EF4-FFF2-40B4-BE49-F238E27FC236}">
                <a16:creationId xmlns:a16="http://schemas.microsoft.com/office/drawing/2014/main" id="{C45B1B01-BA08-39E2-A075-D08213D46E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F9E4F0-EF48-73B9-ED47-382EE06D125C}"/>
              </a:ext>
            </a:extLst>
          </p:cNvPr>
          <p:cNvSpPr>
            <a:spLocks noGrp="1"/>
          </p:cNvSpPr>
          <p:nvPr>
            <p:ph type="sldNum" sz="quarter" idx="12"/>
          </p:nvPr>
        </p:nvSpPr>
        <p:spPr/>
        <p:txBody>
          <a:bodyPr/>
          <a:lstStyle/>
          <a:p>
            <a:fld id="{ED735B8C-F119-41A9-B501-D3F8912BF0F9}" type="slidenum">
              <a:rPr lang="en-GB" smtClean="0"/>
              <a:t>‹#›</a:t>
            </a:fld>
            <a:endParaRPr lang="en-GB"/>
          </a:p>
        </p:txBody>
      </p:sp>
    </p:spTree>
    <p:extLst>
      <p:ext uri="{BB962C8B-B14F-4D97-AF65-F5344CB8AC3E}">
        <p14:creationId xmlns:p14="http://schemas.microsoft.com/office/powerpoint/2010/main" val="609669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878BE-3ED8-42DE-3751-1A941A35E0F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CA346FED-54BA-6C90-741D-816A34E8392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9C1CE96-78C4-2A81-90B6-3E5FF1B7BDB5}"/>
              </a:ext>
            </a:extLst>
          </p:cNvPr>
          <p:cNvSpPr>
            <a:spLocks noGrp="1"/>
          </p:cNvSpPr>
          <p:nvPr>
            <p:ph type="dt" sz="half" idx="10"/>
          </p:nvPr>
        </p:nvSpPr>
        <p:spPr/>
        <p:txBody>
          <a:bodyPr/>
          <a:lstStyle/>
          <a:p>
            <a:fld id="{3BF6BDEF-950B-476E-B732-24FD882E8339}" type="datetimeFigureOut">
              <a:rPr lang="en-GB" smtClean="0"/>
              <a:t>16/01/2026</a:t>
            </a:fld>
            <a:endParaRPr lang="en-GB"/>
          </a:p>
        </p:txBody>
      </p:sp>
      <p:sp>
        <p:nvSpPr>
          <p:cNvPr id="5" name="Footer Placeholder 4">
            <a:extLst>
              <a:ext uri="{FF2B5EF4-FFF2-40B4-BE49-F238E27FC236}">
                <a16:creationId xmlns:a16="http://schemas.microsoft.com/office/drawing/2014/main" id="{4EBE848A-B55E-DB19-E173-B4EE997281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A942F4-646D-2921-A1B3-E205B258AB40}"/>
              </a:ext>
            </a:extLst>
          </p:cNvPr>
          <p:cNvSpPr>
            <a:spLocks noGrp="1"/>
          </p:cNvSpPr>
          <p:nvPr>
            <p:ph type="sldNum" sz="quarter" idx="12"/>
          </p:nvPr>
        </p:nvSpPr>
        <p:spPr/>
        <p:txBody>
          <a:bodyPr/>
          <a:lstStyle/>
          <a:p>
            <a:fld id="{ED735B8C-F119-41A9-B501-D3F8912BF0F9}" type="slidenum">
              <a:rPr lang="en-GB" smtClean="0"/>
              <a:t>‹#›</a:t>
            </a:fld>
            <a:endParaRPr lang="en-GB"/>
          </a:p>
        </p:txBody>
      </p:sp>
    </p:spTree>
    <p:extLst>
      <p:ext uri="{BB962C8B-B14F-4D97-AF65-F5344CB8AC3E}">
        <p14:creationId xmlns:p14="http://schemas.microsoft.com/office/powerpoint/2010/main" val="3638742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54D4-1D3F-599D-16E1-89E5B317762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94CC5D8-EAB9-DC64-B1CC-E863B3CB818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153297B5-ABD5-5375-E8F4-6C1BCEFBC49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26BA042-FAF3-E03B-BBB3-BB1C53D125EC}"/>
              </a:ext>
            </a:extLst>
          </p:cNvPr>
          <p:cNvSpPr>
            <a:spLocks noGrp="1"/>
          </p:cNvSpPr>
          <p:nvPr>
            <p:ph type="dt" sz="half" idx="10"/>
          </p:nvPr>
        </p:nvSpPr>
        <p:spPr/>
        <p:txBody>
          <a:bodyPr/>
          <a:lstStyle/>
          <a:p>
            <a:fld id="{3BF6BDEF-950B-476E-B732-24FD882E8339}" type="datetimeFigureOut">
              <a:rPr lang="en-GB" smtClean="0"/>
              <a:t>16/01/2026</a:t>
            </a:fld>
            <a:endParaRPr lang="en-GB"/>
          </a:p>
        </p:txBody>
      </p:sp>
      <p:sp>
        <p:nvSpPr>
          <p:cNvPr id="6" name="Footer Placeholder 5">
            <a:extLst>
              <a:ext uri="{FF2B5EF4-FFF2-40B4-BE49-F238E27FC236}">
                <a16:creationId xmlns:a16="http://schemas.microsoft.com/office/drawing/2014/main" id="{993450D0-AA44-1BBA-0FC1-2115D34B47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1984C80-B827-63FF-5FE1-68DCCC6C1297}"/>
              </a:ext>
            </a:extLst>
          </p:cNvPr>
          <p:cNvSpPr>
            <a:spLocks noGrp="1"/>
          </p:cNvSpPr>
          <p:nvPr>
            <p:ph type="sldNum" sz="quarter" idx="12"/>
          </p:nvPr>
        </p:nvSpPr>
        <p:spPr/>
        <p:txBody>
          <a:bodyPr/>
          <a:lstStyle/>
          <a:p>
            <a:fld id="{ED735B8C-F119-41A9-B501-D3F8912BF0F9}" type="slidenum">
              <a:rPr lang="en-GB" smtClean="0"/>
              <a:t>‹#›</a:t>
            </a:fld>
            <a:endParaRPr lang="en-GB"/>
          </a:p>
        </p:txBody>
      </p:sp>
    </p:spTree>
    <p:extLst>
      <p:ext uri="{BB962C8B-B14F-4D97-AF65-F5344CB8AC3E}">
        <p14:creationId xmlns:p14="http://schemas.microsoft.com/office/powerpoint/2010/main" val="1620512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5FA6A-C5D4-0E0E-F739-F7967E27CCC5}"/>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2B4EDD35-FF16-74EA-B924-2B393D4DF0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EB284EA-5D84-F55A-08B3-17C59B3A3ED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9D78AB7-24EE-F02B-E033-94728FDC00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F8008D9-8EE5-F0C1-3D80-8716AA218E8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A7EB74F0-02E4-33B4-0403-40C9697823D8}"/>
              </a:ext>
            </a:extLst>
          </p:cNvPr>
          <p:cNvSpPr>
            <a:spLocks noGrp="1"/>
          </p:cNvSpPr>
          <p:nvPr>
            <p:ph type="dt" sz="half" idx="10"/>
          </p:nvPr>
        </p:nvSpPr>
        <p:spPr/>
        <p:txBody>
          <a:bodyPr/>
          <a:lstStyle/>
          <a:p>
            <a:fld id="{3BF6BDEF-950B-476E-B732-24FD882E8339}" type="datetimeFigureOut">
              <a:rPr lang="en-GB" smtClean="0"/>
              <a:t>16/01/2026</a:t>
            </a:fld>
            <a:endParaRPr lang="en-GB"/>
          </a:p>
        </p:txBody>
      </p:sp>
      <p:sp>
        <p:nvSpPr>
          <p:cNvPr id="8" name="Footer Placeholder 7">
            <a:extLst>
              <a:ext uri="{FF2B5EF4-FFF2-40B4-BE49-F238E27FC236}">
                <a16:creationId xmlns:a16="http://schemas.microsoft.com/office/drawing/2014/main" id="{0890317A-2A11-F649-DCC6-C719354058C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CBE741-746E-5F10-0C0D-CD75BC399150}"/>
              </a:ext>
            </a:extLst>
          </p:cNvPr>
          <p:cNvSpPr>
            <a:spLocks noGrp="1"/>
          </p:cNvSpPr>
          <p:nvPr>
            <p:ph type="sldNum" sz="quarter" idx="12"/>
          </p:nvPr>
        </p:nvSpPr>
        <p:spPr/>
        <p:txBody>
          <a:bodyPr/>
          <a:lstStyle/>
          <a:p>
            <a:fld id="{ED735B8C-F119-41A9-B501-D3F8912BF0F9}" type="slidenum">
              <a:rPr lang="en-GB" smtClean="0"/>
              <a:t>‹#›</a:t>
            </a:fld>
            <a:endParaRPr lang="en-GB"/>
          </a:p>
        </p:txBody>
      </p:sp>
    </p:spTree>
    <p:extLst>
      <p:ext uri="{BB962C8B-B14F-4D97-AF65-F5344CB8AC3E}">
        <p14:creationId xmlns:p14="http://schemas.microsoft.com/office/powerpoint/2010/main" val="3464783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CEB68-D8A2-D183-56EF-F6D53BA6D92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E225CED8-BE52-5C8A-CA95-25FC883256FF}"/>
              </a:ext>
            </a:extLst>
          </p:cNvPr>
          <p:cNvSpPr>
            <a:spLocks noGrp="1"/>
          </p:cNvSpPr>
          <p:nvPr>
            <p:ph type="dt" sz="half" idx="10"/>
          </p:nvPr>
        </p:nvSpPr>
        <p:spPr/>
        <p:txBody>
          <a:bodyPr/>
          <a:lstStyle/>
          <a:p>
            <a:fld id="{3BF6BDEF-950B-476E-B732-24FD882E8339}" type="datetimeFigureOut">
              <a:rPr lang="en-GB" smtClean="0"/>
              <a:t>16/01/2026</a:t>
            </a:fld>
            <a:endParaRPr lang="en-GB"/>
          </a:p>
        </p:txBody>
      </p:sp>
      <p:sp>
        <p:nvSpPr>
          <p:cNvPr id="4" name="Footer Placeholder 3">
            <a:extLst>
              <a:ext uri="{FF2B5EF4-FFF2-40B4-BE49-F238E27FC236}">
                <a16:creationId xmlns:a16="http://schemas.microsoft.com/office/drawing/2014/main" id="{A5439D4B-BD60-4C12-67B2-E327310A7C5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B46D5F1-1D1C-76CE-C5D7-9BEE6D28C4A7}"/>
              </a:ext>
            </a:extLst>
          </p:cNvPr>
          <p:cNvSpPr>
            <a:spLocks noGrp="1"/>
          </p:cNvSpPr>
          <p:nvPr>
            <p:ph type="sldNum" sz="quarter" idx="12"/>
          </p:nvPr>
        </p:nvSpPr>
        <p:spPr/>
        <p:txBody>
          <a:bodyPr/>
          <a:lstStyle/>
          <a:p>
            <a:fld id="{ED735B8C-F119-41A9-B501-D3F8912BF0F9}" type="slidenum">
              <a:rPr lang="en-GB" smtClean="0"/>
              <a:t>‹#›</a:t>
            </a:fld>
            <a:endParaRPr lang="en-GB"/>
          </a:p>
        </p:txBody>
      </p:sp>
    </p:spTree>
    <p:extLst>
      <p:ext uri="{BB962C8B-B14F-4D97-AF65-F5344CB8AC3E}">
        <p14:creationId xmlns:p14="http://schemas.microsoft.com/office/powerpoint/2010/main" val="2213099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FB399D-9424-42A6-44BF-5042C7BD96F4}"/>
              </a:ext>
            </a:extLst>
          </p:cNvPr>
          <p:cNvSpPr>
            <a:spLocks noGrp="1"/>
          </p:cNvSpPr>
          <p:nvPr>
            <p:ph type="dt" sz="half" idx="10"/>
          </p:nvPr>
        </p:nvSpPr>
        <p:spPr/>
        <p:txBody>
          <a:bodyPr/>
          <a:lstStyle/>
          <a:p>
            <a:fld id="{3BF6BDEF-950B-476E-B732-24FD882E8339}" type="datetimeFigureOut">
              <a:rPr lang="en-GB" smtClean="0"/>
              <a:t>16/01/2026</a:t>
            </a:fld>
            <a:endParaRPr lang="en-GB"/>
          </a:p>
        </p:txBody>
      </p:sp>
      <p:sp>
        <p:nvSpPr>
          <p:cNvPr id="3" name="Footer Placeholder 2">
            <a:extLst>
              <a:ext uri="{FF2B5EF4-FFF2-40B4-BE49-F238E27FC236}">
                <a16:creationId xmlns:a16="http://schemas.microsoft.com/office/drawing/2014/main" id="{13D1E039-A125-7537-44E6-E65E28FF7C6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CF8AC77-83D9-5EC3-EA81-E4715ECE0363}"/>
              </a:ext>
            </a:extLst>
          </p:cNvPr>
          <p:cNvSpPr>
            <a:spLocks noGrp="1"/>
          </p:cNvSpPr>
          <p:nvPr>
            <p:ph type="sldNum" sz="quarter" idx="12"/>
          </p:nvPr>
        </p:nvSpPr>
        <p:spPr/>
        <p:txBody>
          <a:bodyPr/>
          <a:lstStyle/>
          <a:p>
            <a:fld id="{ED735B8C-F119-41A9-B501-D3F8912BF0F9}" type="slidenum">
              <a:rPr lang="en-GB" smtClean="0"/>
              <a:t>‹#›</a:t>
            </a:fld>
            <a:endParaRPr lang="en-GB"/>
          </a:p>
        </p:txBody>
      </p:sp>
    </p:spTree>
    <p:extLst>
      <p:ext uri="{BB962C8B-B14F-4D97-AF65-F5344CB8AC3E}">
        <p14:creationId xmlns:p14="http://schemas.microsoft.com/office/powerpoint/2010/main" val="454054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C781E-46E8-8A9E-3F7C-B30369647C6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F669D4CC-FF4E-C2DF-C4EC-EACC9B6345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95DE4192-2C08-AC0C-1453-1A19CD448C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7723792-40C8-064F-8BD1-725DC3FE5D19}"/>
              </a:ext>
            </a:extLst>
          </p:cNvPr>
          <p:cNvSpPr>
            <a:spLocks noGrp="1"/>
          </p:cNvSpPr>
          <p:nvPr>
            <p:ph type="dt" sz="half" idx="10"/>
          </p:nvPr>
        </p:nvSpPr>
        <p:spPr/>
        <p:txBody>
          <a:bodyPr/>
          <a:lstStyle/>
          <a:p>
            <a:fld id="{3BF6BDEF-950B-476E-B732-24FD882E8339}" type="datetimeFigureOut">
              <a:rPr lang="en-GB" smtClean="0"/>
              <a:t>16/01/2026</a:t>
            </a:fld>
            <a:endParaRPr lang="en-GB"/>
          </a:p>
        </p:txBody>
      </p:sp>
      <p:sp>
        <p:nvSpPr>
          <p:cNvPr id="6" name="Footer Placeholder 5">
            <a:extLst>
              <a:ext uri="{FF2B5EF4-FFF2-40B4-BE49-F238E27FC236}">
                <a16:creationId xmlns:a16="http://schemas.microsoft.com/office/drawing/2014/main" id="{2AC559D6-336D-FAB1-51DB-6DFE258CFB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C83026-3389-5DF9-5C61-2148BDB7D93C}"/>
              </a:ext>
            </a:extLst>
          </p:cNvPr>
          <p:cNvSpPr>
            <a:spLocks noGrp="1"/>
          </p:cNvSpPr>
          <p:nvPr>
            <p:ph type="sldNum" sz="quarter" idx="12"/>
          </p:nvPr>
        </p:nvSpPr>
        <p:spPr/>
        <p:txBody>
          <a:bodyPr/>
          <a:lstStyle/>
          <a:p>
            <a:fld id="{ED735B8C-F119-41A9-B501-D3F8912BF0F9}" type="slidenum">
              <a:rPr lang="en-GB" smtClean="0"/>
              <a:t>‹#›</a:t>
            </a:fld>
            <a:endParaRPr lang="en-GB"/>
          </a:p>
        </p:txBody>
      </p:sp>
    </p:spTree>
    <p:extLst>
      <p:ext uri="{BB962C8B-B14F-4D97-AF65-F5344CB8AC3E}">
        <p14:creationId xmlns:p14="http://schemas.microsoft.com/office/powerpoint/2010/main" val="2474771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93780-43B1-130C-B3EE-8774F2478F4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9D86973-36BB-E5CD-2077-AC73F5C45F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693AA08-CDA4-91BA-9754-1C43EB7AB0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DFD63A3-34A8-76A2-41B0-E5129CF8F20B}"/>
              </a:ext>
            </a:extLst>
          </p:cNvPr>
          <p:cNvSpPr>
            <a:spLocks noGrp="1"/>
          </p:cNvSpPr>
          <p:nvPr>
            <p:ph type="dt" sz="half" idx="10"/>
          </p:nvPr>
        </p:nvSpPr>
        <p:spPr/>
        <p:txBody>
          <a:bodyPr/>
          <a:lstStyle/>
          <a:p>
            <a:fld id="{3BF6BDEF-950B-476E-B732-24FD882E8339}" type="datetimeFigureOut">
              <a:rPr lang="en-GB" smtClean="0"/>
              <a:t>16/01/2026</a:t>
            </a:fld>
            <a:endParaRPr lang="en-GB"/>
          </a:p>
        </p:txBody>
      </p:sp>
      <p:sp>
        <p:nvSpPr>
          <p:cNvPr id="6" name="Footer Placeholder 5">
            <a:extLst>
              <a:ext uri="{FF2B5EF4-FFF2-40B4-BE49-F238E27FC236}">
                <a16:creationId xmlns:a16="http://schemas.microsoft.com/office/drawing/2014/main" id="{DEB64049-9C04-1766-5258-3185D0F4DC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3F590A9-380B-77C4-C1E8-1B54E1691265}"/>
              </a:ext>
            </a:extLst>
          </p:cNvPr>
          <p:cNvSpPr>
            <a:spLocks noGrp="1"/>
          </p:cNvSpPr>
          <p:nvPr>
            <p:ph type="sldNum" sz="quarter" idx="12"/>
          </p:nvPr>
        </p:nvSpPr>
        <p:spPr/>
        <p:txBody>
          <a:bodyPr/>
          <a:lstStyle/>
          <a:p>
            <a:fld id="{ED735B8C-F119-41A9-B501-D3F8912BF0F9}" type="slidenum">
              <a:rPr lang="en-GB" smtClean="0"/>
              <a:t>‹#›</a:t>
            </a:fld>
            <a:endParaRPr lang="en-GB"/>
          </a:p>
        </p:txBody>
      </p:sp>
    </p:spTree>
    <p:extLst>
      <p:ext uri="{BB962C8B-B14F-4D97-AF65-F5344CB8AC3E}">
        <p14:creationId xmlns:p14="http://schemas.microsoft.com/office/powerpoint/2010/main" val="4092710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7BA499-FC31-B932-6F1F-015B890B33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2E7DFCC3-EBC1-0BAE-090E-62CFC5A28F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06C3786-98B8-0585-1132-62342FE0B3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BF6BDEF-950B-476E-B732-24FD882E8339}" type="datetimeFigureOut">
              <a:rPr lang="en-GB" smtClean="0"/>
              <a:t>16/01/2026</a:t>
            </a:fld>
            <a:endParaRPr lang="en-GB"/>
          </a:p>
        </p:txBody>
      </p:sp>
      <p:sp>
        <p:nvSpPr>
          <p:cNvPr id="5" name="Footer Placeholder 4">
            <a:extLst>
              <a:ext uri="{FF2B5EF4-FFF2-40B4-BE49-F238E27FC236}">
                <a16:creationId xmlns:a16="http://schemas.microsoft.com/office/drawing/2014/main" id="{EDB2F17D-DFFF-C9F1-5303-0EC2AB44CB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34DF24A9-3A70-431E-ACC5-DE52B6FC6F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D735B8C-F119-41A9-B501-D3F8912BF0F9}" type="slidenum">
              <a:rPr lang="en-GB" smtClean="0"/>
              <a:t>‹#›</a:t>
            </a:fld>
            <a:endParaRPr lang="en-GB"/>
          </a:p>
        </p:txBody>
      </p:sp>
    </p:spTree>
    <p:extLst>
      <p:ext uri="{BB962C8B-B14F-4D97-AF65-F5344CB8AC3E}">
        <p14:creationId xmlns:p14="http://schemas.microsoft.com/office/powerpoint/2010/main" val="2530177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local.gov.uk/topics/devolution/devolution-hub/devolution-deal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gov.uk/government/publications/english-devolution-and-community-empowerment-bil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35FB87-0498-313D-A939-364687D92DE7}"/>
              </a:ext>
            </a:extLst>
          </p:cNvPr>
          <p:cNvSpPr>
            <a:spLocks noGrp="1"/>
          </p:cNvSpPr>
          <p:nvPr>
            <p:ph type="ctrTitle"/>
          </p:nvPr>
        </p:nvSpPr>
        <p:spPr>
          <a:xfrm>
            <a:off x="838199" y="4428000"/>
            <a:ext cx="4209289" cy="1400400"/>
          </a:xfrm>
        </p:spPr>
        <p:txBody>
          <a:bodyPr wrap="square" anchor="b">
            <a:normAutofit fontScale="90000"/>
          </a:bodyPr>
          <a:lstStyle/>
          <a:p>
            <a:pPr algn="l"/>
            <a:br>
              <a:rPr lang="en-GB" sz="2000" dirty="0">
                <a:solidFill>
                  <a:schemeClr val="bg1"/>
                </a:solidFill>
              </a:rPr>
            </a:br>
            <a:br>
              <a:rPr lang="en-GB" sz="2000" dirty="0">
                <a:solidFill>
                  <a:schemeClr val="bg1"/>
                </a:solidFill>
              </a:rPr>
            </a:br>
            <a:br>
              <a:rPr lang="en-GB" sz="2000" dirty="0">
                <a:solidFill>
                  <a:schemeClr val="bg1"/>
                </a:solidFill>
              </a:rPr>
            </a:br>
            <a:br>
              <a:rPr lang="en-GB" sz="2000" dirty="0">
                <a:solidFill>
                  <a:schemeClr val="bg1"/>
                </a:solidFill>
              </a:rPr>
            </a:br>
            <a:r>
              <a:rPr lang="en-GB" sz="2000" dirty="0">
                <a:solidFill>
                  <a:schemeClr val="bg1"/>
                </a:solidFill>
              </a:rPr>
              <a:t>Beeston and District Civic Society</a:t>
            </a:r>
            <a:br>
              <a:rPr lang="en-GB" sz="2000" dirty="0">
                <a:solidFill>
                  <a:schemeClr val="bg1"/>
                </a:solidFill>
              </a:rPr>
            </a:br>
            <a:br>
              <a:rPr lang="en-GB" sz="2000" dirty="0">
                <a:solidFill>
                  <a:schemeClr val="bg1"/>
                </a:solidFill>
              </a:rPr>
            </a:br>
            <a:endParaRPr lang="en-GB" sz="1400" dirty="0">
              <a:solidFill>
                <a:schemeClr val="bg1"/>
              </a:solidFill>
            </a:endParaRPr>
          </a:p>
        </p:txBody>
      </p:sp>
      <p:sp>
        <p:nvSpPr>
          <p:cNvPr id="3" name="Subtitle 2">
            <a:extLst>
              <a:ext uri="{FF2B5EF4-FFF2-40B4-BE49-F238E27FC236}">
                <a16:creationId xmlns:a16="http://schemas.microsoft.com/office/drawing/2014/main" id="{7CDD9C8B-CA4F-E508-162D-7046E155CA3D}"/>
              </a:ext>
            </a:extLst>
          </p:cNvPr>
          <p:cNvSpPr>
            <a:spLocks noGrp="1"/>
          </p:cNvSpPr>
          <p:nvPr>
            <p:ph type="subTitle" idx="1"/>
          </p:nvPr>
        </p:nvSpPr>
        <p:spPr>
          <a:xfrm>
            <a:off x="5815584" y="4716472"/>
            <a:ext cx="5925312" cy="1017896"/>
          </a:xfrm>
        </p:spPr>
        <p:txBody>
          <a:bodyPr anchor="b">
            <a:normAutofit/>
          </a:bodyPr>
          <a:lstStyle/>
          <a:p>
            <a:pPr algn="l"/>
            <a:r>
              <a:rPr lang="en-GB" sz="2000" dirty="0">
                <a:solidFill>
                  <a:schemeClr val="bg1"/>
                </a:solidFill>
              </a:rPr>
              <a:t>Devolution and Local Government Reorganisation</a:t>
            </a:r>
          </a:p>
          <a:p>
            <a:pPr algn="l"/>
            <a:r>
              <a:rPr lang="en-GB" sz="2000" dirty="0">
                <a:solidFill>
                  <a:schemeClr val="bg1"/>
                </a:solidFill>
              </a:rPr>
              <a:t> Audience with Professor Peter Murphy</a:t>
            </a:r>
          </a:p>
        </p:txBody>
      </p:sp>
      <p:pic>
        <p:nvPicPr>
          <p:cNvPr id="6" name="Picture 5" descr="A large building next to a river&#10;&#10;AI-generated content may be incorrect.">
            <a:extLst>
              <a:ext uri="{FF2B5EF4-FFF2-40B4-BE49-F238E27FC236}">
                <a16:creationId xmlns:a16="http://schemas.microsoft.com/office/drawing/2014/main" id="{456398B8-3B8D-F51E-3600-E0137EF201BB}"/>
              </a:ext>
            </a:extLst>
          </p:cNvPr>
          <p:cNvPicPr>
            <a:picLocks noChangeAspect="1"/>
          </p:cNvPicPr>
          <p:nvPr/>
        </p:nvPicPr>
        <p:blipFill>
          <a:blip r:embed="rId2"/>
          <a:srcRect l="1330" r="1" b="1"/>
          <a:stretch>
            <a:fillRect/>
          </a:stretch>
        </p:blipFill>
        <p:spPr>
          <a:xfrm>
            <a:off x="20" y="-1"/>
            <a:ext cx="12191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25" name="Group 24">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26" name="Freeform: Shape 25">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28964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10" presetClass="entr" presetSubtype="0" fill="hold" grpId="0" nodeType="withEffect">
                                  <p:stCondLst>
                                    <p:cond delay="2000"/>
                                  </p:stCondLst>
                                  <p:iterate type="lt">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923153-0A65-79A6-C148-C70C9B274CC3}"/>
              </a:ext>
            </a:extLst>
          </p:cNvPr>
          <p:cNvSpPr>
            <a:spLocks noGrp="1"/>
          </p:cNvSpPr>
          <p:nvPr>
            <p:ph type="title"/>
          </p:nvPr>
        </p:nvSpPr>
        <p:spPr>
          <a:xfrm>
            <a:off x="466722" y="586855"/>
            <a:ext cx="2875568" cy="3387497"/>
          </a:xfrm>
        </p:spPr>
        <p:txBody>
          <a:bodyPr anchor="b">
            <a:normAutofit/>
          </a:bodyPr>
          <a:lstStyle/>
          <a:p>
            <a:pPr algn="r"/>
            <a:r>
              <a:rPr lang="en-GB" sz="4000" b="1" dirty="0">
                <a:solidFill>
                  <a:srgbClr val="FFFFFF"/>
                </a:solidFill>
              </a:rPr>
              <a:t>Principles guiding future devolution</a:t>
            </a:r>
          </a:p>
        </p:txBody>
      </p:sp>
      <p:sp>
        <p:nvSpPr>
          <p:cNvPr id="3" name="Content Placeholder 2">
            <a:extLst>
              <a:ext uri="{FF2B5EF4-FFF2-40B4-BE49-F238E27FC236}">
                <a16:creationId xmlns:a16="http://schemas.microsoft.com/office/drawing/2014/main" id="{50974080-F912-5016-9126-860B98343C0D}"/>
              </a:ext>
            </a:extLst>
          </p:cNvPr>
          <p:cNvSpPr>
            <a:spLocks noGrp="1"/>
          </p:cNvSpPr>
          <p:nvPr>
            <p:ph idx="1"/>
          </p:nvPr>
        </p:nvSpPr>
        <p:spPr>
          <a:xfrm>
            <a:off x="4240925" y="511388"/>
            <a:ext cx="7124682" cy="6031302"/>
          </a:xfrm>
        </p:spPr>
        <p:txBody>
          <a:bodyPr anchor="ctr">
            <a:normAutofit lnSpcReduction="10000"/>
          </a:bodyPr>
          <a:lstStyle/>
          <a:p>
            <a:r>
              <a:rPr lang="en-GB" sz="2000" b="1" dirty="0"/>
              <a:t>Scale: </a:t>
            </a:r>
            <a:r>
              <a:rPr lang="en-GB" sz="2000" dirty="0"/>
              <a:t>Of comparable size to existing institutions. (Default a population of 1.5m+) </a:t>
            </a:r>
          </a:p>
          <a:p>
            <a:endParaRPr lang="en-GB" sz="800" dirty="0"/>
          </a:p>
          <a:p>
            <a:r>
              <a:rPr lang="en-GB" sz="2000" b="1" dirty="0"/>
              <a:t>Economies: </a:t>
            </a:r>
            <a:r>
              <a:rPr lang="en-GB" sz="2000" dirty="0"/>
              <a:t>Must focus on functional economic areas.</a:t>
            </a:r>
          </a:p>
          <a:p>
            <a:endParaRPr lang="en-GB" sz="800" dirty="0"/>
          </a:p>
          <a:p>
            <a:r>
              <a:rPr lang="en-GB" sz="2000" b="1" dirty="0"/>
              <a:t>Contiguity</a:t>
            </a:r>
            <a:r>
              <a:rPr lang="en-GB" sz="2000" dirty="0"/>
              <a:t>: Geography must be contiguous across constituent councils.</a:t>
            </a:r>
          </a:p>
          <a:p>
            <a:endParaRPr lang="en-GB" sz="800" dirty="0"/>
          </a:p>
          <a:p>
            <a:r>
              <a:rPr lang="en-GB" sz="2000" b="1" dirty="0"/>
              <a:t>No ‘devolution islands’: </a:t>
            </a:r>
            <a:r>
              <a:rPr lang="en-GB" sz="2000" dirty="0"/>
              <a:t>Must not leave any areas alone.</a:t>
            </a:r>
          </a:p>
          <a:p>
            <a:endParaRPr lang="en-GB" sz="800" dirty="0"/>
          </a:p>
          <a:p>
            <a:r>
              <a:rPr lang="en-GB" sz="2000" b="1" dirty="0"/>
              <a:t>Delivery: </a:t>
            </a:r>
            <a:r>
              <a:rPr lang="en-GB" sz="2000" dirty="0"/>
              <a:t>Should ensure effective delivery of key functions and strategies.</a:t>
            </a:r>
          </a:p>
          <a:p>
            <a:endParaRPr lang="en-GB" sz="800" dirty="0"/>
          </a:p>
          <a:p>
            <a:r>
              <a:rPr lang="en-GB" sz="2000" b="1" dirty="0"/>
              <a:t>Alignment</a:t>
            </a:r>
            <a:r>
              <a:rPr lang="en-GB" sz="2000" dirty="0"/>
              <a:t> with other public sector boundaries.</a:t>
            </a:r>
          </a:p>
          <a:p>
            <a:endParaRPr lang="en-GB" sz="800" dirty="0"/>
          </a:p>
          <a:p>
            <a:r>
              <a:rPr lang="en-GB" sz="2000" b="1" dirty="0"/>
              <a:t>Identity: </a:t>
            </a:r>
            <a:r>
              <a:rPr lang="en-GB" sz="2000" dirty="0"/>
              <a:t>plays a key role in the ability for residents to engage/hold institutions to account.</a:t>
            </a:r>
          </a:p>
          <a:p>
            <a:endParaRPr lang="en-GB" sz="2000" dirty="0"/>
          </a:p>
          <a:p>
            <a:r>
              <a:rPr lang="en-GB" sz="2000" b="1" dirty="0"/>
              <a:t>Governance: </a:t>
            </a:r>
            <a:r>
              <a:rPr lang="en-GB" sz="2000" dirty="0"/>
              <a:t>The government has a strong preference for mayoral devolution.</a:t>
            </a:r>
          </a:p>
          <a:p>
            <a:endParaRPr lang="en-GB" sz="2000" dirty="0"/>
          </a:p>
        </p:txBody>
      </p:sp>
    </p:spTree>
    <p:extLst>
      <p:ext uri="{BB962C8B-B14F-4D97-AF65-F5344CB8AC3E}">
        <p14:creationId xmlns:p14="http://schemas.microsoft.com/office/powerpoint/2010/main" val="2478742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04BD9-074D-4C93-2361-4D91C633F8F9}"/>
              </a:ext>
            </a:extLst>
          </p:cNvPr>
          <p:cNvPicPr>
            <a:picLocks noChangeAspect="1"/>
          </p:cNvPicPr>
          <p:nvPr/>
        </p:nvPicPr>
        <p:blipFill>
          <a:blip r:embed="rId2"/>
          <a:stretch>
            <a:fillRect/>
          </a:stretch>
        </p:blipFill>
        <p:spPr>
          <a:xfrm>
            <a:off x="4226011" y="0"/>
            <a:ext cx="7760042" cy="6858000"/>
          </a:xfrm>
          <a:prstGeom prst="rect">
            <a:avLst/>
          </a:prstGeom>
        </p:spPr>
      </p:pic>
      <p:sp>
        <p:nvSpPr>
          <p:cNvPr id="7" name="TextBox 6">
            <a:extLst>
              <a:ext uri="{FF2B5EF4-FFF2-40B4-BE49-F238E27FC236}">
                <a16:creationId xmlns:a16="http://schemas.microsoft.com/office/drawing/2014/main" id="{16CB1F1F-A4F7-D6A3-E69F-E36BEDC16942}"/>
              </a:ext>
            </a:extLst>
          </p:cNvPr>
          <p:cNvSpPr txBox="1"/>
          <p:nvPr/>
        </p:nvSpPr>
        <p:spPr>
          <a:xfrm>
            <a:off x="646387" y="3925614"/>
            <a:ext cx="4855780" cy="3570208"/>
          </a:xfrm>
          <a:prstGeom prst="rect">
            <a:avLst/>
          </a:prstGeom>
          <a:noFill/>
        </p:spPr>
        <p:txBody>
          <a:bodyPr wrap="square">
            <a:spAutoFit/>
          </a:bodyPr>
          <a:lstStyle/>
          <a:p>
            <a:pPr algn="ctr" fontAlgn="ctr">
              <a:buNone/>
            </a:pPr>
            <a:br>
              <a:rPr lang="en-GB" b="1" i="0" dirty="0">
                <a:solidFill>
                  <a:srgbClr val="D0006F"/>
                </a:solidFill>
                <a:effectLst/>
                <a:latin typeface="Aller"/>
              </a:rPr>
            </a:br>
            <a:r>
              <a:rPr lang="en-GB" sz="2800" b="1" i="0" dirty="0">
                <a:solidFill>
                  <a:srgbClr val="D0006F"/>
                </a:solidFill>
                <a:effectLst/>
                <a:latin typeface="Aller"/>
              </a:rPr>
              <a:t>Existing mayoral devolution</a:t>
            </a:r>
          </a:p>
          <a:p>
            <a:pPr algn="ctr" fontAlgn="ctr">
              <a:buNone/>
            </a:pPr>
            <a:r>
              <a:rPr lang="en-GB" sz="2800" b="1" i="0" dirty="0">
                <a:solidFill>
                  <a:srgbClr val="84329B"/>
                </a:solidFill>
                <a:effectLst/>
                <a:latin typeface="Aller"/>
              </a:rPr>
              <a:t>Non-mayoral devolution</a:t>
            </a:r>
          </a:p>
          <a:p>
            <a:pPr algn="ctr" fontAlgn="ctr">
              <a:buNone/>
            </a:pPr>
            <a:r>
              <a:rPr lang="en-GB" sz="2800" b="1" i="0" dirty="0">
                <a:solidFill>
                  <a:srgbClr val="007EB4"/>
                </a:solidFill>
                <a:effectLst/>
                <a:latin typeface="Aller"/>
              </a:rPr>
              <a:t>Devolution Priority Programme</a:t>
            </a:r>
          </a:p>
          <a:p>
            <a:pPr algn="ctr" fontAlgn="ctr">
              <a:buNone/>
            </a:pPr>
            <a:r>
              <a:rPr lang="en-GB" sz="2800" b="1" i="0" dirty="0">
                <a:solidFill>
                  <a:srgbClr val="005571"/>
                </a:solidFill>
                <a:effectLst/>
                <a:latin typeface="Aller"/>
              </a:rPr>
              <a:t>Unsuccessful DPP application</a:t>
            </a:r>
          </a:p>
          <a:p>
            <a:pPr algn="ctr" fontAlgn="ctr">
              <a:buNone/>
            </a:pPr>
            <a:endParaRPr lang="en-GB" sz="2400" b="1" dirty="0">
              <a:solidFill>
                <a:srgbClr val="84329B"/>
              </a:solidFill>
              <a:latin typeface="Aller"/>
            </a:endParaRPr>
          </a:p>
          <a:p>
            <a:pPr algn="ctr" fontAlgn="ctr">
              <a:buNone/>
            </a:pPr>
            <a:endParaRPr lang="en-GB" sz="2400" b="1" i="0" dirty="0">
              <a:solidFill>
                <a:srgbClr val="84329B"/>
              </a:solidFill>
              <a:effectLst/>
              <a:latin typeface="Aller"/>
            </a:endParaRPr>
          </a:p>
          <a:p>
            <a:pPr algn="ctr" fontAlgn="ctr">
              <a:buNone/>
            </a:pPr>
            <a:endParaRPr lang="en-GB" sz="2400" b="1" i="0" dirty="0">
              <a:solidFill>
                <a:srgbClr val="84329B"/>
              </a:solidFill>
              <a:effectLst/>
              <a:latin typeface="Aller"/>
            </a:endParaRPr>
          </a:p>
          <a:p>
            <a:pPr algn="ctr" fontAlgn="ctr">
              <a:buNone/>
            </a:pPr>
            <a:endParaRPr lang="en-GB" sz="2400" b="1" i="0" dirty="0">
              <a:solidFill>
                <a:srgbClr val="D0006F"/>
              </a:solidFill>
              <a:effectLst/>
              <a:latin typeface="Aller"/>
            </a:endParaRPr>
          </a:p>
        </p:txBody>
      </p:sp>
      <p:sp>
        <p:nvSpPr>
          <p:cNvPr id="8" name="TextBox 7">
            <a:extLst>
              <a:ext uri="{FF2B5EF4-FFF2-40B4-BE49-F238E27FC236}">
                <a16:creationId xmlns:a16="http://schemas.microsoft.com/office/drawing/2014/main" id="{951A1F10-AAC9-CA2A-DE26-2B06E81FD6DC}"/>
              </a:ext>
            </a:extLst>
          </p:cNvPr>
          <p:cNvSpPr txBox="1"/>
          <p:nvPr/>
        </p:nvSpPr>
        <p:spPr>
          <a:xfrm>
            <a:off x="536028" y="1533466"/>
            <a:ext cx="5559972" cy="1754326"/>
          </a:xfrm>
          <a:prstGeom prst="rect">
            <a:avLst/>
          </a:prstGeom>
          <a:noFill/>
        </p:spPr>
        <p:txBody>
          <a:bodyPr wrap="square" rtlCol="0">
            <a:spAutoFit/>
          </a:bodyPr>
          <a:lstStyle/>
          <a:p>
            <a:r>
              <a:rPr lang="en-GB" sz="3600" b="1" dirty="0"/>
              <a:t>Current devolutions and the Devolution Priority Programme  </a:t>
            </a:r>
          </a:p>
        </p:txBody>
      </p:sp>
    </p:spTree>
    <p:extLst>
      <p:ext uri="{BB962C8B-B14F-4D97-AF65-F5344CB8AC3E}">
        <p14:creationId xmlns:p14="http://schemas.microsoft.com/office/powerpoint/2010/main" val="1403126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DEEF30-02F1-3C2B-AC72-77703A5C704A}"/>
              </a:ext>
            </a:extLst>
          </p:cNvPr>
          <p:cNvSpPr>
            <a:spLocks noGrp="1"/>
          </p:cNvSpPr>
          <p:nvPr>
            <p:ph type="title"/>
          </p:nvPr>
        </p:nvSpPr>
        <p:spPr>
          <a:xfrm>
            <a:off x="572493" y="238539"/>
            <a:ext cx="11047013" cy="1434415"/>
          </a:xfrm>
        </p:spPr>
        <p:txBody>
          <a:bodyPr anchor="b">
            <a:normAutofit/>
          </a:bodyPr>
          <a:lstStyle/>
          <a:p>
            <a:r>
              <a:rPr lang="en-GB" sz="2600" b="1"/>
              <a:t>Devolution Priority Programme</a:t>
            </a:r>
            <a:br>
              <a:rPr lang="en-GB" sz="2600" b="1"/>
            </a:br>
            <a:r>
              <a:rPr lang="en-GB" sz="2600"/>
              <a:t>(Areas wishing to devolve “at pace” and establish Mayoral Strategic Authorities)</a:t>
            </a:r>
            <a:br>
              <a:rPr lang="en-GB" sz="2600" b="1"/>
            </a:br>
            <a:endParaRPr lang="en-GB" sz="2600" b="1"/>
          </a:p>
        </p:txBody>
      </p:sp>
      <p:sp>
        <p:nvSpPr>
          <p:cNvPr id="14"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A7F5EA0-4A80-BBF0-F6DB-056C86A66416}"/>
              </a:ext>
            </a:extLst>
          </p:cNvPr>
          <p:cNvPicPr>
            <a:picLocks noChangeAspect="1"/>
          </p:cNvPicPr>
          <p:nvPr/>
        </p:nvPicPr>
        <p:blipFill>
          <a:blip r:embed="rId2"/>
          <a:srcRect l="27593" r="11140" b="1"/>
          <a:stretch>
            <a:fillRect/>
          </a:stretch>
        </p:blipFill>
        <p:spPr>
          <a:xfrm>
            <a:off x="572493" y="2480230"/>
            <a:ext cx="3286148" cy="3300671"/>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Content Placeholder 2">
            <a:extLst>
              <a:ext uri="{FF2B5EF4-FFF2-40B4-BE49-F238E27FC236}">
                <a16:creationId xmlns:a16="http://schemas.microsoft.com/office/drawing/2014/main" id="{94D314B0-CCC6-A45B-15EE-AF1F621177B8}"/>
              </a:ext>
            </a:extLst>
          </p:cNvPr>
          <p:cNvSpPr>
            <a:spLocks noGrp="1"/>
          </p:cNvSpPr>
          <p:nvPr>
            <p:ph idx="1"/>
          </p:nvPr>
        </p:nvSpPr>
        <p:spPr>
          <a:xfrm>
            <a:off x="4035972" y="2071315"/>
            <a:ext cx="7583535" cy="4548145"/>
          </a:xfrm>
        </p:spPr>
        <p:txBody>
          <a:bodyPr anchor="t">
            <a:normAutofit/>
          </a:bodyPr>
          <a:lstStyle/>
          <a:p>
            <a:pPr marL="0" indent="0">
              <a:buNone/>
            </a:pPr>
            <a:r>
              <a:rPr lang="en-GB" sz="1800" b="1" dirty="0"/>
              <a:t>Cumbria</a:t>
            </a:r>
            <a:r>
              <a:rPr lang="en-GB" sz="1800" dirty="0"/>
              <a:t> (Cumberland Council, Westmorland and Furness Council)</a:t>
            </a:r>
          </a:p>
          <a:p>
            <a:pPr marL="0" indent="0">
              <a:buNone/>
            </a:pPr>
            <a:r>
              <a:rPr lang="en-GB" sz="1800" b="1" dirty="0"/>
              <a:t>Cheshire and Warrington </a:t>
            </a:r>
            <a:r>
              <a:rPr lang="en-GB" sz="1800" dirty="0"/>
              <a:t>(Cheshire East Council, Cheshire West and Chester Council, Warrington Borough Council)</a:t>
            </a:r>
          </a:p>
          <a:p>
            <a:pPr marL="0" indent="0">
              <a:buNone/>
            </a:pPr>
            <a:endParaRPr lang="en-GB" sz="1500" b="1" dirty="0"/>
          </a:p>
          <a:p>
            <a:pPr marL="0" indent="0">
              <a:buNone/>
            </a:pPr>
            <a:r>
              <a:rPr lang="en-GB" sz="1800" b="1" dirty="0"/>
              <a:t>Greater Essex </a:t>
            </a:r>
            <a:r>
              <a:rPr lang="en-GB" sz="1800" dirty="0"/>
              <a:t>(Essex County Council, Thurrock Council, Southend-on-Sea City Council)</a:t>
            </a:r>
          </a:p>
          <a:p>
            <a:pPr marL="0" indent="0">
              <a:buNone/>
            </a:pPr>
            <a:r>
              <a:rPr lang="en-GB" sz="1800" b="1" dirty="0"/>
              <a:t>Hampshire and Solent </a:t>
            </a:r>
            <a:r>
              <a:rPr lang="en-GB" sz="1800" dirty="0"/>
              <a:t>(Hampshire County Council, Portsmouth City Council, Isle of Wight Council, Southampton City Council)</a:t>
            </a:r>
          </a:p>
          <a:p>
            <a:pPr marL="0" indent="0">
              <a:buNone/>
            </a:pPr>
            <a:r>
              <a:rPr lang="en-GB" sz="1800" b="1" dirty="0"/>
              <a:t>Norfolk and Suffolk </a:t>
            </a:r>
            <a:r>
              <a:rPr lang="en-GB" sz="1800" dirty="0"/>
              <a:t>(Norfolk County Council, Suffolk County Council)</a:t>
            </a:r>
          </a:p>
          <a:p>
            <a:pPr marL="0" indent="0">
              <a:buNone/>
            </a:pPr>
            <a:r>
              <a:rPr lang="en-GB" sz="1800" b="1" dirty="0"/>
              <a:t>Sussex and Brighton </a:t>
            </a:r>
            <a:r>
              <a:rPr lang="en-GB" sz="1800" dirty="0"/>
              <a:t>(East Sussex County Council, West Sussex County Council, Brighton and Hove City Council). </a:t>
            </a:r>
          </a:p>
          <a:p>
            <a:pPr marL="0" indent="0">
              <a:buNone/>
            </a:pPr>
            <a:endParaRPr lang="en-GB" sz="1500" dirty="0"/>
          </a:p>
          <a:p>
            <a:pPr marL="0" indent="0">
              <a:buNone/>
            </a:pPr>
            <a:r>
              <a:rPr lang="en-GB" sz="1800" b="1" dirty="0"/>
              <a:t>Unsuccessful</a:t>
            </a:r>
            <a:r>
              <a:rPr lang="en-GB" sz="1800" dirty="0"/>
              <a:t> applicants include Leicestershire (LLR); South Midlands (including North and West Northamptonshire) </a:t>
            </a:r>
          </a:p>
        </p:txBody>
      </p:sp>
    </p:spTree>
    <p:extLst>
      <p:ext uri="{BB962C8B-B14F-4D97-AF65-F5344CB8AC3E}">
        <p14:creationId xmlns:p14="http://schemas.microsoft.com/office/powerpoint/2010/main" val="1940295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asy Bamford Edge Walk In The Peak District - Ultimate 2026 Guide!">
            <a:extLst>
              <a:ext uri="{FF2B5EF4-FFF2-40B4-BE49-F238E27FC236}">
                <a16:creationId xmlns:a16="http://schemas.microsoft.com/office/drawing/2014/main" id="{42D1C736-B256-D589-4978-C95019A7F4EF}"/>
              </a:ext>
            </a:extLst>
          </p:cNvPr>
          <p:cNvPicPr>
            <a:picLocks noChangeAspect="1"/>
          </p:cNvPicPr>
          <p:nvPr/>
        </p:nvPicPr>
        <p:blipFill>
          <a:blip r:embed="rId2"/>
          <a:srcRect l="26003" r="29174"/>
          <a:stretch>
            <a:fillRect/>
          </a:stretch>
        </p:blipFill>
        <p:spPr>
          <a:xfrm>
            <a:off x="1" y="10"/>
            <a:ext cx="4196496" cy="6857990"/>
          </a:xfrm>
          <a:prstGeom prst="rect">
            <a:avLst/>
          </a:prstGeom>
          <a:effectLst/>
        </p:spPr>
      </p:pic>
      <p:sp>
        <p:nvSpPr>
          <p:cNvPr id="3" name="Content Placeholder 2">
            <a:extLst>
              <a:ext uri="{FF2B5EF4-FFF2-40B4-BE49-F238E27FC236}">
                <a16:creationId xmlns:a16="http://schemas.microsoft.com/office/drawing/2014/main" id="{DB4E702E-7403-DE83-4FF1-1251349BA7F5}"/>
              </a:ext>
            </a:extLst>
          </p:cNvPr>
          <p:cNvSpPr>
            <a:spLocks noGrp="1"/>
          </p:cNvSpPr>
          <p:nvPr>
            <p:ph idx="4294967295"/>
          </p:nvPr>
        </p:nvSpPr>
        <p:spPr>
          <a:xfrm>
            <a:off x="4553734" y="961698"/>
            <a:ext cx="6798539" cy="5153350"/>
          </a:xfrm>
        </p:spPr>
        <p:txBody>
          <a:bodyPr vert="horz" lIns="91440" tIns="45720" rIns="91440" bIns="45720" rtlCol="0">
            <a:normAutofit lnSpcReduction="10000"/>
          </a:bodyPr>
          <a:lstStyle/>
          <a:p>
            <a:pPr marL="0"/>
            <a:endParaRPr lang="en-US" b="1" dirty="0"/>
          </a:p>
          <a:p>
            <a:pPr marL="0" indent="0">
              <a:buNone/>
            </a:pPr>
            <a:r>
              <a:rPr lang="en-US" b="1" dirty="0"/>
              <a:t>Cumbria</a:t>
            </a:r>
          </a:p>
          <a:p>
            <a:r>
              <a:rPr lang="en-US" sz="2400" dirty="0"/>
              <a:t>2 existing unitary’ s</a:t>
            </a:r>
          </a:p>
          <a:p>
            <a:r>
              <a:rPr lang="en-US" sz="2400" dirty="0"/>
              <a:t>In October 2025 both consented to a CCA with a Mayor  in 2027</a:t>
            </a:r>
          </a:p>
          <a:p>
            <a:endParaRPr lang="en-US" sz="2000" dirty="0"/>
          </a:p>
          <a:p>
            <a:endParaRPr lang="en-US" sz="2000" dirty="0"/>
          </a:p>
          <a:p>
            <a:endParaRPr lang="en-US" b="1" dirty="0"/>
          </a:p>
          <a:p>
            <a:pPr marL="0" indent="0">
              <a:buNone/>
            </a:pPr>
            <a:r>
              <a:rPr lang="en-US" b="1" dirty="0"/>
              <a:t>Cheshire &amp; Warrington</a:t>
            </a:r>
          </a:p>
          <a:p>
            <a:r>
              <a:rPr lang="en-US" sz="2400" dirty="0"/>
              <a:t>3 existing unitary’ s</a:t>
            </a:r>
          </a:p>
          <a:p>
            <a:r>
              <a:rPr lang="en-US" sz="2400" dirty="0"/>
              <a:t>In September 2025 all consented to a CCA with a Mayor in 2027</a:t>
            </a:r>
          </a:p>
        </p:txBody>
      </p:sp>
    </p:spTree>
    <p:extLst>
      <p:ext uri="{BB962C8B-B14F-4D97-AF65-F5344CB8AC3E}">
        <p14:creationId xmlns:p14="http://schemas.microsoft.com/office/powerpoint/2010/main" val="3360048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6708FAB-3898-47A9-B05A-AB9ECBD9E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574342-2609-158F-EA75-FC008E168F70}"/>
              </a:ext>
            </a:extLst>
          </p:cNvPr>
          <p:cNvSpPr>
            <a:spLocks noGrp="1"/>
          </p:cNvSpPr>
          <p:nvPr>
            <p:ph type="title"/>
          </p:nvPr>
        </p:nvSpPr>
        <p:spPr>
          <a:xfrm>
            <a:off x="682752" y="457201"/>
            <a:ext cx="10571456" cy="1150470"/>
          </a:xfrm>
        </p:spPr>
        <p:txBody>
          <a:bodyPr anchor="b">
            <a:normAutofit/>
          </a:bodyPr>
          <a:lstStyle/>
          <a:p>
            <a:pPr>
              <a:lnSpc>
                <a:spcPct val="100000"/>
              </a:lnSpc>
            </a:pPr>
            <a:r>
              <a:rPr lang="en-GB" sz="3600" b="1" dirty="0"/>
              <a:t>The latest consultations on the remaining DPP </a:t>
            </a:r>
            <a:br>
              <a:rPr lang="en-GB" sz="3700" dirty="0"/>
            </a:br>
            <a:r>
              <a:rPr lang="en-GB" sz="2700" dirty="0"/>
              <a:t>(All close on 11</a:t>
            </a:r>
            <a:r>
              <a:rPr lang="en-GB" sz="2700" baseline="30000" dirty="0"/>
              <a:t>th</a:t>
            </a:r>
            <a:r>
              <a:rPr lang="en-GB" sz="2700" dirty="0"/>
              <a:t> January 2026)</a:t>
            </a:r>
          </a:p>
        </p:txBody>
      </p:sp>
      <p:sp>
        <p:nvSpPr>
          <p:cNvPr id="3" name="Content Placeholder 2">
            <a:extLst>
              <a:ext uri="{FF2B5EF4-FFF2-40B4-BE49-F238E27FC236}">
                <a16:creationId xmlns:a16="http://schemas.microsoft.com/office/drawing/2014/main" id="{8FE5A2A5-ED97-4423-53A3-2F17D384B59E}"/>
              </a:ext>
            </a:extLst>
          </p:cNvPr>
          <p:cNvSpPr>
            <a:spLocks noGrp="1"/>
          </p:cNvSpPr>
          <p:nvPr>
            <p:ph idx="1"/>
          </p:nvPr>
        </p:nvSpPr>
        <p:spPr>
          <a:xfrm>
            <a:off x="796304" y="1797268"/>
            <a:ext cx="6355818" cy="4225579"/>
          </a:xfrm>
        </p:spPr>
        <p:txBody>
          <a:bodyPr anchor="t">
            <a:normAutofit/>
          </a:bodyPr>
          <a:lstStyle/>
          <a:p>
            <a:pPr marL="0" indent="0">
              <a:buNone/>
            </a:pPr>
            <a:r>
              <a:rPr lang="en-GB" sz="2000" dirty="0"/>
              <a:t>Proposals are grouped to allow all interested parties in the SA area to comment on all proposals, i.e. shared consultation documents covering all proposals in each of: </a:t>
            </a:r>
          </a:p>
          <a:p>
            <a:endParaRPr lang="en-GB" sz="1600" dirty="0"/>
          </a:p>
          <a:p>
            <a:r>
              <a:rPr lang="en-GB" sz="2000" dirty="0"/>
              <a:t>Essex, Southend on Sea, and Thurrock  </a:t>
            </a:r>
          </a:p>
          <a:p>
            <a:endParaRPr lang="en-GB" sz="800" dirty="0"/>
          </a:p>
          <a:p>
            <a:r>
              <a:rPr lang="en-GB" sz="2000" dirty="0"/>
              <a:t>Hampshire, Portsmouth, Southampton, and the Isle of Wight </a:t>
            </a:r>
          </a:p>
          <a:p>
            <a:endParaRPr lang="en-GB" sz="800" dirty="0"/>
          </a:p>
          <a:p>
            <a:r>
              <a:rPr lang="en-GB" sz="2000" dirty="0"/>
              <a:t>Norfolk and Suffolk </a:t>
            </a:r>
          </a:p>
          <a:p>
            <a:endParaRPr lang="en-GB" sz="800" dirty="0"/>
          </a:p>
          <a:p>
            <a:r>
              <a:rPr lang="en-GB" sz="2000" dirty="0"/>
              <a:t>East Sussex, Brighton &amp; Hove, and West Sussex </a:t>
            </a:r>
          </a:p>
          <a:p>
            <a:endParaRPr lang="en-GB" sz="1600" dirty="0"/>
          </a:p>
        </p:txBody>
      </p:sp>
      <p:pic>
        <p:nvPicPr>
          <p:cNvPr id="5" name="Picture 4" descr="Pen placed on top of a signature line">
            <a:extLst>
              <a:ext uri="{FF2B5EF4-FFF2-40B4-BE49-F238E27FC236}">
                <a16:creationId xmlns:a16="http://schemas.microsoft.com/office/drawing/2014/main" id="{5E030AFF-1768-79BC-AC1C-42260E37A800}"/>
              </a:ext>
            </a:extLst>
          </p:cNvPr>
          <p:cNvPicPr>
            <a:picLocks noChangeAspect="1"/>
          </p:cNvPicPr>
          <p:nvPr/>
        </p:nvPicPr>
        <p:blipFill>
          <a:blip r:embed="rId2"/>
          <a:srcRect l="31118" r="-1" b="-1"/>
          <a:stretch>
            <a:fillRect/>
          </a:stretch>
        </p:blipFill>
        <p:spPr>
          <a:xfrm>
            <a:off x="7646838" y="1980774"/>
            <a:ext cx="3748858" cy="3822617"/>
          </a:xfrm>
          <a:prstGeom prst="rect">
            <a:avLst/>
          </a:prstGeom>
        </p:spPr>
      </p:pic>
      <p:sp>
        <p:nvSpPr>
          <p:cNvPr id="20" name="Rectangle 19">
            <a:extLst>
              <a:ext uri="{FF2B5EF4-FFF2-40B4-BE49-F238E27FC236}">
                <a16:creationId xmlns:a16="http://schemas.microsoft.com/office/drawing/2014/main" id="{2E438CA0-CB4D-4C94-8C39-9C7FC9BBE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12191998" cy="461774"/>
          </a:xfrm>
          <a:prstGeom prst="rect">
            <a:avLst/>
          </a:prstGeom>
          <a:gradFill>
            <a:gsLst>
              <a:gs pos="0">
                <a:srgbClr val="000000"/>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B2C05E3-84E7-4957-95EF-B471CBF71C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4076698" cy="464399"/>
          </a:xfrm>
          <a:prstGeom prst="rect">
            <a:avLst/>
          </a:prstGeom>
          <a:gradFill>
            <a:gsLst>
              <a:gs pos="0">
                <a:srgbClr val="000000">
                  <a:alpha val="46000"/>
                </a:srgbClr>
              </a:gs>
              <a:gs pos="9900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6115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E6DEF-84E6-ACE6-47A0-DFE733D2B2A0}"/>
              </a:ext>
            </a:extLst>
          </p:cNvPr>
          <p:cNvSpPr>
            <a:spLocks noGrp="1"/>
          </p:cNvSpPr>
          <p:nvPr>
            <p:ph type="title"/>
          </p:nvPr>
        </p:nvSpPr>
        <p:spPr>
          <a:xfrm>
            <a:off x="767260" y="423356"/>
            <a:ext cx="10515600" cy="1325563"/>
          </a:xfrm>
        </p:spPr>
        <p:txBody>
          <a:bodyPr>
            <a:normAutofit/>
          </a:bodyPr>
          <a:lstStyle/>
          <a:p>
            <a:r>
              <a:rPr lang="en-GB" sz="3600" b="1" dirty="0"/>
              <a:t>Essex SA– consulting on 4 options </a:t>
            </a:r>
            <a:br>
              <a:rPr lang="en-GB" sz="3600" b="1" dirty="0"/>
            </a:br>
            <a:r>
              <a:rPr lang="en-GB" sz="3600" b="1" dirty="0"/>
              <a:t>(3, 5 and two 4s)</a:t>
            </a:r>
          </a:p>
        </p:txBody>
      </p:sp>
      <p:pic>
        <p:nvPicPr>
          <p:cNvPr id="4" name="Content Placeholder 3">
            <a:extLst>
              <a:ext uri="{FF2B5EF4-FFF2-40B4-BE49-F238E27FC236}">
                <a16:creationId xmlns:a16="http://schemas.microsoft.com/office/drawing/2014/main" id="{5BD4542E-0FF2-9D57-555D-FB48C4A2DDF7}"/>
              </a:ext>
            </a:extLst>
          </p:cNvPr>
          <p:cNvPicPr>
            <a:picLocks noGrp="1" noChangeAspect="1"/>
          </p:cNvPicPr>
          <p:nvPr>
            <p:ph idx="1"/>
          </p:nvPr>
        </p:nvPicPr>
        <p:blipFill>
          <a:blip r:embed="rId2"/>
          <a:stretch>
            <a:fillRect/>
          </a:stretch>
        </p:blipFill>
        <p:spPr>
          <a:xfrm>
            <a:off x="4622981" y="3184634"/>
            <a:ext cx="3445341" cy="2758965"/>
          </a:xfrm>
          <a:prstGeom prst="rect">
            <a:avLst/>
          </a:prstGeom>
        </p:spPr>
      </p:pic>
      <p:sp>
        <p:nvSpPr>
          <p:cNvPr id="6" name="TextBox 5">
            <a:extLst>
              <a:ext uri="{FF2B5EF4-FFF2-40B4-BE49-F238E27FC236}">
                <a16:creationId xmlns:a16="http://schemas.microsoft.com/office/drawing/2014/main" id="{CFDE57DD-154C-83F2-EAAF-81EA144B4B94}"/>
              </a:ext>
            </a:extLst>
          </p:cNvPr>
          <p:cNvSpPr txBox="1"/>
          <p:nvPr/>
        </p:nvSpPr>
        <p:spPr>
          <a:xfrm>
            <a:off x="8150834" y="2144109"/>
            <a:ext cx="3202965" cy="3970318"/>
          </a:xfrm>
          <a:prstGeom prst="rect">
            <a:avLst/>
          </a:prstGeom>
          <a:noFill/>
        </p:spPr>
        <p:txBody>
          <a:bodyPr wrap="square">
            <a:spAutoFit/>
          </a:bodyPr>
          <a:lstStyle/>
          <a:p>
            <a:r>
              <a:rPr lang="en-GB" dirty="0"/>
              <a:t>1. Uttlesford</a:t>
            </a:r>
          </a:p>
          <a:p>
            <a:r>
              <a:rPr lang="en-GB" dirty="0"/>
              <a:t>2. Braintree</a:t>
            </a:r>
          </a:p>
          <a:p>
            <a:r>
              <a:rPr lang="en-GB" dirty="0"/>
              <a:t>3. Colchester</a:t>
            </a:r>
          </a:p>
          <a:p>
            <a:r>
              <a:rPr lang="en-GB" dirty="0"/>
              <a:t>4. Tendring</a:t>
            </a:r>
          </a:p>
          <a:p>
            <a:r>
              <a:rPr lang="en-GB" dirty="0"/>
              <a:t>5. Harlow</a:t>
            </a:r>
          </a:p>
          <a:p>
            <a:r>
              <a:rPr lang="en-GB" dirty="0"/>
              <a:t>6. Epping Forest</a:t>
            </a:r>
          </a:p>
          <a:p>
            <a:r>
              <a:rPr lang="en-GB" dirty="0"/>
              <a:t>7. Chelmsford</a:t>
            </a:r>
          </a:p>
          <a:p>
            <a:r>
              <a:rPr lang="en-GB" dirty="0"/>
              <a:t>8. Maldon</a:t>
            </a:r>
          </a:p>
          <a:p>
            <a:r>
              <a:rPr lang="en-GB" dirty="0"/>
              <a:t>9. Brentwood</a:t>
            </a:r>
          </a:p>
          <a:p>
            <a:r>
              <a:rPr lang="en-GB" dirty="0"/>
              <a:t>10. Basildon</a:t>
            </a:r>
          </a:p>
          <a:p>
            <a:r>
              <a:rPr lang="en-GB" dirty="0"/>
              <a:t>11. Rochford</a:t>
            </a:r>
          </a:p>
          <a:p>
            <a:r>
              <a:rPr lang="en-GB" dirty="0"/>
              <a:t>12. Castle Point</a:t>
            </a:r>
          </a:p>
          <a:p>
            <a:r>
              <a:rPr lang="en-GB" dirty="0"/>
              <a:t>13. Southend-on-Sea (unitary)</a:t>
            </a:r>
          </a:p>
          <a:p>
            <a:r>
              <a:rPr lang="en-GB" dirty="0"/>
              <a:t>14. Thurrock (unitary)</a:t>
            </a:r>
          </a:p>
        </p:txBody>
      </p:sp>
      <p:sp>
        <p:nvSpPr>
          <p:cNvPr id="7" name="TextBox 6">
            <a:extLst>
              <a:ext uri="{FF2B5EF4-FFF2-40B4-BE49-F238E27FC236}">
                <a16:creationId xmlns:a16="http://schemas.microsoft.com/office/drawing/2014/main" id="{23D8EFAC-3513-FBB1-A43F-D45FE8ACF93F}"/>
              </a:ext>
            </a:extLst>
          </p:cNvPr>
          <p:cNvSpPr txBox="1"/>
          <p:nvPr/>
        </p:nvSpPr>
        <p:spPr>
          <a:xfrm>
            <a:off x="693683" y="1828801"/>
            <a:ext cx="3846786" cy="3970318"/>
          </a:xfrm>
          <a:prstGeom prst="rect">
            <a:avLst/>
          </a:prstGeom>
          <a:noFill/>
        </p:spPr>
        <p:txBody>
          <a:bodyPr wrap="square" rtlCol="0">
            <a:spAutoFit/>
          </a:bodyPr>
          <a:lstStyle/>
          <a:p>
            <a:r>
              <a:rPr lang="en-GB" dirty="0"/>
              <a:t>Essex CC – </a:t>
            </a:r>
            <a:r>
              <a:rPr lang="en-GB" b="1" dirty="0"/>
              <a:t>3-unitary </a:t>
            </a:r>
            <a:r>
              <a:rPr lang="en-GB" dirty="0"/>
              <a:t>option</a:t>
            </a:r>
            <a:r>
              <a:rPr lang="en-GB" b="1" dirty="0"/>
              <a:t> </a:t>
            </a:r>
            <a:r>
              <a:rPr lang="en-GB" dirty="0"/>
              <a:t>(1,2,3 &amp; 4), (5,6,7,8 &amp; 9), (10,11,12,13 &amp; 14)</a:t>
            </a:r>
          </a:p>
          <a:p>
            <a:endParaRPr lang="en-GB" dirty="0"/>
          </a:p>
          <a:p>
            <a:r>
              <a:rPr lang="en-GB" dirty="0"/>
              <a:t>Southend-on-Sea City - </a:t>
            </a:r>
            <a:r>
              <a:rPr lang="en-GB" b="1" dirty="0"/>
              <a:t>5-unitary</a:t>
            </a:r>
            <a:r>
              <a:rPr lang="en-GB" dirty="0"/>
              <a:t> option</a:t>
            </a:r>
          </a:p>
          <a:p>
            <a:r>
              <a:rPr lang="en-GB" dirty="0"/>
              <a:t>(11, 12 &amp; 13), (10 &amp; 14), (1,5 &amp; 6), (7,8 &amp; 9) (2,3 &amp; 4) </a:t>
            </a:r>
          </a:p>
          <a:p>
            <a:endParaRPr lang="en-GB" dirty="0"/>
          </a:p>
          <a:p>
            <a:r>
              <a:rPr lang="en-GB" dirty="0"/>
              <a:t>Thurrock – </a:t>
            </a:r>
            <a:r>
              <a:rPr lang="en-GB" b="1" dirty="0"/>
              <a:t>4-unitary</a:t>
            </a:r>
            <a:r>
              <a:rPr lang="en-GB" dirty="0"/>
              <a:t> option  (5,6,9 &amp;14), (10,11,12, &amp; 13), (1,2, &amp; 7), (3,4, 7 &amp; 8), </a:t>
            </a:r>
          </a:p>
          <a:p>
            <a:endParaRPr lang="en-GB" dirty="0"/>
          </a:p>
          <a:p>
            <a:r>
              <a:rPr lang="en-GB" dirty="0"/>
              <a:t>Rochford –</a:t>
            </a:r>
            <a:r>
              <a:rPr lang="en-GB" b="1" dirty="0"/>
              <a:t> 4-unitary </a:t>
            </a:r>
            <a:r>
              <a:rPr lang="en-GB" dirty="0"/>
              <a:t>option (1,5 &amp;6), (10,12,13 &amp; 14), (7,8,9 &amp;11), (2,3 &amp; 4). </a:t>
            </a:r>
          </a:p>
        </p:txBody>
      </p:sp>
      <p:sp>
        <p:nvSpPr>
          <p:cNvPr id="5" name="TextBox 4">
            <a:extLst>
              <a:ext uri="{FF2B5EF4-FFF2-40B4-BE49-F238E27FC236}">
                <a16:creationId xmlns:a16="http://schemas.microsoft.com/office/drawing/2014/main" id="{4185D94A-CFD7-2147-4FC5-3BC94104BE3B}"/>
              </a:ext>
            </a:extLst>
          </p:cNvPr>
          <p:cNvSpPr txBox="1"/>
          <p:nvPr/>
        </p:nvSpPr>
        <p:spPr>
          <a:xfrm>
            <a:off x="5084064" y="1828801"/>
            <a:ext cx="2567470" cy="1754326"/>
          </a:xfrm>
          <a:prstGeom prst="rect">
            <a:avLst/>
          </a:prstGeom>
          <a:noFill/>
        </p:spPr>
        <p:txBody>
          <a:bodyPr wrap="square" rtlCol="0">
            <a:spAutoFit/>
          </a:bodyPr>
          <a:lstStyle/>
          <a:p>
            <a:endParaRPr lang="en-GB" dirty="0"/>
          </a:p>
          <a:p>
            <a:endParaRPr lang="en-GB" dirty="0"/>
          </a:p>
          <a:p>
            <a:r>
              <a:rPr lang="en-GB" dirty="0"/>
              <a:t>All options use exiting boundaries</a:t>
            </a:r>
          </a:p>
          <a:p>
            <a:endParaRPr lang="en-GB" dirty="0"/>
          </a:p>
          <a:p>
            <a:endParaRPr lang="en-GB" dirty="0"/>
          </a:p>
        </p:txBody>
      </p:sp>
    </p:spTree>
    <p:extLst>
      <p:ext uri="{BB962C8B-B14F-4D97-AF65-F5344CB8AC3E}">
        <p14:creationId xmlns:p14="http://schemas.microsoft.com/office/powerpoint/2010/main" val="2675985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45FC5F-7C3D-AF2E-576E-26964ABBDA52}"/>
              </a:ext>
            </a:extLst>
          </p:cNvPr>
          <p:cNvPicPr>
            <a:picLocks noChangeAspect="1"/>
          </p:cNvPicPr>
          <p:nvPr/>
        </p:nvPicPr>
        <p:blipFill>
          <a:blip r:embed="rId2"/>
          <a:stretch>
            <a:fillRect/>
          </a:stretch>
        </p:blipFill>
        <p:spPr>
          <a:xfrm>
            <a:off x="631737" y="10984"/>
            <a:ext cx="5127024" cy="3418016"/>
          </a:xfrm>
          <a:prstGeom prst="rect">
            <a:avLst/>
          </a:prstGeom>
        </p:spPr>
      </p:pic>
      <p:pic>
        <p:nvPicPr>
          <p:cNvPr id="3" name="Picture 2">
            <a:extLst>
              <a:ext uri="{FF2B5EF4-FFF2-40B4-BE49-F238E27FC236}">
                <a16:creationId xmlns:a16="http://schemas.microsoft.com/office/drawing/2014/main" id="{F2F22AB4-BA0F-9539-B8CA-12800D0EDF0F}"/>
              </a:ext>
            </a:extLst>
          </p:cNvPr>
          <p:cNvPicPr>
            <a:picLocks noChangeAspect="1"/>
          </p:cNvPicPr>
          <p:nvPr/>
        </p:nvPicPr>
        <p:blipFill>
          <a:blip r:embed="rId3"/>
          <a:stretch>
            <a:fillRect/>
          </a:stretch>
        </p:blipFill>
        <p:spPr>
          <a:xfrm>
            <a:off x="6682432" y="130445"/>
            <a:ext cx="5127024" cy="3418016"/>
          </a:xfrm>
          <a:prstGeom prst="rect">
            <a:avLst/>
          </a:prstGeom>
        </p:spPr>
      </p:pic>
      <p:pic>
        <p:nvPicPr>
          <p:cNvPr id="4" name="Picture 3">
            <a:extLst>
              <a:ext uri="{FF2B5EF4-FFF2-40B4-BE49-F238E27FC236}">
                <a16:creationId xmlns:a16="http://schemas.microsoft.com/office/drawing/2014/main" id="{EAEA60C1-11A3-DDC9-0312-D93D0575C227}"/>
              </a:ext>
            </a:extLst>
          </p:cNvPr>
          <p:cNvPicPr>
            <a:picLocks noChangeAspect="1"/>
          </p:cNvPicPr>
          <p:nvPr/>
        </p:nvPicPr>
        <p:blipFill>
          <a:blip r:embed="rId4"/>
          <a:stretch>
            <a:fillRect/>
          </a:stretch>
        </p:blipFill>
        <p:spPr>
          <a:xfrm>
            <a:off x="930361" y="3639065"/>
            <a:ext cx="4828400" cy="3218934"/>
          </a:xfrm>
          <a:prstGeom prst="rect">
            <a:avLst/>
          </a:prstGeom>
        </p:spPr>
      </p:pic>
      <p:pic>
        <p:nvPicPr>
          <p:cNvPr id="5" name="Picture 4">
            <a:extLst>
              <a:ext uri="{FF2B5EF4-FFF2-40B4-BE49-F238E27FC236}">
                <a16:creationId xmlns:a16="http://schemas.microsoft.com/office/drawing/2014/main" id="{C02E6A54-28E4-723A-3BA6-88B2471D94C3}"/>
              </a:ext>
            </a:extLst>
          </p:cNvPr>
          <p:cNvPicPr>
            <a:picLocks noChangeAspect="1"/>
          </p:cNvPicPr>
          <p:nvPr/>
        </p:nvPicPr>
        <p:blipFill>
          <a:blip r:embed="rId5"/>
          <a:stretch>
            <a:fillRect/>
          </a:stretch>
        </p:blipFill>
        <p:spPr>
          <a:xfrm>
            <a:off x="6831744" y="3639065"/>
            <a:ext cx="4828400" cy="3218934"/>
          </a:xfrm>
          <a:prstGeom prst="rect">
            <a:avLst/>
          </a:prstGeom>
        </p:spPr>
      </p:pic>
    </p:spTree>
    <p:extLst>
      <p:ext uri="{BB962C8B-B14F-4D97-AF65-F5344CB8AC3E}">
        <p14:creationId xmlns:p14="http://schemas.microsoft.com/office/powerpoint/2010/main" val="1113792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57F3F-25BC-61D4-7A38-DE14862E63F0}"/>
              </a:ext>
            </a:extLst>
          </p:cNvPr>
          <p:cNvSpPr>
            <a:spLocks noGrp="1"/>
          </p:cNvSpPr>
          <p:nvPr>
            <p:ph type="title"/>
          </p:nvPr>
        </p:nvSpPr>
        <p:spPr>
          <a:xfrm>
            <a:off x="838200" y="365125"/>
            <a:ext cx="10515600" cy="927647"/>
          </a:xfrm>
        </p:spPr>
        <p:txBody>
          <a:bodyPr>
            <a:normAutofit fontScale="90000"/>
          </a:bodyPr>
          <a:lstStyle/>
          <a:p>
            <a:br>
              <a:rPr lang="en-GB" dirty="0"/>
            </a:br>
            <a:r>
              <a:rPr lang="en-GB" sz="4000" b="1" dirty="0"/>
              <a:t>Hampshire/Isle of Wight - 4 options - a 4-council and 3 with 5 councils (all with a unitary IoW)   </a:t>
            </a:r>
          </a:p>
        </p:txBody>
      </p:sp>
      <p:sp>
        <p:nvSpPr>
          <p:cNvPr id="19" name="TextBox 18">
            <a:extLst>
              <a:ext uri="{FF2B5EF4-FFF2-40B4-BE49-F238E27FC236}">
                <a16:creationId xmlns:a16="http://schemas.microsoft.com/office/drawing/2014/main" id="{73EE5575-159D-5267-ED7C-2B195FD4ECD7}"/>
              </a:ext>
            </a:extLst>
          </p:cNvPr>
          <p:cNvSpPr txBox="1"/>
          <p:nvPr/>
        </p:nvSpPr>
        <p:spPr>
          <a:xfrm>
            <a:off x="8513379" y="1825624"/>
            <a:ext cx="2664373" cy="3970318"/>
          </a:xfrm>
          <a:prstGeom prst="rect">
            <a:avLst/>
          </a:prstGeom>
          <a:noFill/>
        </p:spPr>
        <p:txBody>
          <a:bodyPr wrap="square">
            <a:spAutoFit/>
          </a:bodyPr>
          <a:lstStyle/>
          <a:p>
            <a:r>
              <a:rPr lang="en-GB" dirty="0"/>
              <a:t>Test Valley</a:t>
            </a:r>
          </a:p>
          <a:p>
            <a:r>
              <a:rPr lang="en-GB" dirty="0"/>
              <a:t>Basingstoke and Deane</a:t>
            </a:r>
          </a:p>
          <a:p>
            <a:r>
              <a:rPr lang="en-GB" dirty="0"/>
              <a:t>Hart</a:t>
            </a:r>
          </a:p>
          <a:p>
            <a:r>
              <a:rPr lang="en-GB" dirty="0"/>
              <a:t>Rushmoor</a:t>
            </a:r>
          </a:p>
          <a:p>
            <a:r>
              <a:rPr lang="en-GB" dirty="0"/>
              <a:t>City of Winchester</a:t>
            </a:r>
          </a:p>
          <a:p>
            <a:r>
              <a:rPr lang="en-GB" dirty="0"/>
              <a:t>East Hampshire</a:t>
            </a:r>
          </a:p>
          <a:p>
            <a:r>
              <a:rPr lang="en-GB" dirty="0"/>
              <a:t>New Forest</a:t>
            </a:r>
          </a:p>
          <a:p>
            <a:r>
              <a:rPr lang="en-GB" dirty="0"/>
              <a:t>Southampton (unitary)</a:t>
            </a:r>
          </a:p>
          <a:p>
            <a:r>
              <a:rPr lang="en-GB" dirty="0"/>
              <a:t>Eastleigh</a:t>
            </a:r>
          </a:p>
          <a:p>
            <a:r>
              <a:rPr lang="en-GB" dirty="0"/>
              <a:t>Fareham</a:t>
            </a:r>
          </a:p>
          <a:p>
            <a:r>
              <a:rPr lang="en-GB" dirty="0"/>
              <a:t>Gosport</a:t>
            </a:r>
          </a:p>
          <a:p>
            <a:r>
              <a:rPr lang="en-GB" dirty="0"/>
              <a:t>Portsmouth (unitary)</a:t>
            </a:r>
          </a:p>
          <a:p>
            <a:r>
              <a:rPr lang="en-GB" dirty="0"/>
              <a:t>Havant</a:t>
            </a:r>
          </a:p>
          <a:p>
            <a:r>
              <a:rPr lang="en-GB" dirty="0"/>
              <a:t>Isle of wight (unitary)</a:t>
            </a:r>
          </a:p>
        </p:txBody>
      </p:sp>
      <p:sp>
        <p:nvSpPr>
          <p:cNvPr id="21" name="Content Placeholder 20">
            <a:extLst>
              <a:ext uri="{FF2B5EF4-FFF2-40B4-BE49-F238E27FC236}">
                <a16:creationId xmlns:a16="http://schemas.microsoft.com/office/drawing/2014/main" id="{EB4A9913-09A6-4CCE-0615-047EEEE37E9B}"/>
              </a:ext>
            </a:extLst>
          </p:cNvPr>
          <p:cNvSpPr>
            <a:spLocks noGrp="1"/>
          </p:cNvSpPr>
          <p:nvPr>
            <p:ph idx="1"/>
          </p:nvPr>
        </p:nvSpPr>
        <p:spPr>
          <a:xfrm>
            <a:off x="838200" y="1825625"/>
            <a:ext cx="3691223" cy="4351338"/>
          </a:xfrm>
        </p:spPr>
        <p:txBody>
          <a:bodyPr>
            <a:normAutofit fontScale="62500" lnSpcReduction="20000"/>
          </a:bodyPr>
          <a:lstStyle/>
          <a:p>
            <a:pPr marL="514350" indent="-514350">
              <a:buAutoNum type="arabicPeriod"/>
            </a:pPr>
            <a:r>
              <a:rPr lang="en-GB" dirty="0"/>
              <a:t>(2,3 &amp; 4), (1,5,6 &amp; 7), (8 &amp; 9), (10,11,12 &amp;13), (14)</a:t>
            </a:r>
          </a:p>
          <a:p>
            <a:pPr marL="514350" indent="-514350">
              <a:buAutoNum type="arabicPeriod"/>
            </a:pPr>
            <a:endParaRPr lang="en-GB" dirty="0"/>
          </a:p>
          <a:p>
            <a:pPr marL="514350" indent="-514350">
              <a:buAutoNum type="arabicPeriod"/>
            </a:pPr>
            <a:r>
              <a:rPr lang="en-GB" dirty="0"/>
              <a:t>(2,3 &amp; 4), (1,5 &amp; 6), (7,8 &amp; 9), (10,11,12 &amp; 13), (14).</a:t>
            </a:r>
          </a:p>
          <a:p>
            <a:pPr marL="514350" indent="-514350">
              <a:buAutoNum type="arabicPeriod"/>
            </a:pPr>
            <a:endParaRPr lang="en-GB" dirty="0"/>
          </a:p>
          <a:p>
            <a:pPr marL="514350" indent="-514350">
              <a:buAutoNum type="arabicPeriod"/>
            </a:pPr>
            <a:r>
              <a:rPr lang="en-GB" dirty="0"/>
              <a:t>(2,3 &amp; 4), (1,5,6 &amp; 7), (1, 7,8 &amp; 9)  (5,  6, 10,11,12 &amp; 13), (14).</a:t>
            </a:r>
          </a:p>
          <a:p>
            <a:pPr marL="514350" indent="-514350">
              <a:buAutoNum type="arabicPeriod"/>
            </a:pPr>
            <a:endParaRPr lang="en-GB" dirty="0"/>
          </a:p>
          <a:p>
            <a:pPr marL="514350" indent="-514350">
              <a:buAutoNum type="arabicPeriod"/>
            </a:pPr>
            <a:r>
              <a:rPr lang="en-GB" dirty="0"/>
              <a:t>(2,3 &amp; 4), (1,5, &amp; 6), (10,11,12 &amp; 13), (14).</a:t>
            </a:r>
          </a:p>
          <a:p>
            <a:pPr marL="514350" indent="-514350">
              <a:buAutoNum type="arabicPeriod"/>
            </a:pPr>
            <a:endParaRPr lang="en-GB" dirty="0"/>
          </a:p>
          <a:p>
            <a:pPr marL="0" indent="0">
              <a:buNone/>
            </a:pPr>
            <a:r>
              <a:rPr lang="en-GB" b="1" dirty="0"/>
              <a:t>NB Districts  1 and 7 are split in option 2 and 6 is split in option 3.</a:t>
            </a:r>
          </a:p>
          <a:p>
            <a:pPr marL="514350" indent="-514350">
              <a:buAutoNum type="arabicPeriod"/>
            </a:pPr>
            <a:endParaRPr lang="en-GB" dirty="0"/>
          </a:p>
          <a:p>
            <a:pPr marL="0" indent="0">
              <a:buNone/>
            </a:pPr>
            <a:endParaRPr lang="en-GB" dirty="0"/>
          </a:p>
          <a:p>
            <a:pPr marL="514350" indent="-514350">
              <a:buAutoNum type="arabicPeriod"/>
            </a:pPr>
            <a:endParaRPr lang="en-GB" dirty="0"/>
          </a:p>
          <a:p>
            <a:pPr marL="0" indent="0">
              <a:buNone/>
            </a:pPr>
            <a:endParaRPr lang="en-GB" dirty="0"/>
          </a:p>
        </p:txBody>
      </p:sp>
      <p:pic>
        <p:nvPicPr>
          <p:cNvPr id="3" name="Picture 2">
            <a:extLst>
              <a:ext uri="{FF2B5EF4-FFF2-40B4-BE49-F238E27FC236}">
                <a16:creationId xmlns:a16="http://schemas.microsoft.com/office/drawing/2014/main" id="{3E271BF6-02AD-FE19-4347-782CF0C470E2}"/>
              </a:ext>
            </a:extLst>
          </p:cNvPr>
          <p:cNvPicPr>
            <a:picLocks noChangeAspect="1"/>
          </p:cNvPicPr>
          <p:nvPr/>
        </p:nvPicPr>
        <p:blipFill>
          <a:blip r:embed="rId2"/>
          <a:stretch>
            <a:fillRect/>
          </a:stretch>
        </p:blipFill>
        <p:spPr>
          <a:xfrm>
            <a:off x="4529422" y="1862422"/>
            <a:ext cx="3947827" cy="4144240"/>
          </a:xfrm>
          <a:prstGeom prst="rect">
            <a:avLst/>
          </a:prstGeom>
        </p:spPr>
      </p:pic>
    </p:spTree>
    <p:extLst>
      <p:ext uri="{BB962C8B-B14F-4D97-AF65-F5344CB8AC3E}">
        <p14:creationId xmlns:p14="http://schemas.microsoft.com/office/powerpoint/2010/main" val="928738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FC7BC5-D361-675B-1677-C7D6A8E7ECE4}"/>
              </a:ext>
            </a:extLst>
          </p:cNvPr>
          <p:cNvPicPr>
            <a:picLocks noChangeAspect="1"/>
          </p:cNvPicPr>
          <p:nvPr/>
        </p:nvPicPr>
        <p:blipFill>
          <a:blip r:embed="rId2"/>
          <a:stretch>
            <a:fillRect/>
          </a:stretch>
        </p:blipFill>
        <p:spPr>
          <a:xfrm>
            <a:off x="2291632" y="533235"/>
            <a:ext cx="2594918" cy="2744126"/>
          </a:xfrm>
          <a:prstGeom prst="rect">
            <a:avLst/>
          </a:prstGeom>
        </p:spPr>
      </p:pic>
      <p:pic>
        <p:nvPicPr>
          <p:cNvPr id="4" name="Picture 3">
            <a:extLst>
              <a:ext uri="{FF2B5EF4-FFF2-40B4-BE49-F238E27FC236}">
                <a16:creationId xmlns:a16="http://schemas.microsoft.com/office/drawing/2014/main" id="{2A0B0D08-1B3F-77E3-412A-D1798C5211E7}"/>
              </a:ext>
            </a:extLst>
          </p:cNvPr>
          <p:cNvPicPr>
            <a:picLocks noChangeAspect="1"/>
          </p:cNvPicPr>
          <p:nvPr/>
        </p:nvPicPr>
        <p:blipFill>
          <a:blip r:embed="rId3"/>
          <a:stretch>
            <a:fillRect/>
          </a:stretch>
        </p:blipFill>
        <p:spPr>
          <a:xfrm>
            <a:off x="5859659" y="110359"/>
            <a:ext cx="5284526" cy="3981369"/>
          </a:xfrm>
          <a:prstGeom prst="rect">
            <a:avLst/>
          </a:prstGeom>
        </p:spPr>
      </p:pic>
      <p:pic>
        <p:nvPicPr>
          <p:cNvPr id="5" name="Picture 4">
            <a:extLst>
              <a:ext uri="{FF2B5EF4-FFF2-40B4-BE49-F238E27FC236}">
                <a16:creationId xmlns:a16="http://schemas.microsoft.com/office/drawing/2014/main" id="{731F7C16-F92C-0796-49C2-F88EFE08B96E}"/>
              </a:ext>
            </a:extLst>
          </p:cNvPr>
          <p:cNvPicPr>
            <a:picLocks noChangeAspect="1"/>
          </p:cNvPicPr>
          <p:nvPr/>
        </p:nvPicPr>
        <p:blipFill>
          <a:blip r:embed="rId4"/>
          <a:stretch>
            <a:fillRect/>
          </a:stretch>
        </p:blipFill>
        <p:spPr>
          <a:xfrm>
            <a:off x="1828983" y="3580639"/>
            <a:ext cx="3799037" cy="3277361"/>
          </a:xfrm>
          <a:prstGeom prst="rect">
            <a:avLst/>
          </a:prstGeom>
        </p:spPr>
      </p:pic>
      <p:pic>
        <p:nvPicPr>
          <p:cNvPr id="6" name="Picture 5">
            <a:extLst>
              <a:ext uri="{FF2B5EF4-FFF2-40B4-BE49-F238E27FC236}">
                <a16:creationId xmlns:a16="http://schemas.microsoft.com/office/drawing/2014/main" id="{1831BE12-4E08-8EAE-1313-B83F9DD2DDF5}"/>
              </a:ext>
            </a:extLst>
          </p:cNvPr>
          <p:cNvPicPr>
            <a:picLocks noChangeAspect="1"/>
          </p:cNvPicPr>
          <p:nvPr/>
        </p:nvPicPr>
        <p:blipFill>
          <a:blip r:embed="rId5"/>
          <a:stretch>
            <a:fillRect/>
          </a:stretch>
        </p:blipFill>
        <p:spPr>
          <a:xfrm>
            <a:off x="6335502" y="3580639"/>
            <a:ext cx="4332840" cy="3277360"/>
          </a:xfrm>
          <a:prstGeom prst="rect">
            <a:avLst/>
          </a:prstGeom>
        </p:spPr>
      </p:pic>
    </p:spTree>
    <p:extLst>
      <p:ext uri="{BB962C8B-B14F-4D97-AF65-F5344CB8AC3E}">
        <p14:creationId xmlns:p14="http://schemas.microsoft.com/office/powerpoint/2010/main" val="1498857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7DB151-114B-16AE-34C6-ADE780F384D3}"/>
              </a:ext>
            </a:extLst>
          </p:cNvPr>
          <p:cNvSpPr>
            <a:spLocks noGrp="1"/>
          </p:cNvSpPr>
          <p:nvPr>
            <p:ph type="title"/>
          </p:nvPr>
        </p:nvSpPr>
        <p:spPr>
          <a:xfrm>
            <a:off x="630936" y="640080"/>
            <a:ext cx="4818888" cy="1481328"/>
          </a:xfrm>
        </p:spPr>
        <p:txBody>
          <a:bodyPr anchor="b">
            <a:normAutofit/>
          </a:bodyPr>
          <a:lstStyle/>
          <a:p>
            <a:r>
              <a:rPr lang="en-GB" sz="5000" b="1" dirty="0"/>
              <a:t>Norfolk and Suffolk </a:t>
            </a:r>
          </a:p>
        </p:txBody>
      </p:sp>
      <p:sp>
        <p:nvSpPr>
          <p:cNvPr id="25"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4FCC113-17DF-2C93-4245-EDA1B342988D}"/>
              </a:ext>
            </a:extLst>
          </p:cNvPr>
          <p:cNvSpPr>
            <a:spLocks noGrp="1"/>
          </p:cNvSpPr>
          <p:nvPr>
            <p:ph idx="1"/>
          </p:nvPr>
        </p:nvSpPr>
        <p:spPr>
          <a:xfrm>
            <a:off x="630935" y="2660904"/>
            <a:ext cx="5226167" cy="3547872"/>
          </a:xfrm>
        </p:spPr>
        <p:txBody>
          <a:bodyPr anchor="t">
            <a:normAutofit/>
          </a:bodyPr>
          <a:lstStyle/>
          <a:p>
            <a:r>
              <a:rPr lang="en-GB" sz="2000" dirty="0"/>
              <a:t>I unitary for Norfolk</a:t>
            </a:r>
          </a:p>
          <a:p>
            <a:r>
              <a:rPr lang="en-GB" sz="2000" dirty="0"/>
              <a:t>2 unitary’ s for East and West Norfolk</a:t>
            </a:r>
          </a:p>
          <a:p>
            <a:r>
              <a:rPr lang="en-GB" sz="2000" dirty="0"/>
              <a:t>3 unitary’ s  West, Norwich (with parts of Broadland and S Norfolk)</a:t>
            </a:r>
          </a:p>
          <a:p>
            <a:endParaRPr lang="en-GB" sz="2000" dirty="0"/>
          </a:p>
          <a:p>
            <a:r>
              <a:rPr lang="en-GB" sz="2000" dirty="0"/>
              <a:t>1 unitary for Suffolk</a:t>
            </a:r>
          </a:p>
          <a:p>
            <a:r>
              <a:rPr lang="en-GB" sz="2000" dirty="0"/>
              <a:t>3 unitary’ s Western (plus parts of </a:t>
            </a:r>
            <a:r>
              <a:rPr lang="en-GB" sz="2000" dirty="0" err="1"/>
              <a:t>Babergh</a:t>
            </a:r>
            <a:r>
              <a:rPr lang="en-GB" sz="2000" dirty="0"/>
              <a:t> and Mid-Suffolk) Central &amp; Eastern (parts of Mid-Suffolk and East Suffolk) and Ipswich and Southern Suffolk</a:t>
            </a:r>
          </a:p>
        </p:txBody>
      </p:sp>
      <p:pic>
        <p:nvPicPr>
          <p:cNvPr id="5" name="Picture 4">
            <a:extLst>
              <a:ext uri="{FF2B5EF4-FFF2-40B4-BE49-F238E27FC236}">
                <a16:creationId xmlns:a16="http://schemas.microsoft.com/office/drawing/2014/main" id="{B3BC3B95-AAE4-B232-8F88-E27E1D72BAD4}"/>
              </a:ext>
            </a:extLst>
          </p:cNvPr>
          <p:cNvPicPr>
            <a:picLocks noChangeAspect="1"/>
          </p:cNvPicPr>
          <p:nvPr/>
        </p:nvPicPr>
        <p:blipFill>
          <a:blip r:embed="rId2"/>
          <a:stretch>
            <a:fillRect/>
          </a:stretch>
        </p:blipFill>
        <p:spPr>
          <a:xfrm>
            <a:off x="6099048" y="917875"/>
            <a:ext cx="5458968" cy="5022249"/>
          </a:xfrm>
          <a:prstGeom prst="rect">
            <a:avLst/>
          </a:prstGeom>
        </p:spPr>
      </p:pic>
    </p:spTree>
    <p:extLst>
      <p:ext uri="{BB962C8B-B14F-4D97-AF65-F5344CB8AC3E}">
        <p14:creationId xmlns:p14="http://schemas.microsoft.com/office/powerpoint/2010/main" val="3218805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8863B1-009A-24BA-8A85-6C9F27E9820D}"/>
              </a:ext>
            </a:extLst>
          </p:cNvPr>
          <p:cNvSpPr>
            <a:spLocks noGrp="1"/>
          </p:cNvSpPr>
          <p:nvPr>
            <p:ph type="ctrTitle"/>
          </p:nvPr>
        </p:nvSpPr>
        <p:spPr>
          <a:xfrm>
            <a:off x="466722" y="586855"/>
            <a:ext cx="3201366" cy="5040431"/>
          </a:xfrm>
        </p:spPr>
        <p:txBody>
          <a:bodyPr vert="horz" lIns="91440" tIns="45720" rIns="91440" bIns="45720" rtlCol="0" anchor="b">
            <a:normAutofit/>
          </a:bodyPr>
          <a:lstStyle/>
          <a:p>
            <a:pPr algn="r"/>
            <a:r>
              <a:rPr lang="en-US" sz="2800" b="1" kern="1200" dirty="0">
                <a:solidFill>
                  <a:srgbClr val="FFFFFF"/>
                </a:solidFill>
                <a:latin typeface="+mj-lt"/>
                <a:ea typeface="+mj-ea"/>
                <a:cs typeface="+mj-cs"/>
              </a:rPr>
              <a:t>English Devolution and Community Empowerment Bill</a:t>
            </a:r>
            <a:br>
              <a:rPr lang="en-US" sz="2500" b="1" kern="1200" dirty="0">
                <a:solidFill>
                  <a:srgbClr val="FFFFFF"/>
                </a:solidFill>
                <a:latin typeface="+mj-lt"/>
                <a:ea typeface="+mj-ea"/>
                <a:cs typeface="+mj-cs"/>
              </a:rPr>
            </a:br>
            <a:br>
              <a:rPr lang="en-US" sz="2500" b="1" kern="1200" dirty="0">
                <a:solidFill>
                  <a:srgbClr val="FFFFFF"/>
                </a:solidFill>
                <a:latin typeface="+mj-lt"/>
                <a:ea typeface="+mj-ea"/>
                <a:cs typeface="+mj-cs"/>
              </a:rPr>
            </a:br>
            <a:br>
              <a:rPr lang="en-US" sz="2500" b="1" kern="1200" dirty="0">
                <a:solidFill>
                  <a:srgbClr val="FFFFFF"/>
                </a:solidFill>
                <a:latin typeface="+mj-lt"/>
                <a:ea typeface="+mj-ea"/>
                <a:cs typeface="+mj-cs"/>
              </a:rPr>
            </a:br>
            <a:r>
              <a:rPr lang="en-US" sz="2400" kern="1200" dirty="0">
                <a:solidFill>
                  <a:srgbClr val="FFFFFF"/>
                </a:solidFill>
                <a:latin typeface="+mj-lt"/>
                <a:ea typeface="+mj-ea"/>
                <a:cs typeface="+mj-cs"/>
              </a:rPr>
              <a:t>formerly called</a:t>
            </a:r>
            <a:br>
              <a:rPr lang="en-US" sz="2400" kern="1200" dirty="0">
                <a:solidFill>
                  <a:srgbClr val="FFFFFF"/>
                </a:solidFill>
                <a:latin typeface="+mj-lt"/>
                <a:ea typeface="+mj-ea"/>
                <a:cs typeface="+mj-cs"/>
              </a:rPr>
            </a:b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  </a:t>
            </a: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The “Devolution and Local Government </a:t>
            </a:r>
            <a:r>
              <a:rPr lang="en-US" sz="2400" kern="1200" dirty="0" err="1">
                <a:solidFill>
                  <a:srgbClr val="FFFFFF"/>
                </a:solidFill>
                <a:latin typeface="+mj-lt"/>
                <a:ea typeface="+mj-ea"/>
                <a:cs typeface="+mj-cs"/>
              </a:rPr>
              <a:t>Reorganisation</a:t>
            </a:r>
            <a:r>
              <a:rPr lang="en-US" sz="2400" kern="1200" dirty="0">
                <a:solidFill>
                  <a:srgbClr val="FFFFFF"/>
                </a:solidFill>
                <a:latin typeface="+mj-lt"/>
                <a:ea typeface="+mj-ea"/>
                <a:cs typeface="+mj-cs"/>
              </a:rPr>
              <a:t> Bill”  </a:t>
            </a:r>
            <a:br>
              <a:rPr lang="en-US" sz="2400" kern="1200" dirty="0">
                <a:solidFill>
                  <a:srgbClr val="FFFFFF"/>
                </a:solidFill>
                <a:latin typeface="+mj-lt"/>
                <a:ea typeface="+mj-ea"/>
                <a:cs typeface="+mj-cs"/>
              </a:rPr>
            </a:br>
            <a:endParaRPr lang="en-US" sz="2400" kern="1200" dirty="0">
              <a:solidFill>
                <a:srgbClr val="FFFFFF"/>
              </a:solidFill>
              <a:latin typeface="+mj-lt"/>
              <a:ea typeface="+mj-ea"/>
              <a:cs typeface="+mj-cs"/>
            </a:endParaRPr>
          </a:p>
        </p:txBody>
      </p:sp>
      <p:sp>
        <p:nvSpPr>
          <p:cNvPr id="3" name="Subtitle 2">
            <a:extLst>
              <a:ext uri="{FF2B5EF4-FFF2-40B4-BE49-F238E27FC236}">
                <a16:creationId xmlns:a16="http://schemas.microsoft.com/office/drawing/2014/main" id="{4F54CB42-54C6-44F1-451D-9B7308E42869}"/>
              </a:ext>
            </a:extLst>
          </p:cNvPr>
          <p:cNvSpPr>
            <a:spLocks noGrp="1"/>
          </p:cNvSpPr>
          <p:nvPr>
            <p:ph type="subTitle" idx="1"/>
          </p:nvPr>
        </p:nvSpPr>
        <p:spPr>
          <a:xfrm>
            <a:off x="4810259" y="649480"/>
            <a:ext cx="6555347" cy="5546047"/>
          </a:xfrm>
        </p:spPr>
        <p:txBody>
          <a:bodyPr vert="horz" lIns="91440" tIns="45720" rIns="91440" bIns="45720" rtlCol="0" anchor="ctr">
            <a:normAutofit fontScale="92500" lnSpcReduction="10000"/>
          </a:bodyPr>
          <a:lstStyle/>
          <a:p>
            <a:pPr marL="114300" algn="l"/>
            <a:r>
              <a:rPr lang="en-US" sz="3600" b="1" dirty="0"/>
              <a:t>4 parts to the Bill</a:t>
            </a:r>
          </a:p>
          <a:p>
            <a:pPr marL="342900" indent="-228600" algn="l">
              <a:buFont typeface="Arial" panose="020B0604020202020204" pitchFamily="34" charset="0"/>
              <a:buChar char="•"/>
            </a:pPr>
            <a:endParaRPr lang="en-US" sz="2000" dirty="0"/>
          </a:p>
          <a:p>
            <a:pPr marL="342900" indent="-228600" algn="l">
              <a:buFont typeface="Arial" panose="020B0604020202020204" pitchFamily="34" charset="0"/>
              <a:buChar char="•"/>
            </a:pPr>
            <a:r>
              <a:rPr lang="en-US" dirty="0"/>
              <a:t>Proposes a new system for </a:t>
            </a:r>
            <a:r>
              <a:rPr lang="en-US" b="1" dirty="0"/>
              <a:t>Local Public Audit </a:t>
            </a:r>
            <a:r>
              <a:rPr lang="en-US" dirty="0"/>
              <a:t>in England</a:t>
            </a:r>
          </a:p>
          <a:p>
            <a:pPr marL="342900" indent="-228600" algn="l">
              <a:buFont typeface="Arial" panose="020B0604020202020204" pitchFamily="34" charset="0"/>
              <a:buChar char="•"/>
            </a:pPr>
            <a:r>
              <a:rPr lang="en-US" dirty="0"/>
              <a:t>More powers to local communities to purchase assets of community value and making </a:t>
            </a:r>
            <a:r>
              <a:rPr lang="en-US" b="1" dirty="0"/>
              <a:t>reforms to commercial leases</a:t>
            </a:r>
            <a:r>
              <a:rPr lang="en-US" dirty="0"/>
              <a:t>. </a:t>
            </a:r>
          </a:p>
          <a:p>
            <a:pPr marL="342900" indent="-228600" algn="l">
              <a:buFont typeface="Arial" panose="020B0604020202020204" pitchFamily="34" charset="0"/>
              <a:buChar char="•"/>
            </a:pPr>
            <a:endParaRPr lang="en-US" dirty="0"/>
          </a:p>
          <a:p>
            <a:pPr marL="342900" indent="-228600" algn="l">
              <a:buFont typeface="Arial" panose="020B0604020202020204" pitchFamily="34" charset="0"/>
              <a:buChar char="•"/>
            </a:pPr>
            <a:endParaRPr lang="en-US" dirty="0"/>
          </a:p>
          <a:p>
            <a:pPr marL="342900" indent="-228600" algn="l">
              <a:buFont typeface="Arial" panose="020B0604020202020204" pitchFamily="34" charset="0"/>
              <a:buChar char="•"/>
            </a:pPr>
            <a:r>
              <a:rPr lang="en-US" b="1" dirty="0"/>
              <a:t>Devolves Powers </a:t>
            </a:r>
            <a:r>
              <a:rPr lang="en-US" dirty="0"/>
              <a:t>from central to local government via elected Mayors and Combined Authorities</a:t>
            </a:r>
          </a:p>
          <a:p>
            <a:pPr marL="342900" indent="-228600" algn="l">
              <a:buFont typeface="Arial" panose="020B0604020202020204" pitchFamily="34" charset="0"/>
              <a:buChar char="•"/>
            </a:pPr>
            <a:r>
              <a:rPr lang="en-US" b="1" dirty="0"/>
              <a:t>Re-</a:t>
            </a:r>
            <a:r>
              <a:rPr lang="en-US" b="1" dirty="0" err="1"/>
              <a:t>organises</a:t>
            </a:r>
            <a:r>
              <a:rPr lang="en-US" b="1" dirty="0"/>
              <a:t> local government </a:t>
            </a:r>
            <a:r>
              <a:rPr lang="en-US" dirty="0"/>
              <a:t>in two tier areas of government into a single unitary tier (Reconfiguration of existing structures and responsibilities)</a:t>
            </a:r>
          </a:p>
        </p:txBody>
      </p:sp>
    </p:spTree>
    <p:extLst>
      <p:ext uri="{BB962C8B-B14F-4D97-AF65-F5344CB8AC3E}">
        <p14:creationId xmlns:p14="http://schemas.microsoft.com/office/powerpoint/2010/main" val="124840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9A724DBA-D2D9-471E-8ED7-2015DDD95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63CB88-34DB-AB3C-15F4-6C30777E9E15}"/>
              </a:ext>
            </a:extLst>
          </p:cNvPr>
          <p:cNvSpPr>
            <a:spLocks noGrp="1"/>
          </p:cNvSpPr>
          <p:nvPr>
            <p:ph type="title"/>
          </p:nvPr>
        </p:nvSpPr>
        <p:spPr>
          <a:xfrm>
            <a:off x="7239014" y="525982"/>
            <a:ext cx="4282983" cy="1200361"/>
          </a:xfrm>
        </p:spPr>
        <p:txBody>
          <a:bodyPr anchor="b">
            <a:normAutofit/>
          </a:bodyPr>
          <a:lstStyle/>
          <a:p>
            <a:r>
              <a:rPr lang="en-GB" sz="3300" b="1"/>
              <a:t>East Sussex Brighton &amp; Hove and West Sussex</a:t>
            </a:r>
          </a:p>
        </p:txBody>
      </p:sp>
      <p:sp>
        <p:nvSpPr>
          <p:cNvPr id="37" name="Rectangle 36">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ED79537-3318-69BA-9170-298A3474C0DD}"/>
              </a:ext>
            </a:extLst>
          </p:cNvPr>
          <p:cNvPicPr>
            <a:picLocks noChangeAspect="1"/>
          </p:cNvPicPr>
          <p:nvPr/>
        </p:nvPicPr>
        <p:blipFill>
          <a:blip r:embed="rId2"/>
          <a:stretch>
            <a:fillRect/>
          </a:stretch>
        </p:blipFill>
        <p:spPr>
          <a:xfrm>
            <a:off x="576244" y="2130682"/>
            <a:ext cx="5628018" cy="2363766"/>
          </a:xfrm>
          <a:prstGeom prst="rect">
            <a:avLst/>
          </a:prstGeom>
        </p:spPr>
      </p:pic>
      <p:sp>
        <p:nvSpPr>
          <p:cNvPr id="41" name="Rectangle 4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8661DAB-96A0-37E0-0B45-1AB86CABAE07}"/>
              </a:ext>
            </a:extLst>
          </p:cNvPr>
          <p:cNvSpPr>
            <a:spLocks noGrp="1"/>
          </p:cNvSpPr>
          <p:nvPr>
            <p:ph idx="1"/>
          </p:nvPr>
        </p:nvSpPr>
        <p:spPr>
          <a:xfrm>
            <a:off x="7239012" y="2031101"/>
            <a:ext cx="4282984" cy="3511943"/>
          </a:xfrm>
        </p:spPr>
        <p:txBody>
          <a:bodyPr anchor="ctr">
            <a:normAutofit/>
          </a:bodyPr>
          <a:lstStyle/>
          <a:p>
            <a:endParaRPr lang="en-GB" sz="1800" dirty="0"/>
          </a:p>
          <a:p>
            <a:r>
              <a:rPr lang="en-GB" sz="2400" dirty="0"/>
              <a:t>2 unitary’ s - East Sussex and Brighton</a:t>
            </a:r>
          </a:p>
          <a:p>
            <a:r>
              <a:rPr lang="en-GB" sz="2400" dirty="0"/>
              <a:t>1 Unitary for West Sussex</a:t>
            </a:r>
          </a:p>
          <a:p>
            <a:r>
              <a:rPr lang="en-GB" sz="2400" dirty="0"/>
              <a:t>2 unitary’ s for West Sussex</a:t>
            </a:r>
          </a:p>
          <a:p>
            <a:r>
              <a:rPr lang="en-GB" sz="2400" dirty="0"/>
              <a:t>5 unitary’ s across whole area</a:t>
            </a:r>
          </a:p>
          <a:p>
            <a:endParaRPr lang="en-GB" sz="1800" dirty="0"/>
          </a:p>
        </p:txBody>
      </p:sp>
      <p:sp>
        <p:nvSpPr>
          <p:cNvPr id="43" name="Rectangle 4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0129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565781-B2BA-1041-6586-09302CDA1FAC}"/>
              </a:ext>
            </a:extLst>
          </p:cNvPr>
          <p:cNvSpPr>
            <a:spLocks noGrp="1"/>
          </p:cNvSpPr>
          <p:nvPr>
            <p:ph type="title"/>
          </p:nvPr>
        </p:nvSpPr>
        <p:spPr>
          <a:xfrm>
            <a:off x="4553733" y="346841"/>
            <a:ext cx="6939329" cy="1056290"/>
          </a:xfrm>
        </p:spPr>
        <p:txBody>
          <a:bodyPr anchor="b">
            <a:normAutofit/>
          </a:bodyPr>
          <a:lstStyle/>
          <a:p>
            <a:r>
              <a:rPr lang="en-GB" sz="3600" b="1" dirty="0"/>
              <a:t>The concept of under-bounding</a:t>
            </a:r>
          </a:p>
        </p:txBody>
      </p:sp>
      <p:pic>
        <p:nvPicPr>
          <p:cNvPr id="5" name="Picture 4" descr="Old brick houses">
            <a:extLst>
              <a:ext uri="{FF2B5EF4-FFF2-40B4-BE49-F238E27FC236}">
                <a16:creationId xmlns:a16="http://schemas.microsoft.com/office/drawing/2014/main" id="{4082D156-C00A-0DAF-5612-D91F91AD12F1}"/>
              </a:ext>
            </a:extLst>
          </p:cNvPr>
          <p:cNvPicPr>
            <a:picLocks noChangeAspect="1"/>
          </p:cNvPicPr>
          <p:nvPr/>
        </p:nvPicPr>
        <p:blipFill>
          <a:blip r:embed="rId2"/>
          <a:srcRect l="20644" r="40194"/>
          <a:stretch>
            <a:fillRect/>
          </a:stretch>
        </p:blipFill>
        <p:spPr>
          <a:xfrm>
            <a:off x="1" y="10"/>
            <a:ext cx="4196496" cy="6857990"/>
          </a:xfrm>
          <a:prstGeom prst="rect">
            <a:avLst/>
          </a:prstGeom>
          <a:effectLst/>
        </p:spPr>
      </p:pic>
      <p:sp>
        <p:nvSpPr>
          <p:cNvPr id="3" name="Content Placeholder 2">
            <a:extLst>
              <a:ext uri="{FF2B5EF4-FFF2-40B4-BE49-F238E27FC236}">
                <a16:creationId xmlns:a16="http://schemas.microsoft.com/office/drawing/2014/main" id="{C4FFF59E-FE35-808D-F23B-0753DEEB5EFA}"/>
              </a:ext>
            </a:extLst>
          </p:cNvPr>
          <p:cNvSpPr>
            <a:spLocks noGrp="1"/>
          </p:cNvSpPr>
          <p:nvPr>
            <p:ph idx="1"/>
          </p:nvPr>
        </p:nvSpPr>
        <p:spPr>
          <a:xfrm>
            <a:off x="4553734" y="2013718"/>
            <a:ext cx="6781674" cy="4355551"/>
          </a:xfrm>
        </p:spPr>
        <p:txBody>
          <a:bodyPr>
            <a:normAutofit lnSpcReduction="10000"/>
          </a:bodyPr>
          <a:lstStyle/>
          <a:p>
            <a:r>
              <a:rPr lang="en-GB" sz="2400" b="1" dirty="0">
                <a:latin typeface="Google Sans"/>
              </a:rPr>
              <a:t>D</a:t>
            </a:r>
            <a:r>
              <a:rPr lang="en-GB" sz="2400" b="1" i="0" dirty="0">
                <a:effectLst/>
                <a:latin typeface="Google Sans"/>
              </a:rPr>
              <a:t>efinition</a:t>
            </a:r>
          </a:p>
          <a:p>
            <a:pPr marL="0" indent="0">
              <a:buNone/>
            </a:pPr>
            <a:r>
              <a:rPr lang="en-GB" sz="2200" b="1" i="0" dirty="0">
                <a:effectLst/>
                <a:latin typeface="Google Sans"/>
              </a:rPr>
              <a:t>Local government under-bounding</a:t>
            </a:r>
            <a:r>
              <a:rPr lang="en-GB" sz="2200" b="0" i="0" dirty="0">
                <a:effectLst/>
                <a:latin typeface="Google Sans"/>
              </a:rPr>
              <a:t> is where a city's administrative or political boundaries are too tight and do not encompass its full, continuous urban area, economic footprint, or the surrounding communities that are functionally interdependent with the city. </a:t>
            </a:r>
          </a:p>
          <a:p>
            <a:endParaRPr lang="en-GB" sz="800" dirty="0">
              <a:latin typeface="Google Sans"/>
            </a:endParaRPr>
          </a:p>
          <a:p>
            <a:r>
              <a:rPr lang="en-GB" sz="2400" b="1" i="0" dirty="0">
                <a:effectLst/>
                <a:latin typeface="Google Sans"/>
              </a:rPr>
              <a:t>Examples</a:t>
            </a:r>
          </a:p>
          <a:p>
            <a:pPr marL="0" indent="0">
              <a:buNone/>
            </a:pPr>
            <a:r>
              <a:rPr lang="en-GB" sz="2200" b="0" i="0" dirty="0">
                <a:effectLst/>
                <a:latin typeface="Google Sans"/>
              </a:rPr>
              <a:t>Hull, Newcastle, Bristol, </a:t>
            </a:r>
            <a:r>
              <a:rPr lang="en-GB" sz="2200" b="1" i="0" dirty="0">
                <a:effectLst/>
                <a:latin typeface="Google Sans"/>
              </a:rPr>
              <a:t>Nottingham, Leicester, Lincoln</a:t>
            </a:r>
            <a:r>
              <a:rPr lang="en-GB" sz="2200" b="0" i="0" dirty="0">
                <a:effectLst/>
                <a:latin typeface="Google Sans"/>
              </a:rPr>
              <a:t>, Cambridge, Oxford, Southampton, Portsmouth, </a:t>
            </a:r>
            <a:r>
              <a:rPr lang="en-GB" sz="2200" b="1" i="0" dirty="0">
                <a:effectLst/>
                <a:latin typeface="Google Sans"/>
              </a:rPr>
              <a:t>Derby</a:t>
            </a:r>
            <a:r>
              <a:rPr lang="en-GB" sz="2200" b="0" i="0" dirty="0">
                <a:effectLst/>
                <a:latin typeface="Google Sans"/>
              </a:rPr>
              <a:t>.</a:t>
            </a:r>
          </a:p>
          <a:p>
            <a:endParaRPr lang="en-GB" sz="800" b="0" i="0" dirty="0">
              <a:effectLst/>
              <a:latin typeface="Google Sans"/>
            </a:endParaRPr>
          </a:p>
          <a:p>
            <a:pPr marL="0" indent="0">
              <a:buNone/>
            </a:pPr>
            <a:r>
              <a:rPr lang="en-GB" sz="2200" b="0" i="0" dirty="0">
                <a:effectLst/>
                <a:latin typeface="Google Sans"/>
              </a:rPr>
              <a:t>Administrative areas should align, as far as feasible with the places that people live, work, and interact. </a:t>
            </a:r>
          </a:p>
          <a:p>
            <a:endParaRPr lang="en-GB" sz="2000" b="0" i="0" dirty="0">
              <a:effectLst/>
              <a:latin typeface="Google Sans"/>
            </a:endParaRPr>
          </a:p>
        </p:txBody>
      </p:sp>
    </p:spTree>
    <p:extLst>
      <p:ext uri="{BB962C8B-B14F-4D97-AF65-F5344CB8AC3E}">
        <p14:creationId xmlns:p14="http://schemas.microsoft.com/office/powerpoint/2010/main" val="3641437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0672DC-C83B-F293-28AA-347D6EA3216B}"/>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B3BFFB1-9562-C2AE-EC4B-AF5F9D7C4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574AB6-98E1-BC20-BD15-B290A5D9F350}"/>
              </a:ext>
            </a:extLst>
          </p:cNvPr>
          <p:cNvSpPr>
            <a:spLocks noGrp="1"/>
          </p:cNvSpPr>
          <p:nvPr>
            <p:ph type="title"/>
          </p:nvPr>
        </p:nvSpPr>
        <p:spPr>
          <a:xfrm>
            <a:off x="4553733" y="346841"/>
            <a:ext cx="6939329" cy="788276"/>
          </a:xfrm>
        </p:spPr>
        <p:txBody>
          <a:bodyPr anchor="b">
            <a:normAutofit/>
          </a:bodyPr>
          <a:lstStyle/>
          <a:p>
            <a:r>
              <a:rPr lang="en-GB" sz="3600" b="1" dirty="0"/>
              <a:t>The consequences </a:t>
            </a:r>
          </a:p>
        </p:txBody>
      </p:sp>
      <p:pic>
        <p:nvPicPr>
          <p:cNvPr id="5" name="Picture 4" descr="Old brick houses">
            <a:extLst>
              <a:ext uri="{FF2B5EF4-FFF2-40B4-BE49-F238E27FC236}">
                <a16:creationId xmlns:a16="http://schemas.microsoft.com/office/drawing/2014/main" id="{BCC9D5C5-AA2A-5B78-CCA6-9EDFFAFC5BEE}"/>
              </a:ext>
            </a:extLst>
          </p:cNvPr>
          <p:cNvPicPr>
            <a:picLocks noChangeAspect="1"/>
          </p:cNvPicPr>
          <p:nvPr/>
        </p:nvPicPr>
        <p:blipFill>
          <a:blip r:embed="rId2"/>
          <a:srcRect l="20644" r="40194"/>
          <a:stretch>
            <a:fillRect/>
          </a:stretch>
        </p:blipFill>
        <p:spPr>
          <a:xfrm>
            <a:off x="1" y="10"/>
            <a:ext cx="4196496" cy="6857990"/>
          </a:xfrm>
          <a:prstGeom prst="rect">
            <a:avLst/>
          </a:prstGeom>
          <a:effectLst/>
        </p:spPr>
      </p:pic>
      <p:sp>
        <p:nvSpPr>
          <p:cNvPr id="3" name="Content Placeholder 2">
            <a:extLst>
              <a:ext uri="{FF2B5EF4-FFF2-40B4-BE49-F238E27FC236}">
                <a16:creationId xmlns:a16="http://schemas.microsoft.com/office/drawing/2014/main" id="{33D186E4-B8E9-8111-E5CD-6220DBE864BA}"/>
              </a:ext>
            </a:extLst>
          </p:cNvPr>
          <p:cNvSpPr>
            <a:spLocks noGrp="1"/>
          </p:cNvSpPr>
          <p:nvPr>
            <p:ph idx="1"/>
          </p:nvPr>
        </p:nvSpPr>
        <p:spPr>
          <a:xfrm>
            <a:off x="4553734" y="1481958"/>
            <a:ext cx="6781674" cy="5029201"/>
          </a:xfrm>
        </p:spPr>
        <p:txBody>
          <a:bodyPr>
            <a:normAutofit fontScale="92500" lnSpcReduction="20000"/>
          </a:bodyPr>
          <a:lstStyle/>
          <a:p>
            <a:r>
              <a:rPr lang="en-GB" sz="2100" b="1" i="0" dirty="0">
                <a:effectLst/>
                <a:latin typeface="Google Sans"/>
              </a:rPr>
              <a:t>Governance Challenges: </a:t>
            </a:r>
            <a:r>
              <a:rPr lang="en-GB" sz="2100" b="0" i="0" dirty="0">
                <a:effectLst/>
                <a:latin typeface="Google Sans"/>
              </a:rPr>
              <a:t>The under bounded authority faces significant constraints in making strategic decisions related to planning, housing, transport, and economic growth because it must negotiate joint approaches with surrounding, independent councils. This leads to time-consuming bureaucracy and fragmented policy.</a:t>
            </a:r>
          </a:p>
          <a:p>
            <a:endParaRPr lang="en-GB" sz="900" b="0" i="0" dirty="0">
              <a:effectLst/>
              <a:latin typeface="Google Sans"/>
            </a:endParaRPr>
          </a:p>
          <a:p>
            <a:r>
              <a:rPr lang="en-GB" sz="2100" b="1" i="0" dirty="0">
                <a:effectLst/>
                <a:latin typeface="Google Sans"/>
              </a:rPr>
              <a:t>Economic and Financial Issues: </a:t>
            </a:r>
            <a:r>
              <a:rPr lang="en-GB" sz="2100" b="0" i="0" dirty="0">
                <a:effectLst/>
                <a:latin typeface="Google Sans"/>
              </a:rPr>
              <a:t>A fragmented system can make it difficult to implement consistent economic policy across an entire functional economic area, potentially limiting growth and creating fiscal inequalities.</a:t>
            </a:r>
          </a:p>
          <a:p>
            <a:endParaRPr lang="en-GB" sz="2000" dirty="0">
              <a:latin typeface="Google Sans"/>
            </a:endParaRPr>
          </a:p>
          <a:p>
            <a:r>
              <a:rPr lang="en-GB" sz="2100" b="1" i="0" dirty="0">
                <a:effectLst/>
                <a:latin typeface="Google Sans"/>
              </a:rPr>
              <a:t>Geographic Mismatch</a:t>
            </a:r>
            <a:r>
              <a:rPr lang="en-GB" sz="2100" b="0" i="0" dirty="0">
                <a:effectLst/>
                <a:latin typeface="Google Sans"/>
              </a:rPr>
              <a:t>: Critical business areas, housing developments, and essential infrastructure (like transport links or utilities) may fall into neighbouring local authorities.</a:t>
            </a:r>
          </a:p>
          <a:p>
            <a:endParaRPr lang="en-GB" sz="900" b="0" i="0" dirty="0">
              <a:effectLst/>
              <a:latin typeface="Google Sans"/>
            </a:endParaRPr>
          </a:p>
          <a:p>
            <a:r>
              <a:rPr lang="en-GB" sz="2000" b="1" i="0" dirty="0">
                <a:effectLst/>
                <a:latin typeface="Google Sans"/>
              </a:rPr>
              <a:t>Spatial Injustice</a:t>
            </a:r>
            <a:r>
              <a:rPr lang="en-GB" sz="2000" b="0" i="0" dirty="0">
                <a:effectLst/>
                <a:latin typeface="Google Sans"/>
              </a:rPr>
              <a:t>: In some contexts, under bounding has been associated with boundaries being selectively drawn or expanded e.g. to exclude certain low-income, or minority neighbourhoods, leading to uneven access to essential public services..</a:t>
            </a:r>
          </a:p>
          <a:p>
            <a:endParaRPr lang="en-GB" sz="2000" b="0" i="0" dirty="0">
              <a:effectLst/>
              <a:latin typeface="Google Sans"/>
            </a:endParaRPr>
          </a:p>
        </p:txBody>
      </p:sp>
    </p:spTree>
    <p:extLst>
      <p:ext uri="{BB962C8B-B14F-4D97-AF65-F5344CB8AC3E}">
        <p14:creationId xmlns:p14="http://schemas.microsoft.com/office/powerpoint/2010/main" val="122203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756B343-807D-456E-AA26-80E96B75D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D7E18A-DA52-540E-E659-8126516AB6E8}"/>
              </a:ext>
            </a:extLst>
          </p:cNvPr>
          <p:cNvSpPr>
            <a:spLocks noGrp="1"/>
          </p:cNvSpPr>
          <p:nvPr>
            <p:ph type="title"/>
          </p:nvPr>
        </p:nvSpPr>
        <p:spPr>
          <a:xfrm>
            <a:off x="7239014" y="525982"/>
            <a:ext cx="4282983" cy="1200361"/>
          </a:xfrm>
        </p:spPr>
        <p:txBody>
          <a:bodyPr vert="horz" lIns="91440" tIns="45720" rIns="91440" bIns="45720" rtlCol="0" anchor="b">
            <a:normAutofit/>
          </a:bodyPr>
          <a:lstStyle/>
          <a:p>
            <a:r>
              <a:rPr lang="en-US" sz="3600" b="1"/>
              <a:t>Nottingham and Nottinghamshire</a:t>
            </a:r>
          </a:p>
        </p:txBody>
      </p:sp>
      <p:sp>
        <p:nvSpPr>
          <p:cNvPr id="22" name="Rectangle 21">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4682D4CE-08FA-D5D6-0828-8402F2F71354}"/>
              </a:ext>
            </a:extLst>
          </p:cNvPr>
          <p:cNvPicPr>
            <a:picLocks noGrp="1" noChangeAspect="1"/>
          </p:cNvPicPr>
          <p:nvPr>
            <p:ph idx="1"/>
          </p:nvPr>
        </p:nvPicPr>
        <p:blipFill>
          <a:blip r:embed="rId2"/>
          <a:srcRect r="15169" b="-1"/>
          <a:stretch>
            <a:fillRect/>
          </a:stretch>
        </p:blipFill>
        <p:spPr>
          <a:xfrm>
            <a:off x="576244" y="650494"/>
            <a:ext cx="5410028" cy="5109596"/>
          </a:xfrm>
          <a:prstGeom prst="rect">
            <a:avLst/>
          </a:prstGeom>
        </p:spPr>
      </p:pic>
      <p:sp>
        <p:nvSpPr>
          <p:cNvPr id="26" name="Rectangle 25">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180972B-4C58-EDE6-6804-7749A759A3D6}"/>
              </a:ext>
            </a:extLst>
          </p:cNvPr>
          <p:cNvSpPr txBox="1"/>
          <p:nvPr/>
        </p:nvSpPr>
        <p:spPr>
          <a:xfrm>
            <a:off x="7239012" y="1999777"/>
            <a:ext cx="4282984" cy="3980407"/>
          </a:xfrm>
          <a:prstGeom prst="rect">
            <a:avLst/>
          </a:prstGeom>
        </p:spPr>
        <p:txBody>
          <a:bodyPr vert="horz" lIns="91440" tIns="45720" rIns="91440" bIns="45720" rtlCol="0" anchor="ctr">
            <a:normAutofit/>
          </a:bodyPr>
          <a:lstStyle/>
          <a:p>
            <a:pPr>
              <a:lnSpc>
                <a:spcPct val="90000"/>
              </a:lnSpc>
              <a:spcAft>
                <a:spcPts val="600"/>
              </a:spcAft>
            </a:pPr>
            <a:endParaRPr lang="en-US" sz="2000" b="1" dirty="0"/>
          </a:p>
          <a:p>
            <a:pPr>
              <a:lnSpc>
                <a:spcPct val="90000"/>
              </a:lnSpc>
              <a:spcAft>
                <a:spcPts val="600"/>
              </a:spcAft>
            </a:pPr>
            <a:r>
              <a:rPr lang="en-US" sz="2000" b="1" dirty="0"/>
              <a:t>Population</a:t>
            </a:r>
          </a:p>
          <a:p>
            <a:pPr indent="-228600">
              <a:lnSpc>
                <a:spcPct val="90000"/>
              </a:lnSpc>
              <a:spcAft>
                <a:spcPts val="600"/>
              </a:spcAft>
              <a:buFont typeface="Arial" panose="020B0604020202020204" pitchFamily="34" charset="0"/>
              <a:buChar char="•"/>
            </a:pPr>
            <a:r>
              <a:rPr lang="en-US" sz="1700" b="1" dirty="0"/>
              <a:t>1. 117,400</a:t>
            </a:r>
          </a:p>
          <a:p>
            <a:pPr indent="-228600">
              <a:lnSpc>
                <a:spcPct val="90000"/>
              </a:lnSpc>
              <a:spcAft>
                <a:spcPts val="600"/>
              </a:spcAft>
              <a:buFont typeface="Arial" panose="020B0604020202020204" pitchFamily="34" charset="0"/>
              <a:buChar char="•"/>
            </a:pPr>
            <a:r>
              <a:rPr lang="en-US" sz="1700" b="1" dirty="0"/>
              <a:t>2. 109,000</a:t>
            </a:r>
          </a:p>
          <a:p>
            <a:pPr indent="-228600">
              <a:lnSpc>
                <a:spcPct val="90000"/>
              </a:lnSpc>
              <a:spcAft>
                <a:spcPts val="600"/>
              </a:spcAft>
              <a:buFont typeface="Arial" panose="020B0604020202020204" pitchFamily="34" charset="0"/>
              <a:buChar char="•"/>
            </a:pPr>
            <a:r>
              <a:rPr lang="en-US" sz="1700" b="1" dirty="0"/>
              <a:t>3. 122,400</a:t>
            </a:r>
          </a:p>
          <a:p>
            <a:pPr indent="-228600">
              <a:lnSpc>
                <a:spcPct val="90000"/>
              </a:lnSpc>
              <a:spcAft>
                <a:spcPts val="600"/>
              </a:spcAft>
              <a:buFont typeface="Arial" panose="020B0604020202020204" pitchFamily="34" charset="0"/>
              <a:buChar char="•"/>
            </a:pPr>
            <a:r>
              <a:rPr lang="en-US" sz="1700" b="1" dirty="0"/>
              <a:t>4. 127,900</a:t>
            </a:r>
          </a:p>
          <a:p>
            <a:pPr indent="-228600">
              <a:lnSpc>
                <a:spcPct val="90000"/>
              </a:lnSpc>
              <a:spcAft>
                <a:spcPts val="600"/>
              </a:spcAft>
              <a:buFont typeface="Arial" panose="020B0604020202020204" pitchFamily="34" charset="0"/>
              <a:buChar char="•"/>
            </a:pPr>
            <a:r>
              <a:rPr lang="en-US" sz="1700" b="1" dirty="0"/>
              <a:t>5. 117,900</a:t>
            </a:r>
          </a:p>
          <a:p>
            <a:pPr indent="-228600">
              <a:lnSpc>
                <a:spcPct val="90000"/>
              </a:lnSpc>
              <a:spcAft>
                <a:spcPts val="600"/>
              </a:spcAft>
              <a:buFont typeface="Arial" panose="020B0604020202020204" pitchFamily="34" charset="0"/>
              <a:buChar char="•"/>
            </a:pPr>
            <a:r>
              <a:rPr lang="en-US" sz="1700" b="1" dirty="0"/>
              <a:t>6. 114,000</a:t>
            </a:r>
          </a:p>
          <a:p>
            <a:pPr indent="-228600">
              <a:lnSpc>
                <a:spcPct val="90000"/>
              </a:lnSpc>
              <a:spcAft>
                <a:spcPts val="600"/>
              </a:spcAft>
              <a:buFont typeface="Arial" panose="020B0604020202020204" pitchFamily="34" charset="0"/>
              <a:buChar char="•"/>
            </a:pPr>
            <a:r>
              <a:rPr lang="en-US" sz="1700" b="1" dirty="0"/>
              <a:t>7. 332,900</a:t>
            </a:r>
          </a:p>
          <a:p>
            <a:pPr indent="-228600">
              <a:lnSpc>
                <a:spcPct val="90000"/>
              </a:lnSpc>
              <a:spcAft>
                <a:spcPts val="600"/>
              </a:spcAft>
              <a:buFont typeface="Arial" panose="020B0604020202020204" pitchFamily="34" charset="0"/>
              <a:buChar char="•"/>
            </a:pPr>
            <a:r>
              <a:rPr lang="en-US" sz="1700" b="1" dirty="0"/>
              <a:t>8. 119,200</a:t>
            </a:r>
          </a:p>
          <a:p>
            <a:pPr indent="-228600">
              <a:lnSpc>
                <a:spcPct val="90000"/>
              </a:lnSpc>
              <a:spcAft>
                <a:spcPts val="600"/>
              </a:spcAft>
              <a:buFont typeface="Arial" panose="020B0604020202020204" pitchFamily="34" charset="0"/>
              <a:buChar char="•"/>
            </a:pPr>
            <a:r>
              <a:rPr lang="en-US" sz="1700" b="1" dirty="0"/>
              <a:t>9. 828,200</a:t>
            </a:r>
          </a:p>
        </p:txBody>
      </p:sp>
      <p:sp>
        <p:nvSpPr>
          <p:cNvPr id="28" name="Rectangle 27">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180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75763-E805-623C-499D-A37EB20E4573}"/>
              </a:ext>
            </a:extLst>
          </p:cNvPr>
          <p:cNvSpPr>
            <a:spLocks noGrp="1"/>
          </p:cNvSpPr>
          <p:nvPr>
            <p:ph type="title"/>
          </p:nvPr>
        </p:nvSpPr>
        <p:spPr/>
        <p:txBody>
          <a:bodyPr/>
          <a:lstStyle/>
          <a:p>
            <a:r>
              <a:rPr lang="en-GB" sz="3600" b="1" dirty="0"/>
              <a:t>Nottingham and Nottinghamshire </a:t>
            </a:r>
            <a:br>
              <a:rPr lang="en-GB" dirty="0"/>
            </a:br>
            <a:r>
              <a:rPr lang="en-GB" sz="2800" dirty="0"/>
              <a:t>3 proposals submitted to government</a:t>
            </a:r>
          </a:p>
        </p:txBody>
      </p:sp>
      <p:pic>
        <p:nvPicPr>
          <p:cNvPr id="4" name="Content Placeholder 3">
            <a:extLst>
              <a:ext uri="{FF2B5EF4-FFF2-40B4-BE49-F238E27FC236}">
                <a16:creationId xmlns:a16="http://schemas.microsoft.com/office/drawing/2014/main" id="{BDF0A916-228B-5F8A-B010-CCC070FD8D79}"/>
              </a:ext>
            </a:extLst>
          </p:cNvPr>
          <p:cNvPicPr>
            <a:picLocks noGrp="1" noChangeAspect="1"/>
          </p:cNvPicPr>
          <p:nvPr>
            <p:ph idx="1"/>
          </p:nvPr>
        </p:nvPicPr>
        <p:blipFill>
          <a:blip r:embed="rId2"/>
          <a:stretch>
            <a:fillRect/>
          </a:stretch>
        </p:blipFill>
        <p:spPr>
          <a:xfrm>
            <a:off x="838200" y="1902941"/>
            <a:ext cx="10515600" cy="4589934"/>
          </a:xfrm>
          <a:prstGeom prst="rect">
            <a:avLst/>
          </a:prstGeom>
        </p:spPr>
      </p:pic>
    </p:spTree>
    <p:extLst>
      <p:ext uri="{BB962C8B-B14F-4D97-AF65-F5344CB8AC3E}">
        <p14:creationId xmlns:p14="http://schemas.microsoft.com/office/powerpoint/2010/main" val="934161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27233D-ECF3-C5FE-6C42-A7404BEDA41A}"/>
              </a:ext>
            </a:extLst>
          </p:cNvPr>
          <p:cNvSpPr>
            <a:spLocks noGrp="1"/>
          </p:cNvSpPr>
          <p:nvPr>
            <p:ph type="title"/>
          </p:nvPr>
        </p:nvSpPr>
        <p:spPr>
          <a:xfrm>
            <a:off x="466722" y="586855"/>
            <a:ext cx="3201366" cy="3387497"/>
          </a:xfrm>
        </p:spPr>
        <p:txBody>
          <a:bodyPr anchor="b">
            <a:normAutofit/>
          </a:bodyPr>
          <a:lstStyle/>
          <a:p>
            <a:pPr algn="r"/>
            <a:r>
              <a:rPr lang="en-GB" sz="4000" b="1" dirty="0">
                <a:solidFill>
                  <a:srgbClr val="FFFFFF"/>
                </a:solidFill>
              </a:rPr>
              <a:t>Support from  </a:t>
            </a:r>
            <a:br>
              <a:rPr lang="en-GB" sz="4000" b="1" dirty="0">
                <a:solidFill>
                  <a:srgbClr val="FFFFFF"/>
                </a:solidFill>
              </a:rPr>
            </a:br>
            <a:r>
              <a:rPr lang="en-GB" sz="4000" b="1" dirty="0">
                <a:solidFill>
                  <a:srgbClr val="FFFFFF"/>
                </a:solidFill>
              </a:rPr>
              <a:t>Councils</a:t>
            </a:r>
          </a:p>
        </p:txBody>
      </p:sp>
      <p:sp>
        <p:nvSpPr>
          <p:cNvPr id="3" name="Content Placeholder 2">
            <a:extLst>
              <a:ext uri="{FF2B5EF4-FFF2-40B4-BE49-F238E27FC236}">
                <a16:creationId xmlns:a16="http://schemas.microsoft.com/office/drawing/2014/main" id="{59BB0F79-D7EB-A849-5AFD-6A68822AC93F}"/>
              </a:ext>
            </a:extLst>
          </p:cNvPr>
          <p:cNvSpPr>
            <a:spLocks noGrp="1"/>
          </p:cNvSpPr>
          <p:nvPr>
            <p:ph idx="1"/>
          </p:nvPr>
        </p:nvSpPr>
        <p:spPr>
          <a:xfrm>
            <a:off x="4810259" y="649480"/>
            <a:ext cx="6555347" cy="5546047"/>
          </a:xfrm>
        </p:spPr>
        <p:txBody>
          <a:bodyPr anchor="ctr">
            <a:normAutofit/>
          </a:bodyPr>
          <a:lstStyle/>
          <a:p>
            <a:r>
              <a:rPr lang="en-GB" sz="2400" b="1" dirty="0"/>
              <a:t>Option 1b – Nottinghamshire CC and Rushcliffe BC</a:t>
            </a:r>
          </a:p>
          <a:p>
            <a:r>
              <a:rPr lang="en-GB" sz="2400" b="1" dirty="0"/>
              <a:t>Option 1e –Bassetlaw DC, Gedling BC, Mansfield DC, Newark &amp; Sherwood DC</a:t>
            </a:r>
          </a:p>
          <a:p>
            <a:r>
              <a:rPr lang="en-GB" sz="2400" b="1" dirty="0"/>
              <a:t>Option Bii – Nottingham City Council</a:t>
            </a:r>
          </a:p>
          <a:p>
            <a:endParaRPr lang="en-GB" sz="2000" dirty="0"/>
          </a:p>
          <a:p>
            <a:endParaRPr lang="en-GB" sz="2000" dirty="0"/>
          </a:p>
          <a:p>
            <a:r>
              <a:rPr lang="en-GB" sz="2400" b="1" dirty="0"/>
              <a:t>Ashfield  DC </a:t>
            </a:r>
            <a:r>
              <a:rPr lang="en-GB" sz="2000" dirty="0"/>
              <a:t>resolved not to express a preference reflecting geographic economic and social distinctions within Ashfield, Nottingham and Nottinghamshire</a:t>
            </a:r>
          </a:p>
          <a:p>
            <a:r>
              <a:rPr lang="en-GB" sz="2400" b="1" dirty="0"/>
              <a:t>Broxtowe BC </a:t>
            </a:r>
            <a:r>
              <a:rPr lang="en-GB" sz="2000" dirty="0"/>
              <a:t>resolved not to support any of the proposals. Agreed to submit a potential Impact assessments on Broxtowe residents – called for halt so the issues could be considered more fully. </a:t>
            </a:r>
          </a:p>
        </p:txBody>
      </p:sp>
    </p:spTree>
    <p:extLst>
      <p:ext uri="{BB962C8B-B14F-4D97-AF65-F5344CB8AC3E}">
        <p14:creationId xmlns:p14="http://schemas.microsoft.com/office/powerpoint/2010/main" val="3141843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DBAE0B-4E69-AA8D-B264-83A10CEA702A}"/>
              </a:ext>
            </a:extLst>
          </p:cNvPr>
          <p:cNvSpPr>
            <a:spLocks noGrp="1"/>
          </p:cNvSpPr>
          <p:nvPr>
            <p:ph type="title"/>
          </p:nvPr>
        </p:nvSpPr>
        <p:spPr>
          <a:xfrm>
            <a:off x="1136397" y="502020"/>
            <a:ext cx="5323715" cy="986851"/>
          </a:xfrm>
        </p:spPr>
        <p:txBody>
          <a:bodyPr anchor="b">
            <a:normAutofit/>
          </a:bodyPr>
          <a:lstStyle/>
          <a:p>
            <a:r>
              <a:rPr lang="en-GB" sz="4000" b="1"/>
              <a:t>Derbyshire</a:t>
            </a:r>
            <a:r>
              <a:rPr lang="en-GB" sz="4000"/>
              <a:t> </a:t>
            </a:r>
          </a:p>
        </p:txBody>
      </p:sp>
      <p:sp>
        <p:nvSpPr>
          <p:cNvPr id="3" name="Content Placeholder 2">
            <a:extLst>
              <a:ext uri="{FF2B5EF4-FFF2-40B4-BE49-F238E27FC236}">
                <a16:creationId xmlns:a16="http://schemas.microsoft.com/office/drawing/2014/main" id="{EEE4D4A4-A81C-8A69-84B6-45F1C51E7C74}"/>
              </a:ext>
            </a:extLst>
          </p:cNvPr>
          <p:cNvSpPr>
            <a:spLocks noGrp="1"/>
          </p:cNvSpPr>
          <p:nvPr>
            <p:ph idx="1"/>
          </p:nvPr>
        </p:nvSpPr>
        <p:spPr>
          <a:xfrm>
            <a:off x="1144923" y="2182368"/>
            <a:ext cx="5548485" cy="3758609"/>
          </a:xfrm>
        </p:spPr>
        <p:txBody>
          <a:bodyPr anchor="t">
            <a:normAutofit/>
          </a:bodyPr>
          <a:lstStyle/>
          <a:p>
            <a:r>
              <a:rPr lang="en-GB" sz="2000" dirty="0"/>
              <a:t>I Unitary Council (Current City and County (pop 1,091,644)</a:t>
            </a:r>
          </a:p>
          <a:p>
            <a:r>
              <a:rPr lang="en-GB" sz="2000" dirty="0"/>
              <a:t>2 Unitary Councils (North and South) </a:t>
            </a:r>
          </a:p>
          <a:p>
            <a:endParaRPr lang="en-GB" sz="1900" dirty="0"/>
          </a:p>
          <a:p>
            <a:endParaRPr lang="en-GB" sz="1900" dirty="0"/>
          </a:p>
          <a:p>
            <a:r>
              <a:rPr lang="en-GB" sz="2000" dirty="0"/>
              <a:t>The 2 unitary option would split  Amber Valley</a:t>
            </a:r>
          </a:p>
          <a:p>
            <a:r>
              <a:rPr lang="en-GB" sz="2000" dirty="0"/>
              <a:t>North – High Peak, Derbyshire Dales, Bolsover, Chesterfield, and NE Derbyshire</a:t>
            </a:r>
          </a:p>
          <a:p>
            <a:r>
              <a:rPr lang="en-GB" sz="2000" dirty="0"/>
              <a:t>South – Derby City, South Derbyshire and Erewash</a:t>
            </a:r>
          </a:p>
          <a:p>
            <a:endParaRPr lang="en-GB" sz="1900" dirty="0"/>
          </a:p>
        </p:txBody>
      </p:sp>
      <p:sp>
        <p:nvSpPr>
          <p:cNvPr id="15" name="Rectangle 14">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EB550D5A-0E79-A147-B951-6A329A1ED087}"/>
              </a:ext>
            </a:extLst>
          </p:cNvPr>
          <p:cNvPicPr>
            <a:picLocks noChangeAspect="1"/>
          </p:cNvPicPr>
          <p:nvPr/>
        </p:nvPicPr>
        <p:blipFill>
          <a:blip r:embed="rId2"/>
          <a:stretch>
            <a:fillRect/>
          </a:stretch>
        </p:blipFill>
        <p:spPr>
          <a:xfrm>
            <a:off x="7596509" y="488326"/>
            <a:ext cx="3894750" cy="5714765"/>
          </a:xfrm>
          <a:prstGeom prst="rect">
            <a:avLst/>
          </a:prstGeom>
        </p:spPr>
      </p:pic>
    </p:spTree>
    <p:extLst>
      <p:ext uri="{BB962C8B-B14F-4D97-AF65-F5344CB8AC3E}">
        <p14:creationId xmlns:p14="http://schemas.microsoft.com/office/powerpoint/2010/main" val="511856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6708FAB-3898-47A9-B05A-AB9ECBD9E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145146-DFD6-E2E1-271A-FD88B5A5B7AB}"/>
              </a:ext>
            </a:extLst>
          </p:cNvPr>
          <p:cNvSpPr>
            <a:spLocks noGrp="1"/>
          </p:cNvSpPr>
          <p:nvPr>
            <p:ph type="title"/>
          </p:nvPr>
        </p:nvSpPr>
        <p:spPr>
          <a:xfrm>
            <a:off x="1136398" y="457201"/>
            <a:ext cx="10117810" cy="787200"/>
          </a:xfrm>
        </p:spPr>
        <p:txBody>
          <a:bodyPr anchor="b">
            <a:normAutofit/>
          </a:bodyPr>
          <a:lstStyle/>
          <a:p>
            <a:r>
              <a:rPr lang="en-GB" sz="4000" b="1" dirty="0"/>
              <a:t>Leicester, Leicestershire and Rutland</a:t>
            </a:r>
          </a:p>
        </p:txBody>
      </p:sp>
      <p:sp>
        <p:nvSpPr>
          <p:cNvPr id="3" name="Content Placeholder 2">
            <a:extLst>
              <a:ext uri="{FF2B5EF4-FFF2-40B4-BE49-F238E27FC236}">
                <a16:creationId xmlns:a16="http://schemas.microsoft.com/office/drawing/2014/main" id="{0B036546-823A-52E4-BE97-FC96F036C029}"/>
              </a:ext>
            </a:extLst>
          </p:cNvPr>
          <p:cNvSpPr>
            <a:spLocks noGrp="1"/>
          </p:cNvSpPr>
          <p:nvPr>
            <p:ph idx="1"/>
          </p:nvPr>
        </p:nvSpPr>
        <p:spPr>
          <a:xfrm>
            <a:off x="741394" y="1417368"/>
            <a:ext cx="6232429" cy="4629863"/>
          </a:xfrm>
        </p:spPr>
        <p:txBody>
          <a:bodyPr anchor="t">
            <a:normAutofit fontScale="92500" lnSpcReduction="10000"/>
          </a:bodyPr>
          <a:lstStyle/>
          <a:p>
            <a:pPr marL="0" indent="0">
              <a:buNone/>
            </a:pPr>
            <a:r>
              <a:rPr lang="en-GB" sz="2600" b="1" dirty="0"/>
              <a:t>Leicester City Council</a:t>
            </a:r>
          </a:p>
          <a:p>
            <a:r>
              <a:rPr lang="en-GB" sz="1800" dirty="0"/>
              <a:t>City boundary significantly expanded to include all of Oadby and Wigston and parts of Blaby, Charnwood, Harborough.</a:t>
            </a:r>
          </a:p>
          <a:p>
            <a:r>
              <a:rPr lang="en-GB" sz="1800" dirty="0"/>
              <a:t>Part of Leicestershire and Rutland</a:t>
            </a:r>
          </a:p>
          <a:p>
            <a:endParaRPr lang="en-GB" sz="1100" dirty="0"/>
          </a:p>
          <a:p>
            <a:pPr marL="0" indent="0">
              <a:buNone/>
            </a:pPr>
            <a:r>
              <a:rPr lang="en-GB" sz="2000" b="1" dirty="0"/>
              <a:t>Leicestershire County Council</a:t>
            </a:r>
          </a:p>
          <a:p>
            <a:r>
              <a:rPr lang="en-GB" sz="1100" dirty="0"/>
              <a:t> </a:t>
            </a:r>
            <a:r>
              <a:rPr lang="en-GB" sz="1800" dirty="0"/>
              <a:t>Single County Unitary for Leicestershire &amp; Rutland</a:t>
            </a:r>
          </a:p>
          <a:p>
            <a:endParaRPr lang="en-GB" sz="1100" dirty="0"/>
          </a:p>
          <a:p>
            <a:pPr marL="0" indent="0">
              <a:buNone/>
            </a:pPr>
            <a:r>
              <a:rPr lang="en-GB" sz="2000" b="1" dirty="0"/>
              <a:t>8 Districts and Boroughs</a:t>
            </a:r>
          </a:p>
          <a:p>
            <a:r>
              <a:rPr lang="en-GB" sz="1800" dirty="0"/>
              <a:t>3 Unitary’ s - North : City : South </a:t>
            </a:r>
          </a:p>
          <a:p>
            <a:r>
              <a:rPr lang="en-GB" sz="1800" dirty="0"/>
              <a:t>North includes NW Leicestershire, Charnwood, Melton and Rutland (416,000)</a:t>
            </a:r>
          </a:p>
          <a:p>
            <a:r>
              <a:rPr lang="en-GB" sz="1800" dirty="0"/>
              <a:t>City (404,000)</a:t>
            </a:r>
          </a:p>
          <a:p>
            <a:r>
              <a:rPr lang="en-GB" sz="1800" dirty="0"/>
              <a:t>South includes Hinckley &amp; Bosworth, Blaby, Oadby &amp; Wigston and Harborough (404,000)</a:t>
            </a:r>
          </a:p>
        </p:txBody>
      </p:sp>
      <p:pic>
        <p:nvPicPr>
          <p:cNvPr id="5" name="Picture 4">
            <a:extLst>
              <a:ext uri="{FF2B5EF4-FFF2-40B4-BE49-F238E27FC236}">
                <a16:creationId xmlns:a16="http://schemas.microsoft.com/office/drawing/2014/main" id="{9B4816FB-CCFC-5DA1-5033-20724BBA3A7C}"/>
              </a:ext>
            </a:extLst>
          </p:cNvPr>
          <p:cNvPicPr>
            <a:picLocks noChangeAspect="1"/>
          </p:cNvPicPr>
          <p:nvPr/>
        </p:nvPicPr>
        <p:blipFill>
          <a:blip r:embed="rId2"/>
          <a:srcRect l="23608" r="19826"/>
          <a:stretch>
            <a:fillRect/>
          </a:stretch>
        </p:blipFill>
        <p:spPr>
          <a:xfrm>
            <a:off x="7251030" y="1330884"/>
            <a:ext cx="4376314" cy="4240860"/>
          </a:xfrm>
          <a:prstGeom prst="rect">
            <a:avLst/>
          </a:prstGeom>
        </p:spPr>
      </p:pic>
      <p:sp>
        <p:nvSpPr>
          <p:cNvPr id="16" name="Rectangle 15">
            <a:extLst>
              <a:ext uri="{FF2B5EF4-FFF2-40B4-BE49-F238E27FC236}">
                <a16:creationId xmlns:a16="http://schemas.microsoft.com/office/drawing/2014/main" id="{2E438CA0-CB4D-4C94-8C39-9C7FC9BBE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12191998" cy="461774"/>
          </a:xfrm>
          <a:prstGeom prst="rect">
            <a:avLst/>
          </a:prstGeom>
          <a:gradFill>
            <a:gsLst>
              <a:gs pos="0">
                <a:srgbClr val="000000"/>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B2C05E3-84E7-4957-95EF-B471CBF71C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1962"/>
            <a:ext cx="4076698" cy="464399"/>
          </a:xfrm>
          <a:prstGeom prst="rect">
            <a:avLst/>
          </a:prstGeom>
          <a:gradFill>
            <a:gsLst>
              <a:gs pos="0">
                <a:srgbClr val="000000">
                  <a:alpha val="46000"/>
                </a:srgbClr>
              </a:gs>
              <a:gs pos="9900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2100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90B895B-93EA-253C-B955-CDCD76B033C4}"/>
              </a:ext>
            </a:extLst>
          </p:cNvPr>
          <p:cNvSpPr>
            <a:spLocks noGrp="1"/>
          </p:cNvSpPr>
          <p:nvPr>
            <p:ph type="title"/>
          </p:nvPr>
        </p:nvSpPr>
        <p:spPr>
          <a:xfrm>
            <a:off x="660041" y="2767106"/>
            <a:ext cx="2880828" cy="3071906"/>
          </a:xfrm>
        </p:spPr>
        <p:txBody>
          <a:bodyPr vert="horz" lIns="91440" tIns="45720" rIns="91440" bIns="45720" rtlCol="0" anchor="t">
            <a:normAutofit/>
          </a:bodyPr>
          <a:lstStyle/>
          <a:p>
            <a:br>
              <a:rPr lang="en-US" sz="3400" b="1" kern="1200" dirty="0">
                <a:solidFill>
                  <a:srgbClr val="FFFFFF"/>
                </a:solidFill>
                <a:latin typeface="+mj-lt"/>
                <a:ea typeface="+mj-ea"/>
                <a:cs typeface="+mj-cs"/>
              </a:rPr>
            </a:br>
            <a:r>
              <a:rPr lang="en-US" sz="3400" b="1" kern="1200" dirty="0">
                <a:solidFill>
                  <a:srgbClr val="FFFFFF"/>
                </a:solidFill>
                <a:latin typeface="+mj-lt"/>
                <a:ea typeface="+mj-ea"/>
                <a:cs typeface="+mj-cs"/>
              </a:rPr>
              <a:t>Leicestershire Districts and Rutland</a:t>
            </a:r>
            <a:br>
              <a:rPr lang="en-US" sz="3400" kern="1200" dirty="0">
                <a:solidFill>
                  <a:srgbClr val="FFFFFF"/>
                </a:solidFill>
                <a:latin typeface="+mj-lt"/>
                <a:ea typeface="+mj-ea"/>
                <a:cs typeface="+mj-cs"/>
              </a:rPr>
            </a:br>
            <a:endParaRPr lang="en-US" sz="3400" kern="1200" dirty="0">
              <a:solidFill>
                <a:srgbClr val="FFFFFF"/>
              </a:solidFill>
              <a:latin typeface="+mj-lt"/>
              <a:ea typeface="+mj-ea"/>
              <a:cs typeface="+mj-cs"/>
            </a:endParaRPr>
          </a:p>
        </p:txBody>
      </p:sp>
      <p:pic>
        <p:nvPicPr>
          <p:cNvPr id="4" name="Content Placeholder 3">
            <a:extLst>
              <a:ext uri="{FF2B5EF4-FFF2-40B4-BE49-F238E27FC236}">
                <a16:creationId xmlns:a16="http://schemas.microsoft.com/office/drawing/2014/main" id="{ADDDE5D1-3395-25D6-2813-915FCCD83B6A}"/>
              </a:ext>
            </a:extLst>
          </p:cNvPr>
          <p:cNvPicPr>
            <a:picLocks noGrp="1" noChangeAspect="1"/>
          </p:cNvPicPr>
          <p:nvPr>
            <p:ph idx="1"/>
          </p:nvPr>
        </p:nvPicPr>
        <p:blipFill>
          <a:blip r:embed="rId2"/>
          <a:stretch>
            <a:fillRect/>
          </a:stretch>
        </p:blipFill>
        <p:spPr>
          <a:xfrm>
            <a:off x="4038604" y="1277008"/>
            <a:ext cx="7990486" cy="4398578"/>
          </a:xfrm>
          <a:prstGeom prst="rect">
            <a:avLst/>
          </a:prstGeom>
        </p:spPr>
      </p:pic>
    </p:spTree>
    <p:extLst>
      <p:ext uri="{BB962C8B-B14F-4D97-AF65-F5344CB8AC3E}">
        <p14:creationId xmlns:p14="http://schemas.microsoft.com/office/powerpoint/2010/main" val="1731719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Yellow and blue symbols">
            <a:extLst>
              <a:ext uri="{FF2B5EF4-FFF2-40B4-BE49-F238E27FC236}">
                <a16:creationId xmlns:a16="http://schemas.microsoft.com/office/drawing/2014/main" id="{3D5D587D-EFA8-EAE4-3E08-29D6D333DE07}"/>
              </a:ext>
            </a:extLst>
          </p:cNvPr>
          <p:cNvPicPr>
            <a:picLocks noChangeAspect="1"/>
          </p:cNvPicPr>
          <p:nvPr/>
        </p:nvPicPr>
        <p:blipFill>
          <a:blip r:embed="rId2"/>
          <a:srcRect t="12909" b="13561"/>
          <a:stretch>
            <a:fillRect/>
          </a:stretch>
        </p:blipFill>
        <p:spPr>
          <a:xfrm>
            <a:off x="3" y="10"/>
            <a:ext cx="12191997" cy="6857988"/>
          </a:xfrm>
          <a:prstGeom prst="rect">
            <a:avLst/>
          </a:prstGeom>
        </p:spPr>
      </p:pic>
      <p:sp>
        <p:nvSpPr>
          <p:cNvPr id="9" name="Rectangle 8">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35031" y="2213145"/>
            <a:ext cx="6864098" cy="2425614"/>
          </a:xfrm>
          <a:prstGeom prst="rect">
            <a:avLst/>
          </a:prstGeom>
          <a:gradFill>
            <a:gsLst>
              <a:gs pos="0">
                <a:schemeClr val="accent5">
                  <a:lumMod val="60000"/>
                  <a:lumOff val="40000"/>
                </a:schemeClr>
              </a:gs>
              <a:gs pos="43000">
                <a:schemeClr val="accent2">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162550" y="0"/>
            <a:ext cx="7048678" cy="6858000"/>
          </a:xfrm>
          <a:prstGeom prst="rect">
            <a:avLst/>
          </a:prstGeom>
          <a:gradFill flip="none" rotWithShape="1">
            <a:gsLst>
              <a:gs pos="19000">
                <a:srgbClr val="000000">
                  <a:alpha val="59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286455" y="-60677"/>
            <a:ext cx="6864096" cy="6985449"/>
          </a:xfrm>
          <a:prstGeom prst="rect">
            <a:avLst/>
          </a:prstGeom>
          <a:gradFill flip="none" rotWithShape="1">
            <a:gsLst>
              <a:gs pos="0">
                <a:schemeClr val="accent5"/>
              </a:gs>
              <a:gs pos="64000">
                <a:schemeClr val="accent2">
                  <a:alpha val="0"/>
                </a:schemeClr>
              </a:gs>
            </a:gsLst>
            <a:lin ang="7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01EB5855-8EB7-1AE5-9030-5D0AA3C1A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695591" y="-647892"/>
            <a:ext cx="2839273" cy="12192001"/>
          </a:xfrm>
          <a:prstGeom prst="rect">
            <a:avLst/>
          </a:prstGeom>
          <a:gradFill>
            <a:gsLst>
              <a:gs pos="0">
                <a:schemeClr val="accent2"/>
              </a:gs>
              <a:gs pos="53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9265F9-14D8-0CEC-C03C-2A2082A916F4}"/>
              </a:ext>
            </a:extLst>
          </p:cNvPr>
          <p:cNvSpPr>
            <a:spLocks noGrp="1"/>
          </p:cNvSpPr>
          <p:nvPr>
            <p:ph type="title"/>
          </p:nvPr>
        </p:nvSpPr>
        <p:spPr>
          <a:xfrm>
            <a:off x="7731468" y="2138209"/>
            <a:ext cx="3712820" cy="2839273"/>
          </a:xfrm>
        </p:spPr>
        <p:txBody>
          <a:bodyPr vert="horz" lIns="91440" tIns="45720" rIns="91440" bIns="45720" rtlCol="0" anchor="b">
            <a:normAutofit/>
          </a:bodyPr>
          <a:lstStyle/>
          <a:p>
            <a:r>
              <a:rPr lang="en-US" sz="3600">
                <a:solidFill>
                  <a:srgbClr val="FFFFFF"/>
                </a:solidFill>
              </a:rPr>
              <a:t>Question or Comments</a:t>
            </a:r>
          </a:p>
        </p:txBody>
      </p:sp>
    </p:spTree>
    <p:extLst>
      <p:ext uri="{BB962C8B-B14F-4D97-AF65-F5344CB8AC3E}">
        <p14:creationId xmlns:p14="http://schemas.microsoft.com/office/powerpoint/2010/main" val="159263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0A995-823B-2993-4F73-2C6C31064D7A}"/>
              </a:ext>
            </a:extLst>
          </p:cNvPr>
          <p:cNvSpPr>
            <a:spLocks noGrp="1"/>
          </p:cNvSpPr>
          <p:nvPr>
            <p:ph type="title"/>
          </p:nvPr>
        </p:nvSpPr>
        <p:spPr>
          <a:xfrm>
            <a:off x="838200" y="365126"/>
            <a:ext cx="10515600" cy="956990"/>
          </a:xfrm>
        </p:spPr>
        <p:txBody>
          <a:bodyPr>
            <a:normAutofit/>
          </a:bodyPr>
          <a:lstStyle/>
          <a:p>
            <a:r>
              <a:rPr lang="en-GB" sz="3600" b="1" dirty="0"/>
              <a:t>Parliamentary Progress</a:t>
            </a:r>
          </a:p>
        </p:txBody>
      </p:sp>
      <p:pic>
        <p:nvPicPr>
          <p:cNvPr id="9" name="Content Placeholder 8">
            <a:extLst>
              <a:ext uri="{FF2B5EF4-FFF2-40B4-BE49-F238E27FC236}">
                <a16:creationId xmlns:a16="http://schemas.microsoft.com/office/drawing/2014/main" id="{E739C64A-7367-8B8F-AA54-162599FDA0DB}"/>
              </a:ext>
            </a:extLst>
          </p:cNvPr>
          <p:cNvPicPr>
            <a:picLocks noGrp="1" noChangeAspect="1"/>
          </p:cNvPicPr>
          <p:nvPr>
            <p:ph idx="1"/>
          </p:nvPr>
        </p:nvPicPr>
        <p:blipFill>
          <a:blip r:embed="rId2"/>
          <a:stretch>
            <a:fillRect/>
          </a:stretch>
        </p:blipFill>
        <p:spPr>
          <a:xfrm>
            <a:off x="838200" y="1576552"/>
            <a:ext cx="10515600" cy="3957144"/>
          </a:xfrm>
          <a:prstGeom prst="rect">
            <a:avLst/>
          </a:prstGeom>
        </p:spPr>
      </p:pic>
      <p:sp>
        <p:nvSpPr>
          <p:cNvPr id="10" name="TextBox 9">
            <a:extLst>
              <a:ext uri="{FF2B5EF4-FFF2-40B4-BE49-F238E27FC236}">
                <a16:creationId xmlns:a16="http://schemas.microsoft.com/office/drawing/2014/main" id="{05FB7886-12CA-0048-65E3-6C5B3C9136E5}"/>
              </a:ext>
            </a:extLst>
          </p:cNvPr>
          <p:cNvSpPr txBox="1"/>
          <p:nvPr/>
        </p:nvSpPr>
        <p:spPr>
          <a:xfrm>
            <a:off x="838199" y="5533697"/>
            <a:ext cx="11143594" cy="646331"/>
          </a:xfrm>
          <a:prstGeom prst="rect">
            <a:avLst/>
          </a:prstGeom>
          <a:noFill/>
        </p:spPr>
        <p:txBody>
          <a:bodyPr wrap="square" rtlCol="0">
            <a:spAutoFit/>
          </a:bodyPr>
          <a:lstStyle/>
          <a:p>
            <a:r>
              <a:rPr lang="en-GB" b="1" dirty="0"/>
              <a:t>Introduced 10th July 2025                  Transferred 27</a:t>
            </a:r>
            <a:r>
              <a:rPr lang="en-GB" b="1" baseline="30000" dirty="0"/>
              <a:t>th</a:t>
            </a:r>
            <a:r>
              <a:rPr lang="en-GB" b="1" dirty="0"/>
              <a:t> November 2025       Gov’t anticipates by May 2026 </a:t>
            </a:r>
          </a:p>
          <a:p>
            <a:r>
              <a:rPr lang="en-GB" b="1" dirty="0"/>
              <a:t>                                                                           Committee Stage 20</a:t>
            </a:r>
            <a:r>
              <a:rPr lang="en-GB" b="1" baseline="30000" dirty="0"/>
              <a:t>th</a:t>
            </a:r>
            <a:r>
              <a:rPr lang="en-GB" b="1" dirty="0"/>
              <a:t> Jan 2026          Elections May 2027</a:t>
            </a:r>
          </a:p>
        </p:txBody>
      </p:sp>
    </p:spTree>
    <p:extLst>
      <p:ext uri="{BB962C8B-B14F-4D97-AF65-F5344CB8AC3E}">
        <p14:creationId xmlns:p14="http://schemas.microsoft.com/office/powerpoint/2010/main" val="2459086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168FB0-8CE7-B945-3AA0-E6E40184E3C3}"/>
              </a:ext>
            </a:extLst>
          </p:cNvPr>
          <p:cNvSpPr>
            <a:spLocks noGrp="1"/>
          </p:cNvSpPr>
          <p:nvPr>
            <p:ph type="title"/>
          </p:nvPr>
        </p:nvSpPr>
        <p:spPr>
          <a:xfrm>
            <a:off x="466722" y="586855"/>
            <a:ext cx="3201366" cy="3387497"/>
          </a:xfrm>
        </p:spPr>
        <p:txBody>
          <a:bodyPr anchor="b">
            <a:normAutofit/>
          </a:bodyPr>
          <a:lstStyle/>
          <a:p>
            <a:pPr algn="r"/>
            <a:r>
              <a:rPr lang="en-GB" sz="4000" b="1">
                <a:solidFill>
                  <a:srgbClr val="FFFFFF"/>
                </a:solidFill>
              </a:rPr>
              <a:t>Existing Combined Authorities</a:t>
            </a:r>
          </a:p>
        </p:txBody>
      </p:sp>
      <p:sp>
        <p:nvSpPr>
          <p:cNvPr id="3" name="Content Placeholder 2">
            <a:extLst>
              <a:ext uri="{FF2B5EF4-FFF2-40B4-BE49-F238E27FC236}">
                <a16:creationId xmlns:a16="http://schemas.microsoft.com/office/drawing/2014/main" id="{39786488-2AD2-F95B-FF18-43CCD09AD899}"/>
              </a:ext>
            </a:extLst>
          </p:cNvPr>
          <p:cNvSpPr>
            <a:spLocks noGrp="1"/>
          </p:cNvSpPr>
          <p:nvPr>
            <p:ph idx="1"/>
          </p:nvPr>
        </p:nvSpPr>
        <p:spPr>
          <a:xfrm>
            <a:off x="4367695" y="649480"/>
            <a:ext cx="7357583" cy="6019334"/>
          </a:xfrm>
        </p:spPr>
        <p:txBody>
          <a:bodyPr anchor="ctr">
            <a:normAutofit/>
          </a:bodyPr>
          <a:lstStyle/>
          <a:p>
            <a:r>
              <a:rPr lang="en-GB" sz="2400" dirty="0"/>
              <a:t>Result from a </a:t>
            </a:r>
            <a:r>
              <a:rPr lang="en-GB" sz="2400" b="1" dirty="0"/>
              <a:t>deals-based approach </a:t>
            </a:r>
            <a:r>
              <a:rPr lang="en-GB" sz="2000" dirty="0"/>
              <a:t>producing a range of settlements from East Midlands Combined County Authority (Aug 2024)  to the Greater Manchester (Nov 2014 with extensions in 2015 (x2); 2016; 2017; 2023).</a:t>
            </a:r>
          </a:p>
          <a:p>
            <a:endParaRPr lang="en-GB" sz="800" dirty="0"/>
          </a:p>
          <a:p>
            <a:r>
              <a:rPr lang="en-GB" sz="2400" b="1" dirty="0"/>
              <a:t>EMCCA</a:t>
            </a:r>
            <a:r>
              <a:rPr lang="en-GB" sz="2400" dirty="0"/>
              <a:t>: </a:t>
            </a:r>
            <a:r>
              <a:rPr lang="en-GB" sz="2000" dirty="0"/>
              <a:t>deal includes Transport Integration, Local Skills Provision and £38m over 30 years for homes on brownfield land and net zero and local housing priorities.</a:t>
            </a:r>
          </a:p>
          <a:p>
            <a:endParaRPr lang="en-GB" sz="800" dirty="0"/>
          </a:p>
          <a:p>
            <a:r>
              <a:rPr lang="en-GB" sz="2400" b="1" dirty="0"/>
              <a:t>Greater Manchester</a:t>
            </a:r>
            <a:r>
              <a:rPr lang="en-GB" sz="2000" b="1" dirty="0"/>
              <a:t>: </a:t>
            </a:r>
            <a:r>
              <a:rPr lang="en-GB" sz="2000" dirty="0"/>
              <a:t>devolved and consolidated transport budget; strategic planning powers; £300m housing investment fund; Devolved business support budgets; apprenticeship grants; powers to reshape FE; PCC powers etc plus integration of health and social care across Greater Manchester. </a:t>
            </a:r>
            <a:endParaRPr lang="en-GB" sz="1900" dirty="0"/>
          </a:p>
          <a:p>
            <a:endParaRPr lang="en-GB" sz="1900" dirty="0"/>
          </a:p>
          <a:p>
            <a:pPr marL="0" indent="0">
              <a:buNone/>
            </a:pPr>
            <a:r>
              <a:rPr lang="en-GB" sz="1800" dirty="0"/>
              <a:t>Details on all deals available at</a:t>
            </a:r>
          </a:p>
          <a:p>
            <a:pPr marL="0" indent="0">
              <a:buNone/>
            </a:pPr>
            <a:r>
              <a:rPr lang="en-GB" sz="1800" dirty="0">
                <a:hlinkClick r:id="rId2"/>
              </a:rPr>
              <a:t>Devolution deals | Local Government Association</a:t>
            </a:r>
            <a:r>
              <a:rPr lang="en-GB" sz="1800" dirty="0"/>
              <a:t>   </a:t>
            </a:r>
          </a:p>
          <a:p>
            <a:endParaRPr lang="en-GB" sz="1900" dirty="0"/>
          </a:p>
        </p:txBody>
      </p:sp>
    </p:spTree>
    <p:extLst>
      <p:ext uri="{BB962C8B-B14F-4D97-AF65-F5344CB8AC3E}">
        <p14:creationId xmlns:p14="http://schemas.microsoft.com/office/powerpoint/2010/main" val="4227763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3209EC-253C-6DA5-9ED8-F2E0B749745C}"/>
              </a:ext>
            </a:extLst>
          </p:cNvPr>
          <p:cNvSpPr>
            <a:spLocks noGrp="1"/>
          </p:cNvSpPr>
          <p:nvPr>
            <p:ph type="title"/>
          </p:nvPr>
        </p:nvSpPr>
        <p:spPr>
          <a:xfrm>
            <a:off x="572493" y="238539"/>
            <a:ext cx="11047013" cy="1160893"/>
          </a:xfrm>
        </p:spPr>
        <p:txBody>
          <a:bodyPr anchor="b">
            <a:normAutofit/>
          </a:bodyPr>
          <a:lstStyle/>
          <a:p>
            <a:r>
              <a:rPr lang="en-GB" sz="3600" b="1" dirty="0"/>
              <a:t>Devolution by default via a standardized framework</a:t>
            </a:r>
          </a:p>
        </p:txBody>
      </p:sp>
      <p:sp>
        <p:nvSpPr>
          <p:cNvPr id="11"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31E01EB-7751-03C2-DC5F-523E130452D3}"/>
              </a:ext>
            </a:extLst>
          </p:cNvPr>
          <p:cNvPicPr>
            <a:picLocks noChangeAspect="1"/>
          </p:cNvPicPr>
          <p:nvPr/>
        </p:nvPicPr>
        <p:blipFill>
          <a:blip r:embed="rId2"/>
          <a:srcRect l="18016" r="19067" b="2"/>
          <a:stretch>
            <a:fillRect/>
          </a:stretch>
        </p:blipFill>
        <p:spPr>
          <a:xfrm>
            <a:off x="572492" y="2002055"/>
            <a:ext cx="3943849" cy="4446041"/>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Content Placeholder 2">
            <a:extLst>
              <a:ext uri="{FF2B5EF4-FFF2-40B4-BE49-F238E27FC236}">
                <a16:creationId xmlns:a16="http://schemas.microsoft.com/office/drawing/2014/main" id="{303D9FF9-6D84-E7B7-8290-BCD018F6CE17}"/>
              </a:ext>
            </a:extLst>
          </p:cNvPr>
          <p:cNvSpPr>
            <a:spLocks noGrp="1"/>
          </p:cNvSpPr>
          <p:nvPr>
            <p:ph idx="1"/>
          </p:nvPr>
        </p:nvSpPr>
        <p:spPr>
          <a:xfrm>
            <a:off x="4905955" y="2071315"/>
            <a:ext cx="6713552" cy="4548145"/>
          </a:xfrm>
        </p:spPr>
        <p:txBody>
          <a:bodyPr anchor="t">
            <a:normAutofit/>
          </a:bodyPr>
          <a:lstStyle/>
          <a:p>
            <a:r>
              <a:rPr lang="en-GB" sz="2000" dirty="0"/>
              <a:t>A standardised set of legal powers, funding commitments, and partnership/collaboration arrangements with government. </a:t>
            </a:r>
          </a:p>
          <a:p>
            <a:r>
              <a:rPr lang="en-GB" sz="2000" dirty="0"/>
              <a:t>It sets out what Strategic Authorities are entitled to at each level of devolution and automatically gives them the powers.</a:t>
            </a:r>
          </a:p>
          <a:p>
            <a:endParaRPr lang="en-GB" sz="2000" dirty="0"/>
          </a:p>
          <a:p>
            <a:r>
              <a:rPr lang="en-GB" sz="2000" dirty="0"/>
              <a:t>The bill also </a:t>
            </a:r>
          </a:p>
          <a:p>
            <a:pPr lvl="1"/>
            <a:r>
              <a:rPr lang="en-GB" sz="2000" dirty="0"/>
              <a:t>allows expansion of the framework through secondary legislation</a:t>
            </a:r>
          </a:p>
          <a:p>
            <a:pPr lvl="1"/>
            <a:r>
              <a:rPr lang="en-GB" sz="2000" dirty="0"/>
              <a:t>allows piloting of specific powers in specific authorities</a:t>
            </a:r>
          </a:p>
          <a:p>
            <a:pPr lvl="1"/>
            <a:r>
              <a:rPr lang="en-GB" sz="2000" dirty="0"/>
              <a:t>enshrines a right to request further powers, funding or collaborations</a:t>
            </a:r>
          </a:p>
        </p:txBody>
      </p:sp>
    </p:spTree>
    <p:extLst>
      <p:ext uri="{BB962C8B-B14F-4D97-AF65-F5344CB8AC3E}">
        <p14:creationId xmlns:p14="http://schemas.microsoft.com/office/powerpoint/2010/main" val="2671458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EAF1F-FDCA-EA6A-7417-D3FF137762CD}"/>
              </a:ext>
            </a:extLst>
          </p:cNvPr>
          <p:cNvSpPr>
            <a:spLocks noGrp="1"/>
          </p:cNvSpPr>
          <p:nvPr>
            <p:ph type="title"/>
          </p:nvPr>
        </p:nvSpPr>
        <p:spPr>
          <a:xfrm>
            <a:off x="5486399" y="490537"/>
            <a:ext cx="6222998" cy="1266410"/>
          </a:xfrm>
        </p:spPr>
        <p:txBody>
          <a:bodyPr anchor="b">
            <a:noAutofit/>
          </a:bodyPr>
          <a:lstStyle/>
          <a:p>
            <a:r>
              <a:rPr lang="en-GB" sz="2400" dirty="0"/>
              <a:t>Strategic Authorities “will make it </a:t>
            </a:r>
            <a:r>
              <a:rPr lang="en-GB" sz="2400" b="1" dirty="0"/>
              <a:t>quicker and easier to devolve powers from Westminster </a:t>
            </a:r>
            <a:r>
              <a:rPr lang="en-GB" sz="2400" dirty="0"/>
              <a:t>to local government” </a:t>
            </a:r>
          </a:p>
        </p:txBody>
      </p:sp>
      <p:pic>
        <p:nvPicPr>
          <p:cNvPr id="4" name="Picture 3">
            <a:extLst>
              <a:ext uri="{FF2B5EF4-FFF2-40B4-BE49-F238E27FC236}">
                <a16:creationId xmlns:a16="http://schemas.microsoft.com/office/drawing/2014/main" id="{8F9C7C3E-ECAE-CE5D-8402-B61AC85033A9}"/>
              </a:ext>
            </a:extLst>
          </p:cNvPr>
          <p:cNvPicPr>
            <a:picLocks noChangeAspect="1"/>
          </p:cNvPicPr>
          <p:nvPr/>
        </p:nvPicPr>
        <p:blipFill>
          <a:blip r:embed="rId2"/>
          <a:srcRect t="179" r="1" b="1"/>
          <a:stretch>
            <a:fillRect/>
          </a:stretch>
        </p:blipFill>
        <p:spPr>
          <a:xfrm>
            <a:off x="614857" y="1779695"/>
            <a:ext cx="3871799" cy="4145617"/>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E3AC3750-719E-C96F-3CFD-9A94CA3B34A9}"/>
              </a:ext>
            </a:extLst>
          </p:cNvPr>
          <p:cNvSpPr>
            <a:spLocks noGrp="1"/>
          </p:cNvSpPr>
          <p:nvPr>
            <p:ph idx="1"/>
          </p:nvPr>
        </p:nvSpPr>
        <p:spPr>
          <a:xfrm>
            <a:off x="5486400" y="2364828"/>
            <a:ext cx="6222997" cy="4272455"/>
          </a:xfrm>
        </p:spPr>
        <p:txBody>
          <a:bodyPr>
            <a:normAutofit/>
          </a:bodyPr>
          <a:lstStyle/>
          <a:p>
            <a:pPr marL="0" indent="0">
              <a:buNone/>
            </a:pPr>
            <a:r>
              <a:rPr lang="en-GB" sz="2000" dirty="0"/>
              <a:t>The Bill establishes the concept of a Strategic Authority (SA) in law and defines them as either:</a:t>
            </a:r>
          </a:p>
          <a:p>
            <a:pPr marL="0" indent="0">
              <a:buNone/>
            </a:pPr>
            <a:r>
              <a:rPr lang="en-GB" sz="2000" dirty="0"/>
              <a:t> </a:t>
            </a:r>
          </a:p>
          <a:p>
            <a:pPr>
              <a:spcAft>
                <a:spcPts val="1500"/>
              </a:spcAft>
              <a:buFont typeface="Arial" panose="020B0604020202020204" pitchFamily="34" charset="0"/>
              <a:buChar char="•"/>
            </a:pPr>
            <a:r>
              <a:rPr lang="en-GB" sz="2000" b="1" i="0" dirty="0">
                <a:effectLst/>
                <a:latin typeface="Arial" panose="020B0604020202020204" pitchFamily="34" charset="0"/>
              </a:rPr>
              <a:t>Foundation SA </a:t>
            </a:r>
            <a:r>
              <a:rPr lang="en-GB" sz="2000" b="0" i="0" dirty="0">
                <a:effectLst/>
                <a:latin typeface="Arial" panose="020B0604020202020204" pitchFamily="34" charset="0"/>
              </a:rPr>
              <a:t>(including single council devolution deals, and all non-mayoral Combined Authorities and Combined County Authorities). </a:t>
            </a:r>
          </a:p>
          <a:p>
            <a:pPr>
              <a:spcAft>
                <a:spcPts val="1500"/>
              </a:spcAft>
              <a:buFont typeface="Arial" panose="020B0604020202020204" pitchFamily="34" charset="0"/>
              <a:buChar char="•"/>
            </a:pPr>
            <a:r>
              <a:rPr lang="en-GB" sz="2000" b="1" i="0" dirty="0">
                <a:effectLst/>
                <a:latin typeface="Arial" panose="020B0604020202020204" pitchFamily="34" charset="0"/>
              </a:rPr>
              <a:t>Mayoral SA </a:t>
            </a:r>
            <a:r>
              <a:rPr lang="en-GB" sz="2000" b="0" i="0" dirty="0">
                <a:effectLst/>
                <a:latin typeface="Arial" panose="020B0604020202020204" pitchFamily="34" charset="0"/>
              </a:rPr>
              <a:t>(including all mayoral Combined Authorities and Combined County Authorities). </a:t>
            </a:r>
          </a:p>
          <a:p>
            <a:pPr>
              <a:spcAft>
                <a:spcPts val="1500"/>
              </a:spcAft>
              <a:buFont typeface="Arial" panose="020B0604020202020204" pitchFamily="34" charset="0"/>
              <a:buChar char="•"/>
            </a:pPr>
            <a:r>
              <a:rPr lang="en-GB" sz="2000" b="1" i="0" dirty="0">
                <a:effectLst/>
                <a:latin typeface="Arial" panose="020B0604020202020204" pitchFamily="34" charset="0"/>
              </a:rPr>
              <a:t>Established Mayoral SA </a:t>
            </a:r>
            <a:r>
              <a:rPr lang="en-GB" sz="2000" b="0" i="0" dirty="0">
                <a:effectLst/>
                <a:latin typeface="Arial" panose="020B0604020202020204" pitchFamily="34" charset="0"/>
              </a:rPr>
              <a:t>(including the Greater London Authority).</a:t>
            </a:r>
          </a:p>
          <a:p>
            <a:endParaRPr lang="en-GB" sz="1700" dirty="0"/>
          </a:p>
        </p:txBody>
      </p:sp>
      <p:pic>
        <p:nvPicPr>
          <p:cNvPr id="7" name="Picture 6">
            <a:extLst>
              <a:ext uri="{FF2B5EF4-FFF2-40B4-BE49-F238E27FC236}">
                <a16:creationId xmlns:a16="http://schemas.microsoft.com/office/drawing/2014/main" id="{87EBF01B-7BD6-2850-FDF4-5F58BF3BC0B6}"/>
              </a:ext>
            </a:extLst>
          </p:cNvPr>
          <p:cNvPicPr>
            <a:picLocks noChangeAspect="1"/>
          </p:cNvPicPr>
          <p:nvPr/>
        </p:nvPicPr>
        <p:blipFill>
          <a:blip r:embed="rId3"/>
          <a:stretch>
            <a:fillRect/>
          </a:stretch>
        </p:blipFill>
        <p:spPr>
          <a:xfrm>
            <a:off x="324947" y="341673"/>
            <a:ext cx="3518698" cy="1266410"/>
          </a:xfrm>
          <a:prstGeom prst="rect">
            <a:avLst/>
          </a:prstGeom>
        </p:spPr>
      </p:pic>
    </p:spTree>
    <p:extLst>
      <p:ext uri="{BB962C8B-B14F-4D97-AF65-F5344CB8AC3E}">
        <p14:creationId xmlns:p14="http://schemas.microsoft.com/office/powerpoint/2010/main" val="4064676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12E87-2A64-4698-6A8A-266F12F281B8}"/>
              </a:ext>
            </a:extLst>
          </p:cNvPr>
          <p:cNvSpPr>
            <a:spLocks noGrp="1"/>
          </p:cNvSpPr>
          <p:nvPr>
            <p:ph type="title"/>
          </p:nvPr>
        </p:nvSpPr>
        <p:spPr>
          <a:xfrm>
            <a:off x="761802" y="350196"/>
            <a:ext cx="9308789" cy="1624520"/>
          </a:xfrm>
        </p:spPr>
        <p:txBody>
          <a:bodyPr anchor="ctr">
            <a:normAutofit/>
          </a:bodyPr>
          <a:lstStyle/>
          <a:p>
            <a:r>
              <a:rPr lang="en-GB" sz="3600" b="1" dirty="0"/>
              <a:t>Strategic Authorities – Areas of competence</a:t>
            </a:r>
            <a:br>
              <a:rPr lang="en-GB" sz="2200" dirty="0"/>
            </a:br>
            <a:br>
              <a:rPr lang="en-GB" sz="2200" dirty="0"/>
            </a:br>
            <a:r>
              <a:rPr lang="en-GB" sz="2200" dirty="0"/>
              <a:t>They will perform functions in the following areas</a:t>
            </a:r>
          </a:p>
        </p:txBody>
      </p:sp>
      <p:sp>
        <p:nvSpPr>
          <p:cNvPr id="3" name="Content Placeholder 2">
            <a:extLst>
              <a:ext uri="{FF2B5EF4-FFF2-40B4-BE49-F238E27FC236}">
                <a16:creationId xmlns:a16="http://schemas.microsoft.com/office/drawing/2014/main" id="{0FAA9841-C9A9-99C8-0DED-57FF0E824528}"/>
              </a:ext>
            </a:extLst>
          </p:cNvPr>
          <p:cNvSpPr>
            <a:spLocks noGrp="1"/>
          </p:cNvSpPr>
          <p:nvPr>
            <p:ph idx="1"/>
          </p:nvPr>
        </p:nvSpPr>
        <p:spPr>
          <a:xfrm>
            <a:off x="316992" y="2194560"/>
            <a:ext cx="6169152" cy="4663440"/>
          </a:xfrm>
        </p:spPr>
        <p:txBody>
          <a:bodyPr anchor="ctr">
            <a:normAutofit fontScale="92500" lnSpcReduction="20000"/>
          </a:bodyPr>
          <a:lstStyle/>
          <a:p>
            <a:r>
              <a:rPr lang="en-GB" sz="1900" dirty="0"/>
              <a:t>Transport and local infrastructure</a:t>
            </a:r>
          </a:p>
          <a:p>
            <a:r>
              <a:rPr lang="en-GB" sz="1900" dirty="0"/>
              <a:t>Skills and employment support (adult education functions from central government).</a:t>
            </a:r>
          </a:p>
          <a:p>
            <a:r>
              <a:rPr lang="en-GB" sz="1900" dirty="0"/>
              <a:t>Housing and strategic planning (powers similar to Mayor of London plus MDOs).</a:t>
            </a:r>
          </a:p>
          <a:p>
            <a:r>
              <a:rPr lang="en-GB" sz="1900" dirty="0"/>
              <a:t>Economic development and regeneration (local growth plans). </a:t>
            </a:r>
          </a:p>
          <a:p>
            <a:r>
              <a:rPr lang="en-GB" sz="1900" dirty="0"/>
              <a:t>Environment and net zero (leadership role)</a:t>
            </a:r>
          </a:p>
          <a:p>
            <a:r>
              <a:rPr lang="en-GB" sz="1900" dirty="0"/>
              <a:t>Health, wellbeing and public service reform (minimise impact on the health of the people as well as any impact increasing health inequalities).</a:t>
            </a:r>
          </a:p>
          <a:p>
            <a:r>
              <a:rPr lang="en-GB" sz="1900" dirty="0"/>
              <a:t>Public safety (increasing the number of mayors with PCC and PFCC responsibilities)</a:t>
            </a:r>
          </a:p>
          <a:p>
            <a:endParaRPr lang="en-GB" sz="1100" dirty="0"/>
          </a:p>
          <a:p>
            <a:r>
              <a:rPr lang="en-GB" sz="1900" dirty="0"/>
              <a:t>Details available at: </a:t>
            </a:r>
            <a:r>
              <a:rPr lang="en-GB" sz="1900" dirty="0">
                <a:hlinkClick r:id="rId2"/>
              </a:rPr>
              <a:t>https://www.gov.uk/government/publications/english-devolution-and-community-empowerment-bill</a:t>
            </a:r>
            <a:r>
              <a:rPr lang="en-GB" sz="1900" dirty="0"/>
              <a:t> </a:t>
            </a:r>
          </a:p>
        </p:txBody>
      </p:sp>
      <p:pic>
        <p:nvPicPr>
          <p:cNvPr id="5" name="Picture 4">
            <a:extLst>
              <a:ext uri="{FF2B5EF4-FFF2-40B4-BE49-F238E27FC236}">
                <a16:creationId xmlns:a16="http://schemas.microsoft.com/office/drawing/2014/main" id="{C77796FF-294A-70A7-D0BD-453EFB550BBE}"/>
              </a:ext>
            </a:extLst>
          </p:cNvPr>
          <p:cNvPicPr>
            <a:picLocks noChangeAspect="1"/>
          </p:cNvPicPr>
          <p:nvPr/>
        </p:nvPicPr>
        <p:blipFill>
          <a:blip r:embed="rId3"/>
          <a:srcRect l="21552" r="18380"/>
          <a:stretch>
            <a:fillRect/>
          </a:stretch>
        </p:blipFill>
        <p:spPr>
          <a:xfrm>
            <a:off x="6783295" y="1146047"/>
            <a:ext cx="5415530" cy="5711953"/>
          </a:xfrm>
          <a:prstGeom prst="rect">
            <a:avLst/>
          </a:prstGeom>
        </p:spPr>
      </p:pic>
    </p:spTree>
    <p:extLst>
      <p:ext uri="{BB962C8B-B14F-4D97-AF65-F5344CB8AC3E}">
        <p14:creationId xmlns:p14="http://schemas.microsoft.com/office/powerpoint/2010/main" val="1826507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BE3565-CD4F-1C7D-0282-1B3419AF5BEE}"/>
              </a:ext>
            </a:extLst>
          </p:cNvPr>
          <p:cNvSpPr>
            <a:spLocks noGrp="1"/>
          </p:cNvSpPr>
          <p:nvPr>
            <p:ph type="title"/>
          </p:nvPr>
        </p:nvSpPr>
        <p:spPr>
          <a:xfrm>
            <a:off x="838201" y="365126"/>
            <a:ext cx="7422930" cy="974944"/>
          </a:xfrm>
        </p:spPr>
        <p:txBody>
          <a:bodyPr>
            <a:normAutofit/>
          </a:bodyPr>
          <a:lstStyle/>
          <a:p>
            <a:r>
              <a:rPr lang="en-GB" sz="3600" b="1" dirty="0"/>
              <a:t>Mayoral Powers of Competence</a:t>
            </a:r>
          </a:p>
        </p:txBody>
      </p:sp>
      <p:sp>
        <p:nvSpPr>
          <p:cNvPr id="3" name="Content Placeholder 2">
            <a:extLst>
              <a:ext uri="{FF2B5EF4-FFF2-40B4-BE49-F238E27FC236}">
                <a16:creationId xmlns:a16="http://schemas.microsoft.com/office/drawing/2014/main" id="{17482985-FCEE-40FD-03B7-6EC7A008CB05}"/>
              </a:ext>
            </a:extLst>
          </p:cNvPr>
          <p:cNvSpPr>
            <a:spLocks noGrp="1"/>
          </p:cNvSpPr>
          <p:nvPr>
            <p:ph idx="1"/>
          </p:nvPr>
        </p:nvSpPr>
        <p:spPr>
          <a:xfrm>
            <a:off x="838200" y="1497724"/>
            <a:ext cx="5391015" cy="4840014"/>
          </a:xfrm>
        </p:spPr>
        <p:txBody>
          <a:bodyPr>
            <a:normAutofit/>
          </a:bodyPr>
          <a:lstStyle/>
          <a:p>
            <a:r>
              <a:rPr lang="en-GB" sz="1800" dirty="0"/>
              <a:t>The </a:t>
            </a:r>
            <a:r>
              <a:rPr lang="en-GB" sz="1800" b="1" dirty="0"/>
              <a:t>General Power of Competence </a:t>
            </a:r>
            <a:r>
              <a:rPr lang="en-GB" sz="1800" dirty="0"/>
              <a:t>– a broad general power enabling Mayors, to do anything an individual can legally do</a:t>
            </a:r>
          </a:p>
          <a:p>
            <a:endParaRPr lang="en-GB" sz="1300" dirty="0"/>
          </a:p>
          <a:p>
            <a:r>
              <a:rPr lang="en-GB" sz="1800" dirty="0"/>
              <a:t>A </a:t>
            </a:r>
            <a:r>
              <a:rPr lang="en-GB" sz="1800" b="1" dirty="0"/>
              <a:t>power to convene </a:t>
            </a:r>
            <a:r>
              <a:rPr lang="en-GB" sz="1800" dirty="0"/>
              <a:t>– enabling Mayors to convene local partners (defined in regulations) to address local challenges</a:t>
            </a:r>
          </a:p>
          <a:p>
            <a:endParaRPr lang="en-GB" sz="1800" dirty="0"/>
          </a:p>
          <a:p>
            <a:r>
              <a:rPr lang="en-GB" sz="1800" dirty="0"/>
              <a:t>A </a:t>
            </a:r>
            <a:r>
              <a:rPr lang="en-GB" sz="1800" b="1" dirty="0"/>
              <a:t>duty to respond </a:t>
            </a:r>
            <a:r>
              <a:rPr lang="en-GB" sz="1800" dirty="0"/>
              <a:t>– placing a duty on local partners to respond to a Mayor’s request when they make use of the power to convene</a:t>
            </a:r>
          </a:p>
          <a:p>
            <a:endParaRPr lang="en-GB" sz="1300" dirty="0"/>
          </a:p>
          <a:p>
            <a:r>
              <a:rPr lang="en-GB" sz="1800" dirty="0"/>
              <a:t>A </a:t>
            </a:r>
            <a:r>
              <a:rPr lang="en-GB" sz="1800" b="1" dirty="0"/>
              <a:t>duty to collaborate </a:t>
            </a:r>
            <a:r>
              <a:rPr lang="en-GB" sz="1800" dirty="0"/>
              <a:t>– ensuring that Mayors have a formal process by which they can collaborate with neighbouring Mayors to deliver projects and strategies together</a:t>
            </a:r>
          </a:p>
        </p:txBody>
      </p:sp>
      <p:pic>
        <p:nvPicPr>
          <p:cNvPr id="4" name="Picture 3">
            <a:extLst>
              <a:ext uri="{FF2B5EF4-FFF2-40B4-BE49-F238E27FC236}">
                <a16:creationId xmlns:a16="http://schemas.microsoft.com/office/drawing/2014/main" id="{65767D44-258A-A448-E1C3-B65BC39F0786}"/>
              </a:ext>
            </a:extLst>
          </p:cNvPr>
          <p:cNvPicPr>
            <a:picLocks noChangeAspect="1"/>
          </p:cNvPicPr>
          <p:nvPr/>
        </p:nvPicPr>
        <p:blipFill>
          <a:blip r:embed="rId2"/>
          <a:srcRect l="449" r="7787"/>
          <a:stretch>
            <a:fillRect/>
          </a:stretch>
        </p:blipFill>
        <p:spPr>
          <a:xfrm>
            <a:off x="6229215" y="882868"/>
            <a:ext cx="5962785" cy="5975131"/>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566743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708EB8-5CEC-7B32-51EE-B3AA5370B044}"/>
              </a:ext>
            </a:extLst>
          </p:cNvPr>
          <p:cNvSpPr>
            <a:spLocks noGrp="1"/>
          </p:cNvSpPr>
          <p:nvPr>
            <p:ph type="title"/>
          </p:nvPr>
        </p:nvSpPr>
        <p:spPr>
          <a:xfrm>
            <a:off x="572493" y="238540"/>
            <a:ext cx="11018520" cy="1071522"/>
          </a:xfrm>
        </p:spPr>
        <p:txBody>
          <a:bodyPr anchor="b">
            <a:normAutofit/>
          </a:bodyPr>
          <a:lstStyle/>
          <a:p>
            <a:r>
              <a:rPr lang="en-GB" sz="3600" b="1" dirty="0"/>
              <a:t>Other government initiatives that support devolution</a:t>
            </a:r>
          </a:p>
        </p:txBody>
      </p:sp>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B5E70D3-25B1-E03D-0284-2C8ADE11FC2F}"/>
              </a:ext>
            </a:extLst>
          </p:cNvPr>
          <p:cNvSpPr>
            <a:spLocks noGrp="1"/>
          </p:cNvSpPr>
          <p:nvPr>
            <p:ph idx="1"/>
          </p:nvPr>
        </p:nvSpPr>
        <p:spPr>
          <a:xfrm>
            <a:off x="572492" y="2071315"/>
            <a:ext cx="7294501" cy="4548145"/>
          </a:xfrm>
        </p:spPr>
        <p:txBody>
          <a:bodyPr anchor="t">
            <a:normAutofit lnSpcReduction="10000"/>
          </a:bodyPr>
          <a:lstStyle/>
          <a:p>
            <a:r>
              <a:rPr lang="en-GB" sz="2000" b="1" dirty="0"/>
              <a:t>Spending Review </a:t>
            </a:r>
            <a:r>
              <a:rPr lang="en-GB" sz="2000" dirty="0"/>
              <a:t>– In addition to Greater Manchester and the West Midlands – London, Liverpool (City Region), S. Yorks, the North East and West Yorks to receive </a:t>
            </a:r>
            <a:r>
              <a:rPr lang="en-GB" sz="2000" b="1" dirty="0"/>
              <a:t>integrated financial settlements </a:t>
            </a:r>
            <a:r>
              <a:rPr lang="en-GB" sz="2000" dirty="0"/>
              <a:t>from 2026/27</a:t>
            </a:r>
          </a:p>
          <a:p>
            <a:endParaRPr lang="en-GB" sz="800" dirty="0"/>
          </a:p>
          <a:p>
            <a:r>
              <a:rPr lang="en-GB" sz="2000" dirty="0"/>
              <a:t>Created </a:t>
            </a:r>
            <a:r>
              <a:rPr lang="en-GB" sz="2000" b="1" dirty="0"/>
              <a:t>4 new Strategic Authorities </a:t>
            </a:r>
            <a:r>
              <a:rPr lang="en-GB" sz="2000" dirty="0"/>
              <a:t>(Lancashire, Greater Lincolnshire, Hull/E Yorks Devon/Torbay</a:t>
            </a:r>
          </a:p>
          <a:p>
            <a:endParaRPr lang="en-GB" sz="800" dirty="0"/>
          </a:p>
          <a:p>
            <a:r>
              <a:rPr lang="en-GB" sz="2000" dirty="0"/>
              <a:t>Devolved </a:t>
            </a:r>
            <a:r>
              <a:rPr lang="en-GB" sz="2000" b="1" dirty="0"/>
              <a:t>Adult Skills </a:t>
            </a:r>
            <a:r>
              <a:rPr lang="en-GB" sz="2000" dirty="0"/>
              <a:t>functions to the East Midlands, York and N Yorks and Cornwall</a:t>
            </a:r>
          </a:p>
          <a:p>
            <a:endParaRPr lang="en-GB" sz="800" dirty="0"/>
          </a:p>
          <a:p>
            <a:r>
              <a:rPr lang="en-GB" sz="2000" dirty="0"/>
              <a:t>Universal </a:t>
            </a:r>
            <a:r>
              <a:rPr lang="en-GB" sz="2000" b="1" dirty="0"/>
              <a:t>Spatial Development Strategies</a:t>
            </a:r>
          </a:p>
          <a:p>
            <a:endParaRPr lang="en-GB" sz="800" b="1" dirty="0"/>
          </a:p>
          <a:p>
            <a:r>
              <a:rPr lang="en-GB" sz="2000" dirty="0"/>
              <a:t>Devolution Priority Programme and Local Government Reorganisation </a:t>
            </a:r>
          </a:p>
          <a:p>
            <a:endParaRPr lang="en-GB" sz="2000" dirty="0"/>
          </a:p>
        </p:txBody>
      </p:sp>
      <p:pic>
        <p:nvPicPr>
          <p:cNvPr id="4" name="Picture 3">
            <a:extLst>
              <a:ext uri="{FF2B5EF4-FFF2-40B4-BE49-F238E27FC236}">
                <a16:creationId xmlns:a16="http://schemas.microsoft.com/office/drawing/2014/main" id="{518E6747-CD52-7CEF-5E6F-A4616FB32EF1}"/>
              </a:ext>
            </a:extLst>
          </p:cNvPr>
          <p:cNvPicPr>
            <a:picLocks noChangeAspect="1"/>
          </p:cNvPicPr>
          <p:nvPr/>
        </p:nvPicPr>
        <p:blipFill>
          <a:blip r:embed="rId2"/>
          <a:srcRect r="3551" b="-3"/>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2751166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8E34382-780E-4555-B909-32F629F3D9C5}">
  <we:reference id="4567b711-9f2d-454d-b0d0-74708a29b461" version="1.0.0.0" store="EXCatalog" storeType="EXCatalog"/>
  <we:alternateReferences>
    <we:reference id="WA200001313" version="1.0.0.0" store="en-GB"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2062</Words>
  <Application>Microsoft Office PowerPoint</Application>
  <PresentationFormat>Widescreen</PresentationFormat>
  <Paragraphs>244</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Aller</vt:lpstr>
      <vt:lpstr>Google Sans</vt:lpstr>
      <vt:lpstr>Aptos</vt:lpstr>
      <vt:lpstr>Aptos Display</vt:lpstr>
      <vt:lpstr>Arial</vt:lpstr>
      <vt:lpstr>Office Theme</vt:lpstr>
      <vt:lpstr>    Beeston and District Civic Society  </vt:lpstr>
      <vt:lpstr>English Devolution and Community Empowerment Bill   formerly called     The “Devolution and Local Government Reorganisation Bill”   </vt:lpstr>
      <vt:lpstr>Parliamentary Progress</vt:lpstr>
      <vt:lpstr>Existing Combined Authorities</vt:lpstr>
      <vt:lpstr>Devolution by default via a standardized framework</vt:lpstr>
      <vt:lpstr>Strategic Authorities “will make it quicker and easier to devolve powers from Westminster to local government” </vt:lpstr>
      <vt:lpstr>Strategic Authorities – Areas of competence  They will perform functions in the following areas</vt:lpstr>
      <vt:lpstr>Mayoral Powers of Competence</vt:lpstr>
      <vt:lpstr>Other government initiatives that support devolution</vt:lpstr>
      <vt:lpstr>Principles guiding future devolution</vt:lpstr>
      <vt:lpstr>PowerPoint Presentation</vt:lpstr>
      <vt:lpstr>Devolution Priority Programme (Areas wishing to devolve “at pace” and establish Mayoral Strategic Authorities) </vt:lpstr>
      <vt:lpstr>PowerPoint Presentation</vt:lpstr>
      <vt:lpstr>The latest consultations on the remaining DPP  (All close on 11th January 2026)</vt:lpstr>
      <vt:lpstr>Essex SA– consulting on 4 options  (3, 5 and two 4s)</vt:lpstr>
      <vt:lpstr>PowerPoint Presentation</vt:lpstr>
      <vt:lpstr> Hampshire/Isle of Wight - 4 options - a 4-council and 3 with 5 councils (all with a unitary IoW)   </vt:lpstr>
      <vt:lpstr>PowerPoint Presentation</vt:lpstr>
      <vt:lpstr>Norfolk and Suffolk </vt:lpstr>
      <vt:lpstr>East Sussex Brighton &amp; Hove and West Sussex</vt:lpstr>
      <vt:lpstr>The concept of under-bounding</vt:lpstr>
      <vt:lpstr>The consequences </vt:lpstr>
      <vt:lpstr>Nottingham and Nottinghamshire</vt:lpstr>
      <vt:lpstr>Nottingham and Nottinghamshire  3 proposals submitted to government</vt:lpstr>
      <vt:lpstr>Support from   Councils</vt:lpstr>
      <vt:lpstr>Derbyshire </vt:lpstr>
      <vt:lpstr>Leicester, Leicestershire and Rutland</vt:lpstr>
      <vt:lpstr> Leicestershire Districts and Rutland </vt:lpstr>
      <vt:lpstr>Question or Comments</vt:lpstr>
    </vt:vector>
  </TitlesOfParts>
  <Company>Nottingham Trent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Murphy, Peter</dc:creator>
  <cp:lastModifiedBy>Ward, Laura</cp:lastModifiedBy>
  <cp:revision>20</cp:revision>
  <dcterms:created xsi:type="dcterms:W3CDTF">2026-01-01T12:12:27Z</dcterms:created>
  <dcterms:modified xsi:type="dcterms:W3CDTF">2026-01-16T14:34:39Z</dcterms:modified>
</cp:coreProperties>
</file>