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333" r:id="rId6"/>
    <p:sldId id="336" r:id="rId7"/>
    <p:sldId id="337" r:id="rId8"/>
    <p:sldId id="338" r:id="rId9"/>
    <p:sldId id="344" r:id="rId10"/>
    <p:sldId id="339" r:id="rId11"/>
    <p:sldId id="342" r:id="rId12"/>
    <p:sldId id="341" r:id="rId13"/>
    <p:sldId id="334" r:id="rId14"/>
    <p:sldId id="335" r:id="rId15"/>
    <p:sldId id="340" r:id="rId16"/>
    <p:sldId id="345" r:id="rId17"/>
    <p:sldId id="343" r:id="rId18"/>
    <p:sldId id="278" r:id="rId1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FF3BE0-7F48-03A1-F36F-70D4E50994FB}" name="Bayford, Lisa" initials="BL" userId="S::lisa.bayford@ntu.ac.uk::5b584786-00f3-425d-bf62-15fc82a2b1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7017F"/>
    <a:srgbClr val="821E69"/>
    <a:srgbClr val="D1BCDC"/>
    <a:srgbClr val="6F6258"/>
    <a:srgbClr val="9E043D"/>
    <a:srgbClr val="E5E5E5"/>
    <a:srgbClr val="E6005B"/>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94694"/>
  </p:normalViewPr>
  <p:slideViewPr>
    <p:cSldViewPr snapToGrid="0" snapToObjects="1">
      <p:cViewPr varScale="1">
        <p:scale>
          <a:sx n="92" d="100"/>
          <a:sy n="92" d="100"/>
        </p:scale>
        <p:origin x="96" y="21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C4181D7C-81F1-BA48-B0CF-02C398C91972}" type="datetimeFigureOut">
              <a:rPr lang="en-US" smtClean="0"/>
              <a:t>1/19/2026</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19/01/2026</a:t>
            </a:fld>
            <a:endParaRPr lang="en-US" dirty="0"/>
          </a:p>
        </p:txBody>
      </p:sp>
      <p:pic>
        <p:nvPicPr>
          <p:cNvPr id="10" name="Picture 9">
            <a:extLst>
              <a:ext uri="{FF2B5EF4-FFF2-40B4-BE49-F238E27FC236}">
                <a16:creationId xmlns:a16="http://schemas.microsoft.com/office/drawing/2014/main" id="{29A36229-EAC4-704D-8912-93AB8BBE587B}"/>
              </a:ext>
            </a:extLst>
          </p:cNvPr>
          <p:cNvPicPr>
            <a:picLocks noChangeAspect="1"/>
          </p:cNvPicPr>
          <p:nvPr userDrawn="1"/>
        </p:nvPicPr>
        <p:blipFill>
          <a:blip r:embed="rId2"/>
          <a:srcRect/>
          <a:stretch/>
        </p:blipFill>
        <p:spPr>
          <a:xfrm>
            <a:off x="442912" y="823223"/>
            <a:ext cx="3427412" cy="966530"/>
          </a:xfrm>
          <a:prstGeom prst="rect">
            <a:avLst/>
          </a:prstGeom>
        </p:spPr>
      </p:pic>
      <p:pic>
        <p:nvPicPr>
          <p:cNvPr id="11" name="Picture 10">
            <a:extLst>
              <a:ext uri="{FF2B5EF4-FFF2-40B4-BE49-F238E27FC236}">
                <a16:creationId xmlns:a16="http://schemas.microsoft.com/office/drawing/2014/main" id="{CC8FF4A2-B2BB-6148-AF4A-4EEE516E9F5A}"/>
              </a:ext>
            </a:extLst>
          </p:cNvPr>
          <p:cNvPicPr>
            <a:picLocks noChangeAspect="1"/>
          </p:cNvPicPr>
          <p:nvPr userDrawn="1"/>
        </p:nvPicPr>
        <p:blipFill>
          <a:blip r:embed="rId3"/>
          <a:srcRect/>
          <a:stretch/>
        </p:blipFill>
        <p:spPr>
          <a:xfrm>
            <a:off x="244699" y="5641648"/>
            <a:ext cx="11491699" cy="1189056"/>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05DA8094-DEF8-FA43-896E-C6774792FB86}"/>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9581F22-552C-F84D-B953-3A28AA8CFF50}"/>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0" name="Picture 9">
            <a:extLst>
              <a:ext uri="{FF2B5EF4-FFF2-40B4-BE49-F238E27FC236}">
                <a16:creationId xmlns:a16="http://schemas.microsoft.com/office/drawing/2014/main" id="{6509A661-F2DB-2D48-8C2C-0A4ED19D79DE}"/>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6329B33-78AD-3C4C-9212-E9E450F964C3}"/>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rcRect/>
          <a:stretch/>
        </p:blipFill>
        <p:spPr>
          <a:xfrm>
            <a:off x="442912" y="5831739"/>
            <a:ext cx="2429353" cy="685077"/>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0D742F5-518D-8A45-B479-914CD151A2F8}"/>
              </a:ext>
            </a:extLst>
          </p:cNvPr>
          <p:cNvPicPr>
            <a:picLocks noChangeAspect="1"/>
          </p:cNvPicPr>
          <p:nvPr userDrawn="1"/>
        </p:nvPicPr>
        <p:blipFill>
          <a:blip r:embed="rId2"/>
          <a:srcRect/>
          <a:stretch/>
        </p:blipFill>
        <p:spPr>
          <a:xfrm>
            <a:off x="447305" y="5832766"/>
            <a:ext cx="2420568"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7305" y="5832766"/>
            <a:ext cx="2420568"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6" name="Picture 5">
            <a:extLst>
              <a:ext uri="{FF2B5EF4-FFF2-40B4-BE49-F238E27FC236}">
                <a16:creationId xmlns:a16="http://schemas.microsoft.com/office/drawing/2014/main" id="{CDB3961A-C721-394C-812B-356272AA54D6}"/>
              </a:ext>
            </a:extLst>
          </p:cNvPr>
          <p:cNvPicPr>
            <a:picLocks noChangeAspect="1"/>
          </p:cNvPicPr>
          <p:nvPr userDrawn="1"/>
        </p:nvPicPr>
        <p:blipFill>
          <a:blip r:embed="rId2"/>
          <a:srcRect/>
          <a:stretch/>
        </p:blipFill>
        <p:spPr>
          <a:xfrm>
            <a:off x="449110" y="821854"/>
            <a:ext cx="3415017"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19/01/2026</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2"/>
          <a:srcRect/>
          <a:stretch/>
        </p:blipFill>
        <p:spPr>
          <a:xfrm>
            <a:off x="244699" y="5641648"/>
            <a:ext cx="11491699" cy="1189056"/>
          </a:xfrm>
          <a:prstGeom prst="rect">
            <a:avLst/>
          </a:prstGeom>
        </p:spPr>
      </p:pic>
      <p:pic>
        <p:nvPicPr>
          <p:cNvPr id="9" name="Picture 8">
            <a:extLst>
              <a:ext uri="{FF2B5EF4-FFF2-40B4-BE49-F238E27FC236}">
                <a16:creationId xmlns:a16="http://schemas.microsoft.com/office/drawing/2014/main" id="{FAF31368-CBDC-3B46-9F24-ECF0042AA006}"/>
              </a:ext>
            </a:extLst>
          </p:cNvPr>
          <p:cNvPicPr>
            <a:picLocks noChangeAspect="1"/>
          </p:cNvPicPr>
          <p:nvPr userDrawn="1"/>
        </p:nvPicPr>
        <p:blipFill>
          <a:blip r:embed="rId3"/>
          <a:srcRect/>
          <a:stretch/>
        </p:blipFill>
        <p:spPr>
          <a:xfrm>
            <a:off x="449110" y="821854"/>
            <a:ext cx="3415017" cy="966450"/>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19/01/2026</a:t>
            </a:fld>
            <a:endParaRPr lang="en-US" dirty="0"/>
          </a:p>
        </p:txBody>
      </p:sp>
      <p:pic>
        <p:nvPicPr>
          <p:cNvPr id="9" name="Picture 8">
            <a:extLst>
              <a:ext uri="{FF2B5EF4-FFF2-40B4-BE49-F238E27FC236}">
                <a16:creationId xmlns:a16="http://schemas.microsoft.com/office/drawing/2014/main" id="{B2ABA5BA-9D11-5C4D-BB27-ED4F26BE74CE}"/>
              </a:ext>
            </a:extLst>
          </p:cNvPr>
          <p:cNvPicPr>
            <a:picLocks noChangeAspect="1"/>
          </p:cNvPicPr>
          <p:nvPr userDrawn="1"/>
        </p:nvPicPr>
        <p:blipFill>
          <a:blip r:embed="rId2"/>
          <a:srcRect/>
          <a:stretch/>
        </p:blipFill>
        <p:spPr>
          <a:xfrm>
            <a:off x="449110" y="821854"/>
            <a:ext cx="3415017" cy="966450"/>
          </a:xfrm>
          <a:prstGeom prst="rect">
            <a:avLst/>
          </a:prstGeom>
        </p:spPr>
      </p:pic>
      <p:pic>
        <p:nvPicPr>
          <p:cNvPr id="11" name="Picture 10">
            <a:extLst>
              <a:ext uri="{FF2B5EF4-FFF2-40B4-BE49-F238E27FC236}">
                <a16:creationId xmlns:a16="http://schemas.microsoft.com/office/drawing/2014/main" id="{A0A6763C-295F-9A45-8370-F3552E71F309}"/>
              </a:ext>
            </a:extLst>
          </p:cNvPr>
          <p:cNvPicPr>
            <a:picLocks noChangeAspect="1"/>
          </p:cNvPicPr>
          <p:nvPr userDrawn="1"/>
        </p:nvPicPr>
        <p:blipFill>
          <a:blip r:embed="rId3"/>
          <a:srcRect/>
          <a:stretch/>
        </p:blipFill>
        <p:spPr>
          <a:xfrm>
            <a:off x="244699" y="5641648"/>
            <a:ext cx="11491699" cy="1189056"/>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8" name="Picture 7">
            <a:extLst>
              <a:ext uri="{FF2B5EF4-FFF2-40B4-BE49-F238E27FC236}">
                <a16:creationId xmlns:a16="http://schemas.microsoft.com/office/drawing/2014/main" id="{31FD561A-6393-2C4A-B751-E45F4DC6FB77}"/>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00C2E7-6107-1841-869E-E6E3541B5635}"/>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F533627B-5B28-634F-9A24-95BD734DA780}"/>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7AB61D6-0DAF-2440-AA8A-771704276253}"/>
              </a:ext>
            </a:extLst>
          </p:cNvPr>
          <p:cNvPicPr>
            <a:picLocks noChangeAspect="1"/>
          </p:cNvPicPr>
          <p:nvPr userDrawn="1"/>
        </p:nvPicPr>
        <p:blipFill>
          <a:blip r:embed="rId2"/>
          <a:srcRect/>
          <a:stretch/>
        </p:blipFill>
        <p:spPr>
          <a:xfrm>
            <a:off x="442912" y="5831739"/>
            <a:ext cx="2429353" cy="685077"/>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7C1C-DC5E-464D-8E5D-9F1A86CDD66E}"/>
              </a:ext>
            </a:extLst>
          </p:cNvPr>
          <p:cNvSpPr>
            <a:spLocks noGrp="1"/>
          </p:cNvSpPr>
          <p:nvPr>
            <p:ph type="ctrTitle"/>
          </p:nvPr>
        </p:nvSpPr>
        <p:spPr>
          <a:xfrm>
            <a:off x="442912" y="1989138"/>
            <a:ext cx="11306175" cy="2002039"/>
          </a:xfrm>
        </p:spPr>
        <p:txBody>
          <a:bodyPr>
            <a:noAutofit/>
          </a:bodyPr>
          <a:lstStyle/>
          <a:p>
            <a:r>
              <a:rPr lang="en-US" sz="4400" dirty="0"/>
              <a:t>From Low Skills Equilibrium to Inclusive Growth: An East Midlands Policy Perspective</a:t>
            </a:r>
          </a:p>
        </p:txBody>
      </p:sp>
      <p:sp>
        <p:nvSpPr>
          <p:cNvPr id="3" name="Subtitle 2">
            <a:extLst>
              <a:ext uri="{FF2B5EF4-FFF2-40B4-BE49-F238E27FC236}">
                <a16:creationId xmlns:a16="http://schemas.microsoft.com/office/drawing/2014/main" id="{2C77A979-F57A-8144-9955-D74341C388EF}"/>
              </a:ext>
            </a:extLst>
          </p:cNvPr>
          <p:cNvSpPr>
            <a:spLocks noGrp="1"/>
          </p:cNvSpPr>
          <p:nvPr>
            <p:ph type="subTitle" idx="1"/>
          </p:nvPr>
        </p:nvSpPr>
        <p:spPr/>
        <p:txBody>
          <a:bodyPr/>
          <a:lstStyle/>
          <a:p>
            <a:r>
              <a:rPr lang="en-US" dirty="0"/>
              <a:t>Will Rossiter</a:t>
            </a:r>
          </a:p>
          <a:p>
            <a:r>
              <a:rPr lang="en-US" dirty="0"/>
              <a:t>william.rossiter@ntu.ac.uk</a:t>
            </a:r>
          </a:p>
        </p:txBody>
      </p:sp>
    </p:spTree>
    <p:extLst>
      <p:ext uri="{BB962C8B-B14F-4D97-AF65-F5344CB8AC3E}">
        <p14:creationId xmlns:p14="http://schemas.microsoft.com/office/powerpoint/2010/main" val="171647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903D5-D011-D44F-7577-D67D57F7BF0E}"/>
              </a:ext>
            </a:extLst>
          </p:cNvPr>
          <p:cNvSpPr>
            <a:spLocks noGrp="1"/>
          </p:cNvSpPr>
          <p:nvPr>
            <p:ph type="title"/>
          </p:nvPr>
        </p:nvSpPr>
        <p:spPr>
          <a:xfrm>
            <a:off x="442912" y="530578"/>
            <a:ext cx="11306175" cy="771965"/>
          </a:xfrm>
        </p:spPr>
        <p:txBody>
          <a:bodyPr/>
          <a:lstStyle/>
          <a:p>
            <a:r>
              <a:rPr lang="en-GB" dirty="0"/>
              <a:t>Higher level skills</a:t>
            </a:r>
          </a:p>
        </p:txBody>
      </p:sp>
      <p:pic>
        <p:nvPicPr>
          <p:cNvPr id="7" name="Picture 6">
            <a:extLst>
              <a:ext uri="{FF2B5EF4-FFF2-40B4-BE49-F238E27FC236}">
                <a16:creationId xmlns:a16="http://schemas.microsoft.com/office/drawing/2014/main" id="{661C675F-88CE-7AC4-B331-90F7EDD9EE7E}"/>
              </a:ext>
            </a:extLst>
          </p:cNvPr>
          <p:cNvPicPr>
            <a:picLocks noChangeAspect="1"/>
          </p:cNvPicPr>
          <p:nvPr/>
        </p:nvPicPr>
        <p:blipFill>
          <a:blip r:embed="rId2"/>
          <a:stretch>
            <a:fillRect/>
          </a:stretch>
        </p:blipFill>
        <p:spPr>
          <a:xfrm>
            <a:off x="770487" y="1302543"/>
            <a:ext cx="11096435" cy="4252914"/>
          </a:xfrm>
          <a:prstGeom prst="rect">
            <a:avLst/>
          </a:prstGeom>
          <a:ln>
            <a:solidFill>
              <a:schemeClr val="tx1"/>
            </a:solidFill>
          </a:ln>
        </p:spPr>
      </p:pic>
    </p:spTree>
    <p:extLst>
      <p:ext uri="{BB962C8B-B14F-4D97-AF65-F5344CB8AC3E}">
        <p14:creationId xmlns:p14="http://schemas.microsoft.com/office/powerpoint/2010/main" val="157606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01F29C-4BCE-BB65-1788-ECFB3A24C58D}"/>
              </a:ext>
            </a:extLst>
          </p:cNvPr>
          <p:cNvPicPr>
            <a:picLocks noGrp="1" noChangeAspect="1"/>
          </p:cNvPicPr>
          <p:nvPr>
            <p:ph sz="half" idx="1"/>
          </p:nvPr>
        </p:nvPicPr>
        <p:blipFill>
          <a:blip r:embed="rId2"/>
          <a:stretch>
            <a:fillRect/>
          </a:stretch>
        </p:blipFill>
        <p:spPr>
          <a:xfrm>
            <a:off x="1629497" y="1264357"/>
            <a:ext cx="9551359" cy="4492976"/>
          </a:xfrm>
          <a:prstGeom prst="rect">
            <a:avLst/>
          </a:prstGeom>
          <a:ln>
            <a:solidFill>
              <a:schemeClr val="tx1"/>
            </a:solidFill>
          </a:ln>
        </p:spPr>
      </p:pic>
      <p:sp>
        <p:nvSpPr>
          <p:cNvPr id="3" name="Title 2">
            <a:extLst>
              <a:ext uri="{FF2B5EF4-FFF2-40B4-BE49-F238E27FC236}">
                <a16:creationId xmlns:a16="http://schemas.microsoft.com/office/drawing/2014/main" id="{AA4543D1-A40B-834F-49A6-CE52FA6D7063}"/>
              </a:ext>
            </a:extLst>
          </p:cNvPr>
          <p:cNvSpPr>
            <a:spLocks noGrp="1"/>
          </p:cNvSpPr>
          <p:nvPr>
            <p:ph type="title"/>
          </p:nvPr>
        </p:nvSpPr>
        <p:spPr>
          <a:xfrm>
            <a:off x="442912" y="440267"/>
            <a:ext cx="11306175" cy="824090"/>
          </a:xfrm>
        </p:spPr>
        <p:txBody>
          <a:bodyPr>
            <a:normAutofit/>
          </a:bodyPr>
          <a:lstStyle/>
          <a:p>
            <a:r>
              <a:rPr lang="en-GB" dirty="0"/>
              <a:t>Real labour productivity</a:t>
            </a:r>
          </a:p>
        </p:txBody>
      </p:sp>
      <p:sp>
        <p:nvSpPr>
          <p:cNvPr id="2" name="TextBox 1">
            <a:extLst>
              <a:ext uri="{FF2B5EF4-FFF2-40B4-BE49-F238E27FC236}">
                <a16:creationId xmlns:a16="http://schemas.microsoft.com/office/drawing/2014/main" id="{E1C8B810-C94B-9088-C467-78EA9BE047AA}"/>
              </a:ext>
            </a:extLst>
          </p:cNvPr>
          <p:cNvSpPr txBox="1"/>
          <p:nvPr/>
        </p:nvSpPr>
        <p:spPr>
          <a:xfrm>
            <a:off x="4233672" y="5998464"/>
            <a:ext cx="6300216" cy="419269"/>
          </a:xfrm>
          <a:prstGeom prst="rect">
            <a:avLst/>
          </a:prstGeom>
          <a:noFill/>
        </p:spPr>
        <p:txBody>
          <a:bodyPr wrap="square" lIns="0" tIns="0" rIns="0" bIns="0" rtlCol="0" anchor="b" anchorCtr="0">
            <a:normAutofit/>
          </a:bodyPr>
          <a:lstStyle/>
          <a:p>
            <a:pPr algn="r"/>
            <a:endParaRPr lang="en-GB" dirty="0"/>
          </a:p>
        </p:txBody>
      </p:sp>
      <p:graphicFrame>
        <p:nvGraphicFramePr>
          <p:cNvPr id="4" name="Table 3">
            <a:extLst>
              <a:ext uri="{FF2B5EF4-FFF2-40B4-BE49-F238E27FC236}">
                <a16:creationId xmlns:a16="http://schemas.microsoft.com/office/drawing/2014/main" id="{70456239-11FF-6AA0-C886-3CCC8E77A7B3}"/>
              </a:ext>
            </a:extLst>
          </p:cNvPr>
          <p:cNvGraphicFramePr>
            <a:graphicFrameLocks noGrp="1"/>
          </p:cNvGraphicFramePr>
          <p:nvPr>
            <p:extLst>
              <p:ext uri="{D42A27DB-BD31-4B8C-83A1-F6EECF244321}">
                <p14:modId xmlns:p14="http://schemas.microsoft.com/office/powerpoint/2010/main" val="848444610"/>
              </p:ext>
            </p:extLst>
          </p:nvPr>
        </p:nvGraphicFramePr>
        <p:xfrm>
          <a:off x="4845728" y="6070290"/>
          <a:ext cx="5076104" cy="344805"/>
        </p:xfrm>
        <a:graphic>
          <a:graphicData uri="http://schemas.openxmlformats.org/drawingml/2006/table">
            <a:tbl>
              <a:tblPr>
                <a:tableStyleId>{5C22544A-7EE6-4342-B048-85BDC9FD1C3A}</a:tableStyleId>
              </a:tblPr>
              <a:tblGrid>
                <a:gridCol w="5076104">
                  <a:extLst>
                    <a:ext uri="{9D8B030D-6E8A-4147-A177-3AD203B41FA5}">
                      <a16:colId xmlns:a16="http://schemas.microsoft.com/office/drawing/2014/main" val="1087794524"/>
                    </a:ext>
                  </a:extLst>
                </a:gridCol>
              </a:tblGrid>
              <a:tr h="238125">
                <a:tc>
                  <a:txBody>
                    <a:bodyPr/>
                    <a:lstStyle/>
                    <a:p>
                      <a:pPr algn="l" fontAlgn="b">
                        <a:buNone/>
                      </a:pPr>
                      <a:r>
                        <a:rPr lang="en-GB" sz="1100" u="none" strike="noStrike" dirty="0">
                          <a:effectLst/>
                        </a:rPr>
                        <a:t>Source: ONS Subregional productivity: labour productivity indices by local authority district/NTU calculations</a:t>
                      </a:r>
                      <a:endParaRPr lang="en-GB"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59844930"/>
                  </a:ext>
                </a:extLst>
              </a:tr>
            </a:tbl>
          </a:graphicData>
        </a:graphic>
      </p:graphicFrame>
    </p:spTree>
    <p:extLst>
      <p:ext uri="{BB962C8B-B14F-4D97-AF65-F5344CB8AC3E}">
        <p14:creationId xmlns:p14="http://schemas.microsoft.com/office/powerpoint/2010/main" val="55822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911499-8CA8-A93C-F19A-8DF15203A1B7}"/>
              </a:ext>
            </a:extLst>
          </p:cNvPr>
          <p:cNvPicPr>
            <a:picLocks noGrp="1" noChangeAspect="1"/>
          </p:cNvPicPr>
          <p:nvPr>
            <p:ph sz="half" idx="1"/>
          </p:nvPr>
        </p:nvPicPr>
        <p:blipFill>
          <a:blip r:embed="rId2"/>
          <a:stretch>
            <a:fillRect/>
          </a:stretch>
        </p:blipFill>
        <p:spPr>
          <a:xfrm>
            <a:off x="7391401" y="795327"/>
            <a:ext cx="2001520" cy="5550608"/>
          </a:xfrm>
          <a:prstGeom prst="rect">
            <a:avLst/>
          </a:prstGeom>
        </p:spPr>
      </p:pic>
      <p:sp>
        <p:nvSpPr>
          <p:cNvPr id="3" name="Title 2">
            <a:extLst>
              <a:ext uri="{FF2B5EF4-FFF2-40B4-BE49-F238E27FC236}">
                <a16:creationId xmlns:a16="http://schemas.microsoft.com/office/drawing/2014/main" id="{6D40072E-D17A-0468-5581-96FD3A9DE4B2}"/>
              </a:ext>
            </a:extLst>
          </p:cNvPr>
          <p:cNvSpPr>
            <a:spLocks noGrp="1"/>
          </p:cNvSpPr>
          <p:nvPr>
            <p:ph type="title"/>
          </p:nvPr>
        </p:nvSpPr>
        <p:spPr>
          <a:xfrm>
            <a:off x="442912" y="512065"/>
            <a:ext cx="11306175" cy="648398"/>
          </a:xfrm>
        </p:spPr>
        <p:txBody>
          <a:bodyPr>
            <a:normAutofit fontScale="90000"/>
          </a:bodyPr>
          <a:lstStyle/>
          <a:p>
            <a:r>
              <a:rPr lang="en-GB" dirty="0"/>
              <a:t>A micro view: The Meadows</a:t>
            </a:r>
          </a:p>
        </p:txBody>
      </p:sp>
      <p:pic>
        <p:nvPicPr>
          <p:cNvPr id="7" name="Picture 6">
            <a:extLst>
              <a:ext uri="{FF2B5EF4-FFF2-40B4-BE49-F238E27FC236}">
                <a16:creationId xmlns:a16="http://schemas.microsoft.com/office/drawing/2014/main" id="{60FFE396-8927-0E8F-DD30-D3D6EC5707C8}"/>
              </a:ext>
            </a:extLst>
          </p:cNvPr>
          <p:cNvPicPr>
            <a:picLocks noChangeAspect="1"/>
          </p:cNvPicPr>
          <p:nvPr/>
        </p:nvPicPr>
        <p:blipFill>
          <a:blip r:embed="rId3"/>
          <a:stretch>
            <a:fillRect/>
          </a:stretch>
        </p:blipFill>
        <p:spPr>
          <a:xfrm>
            <a:off x="4660840" y="1666230"/>
            <a:ext cx="2235737" cy="3837007"/>
          </a:xfrm>
          <a:prstGeom prst="rect">
            <a:avLst/>
          </a:prstGeom>
        </p:spPr>
      </p:pic>
      <p:pic>
        <p:nvPicPr>
          <p:cNvPr id="9" name="Picture 8">
            <a:extLst>
              <a:ext uri="{FF2B5EF4-FFF2-40B4-BE49-F238E27FC236}">
                <a16:creationId xmlns:a16="http://schemas.microsoft.com/office/drawing/2014/main" id="{03E52661-87C9-F85C-6A5B-68755C8E55DD}"/>
              </a:ext>
            </a:extLst>
          </p:cNvPr>
          <p:cNvPicPr>
            <a:picLocks noChangeAspect="1"/>
          </p:cNvPicPr>
          <p:nvPr/>
        </p:nvPicPr>
        <p:blipFill>
          <a:blip r:embed="rId4"/>
          <a:stretch>
            <a:fillRect/>
          </a:stretch>
        </p:blipFill>
        <p:spPr>
          <a:xfrm>
            <a:off x="9887745" y="809746"/>
            <a:ext cx="2001520" cy="5549977"/>
          </a:xfrm>
          <a:prstGeom prst="rect">
            <a:avLst/>
          </a:prstGeom>
        </p:spPr>
      </p:pic>
      <p:pic>
        <p:nvPicPr>
          <p:cNvPr id="11" name="Picture 10">
            <a:extLst>
              <a:ext uri="{FF2B5EF4-FFF2-40B4-BE49-F238E27FC236}">
                <a16:creationId xmlns:a16="http://schemas.microsoft.com/office/drawing/2014/main" id="{E7555AD3-2F03-D8B9-AC3A-81F67AF05FE0}"/>
              </a:ext>
            </a:extLst>
          </p:cNvPr>
          <p:cNvPicPr>
            <a:picLocks noChangeAspect="1"/>
          </p:cNvPicPr>
          <p:nvPr/>
        </p:nvPicPr>
        <p:blipFill>
          <a:blip r:embed="rId5"/>
          <a:stretch>
            <a:fillRect/>
          </a:stretch>
        </p:blipFill>
        <p:spPr>
          <a:xfrm>
            <a:off x="1374802" y="1646125"/>
            <a:ext cx="2776742" cy="3857112"/>
          </a:xfrm>
          <a:prstGeom prst="rect">
            <a:avLst/>
          </a:prstGeom>
        </p:spPr>
      </p:pic>
    </p:spTree>
    <p:extLst>
      <p:ext uri="{BB962C8B-B14F-4D97-AF65-F5344CB8AC3E}">
        <p14:creationId xmlns:p14="http://schemas.microsoft.com/office/powerpoint/2010/main" val="166130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073814-751E-3588-812E-A5FEEC148E2E}"/>
              </a:ext>
            </a:extLst>
          </p:cNvPr>
          <p:cNvSpPr>
            <a:spLocks noGrp="1"/>
          </p:cNvSpPr>
          <p:nvPr>
            <p:ph sz="half" idx="1"/>
          </p:nvPr>
        </p:nvSpPr>
        <p:spPr/>
        <p:txBody>
          <a:bodyPr/>
          <a:lstStyle/>
          <a:p>
            <a:pPr marL="0" indent="0">
              <a:buNone/>
            </a:pPr>
            <a:r>
              <a:rPr lang="en-GB" dirty="0"/>
              <a:t>“Logistics! The new, post-industrial legacy of Nottinghamshire. Mines? – gone! Quarries? – filled in. Factories? – shut. Lace – Fucked! In its place – ‘emptiness’, warehouses, to store shit that gets shipped here, for us to hold it, and then ship it out, away, somewhere else. </a:t>
            </a:r>
            <a:r>
              <a:rPr lang="en-GB" b="1" i="1" dirty="0"/>
              <a:t>We used to make things.</a:t>
            </a:r>
          </a:p>
          <a:p>
            <a:pPr marL="0" indent="0">
              <a:buNone/>
            </a:pPr>
            <a:r>
              <a:rPr lang="en-GB" b="1" i="1" dirty="0"/>
              <a:t>Now, we just move them about</a:t>
            </a:r>
            <a:r>
              <a:rPr lang="en-GB" dirty="0"/>
              <a:t>.”</a:t>
            </a:r>
          </a:p>
          <a:p>
            <a:pPr marL="0" indent="0">
              <a:buNone/>
            </a:pPr>
            <a:endParaRPr lang="en-GB" dirty="0"/>
          </a:p>
          <a:p>
            <a:pPr marL="0" indent="0">
              <a:buNone/>
            </a:pPr>
            <a:r>
              <a:rPr lang="en-GB" dirty="0"/>
              <a:t>‘Punch’ James Graham, 2025</a:t>
            </a:r>
          </a:p>
          <a:p>
            <a:pPr marL="0" indent="0">
              <a:buNone/>
            </a:pPr>
            <a:r>
              <a:rPr lang="en-GB" dirty="0"/>
              <a:t>Based on the book ‘Right from Wrong’, Jacob Dunne 2022.</a:t>
            </a:r>
          </a:p>
        </p:txBody>
      </p:sp>
      <p:sp>
        <p:nvSpPr>
          <p:cNvPr id="3" name="Title 2">
            <a:extLst>
              <a:ext uri="{FF2B5EF4-FFF2-40B4-BE49-F238E27FC236}">
                <a16:creationId xmlns:a16="http://schemas.microsoft.com/office/drawing/2014/main" id="{53CBD380-C03C-84AC-507B-86CFEA4AC7A8}"/>
              </a:ext>
            </a:extLst>
          </p:cNvPr>
          <p:cNvSpPr>
            <a:spLocks noGrp="1"/>
          </p:cNvSpPr>
          <p:nvPr>
            <p:ph type="title"/>
          </p:nvPr>
        </p:nvSpPr>
        <p:spPr/>
        <p:txBody>
          <a:bodyPr/>
          <a:lstStyle/>
          <a:p>
            <a:r>
              <a:rPr lang="en-GB" dirty="0"/>
              <a:t>A form of social and economic ‘lock-in’?</a:t>
            </a:r>
          </a:p>
        </p:txBody>
      </p:sp>
    </p:spTree>
    <p:extLst>
      <p:ext uri="{BB962C8B-B14F-4D97-AF65-F5344CB8AC3E}">
        <p14:creationId xmlns:p14="http://schemas.microsoft.com/office/powerpoint/2010/main" val="365539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BBEC6-36E7-4287-290C-E2E5B9E17FBC}"/>
              </a:ext>
            </a:extLst>
          </p:cNvPr>
          <p:cNvSpPr>
            <a:spLocks noGrp="1"/>
          </p:cNvSpPr>
          <p:nvPr>
            <p:ph sz="half" idx="1"/>
          </p:nvPr>
        </p:nvSpPr>
        <p:spPr>
          <a:xfrm>
            <a:off x="442913" y="1609344"/>
            <a:ext cx="11306174" cy="4088194"/>
          </a:xfrm>
        </p:spPr>
        <p:txBody>
          <a:bodyPr/>
          <a:lstStyle/>
          <a:p>
            <a:r>
              <a:rPr lang="en-GB" dirty="0"/>
              <a:t>Potential to address sub-regional productivity challenge?</a:t>
            </a:r>
          </a:p>
          <a:p>
            <a:r>
              <a:rPr lang="en-GB" dirty="0"/>
              <a:t>But at risk of exacerbating existing labour market inequalities…</a:t>
            </a:r>
          </a:p>
          <a:p>
            <a:r>
              <a:rPr lang="en-GB" dirty="0"/>
              <a:t>On policy:</a:t>
            </a:r>
          </a:p>
          <a:p>
            <a:pPr lvl="1"/>
            <a:r>
              <a:rPr lang="en-GB" dirty="0"/>
              <a:t>Progress made on supply side</a:t>
            </a:r>
          </a:p>
          <a:p>
            <a:pPr lvl="1"/>
            <a:r>
              <a:rPr lang="en-GB" dirty="0"/>
              <a:t>Arguably lost sight of the demand side?</a:t>
            </a:r>
          </a:p>
          <a:p>
            <a:pPr lvl="1"/>
            <a:r>
              <a:rPr lang="en-GB" dirty="0"/>
              <a:t>The ‘opportunity escalator’ has promise – emphasising accessibility of employment</a:t>
            </a:r>
          </a:p>
          <a:p>
            <a:pPr lvl="1"/>
            <a:r>
              <a:rPr lang="en-GB" dirty="0"/>
              <a:t>But will there be the quality employment opportunities at scale in the East </a:t>
            </a:r>
            <a:r>
              <a:rPr lang="en-GB" dirty="0" err="1"/>
              <a:t>Mids</a:t>
            </a:r>
            <a:r>
              <a:rPr lang="en-GB" dirty="0"/>
              <a:t> – without intervention on the demand side?</a:t>
            </a:r>
          </a:p>
        </p:txBody>
      </p:sp>
      <p:sp>
        <p:nvSpPr>
          <p:cNvPr id="3" name="Title 2">
            <a:extLst>
              <a:ext uri="{FF2B5EF4-FFF2-40B4-BE49-F238E27FC236}">
                <a16:creationId xmlns:a16="http://schemas.microsoft.com/office/drawing/2014/main" id="{F08116FC-4E28-3AD8-79E1-3D80E715CA86}"/>
              </a:ext>
            </a:extLst>
          </p:cNvPr>
          <p:cNvSpPr>
            <a:spLocks noGrp="1"/>
          </p:cNvSpPr>
          <p:nvPr>
            <p:ph type="title"/>
          </p:nvPr>
        </p:nvSpPr>
        <p:spPr>
          <a:xfrm>
            <a:off x="442912" y="521209"/>
            <a:ext cx="11306175" cy="996696"/>
          </a:xfrm>
        </p:spPr>
        <p:txBody>
          <a:bodyPr/>
          <a:lstStyle/>
          <a:p>
            <a:r>
              <a:rPr lang="en-GB" dirty="0"/>
              <a:t>Implications of homeworking</a:t>
            </a:r>
          </a:p>
        </p:txBody>
      </p:sp>
    </p:spTree>
    <p:extLst>
      <p:ext uri="{BB962C8B-B14F-4D97-AF65-F5344CB8AC3E}">
        <p14:creationId xmlns:p14="http://schemas.microsoft.com/office/powerpoint/2010/main" val="426388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0CEBC1-3549-4B20-A2E6-96C356A18E46}"/>
              </a:ext>
            </a:extLst>
          </p:cNvPr>
          <p:cNvSpPr>
            <a:spLocks noGrp="1"/>
          </p:cNvSpPr>
          <p:nvPr>
            <p:ph sz="half" idx="1"/>
          </p:nvPr>
        </p:nvSpPr>
        <p:spPr/>
        <p:txBody>
          <a:bodyPr/>
          <a:lstStyle/>
          <a:p>
            <a:r>
              <a:rPr lang="en-GB" dirty="0"/>
              <a:t>No regional vision</a:t>
            </a:r>
          </a:p>
          <a:p>
            <a:r>
              <a:rPr lang="en-GB" dirty="0"/>
              <a:t>Institutional fragmentation…</a:t>
            </a:r>
          </a:p>
          <a:p>
            <a:r>
              <a:rPr lang="en-GB" dirty="0"/>
              <a:t>But interesting examples of local innovation:</a:t>
            </a:r>
          </a:p>
          <a:p>
            <a:pPr lvl="1"/>
            <a:r>
              <a:rPr lang="en-GB" dirty="0"/>
              <a:t>NTU/Vision West Notts College – Mansfield &amp; Ashfield</a:t>
            </a:r>
          </a:p>
          <a:p>
            <a:pPr lvl="1"/>
            <a:r>
              <a:rPr lang="en-GB" dirty="0"/>
              <a:t>Nottingham City Tram – skills through procurement</a:t>
            </a:r>
          </a:p>
          <a:p>
            <a:pPr lvl="1"/>
            <a:r>
              <a:rPr lang="en-GB" dirty="0"/>
              <a:t>ESF – partnership programmes – micro-credentials</a:t>
            </a:r>
          </a:p>
          <a:p>
            <a:r>
              <a:rPr lang="en-GB" dirty="0"/>
              <a:t>Prospects - The new ‘Devo deal’ and Combined Authority</a:t>
            </a:r>
          </a:p>
          <a:p>
            <a:endParaRPr lang="en-GB" dirty="0"/>
          </a:p>
        </p:txBody>
      </p:sp>
      <p:sp>
        <p:nvSpPr>
          <p:cNvPr id="3" name="Title 2">
            <a:extLst>
              <a:ext uri="{FF2B5EF4-FFF2-40B4-BE49-F238E27FC236}">
                <a16:creationId xmlns:a16="http://schemas.microsoft.com/office/drawing/2014/main" id="{1A4D1271-310B-4065-BD57-2534E04229CE}"/>
              </a:ext>
            </a:extLst>
          </p:cNvPr>
          <p:cNvSpPr>
            <a:spLocks noGrp="1"/>
          </p:cNvSpPr>
          <p:nvPr>
            <p:ph type="title"/>
          </p:nvPr>
        </p:nvSpPr>
        <p:spPr/>
        <p:txBody>
          <a:bodyPr/>
          <a:lstStyle/>
          <a:p>
            <a:r>
              <a:rPr lang="en-GB" dirty="0"/>
              <a:t>Skills in the East Midlands (2022)</a:t>
            </a:r>
          </a:p>
        </p:txBody>
      </p:sp>
    </p:spTree>
    <p:extLst>
      <p:ext uri="{BB962C8B-B14F-4D97-AF65-F5344CB8AC3E}">
        <p14:creationId xmlns:p14="http://schemas.microsoft.com/office/powerpoint/2010/main" val="123556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C74C0-75FB-FB4A-20CC-F5DB9FC309E7}"/>
              </a:ext>
            </a:extLst>
          </p:cNvPr>
          <p:cNvSpPr>
            <a:spLocks noGrp="1"/>
          </p:cNvSpPr>
          <p:nvPr>
            <p:ph sz="half" idx="1"/>
          </p:nvPr>
        </p:nvSpPr>
        <p:spPr>
          <a:xfrm>
            <a:off x="442913" y="1160463"/>
            <a:ext cx="11306174" cy="4537075"/>
          </a:xfrm>
        </p:spPr>
        <p:txBody>
          <a:bodyPr>
            <a:normAutofit fontScale="85000" lnSpcReduction="10000"/>
          </a:bodyPr>
          <a:lstStyle/>
          <a:p>
            <a:r>
              <a:rPr lang="en-GB" b="1" dirty="0"/>
              <a:t>Skills challenge: “</a:t>
            </a:r>
            <a:r>
              <a:rPr lang="en-GB" dirty="0"/>
              <a:t>addressing the relatively high proportion of people with no qualifications and enabling more people who are in work to develop higher level skills”</a:t>
            </a:r>
          </a:p>
          <a:p>
            <a:r>
              <a:rPr lang="en-GB" dirty="0"/>
              <a:t>“In order to raise productivity, we must also raise the </a:t>
            </a:r>
            <a:r>
              <a:rPr lang="en-GB" b="1" dirty="0"/>
              <a:t>skill </a:t>
            </a:r>
            <a:r>
              <a:rPr lang="en-GB" dirty="0"/>
              <a:t>levels of people already in </a:t>
            </a:r>
            <a:r>
              <a:rPr lang="en-GB" b="1" dirty="0"/>
              <a:t>employment</a:t>
            </a:r>
            <a:r>
              <a:rPr lang="en-GB" dirty="0"/>
              <a:t>, so action to increase the proportion of the adult workforce gaining new skills will be a priority. This will help to get more people into better jobs in growing and competitive businesses.”</a:t>
            </a:r>
          </a:p>
          <a:p>
            <a:r>
              <a:rPr lang="en-GB" dirty="0"/>
              <a:t>“The labour market in the East Midlands is relatively stable but is characterised by the persistence of a ‘</a:t>
            </a:r>
            <a:r>
              <a:rPr lang="en-GB" b="1" i="1" dirty="0"/>
              <a:t>low pay low skill equilibrium</a:t>
            </a:r>
            <a:r>
              <a:rPr lang="en-GB" dirty="0"/>
              <a:t>’, where high employment rates are to an extent maintained by a concentration of low pay low skill jobs. The East Midlands is the only region of the five Northern and Midlands regions with an above average employment rate…The unemployment rate is relatively low… Despite this, average earnings are relatively low and there are a large number of people with no qualifications. In particular, the East Midlands significantly lags the national average in higher level qualifications, and has one of the lowest proportions of its workforce educated to degree level in the UK.”</a:t>
            </a:r>
          </a:p>
        </p:txBody>
      </p:sp>
      <p:sp>
        <p:nvSpPr>
          <p:cNvPr id="3" name="Title 2">
            <a:extLst>
              <a:ext uri="{FF2B5EF4-FFF2-40B4-BE49-F238E27FC236}">
                <a16:creationId xmlns:a16="http://schemas.microsoft.com/office/drawing/2014/main" id="{023D84ED-0691-8F56-BD55-5F5DCA529DB3}"/>
              </a:ext>
            </a:extLst>
          </p:cNvPr>
          <p:cNvSpPr>
            <a:spLocks noGrp="1"/>
          </p:cNvSpPr>
          <p:nvPr>
            <p:ph type="title"/>
          </p:nvPr>
        </p:nvSpPr>
        <p:spPr>
          <a:xfrm>
            <a:off x="442913" y="452629"/>
            <a:ext cx="11306175" cy="707834"/>
          </a:xfrm>
        </p:spPr>
        <p:txBody>
          <a:bodyPr>
            <a:normAutofit fontScale="90000"/>
          </a:bodyPr>
          <a:lstStyle/>
          <a:p>
            <a:r>
              <a:rPr lang="en-GB" dirty="0"/>
              <a:t>2006 Regional Economic Strategy</a:t>
            </a:r>
          </a:p>
        </p:txBody>
      </p:sp>
    </p:spTree>
    <p:extLst>
      <p:ext uri="{BB962C8B-B14F-4D97-AF65-F5344CB8AC3E}">
        <p14:creationId xmlns:p14="http://schemas.microsoft.com/office/powerpoint/2010/main" val="70231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1E46D-B899-BB04-2B53-7A41EC5BA8AE}"/>
              </a:ext>
            </a:extLst>
          </p:cNvPr>
          <p:cNvSpPr>
            <a:spLocks noGrp="1"/>
          </p:cNvSpPr>
          <p:nvPr>
            <p:ph sz="half" idx="1"/>
          </p:nvPr>
        </p:nvSpPr>
        <p:spPr>
          <a:xfrm>
            <a:off x="442913" y="1372315"/>
            <a:ext cx="11306174" cy="4325223"/>
          </a:xfrm>
        </p:spPr>
        <p:txBody>
          <a:bodyPr>
            <a:normAutofit fontScale="92500" lnSpcReduction="10000"/>
          </a:bodyPr>
          <a:lstStyle/>
          <a:p>
            <a:pPr marL="0" indent="0">
              <a:buNone/>
            </a:pPr>
            <a:r>
              <a:rPr lang="en-GB" dirty="0"/>
              <a:t>“In the regions, the </a:t>
            </a:r>
            <a:r>
              <a:rPr lang="en-GB" i="1" dirty="0"/>
              <a:t>level of skill </a:t>
            </a:r>
            <a:r>
              <a:rPr lang="en-GB" dirty="0"/>
              <a:t>demanded by employers and the level of learning and training that takes place varies significantly. This is determined by a number of factors but of major significance are the </a:t>
            </a:r>
            <a:r>
              <a:rPr lang="en-GB" b="1" i="1" dirty="0"/>
              <a:t>product market strategies </a:t>
            </a:r>
            <a:r>
              <a:rPr lang="en-GB" dirty="0"/>
              <a:t>of the employers in the regions. The market within which the company operates, whether local, national, or international and the product market strategy, whether high value-added or low value-added, are two of the main determinants of the </a:t>
            </a:r>
            <a:r>
              <a:rPr lang="en-GB" i="1" dirty="0"/>
              <a:t>level </a:t>
            </a:r>
            <a:r>
              <a:rPr lang="en-GB" dirty="0"/>
              <a:t>of skill demanded within a company.”</a:t>
            </a:r>
          </a:p>
          <a:p>
            <a:pPr marL="0" indent="0">
              <a:buNone/>
            </a:pPr>
            <a:r>
              <a:rPr lang="en-GB" dirty="0"/>
              <a:t>“</a:t>
            </a:r>
            <a:r>
              <a:rPr lang="en-GB" b="1" i="1" dirty="0"/>
              <a:t>The problem in the East Midlands is not so much one of low levels of qualifications in the labour force as the low level of demand for skills from employers</a:t>
            </a:r>
            <a:r>
              <a:rPr lang="en-GB" dirty="0"/>
              <a:t>.”</a:t>
            </a:r>
          </a:p>
          <a:p>
            <a:pPr marL="0" indent="0">
              <a:buNone/>
            </a:pPr>
            <a:r>
              <a:rPr lang="en-GB" dirty="0"/>
              <a:t>Deindustrialisation and ‘hollowing out’ of the labour market</a:t>
            </a:r>
          </a:p>
          <a:p>
            <a:pPr marL="0" indent="0">
              <a:buNone/>
            </a:pPr>
            <a:r>
              <a:rPr lang="en-GB" dirty="0"/>
              <a:t>(Ashton &amp; Unwin 2005)</a:t>
            </a:r>
          </a:p>
          <a:p>
            <a:endParaRPr lang="en-GB" dirty="0"/>
          </a:p>
        </p:txBody>
      </p:sp>
      <p:sp>
        <p:nvSpPr>
          <p:cNvPr id="3" name="Title 2">
            <a:extLst>
              <a:ext uri="{FF2B5EF4-FFF2-40B4-BE49-F238E27FC236}">
                <a16:creationId xmlns:a16="http://schemas.microsoft.com/office/drawing/2014/main" id="{4ABD4714-E4EB-F4E7-6178-7C7B04B0D78F}"/>
              </a:ext>
            </a:extLst>
          </p:cNvPr>
          <p:cNvSpPr>
            <a:spLocks noGrp="1"/>
          </p:cNvSpPr>
          <p:nvPr>
            <p:ph type="title"/>
          </p:nvPr>
        </p:nvSpPr>
        <p:spPr>
          <a:xfrm>
            <a:off x="428625" y="370332"/>
            <a:ext cx="11306175" cy="1001983"/>
          </a:xfrm>
        </p:spPr>
        <p:txBody>
          <a:bodyPr/>
          <a:lstStyle/>
          <a:p>
            <a:r>
              <a:rPr lang="en-GB" dirty="0"/>
              <a:t>RES evidence</a:t>
            </a:r>
          </a:p>
        </p:txBody>
      </p:sp>
    </p:spTree>
    <p:extLst>
      <p:ext uri="{BB962C8B-B14F-4D97-AF65-F5344CB8AC3E}">
        <p14:creationId xmlns:p14="http://schemas.microsoft.com/office/powerpoint/2010/main" val="279412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46214-1845-0E8F-DBF4-EDB099388286}"/>
              </a:ext>
            </a:extLst>
          </p:cNvPr>
          <p:cNvSpPr>
            <a:spLocks noGrp="1"/>
          </p:cNvSpPr>
          <p:nvPr>
            <p:ph sz="half" idx="1"/>
          </p:nvPr>
        </p:nvSpPr>
        <p:spPr/>
        <p:txBody>
          <a:bodyPr>
            <a:normAutofit/>
          </a:bodyPr>
          <a:lstStyle/>
          <a:p>
            <a:pPr marL="0" indent="0">
              <a:buNone/>
            </a:pPr>
            <a:r>
              <a:rPr lang="en-GB" dirty="0"/>
              <a:t>“For employers, [workforce] </a:t>
            </a:r>
            <a:r>
              <a:rPr lang="en-GB" b="1" i="1" dirty="0"/>
              <a:t>development is a derived need</a:t>
            </a:r>
            <a:r>
              <a:rPr lang="en-GB" dirty="0"/>
              <a:t>. They do it to enable them to achieve other objectives, notably to make a profit or deliver services. The best way to increase employer demand is by helping them to rethink their business and organisational strategies around more ambitious goals. </a:t>
            </a:r>
            <a:r>
              <a:rPr lang="en-GB" b="1" i="1" dirty="0"/>
              <a:t>Firms with low-cost, low added-value market strategies have little reason to value development</a:t>
            </a:r>
            <a:r>
              <a:rPr lang="en-GB" dirty="0"/>
              <a:t>. Organisations that resist changing their working practices find making improvements harder and harder as the gap between what they do and best practice widens.”</a:t>
            </a:r>
          </a:p>
        </p:txBody>
      </p:sp>
      <p:sp>
        <p:nvSpPr>
          <p:cNvPr id="3" name="Title 2">
            <a:extLst>
              <a:ext uri="{FF2B5EF4-FFF2-40B4-BE49-F238E27FC236}">
                <a16:creationId xmlns:a16="http://schemas.microsoft.com/office/drawing/2014/main" id="{34D233F8-D708-3327-47F5-3F40CE4395E6}"/>
              </a:ext>
            </a:extLst>
          </p:cNvPr>
          <p:cNvSpPr>
            <a:spLocks noGrp="1"/>
          </p:cNvSpPr>
          <p:nvPr>
            <p:ph type="title"/>
          </p:nvPr>
        </p:nvSpPr>
        <p:spPr>
          <a:xfrm>
            <a:off x="442912" y="548640"/>
            <a:ext cx="11306175" cy="1253443"/>
          </a:xfrm>
        </p:spPr>
        <p:txBody>
          <a:bodyPr>
            <a:normAutofit fontScale="90000"/>
          </a:bodyPr>
          <a:lstStyle/>
          <a:p>
            <a:r>
              <a:rPr lang="en-GB" dirty="0"/>
              <a:t>‘In Demand: Adult skills in the 21</a:t>
            </a:r>
            <a:r>
              <a:rPr lang="en-GB" baseline="30000" dirty="0"/>
              <a:t>st</a:t>
            </a:r>
            <a:r>
              <a:rPr lang="en-GB" dirty="0"/>
              <a:t> century’</a:t>
            </a:r>
            <a:br>
              <a:rPr lang="en-GB" dirty="0"/>
            </a:br>
            <a:r>
              <a:rPr lang="en-GB" dirty="0"/>
              <a:t>Cabinet Office PIU, 2001</a:t>
            </a:r>
          </a:p>
        </p:txBody>
      </p:sp>
    </p:spTree>
    <p:extLst>
      <p:ext uri="{BB962C8B-B14F-4D97-AF65-F5344CB8AC3E}">
        <p14:creationId xmlns:p14="http://schemas.microsoft.com/office/powerpoint/2010/main" val="416316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099A2D-40BA-9257-9963-A0B6A2B73792}"/>
              </a:ext>
            </a:extLst>
          </p:cNvPr>
          <p:cNvSpPr>
            <a:spLocks noGrp="1"/>
          </p:cNvSpPr>
          <p:nvPr>
            <p:ph sz="half" idx="1"/>
          </p:nvPr>
        </p:nvSpPr>
        <p:spPr>
          <a:xfrm>
            <a:off x="442913" y="1655064"/>
            <a:ext cx="11306174" cy="4042474"/>
          </a:xfrm>
        </p:spPr>
        <p:txBody>
          <a:bodyPr>
            <a:normAutofit fontScale="92500" lnSpcReduction="10000"/>
          </a:bodyPr>
          <a:lstStyle/>
          <a:p>
            <a:r>
              <a:rPr lang="en-GB" dirty="0"/>
              <a:t>Flexible workers are: </a:t>
            </a:r>
          </a:p>
          <a:p>
            <a:pPr lvl="1"/>
            <a:r>
              <a:rPr lang="en-GB" dirty="0"/>
              <a:t>More likely to be male than female</a:t>
            </a:r>
          </a:p>
          <a:p>
            <a:pPr lvl="1"/>
            <a:r>
              <a:rPr lang="en-GB" dirty="0"/>
              <a:t>More likely to be educated to a higher level than the average worker, particularly NVQ Level 4 and above</a:t>
            </a:r>
          </a:p>
          <a:p>
            <a:pPr lvl="1"/>
            <a:r>
              <a:rPr lang="en-GB" dirty="0"/>
              <a:t>More likely to be aged between 35 and 54 years</a:t>
            </a:r>
          </a:p>
          <a:p>
            <a:pPr lvl="1"/>
            <a:r>
              <a:rPr lang="en-GB" dirty="0"/>
              <a:t>More likely to work in the service sector, particularly Financial and business services and Other (mainly public) services</a:t>
            </a:r>
          </a:p>
          <a:p>
            <a:pPr lvl="1"/>
            <a:r>
              <a:rPr lang="en-GB" dirty="0"/>
              <a:t>More likely to be employed in a managerial, professional or technical role</a:t>
            </a:r>
          </a:p>
          <a:p>
            <a:pPr lvl="1"/>
            <a:r>
              <a:rPr lang="en-GB" dirty="0"/>
              <a:t>More likely to be located in rural Local Authority Districts (LADs) than urban local authorities in the East Midlands </a:t>
            </a:r>
          </a:p>
          <a:p>
            <a:r>
              <a:rPr lang="en-GB" dirty="0"/>
              <a:t>We estimate that income associated with flexible working contributes between 5 and 12 per cent of GVA in the East Midlands economy. </a:t>
            </a:r>
          </a:p>
        </p:txBody>
      </p:sp>
      <p:sp>
        <p:nvSpPr>
          <p:cNvPr id="3" name="Title 2">
            <a:extLst>
              <a:ext uri="{FF2B5EF4-FFF2-40B4-BE49-F238E27FC236}">
                <a16:creationId xmlns:a16="http://schemas.microsoft.com/office/drawing/2014/main" id="{EF889FFD-F0B4-B5D4-0A66-D0027F52A1CF}"/>
              </a:ext>
            </a:extLst>
          </p:cNvPr>
          <p:cNvSpPr>
            <a:spLocks noGrp="1"/>
          </p:cNvSpPr>
          <p:nvPr>
            <p:ph type="title"/>
          </p:nvPr>
        </p:nvSpPr>
        <p:spPr>
          <a:xfrm>
            <a:off x="442912" y="566927"/>
            <a:ext cx="11306175" cy="865633"/>
          </a:xfrm>
        </p:spPr>
        <p:txBody>
          <a:bodyPr>
            <a:normAutofit fontScale="90000"/>
          </a:bodyPr>
          <a:lstStyle/>
          <a:p>
            <a:r>
              <a:rPr lang="en-GB" dirty="0"/>
              <a:t>‘Atypical working in the East Midlands’   Experian 2007</a:t>
            </a:r>
          </a:p>
        </p:txBody>
      </p:sp>
    </p:spTree>
    <p:extLst>
      <p:ext uri="{BB962C8B-B14F-4D97-AF65-F5344CB8AC3E}">
        <p14:creationId xmlns:p14="http://schemas.microsoft.com/office/powerpoint/2010/main" val="333034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49DAC-A969-AF8C-8055-3707614B7B03}"/>
              </a:ext>
            </a:extLst>
          </p:cNvPr>
          <p:cNvSpPr>
            <a:spLocks noGrp="1"/>
          </p:cNvSpPr>
          <p:nvPr>
            <p:ph sz="half" idx="1"/>
          </p:nvPr>
        </p:nvSpPr>
        <p:spPr>
          <a:xfrm>
            <a:off x="442913" y="1792224"/>
            <a:ext cx="11306174" cy="3905314"/>
          </a:xfrm>
        </p:spPr>
        <p:txBody>
          <a:bodyPr/>
          <a:lstStyle/>
          <a:p>
            <a:r>
              <a:rPr lang="en-GB" dirty="0"/>
              <a:t>18 months in, applied for ‘established strategic authority’ status, but still ‘institution building’…</a:t>
            </a:r>
          </a:p>
          <a:p>
            <a:r>
              <a:rPr lang="en-GB" dirty="0"/>
              <a:t>Policy outputs emerging:</a:t>
            </a:r>
          </a:p>
          <a:p>
            <a:pPr lvl="1"/>
            <a:r>
              <a:rPr lang="en-GB" dirty="0"/>
              <a:t>RSA facilitated Inclusive Growth Commission reported September 2025</a:t>
            </a:r>
          </a:p>
          <a:p>
            <a:pPr lvl="1"/>
            <a:r>
              <a:rPr lang="en-GB" dirty="0"/>
              <a:t>Local Growth Plan</a:t>
            </a:r>
          </a:p>
          <a:p>
            <a:pPr lvl="1"/>
            <a:r>
              <a:rPr lang="en-GB" dirty="0"/>
              <a:t>Get East Midlands Working Plan</a:t>
            </a:r>
          </a:p>
        </p:txBody>
      </p:sp>
      <p:sp>
        <p:nvSpPr>
          <p:cNvPr id="3" name="Title 2">
            <a:extLst>
              <a:ext uri="{FF2B5EF4-FFF2-40B4-BE49-F238E27FC236}">
                <a16:creationId xmlns:a16="http://schemas.microsoft.com/office/drawing/2014/main" id="{E9CBAD5C-81B7-B196-D72C-2504E945092E}"/>
              </a:ext>
            </a:extLst>
          </p:cNvPr>
          <p:cNvSpPr>
            <a:spLocks noGrp="1"/>
          </p:cNvSpPr>
          <p:nvPr>
            <p:ph type="title"/>
          </p:nvPr>
        </p:nvSpPr>
        <p:spPr>
          <a:xfrm>
            <a:off x="442912" y="246889"/>
            <a:ext cx="11306175" cy="1380744"/>
          </a:xfrm>
        </p:spPr>
        <p:txBody>
          <a:bodyPr/>
          <a:lstStyle/>
          <a:p>
            <a:r>
              <a:rPr lang="en-GB" dirty="0"/>
              <a:t>EMCCA, The Mayor and Inclusive Growth</a:t>
            </a:r>
          </a:p>
        </p:txBody>
      </p:sp>
    </p:spTree>
    <p:extLst>
      <p:ext uri="{BB962C8B-B14F-4D97-AF65-F5344CB8AC3E}">
        <p14:creationId xmlns:p14="http://schemas.microsoft.com/office/powerpoint/2010/main" val="198227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9E81E-FEB3-4B34-6C79-2FC1D75A1E91}"/>
              </a:ext>
            </a:extLst>
          </p:cNvPr>
          <p:cNvSpPr>
            <a:spLocks noGrp="1"/>
          </p:cNvSpPr>
          <p:nvPr>
            <p:ph sz="half" idx="1"/>
          </p:nvPr>
        </p:nvSpPr>
        <p:spPr/>
        <p:txBody>
          <a:bodyPr>
            <a:normAutofit lnSpcReduction="10000"/>
          </a:bodyPr>
          <a:lstStyle/>
          <a:p>
            <a:pPr marL="0" indent="0">
              <a:buNone/>
            </a:pPr>
            <a:r>
              <a:rPr lang="en-GB" dirty="0"/>
              <a:t>“sets out the route towards an inclusive, resilient labour market across Derby, Derbyshire, Nottingham, and Nottinghamshire, tackling persistent barriers to work while supporting </a:t>
            </a:r>
            <a:r>
              <a:rPr lang="en-GB" b="1" i="1" dirty="0"/>
              <a:t>inclusive economic growth</a:t>
            </a:r>
            <a:r>
              <a:rPr lang="en-GB" dirty="0"/>
              <a:t>…”</a:t>
            </a:r>
          </a:p>
          <a:p>
            <a:pPr marL="0" indent="0">
              <a:buNone/>
            </a:pPr>
            <a:r>
              <a:rPr lang="en-GB" dirty="0"/>
              <a:t>“We will align with our East Midlands Growth Plan to </a:t>
            </a:r>
            <a:r>
              <a:rPr lang="en-GB" b="1" i="1" dirty="0"/>
              <a:t>create high-paying jobs that are accessible to local people</a:t>
            </a:r>
            <a:r>
              <a:rPr lang="en-GB" dirty="0"/>
              <a:t>, embedding the Opportunity Escalator across both our economic and skills development programmes.”</a:t>
            </a:r>
          </a:p>
          <a:p>
            <a:r>
              <a:rPr lang="en-GB" dirty="0"/>
              <a:t>Focus on inactivity</a:t>
            </a:r>
          </a:p>
          <a:p>
            <a:r>
              <a:rPr lang="en-GB" dirty="0"/>
              <a:t>Tension between (IS consistent) growth opportunities identified and the accessibility imperative that is central to delivering inclusive growth</a:t>
            </a:r>
          </a:p>
        </p:txBody>
      </p:sp>
      <p:sp>
        <p:nvSpPr>
          <p:cNvPr id="3" name="Title 2">
            <a:extLst>
              <a:ext uri="{FF2B5EF4-FFF2-40B4-BE49-F238E27FC236}">
                <a16:creationId xmlns:a16="http://schemas.microsoft.com/office/drawing/2014/main" id="{F0B07209-1E5B-465C-293C-4AFC797E6E60}"/>
              </a:ext>
            </a:extLst>
          </p:cNvPr>
          <p:cNvSpPr>
            <a:spLocks noGrp="1"/>
          </p:cNvSpPr>
          <p:nvPr>
            <p:ph type="title"/>
          </p:nvPr>
        </p:nvSpPr>
        <p:spPr/>
        <p:txBody>
          <a:bodyPr/>
          <a:lstStyle/>
          <a:p>
            <a:r>
              <a:rPr lang="en-GB" dirty="0"/>
              <a:t>Get East Midlands Working Plan 2025</a:t>
            </a:r>
          </a:p>
        </p:txBody>
      </p:sp>
    </p:spTree>
    <p:extLst>
      <p:ext uri="{BB962C8B-B14F-4D97-AF65-F5344CB8AC3E}">
        <p14:creationId xmlns:p14="http://schemas.microsoft.com/office/powerpoint/2010/main" val="142843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9F42-EA92-9328-AC3B-0256007AF058}"/>
              </a:ext>
            </a:extLst>
          </p:cNvPr>
          <p:cNvSpPr>
            <a:spLocks noGrp="1"/>
          </p:cNvSpPr>
          <p:nvPr>
            <p:ph type="ctrTitle"/>
          </p:nvPr>
        </p:nvSpPr>
        <p:spPr/>
        <p:txBody>
          <a:bodyPr/>
          <a:lstStyle/>
          <a:p>
            <a:r>
              <a:rPr lang="en-GB" dirty="0"/>
              <a:t>What does the data say?</a:t>
            </a:r>
          </a:p>
        </p:txBody>
      </p:sp>
      <p:sp>
        <p:nvSpPr>
          <p:cNvPr id="3" name="Subtitle 2">
            <a:extLst>
              <a:ext uri="{FF2B5EF4-FFF2-40B4-BE49-F238E27FC236}">
                <a16:creationId xmlns:a16="http://schemas.microsoft.com/office/drawing/2014/main" id="{6FEA3262-D539-86B0-5957-A574C8203B0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21110289"/>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AF7389-F42A-44FE-A461-468CC1509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62A570-BE0F-402C-93AD-2B52047D967B}">
  <ds:schemaRefs>
    <ds:schemaRef ds:uri="http://schemas.microsoft.com/sharepoint/v3/contenttype/forms"/>
  </ds:schemaRefs>
</ds:datastoreItem>
</file>

<file path=customXml/itemProps3.xml><?xml version="1.0" encoding="utf-8"?>
<ds:datastoreItem xmlns:ds="http://schemas.openxmlformats.org/officeDocument/2006/customXml" ds:itemID="{F8EB7606-F0DE-4E35-ADFF-7F76928EE48B}">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purl.org/dc/dcmitype/"/>
    <ds:schemaRef ds:uri="b317b901-4ab4-4161-80c3-da5df50c25bf"/>
    <ds:schemaRef ds:uri="http://schemas.microsoft.com/office/infopath/2007/PartnerControls"/>
    <ds:schemaRef ds:uri="8dbe2aa3-3237-4830-85c4-3d48417ef302"/>
  </ds:schemaRefs>
</ds:datastoreItem>
</file>

<file path=docProps/app.xml><?xml version="1.0" encoding="utf-8"?>
<Properties xmlns="http://schemas.openxmlformats.org/officeDocument/2006/extended-properties" xmlns:vt="http://schemas.openxmlformats.org/officeDocument/2006/docPropsVTypes">
  <Template/>
  <TotalTime>4881</TotalTime>
  <Words>1031</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 Narrow</vt:lpstr>
      <vt:lpstr>Arial</vt:lpstr>
      <vt:lpstr>Calibri</vt:lpstr>
      <vt:lpstr>Wingdings</vt:lpstr>
      <vt:lpstr>Office Theme</vt:lpstr>
      <vt:lpstr>From Low Skills Equilibrium to Inclusive Growth: An East Midlands Policy Perspective</vt:lpstr>
      <vt:lpstr>Skills in the East Midlands (2022)</vt:lpstr>
      <vt:lpstr>2006 Regional Economic Strategy</vt:lpstr>
      <vt:lpstr>RES evidence</vt:lpstr>
      <vt:lpstr>‘In Demand: Adult skills in the 21st century’ Cabinet Office PIU, 2001</vt:lpstr>
      <vt:lpstr>‘Atypical working in the East Midlands’   Experian 2007</vt:lpstr>
      <vt:lpstr>EMCCA, The Mayor and Inclusive Growth</vt:lpstr>
      <vt:lpstr>Get East Midlands Working Plan 2025</vt:lpstr>
      <vt:lpstr>What does the data say?</vt:lpstr>
      <vt:lpstr>Higher level skills</vt:lpstr>
      <vt:lpstr>Real labour productivity</vt:lpstr>
      <vt:lpstr>A micro view: The Meadows</vt:lpstr>
      <vt:lpstr>A form of social and economic ‘lock-in’?</vt:lpstr>
      <vt:lpstr>Implications of homeworking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Gallacher, Jonathan</cp:lastModifiedBy>
  <cp:revision>87</cp:revision>
  <cp:lastPrinted>2026-01-12T16:29:00Z</cp:lastPrinted>
  <dcterms:created xsi:type="dcterms:W3CDTF">2020-08-07T10:40:47Z</dcterms:created>
  <dcterms:modified xsi:type="dcterms:W3CDTF">2026-01-19T13:17:39Z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